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428" r:id="rId2"/>
    <p:sldId id="457" r:id="rId3"/>
    <p:sldId id="364" r:id="rId4"/>
    <p:sldId id="391" r:id="rId5"/>
    <p:sldId id="389" r:id="rId6"/>
    <p:sldId id="450" r:id="rId7"/>
    <p:sldId id="463" r:id="rId8"/>
    <p:sldId id="380" r:id="rId9"/>
    <p:sldId id="461" r:id="rId10"/>
    <p:sldId id="462" r:id="rId11"/>
    <p:sldId id="427" r:id="rId12"/>
    <p:sldId id="444" r:id="rId13"/>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6F66457-1132-BE36-1225-FF47112831E8}" name="Warycha, Valerie S" initials="VW" userId="S::VaWarycha@iec.IN.gov::e5ed3580-8ece-4be1-ab53-4d80a62114d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9700"/>
    <a:srgbClr val="1C334E"/>
    <a:srgbClr val="FFFF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84EAA8-2A99-44CA-A4FB-40093A01234B}" v="1" dt="2023-12-04T17:14:14.5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261" autoAdjust="0"/>
  </p:normalViewPr>
  <p:slideViewPr>
    <p:cSldViewPr>
      <p:cViewPr varScale="1">
        <p:scale>
          <a:sx n="89" d="100"/>
          <a:sy n="89" d="100"/>
        </p:scale>
        <p:origin x="224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704C264-45B7-53B1-26E0-E3374E355AC6}"/>
              </a:ext>
            </a:extLst>
          </p:cNvPr>
          <p:cNvSpPr>
            <a:spLocks noGrp="1"/>
          </p:cNvSpPr>
          <p:nvPr>
            <p:ph type="hdr" sz="quarter"/>
          </p:nvPr>
        </p:nvSpPr>
        <p:spPr>
          <a:xfrm>
            <a:off x="0" y="0"/>
            <a:ext cx="3038475" cy="466725"/>
          </a:xfrm>
          <a:prstGeom prst="rect">
            <a:avLst/>
          </a:prstGeom>
        </p:spPr>
        <p:txBody>
          <a:bodyPr vert="horz" lIns="93152" tIns="46577" rIns="93152" bIns="46577"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D0C6BAC3-4CE4-744E-14C2-3D18ED3C3782}"/>
              </a:ext>
            </a:extLst>
          </p:cNvPr>
          <p:cNvSpPr>
            <a:spLocks noGrp="1"/>
          </p:cNvSpPr>
          <p:nvPr>
            <p:ph type="dt" sz="quarter" idx="1"/>
          </p:nvPr>
        </p:nvSpPr>
        <p:spPr>
          <a:xfrm>
            <a:off x="3970338" y="0"/>
            <a:ext cx="3038475" cy="466725"/>
          </a:xfrm>
          <a:prstGeom prst="rect">
            <a:avLst/>
          </a:prstGeom>
        </p:spPr>
        <p:txBody>
          <a:bodyPr vert="horz" lIns="93152" tIns="46577" rIns="93152" bIns="46577" rtlCol="0"/>
          <a:lstStyle>
            <a:lvl1pPr algn="r">
              <a:defRPr sz="1200"/>
            </a:lvl1pPr>
          </a:lstStyle>
          <a:p>
            <a:pPr>
              <a:defRPr/>
            </a:pPr>
            <a:fld id="{F59D0645-ACEB-47D4-A7ED-AB6F04A4F25C}" type="datetimeFigureOut">
              <a:rPr lang="en-US"/>
              <a:pPr>
                <a:defRPr/>
              </a:pPr>
              <a:t>12/4/2023</a:t>
            </a:fld>
            <a:endParaRPr lang="en-US"/>
          </a:p>
        </p:txBody>
      </p:sp>
      <p:sp>
        <p:nvSpPr>
          <p:cNvPr id="4" name="Footer Placeholder 3">
            <a:extLst>
              <a:ext uri="{FF2B5EF4-FFF2-40B4-BE49-F238E27FC236}">
                <a16:creationId xmlns:a16="http://schemas.microsoft.com/office/drawing/2014/main" id="{6032D35F-2B29-E236-6DB6-880816E85132}"/>
              </a:ext>
            </a:extLst>
          </p:cNvPr>
          <p:cNvSpPr>
            <a:spLocks noGrp="1"/>
          </p:cNvSpPr>
          <p:nvPr>
            <p:ph type="ftr" sz="quarter" idx="2"/>
          </p:nvPr>
        </p:nvSpPr>
        <p:spPr>
          <a:xfrm>
            <a:off x="0" y="8829675"/>
            <a:ext cx="3038475" cy="466725"/>
          </a:xfrm>
          <a:prstGeom prst="rect">
            <a:avLst/>
          </a:prstGeom>
        </p:spPr>
        <p:txBody>
          <a:bodyPr vert="horz" lIns="93152" tIns="46577" rIns="93152" bIns="46577" rtlCol="0" anchor="b"/>
          <a:lstStyle>
            <a:lvl1pPr algn="l">
              <a:defRPr sz="1200"/>
            </a:lvl1pPr>
          </a:lstStyle>
          <a:p>
            <a:pPr>
              <a:defRPr/>
            </a:pPr>
            <a:endParaRPr lang="en-US"/>
          </a:p>
        </p:txBody>
      </p:sp>
      <p:sp>
        <p:nvSpPr>
          <p:cNvPr id="5" name="Slide Number Placeholder 4">
            <a:extLst>
              <a:ext uri="{FF2B5EF4-FFF2-40B4-BE49-F238E27FC236}">
                <a16:creationId xmlns:a16="http://schemas.microsoft.com/office/drawing/2014/main" id="{B10732A7-61AB-87E7-3009-1821AE19CC94}"/>
              </a:ext>
            </a:extLst>
          </p:cNvPr>
          <p:cNvSpPr>
            <a:spLocks noGrp="1"/>
          </p:cNvSpPr>
          <p:nvPr>
            <p:ph type="sldNum" sz="quarter" idx="3"/>
          </p:nvPr>
        </p:nvSpPr>
        <p:spPr>
          <a:xfrm>
            <a:off x="3970338" y="8829675"/>
            <a:ext cx="3038475" cy="466725"/>
          </a:xfrm>
          <a:prstGeom prst="rect">
            <a:avLst/>
          </a:prstGeom>
        </p:spPr>
        <p:txBody>
          <a:bodyPr vert="horz" wrap="square" lIns="93152" tIns="46577" rIns="93152" bIns="46577" numCol="1" anchor="b" anchorCtr="0" compatLnSpc="1">
            <a:prstTxWarp prst="textNoShape">
              <a:avLst/>
            </a:prstTxWarp>
          </a:bodyPr>
          <a:lstStyle>
            <a:lvl1pPr algn="r">
              <a:defRPr sz="1200"/>
            </a:lvl1pPr>
          </a:lstStyle>
          <a:p>
            <a:pPr>
              <a:defRPr/>
            </a:pPr>
            <a:fld id="{3A23C04F-CEE6-4129-940E-89D26AABC6B4}"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9196601-F797-4286-EE1B-4481084B6471}"/>
              </a:ext>
            </a:extLst>
          </p:cNvPr>
          <p:cNvSpPr>
            <a:spLocks noGrp="1"/>
          </p:cNvSpPr>
          <p:nvPr>
            <p:ph type="hdr" sz="quarter"/>
          </p:nvPr>
        </p:nvSpPr>
        <p:spPr>
          <a:xfrm>
            <a:off x="0" y="0"/>
            <a:ext cx="3038475" cy="466725"/>
          </a:xfrm>
          <a:prstGeom prst="rect">
            <a:avLst/>
          </a:prstGeom>
        </p:spPr>
        <p:txBody>
          <a:bodyPr vert="horz" lIns="93152" tIns="46577" rIns="93152" bIns="46577"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4C4566BF-5CDC-9C8A-7591-9BE177D6B20C}"/>
              </a:ext>
            </a:extLst>
          </p:cNvPr>
          <p:cNvSpPr>
            <a:spLocks noGrp="1"/>
          </p:cNvSpPr>
          <p:nvPr>
            <p:ph type="dt" idx="1"/>
          </p:nvPr>
        </p:nvSpPr>
        <p:spPr>
          <a:xfrm>
            <a:off x="3970338" y="0"/>
            <a:ext cx="3038475" cy="466725"/>
          </a:xfrm>
          <a:prstGeom prst="rect">
            <a:avLst/>
          </a:prstGeom>
        </p:spPr>
        <p:txBody>
          <a:bodyPr vert="horz" lIns="93152" tIns="46577" rIns="93152" bIns="46577" rtlCol="0"/>
          <a:lstStyle>
            <a:lvl1pPr algn="r">
              <a:defRPr sz="1200"/>
            </a:lvl1pPr>
          </a:lstStyle>
          <a:p>
            <a:pPr>
              <a:defRPr/>
            </a:pPr>
            <a:fld id="{D3DC0D5A-4447-4646-AA8B-A5E4BA86F444}" type="datetimeFigureOut">
              <a:rPr lang="en-US"/>
              <a:pPr>
                <a:defRPr/>
              </a:pPr>
              <a:t>12/4/2023</a:t>
            </a:fld>
            <a:endParaRPr lang="en-US"/>
          </a:p>
        </p:txBody>
      </p:sp>
      <p:sp>
        <p:nvSpPr>
          <p:cNvPr id="4" name="Slide Image Placeholder 3">
            <a:extLst>
              <a:ext uri="{FF2B5EF4-FFF2-40B4-BE49-F238E27FC236}">
                <a16:creationId xmlns:a16="http://schemas.microsoft.com/office/drawing/2014/main" id="{36EF3743-F25F-3E74-C8D8-9ECCEDB037C8}"/>
              </a:ext>
            </a:extLst>
          </p:cNvPr>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52" tIns="46577" rIns="93152" bIns="46577" rtlCol="0" anchor="ctr"/>
          <a:lstStyle/>
          <a:p>
            <a:pPr lvl="0"/>
            <a:endParaRPr lang="en-US" noProof="0"/>
          </a:p>
        </p:txBody>
      </p:sp>
      <p:sp>
        <p:nvSpPr>
          <p:cNvPr id="5" name="Notes Placeholder 4">
            <a:extLst>
              <a:ext uri="{FF2B5EF4-FFF2-40B4-BE49-F238E27FC236}">
                <a16:creationId xmlns:a16="http://schemas.microsoft.com/office/drawing/2014/main" id="{B7987455-9583-BAFB-45C9-7E69936F5360}"/>
              </a:ext>
            </a:extLst>
          </p:cNvPr>
          <p:cNvSpPr>
            <a:spLocks noGrp="1"/>
          </p:cNvSpPr>
          <p:nvPr>
            <p:ph type="body" sz="quarter" idx="3"/>
          </p:nvPr>
        </p:nvSpPr>
        <p:spPr>
          <a:xfrm>
            <a:off x="701675" y="4473575"/>
            <a:ext cx="5607050" cy="3660775"/>
          </a:xfrm>
          <a:prstGeom prst="rect">
            <a:avLst/>
          </a:prstGeom>
        </p:spPr>
        <p:txBody>
          <a:bodyPr vert="horz" lIns="93152" tIns="46577" rIns="93152" bIns="46577"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C1778F4E-95C7-B5E5-6A00-4D1974D06809}"/>
              </a:ext>
            </a:extLst>
          </p:cNvPr>
          <p:cNvSpPr>
            <a:spLocks noGrp="1"/>
          </p:cNvSpPr>
          <p:nvPr>
            <p:ph type="ftr" sz="quarter" idx="4"/>
          </p:nvPr>
        </p:nvSpPr>
        <p:spPr>
          <a:xfrm>
            <a:off x="0" y="8829675"/>
            <a:ext cx="3038475" cy="466725"/>
          </a:xfrm>
          <a:prstGeom prst="rect">
            <a:avLst/>
          </a:prstGeom>
        </p:spPr>
        <p:txBody>
          <a:bodyPr vert="horz" lIns="93152" tIns="46577" rIns="93152" bIns="46577" rtlCol="0" anchor="b"/>
          <a:lstStyle>
            <a:lvl1pPr algn="l">
              <a:defRPr sz="1200"/>
            </a:lvl1pPr>
          </a:lstStyle>
          <a:p>
            <a:pPr>
              <a:defRPr/>
            </a:pPr>
            <a:endParaRPr lang="en-US"/>
          </a:p>
        </p:txBody>
      </p:sp>
      <p:sp>
        <p:nvSpPr>
          <p:cNvPr id="7" name="Slide Number Placeholder 6">
            <a:extLst>
              <a:ext uri="{FF2B5EF4-FFF2-40B4-BE49-F238E27FC236}">
                <a16:creationId xmlns:a16="http://schemas.microsoft.com/office/drawing/2014/main" id="{A97FAA32-01BC-5368-A8FF-7955EA953713}"/>
              </a:ext>
            </a:extLst>
          </p:cNvPr>
          <p:cNvSpPr>
            <a:spLocks noGrp="1"/>
          </p:cNvSpPr>
          <p:nvPr>
            <p:ph type="sldNum" sz="quarter" idx="5"/>
          </p:nvPr>
        </p:nvSpPr>
        <p:spPr>
          <a:xfrm>
            <a:off x="3970338" y="8829675"/>
            <a:ext cx="3038475" cy="466725"/>
          </a:xfrm>
          <a:prstGeom prst="rect">
            <a:avLst/>
          </a:prstGeom>
        </p:spPr>
        <p:txBody>
          <a:bodyPr vert="horz" wrap="square" lIns="93152" tIns="46577" rIns="93152" bIns="46577" numCol="1" anchor="b" anchorCtr="0" compatLnSpc="1">
            <a:prstTxWarp prst="textNoShape">
              <a:avLst/>
            </a:prstTxWarp>
          </a:bodyPr>
          <a:lstStyle>
            <a:lvl1pPr algn="r">
              <a:defRPr sz="1200"/>
            </a:lvl1pPr>
          </a:lstStyle>
          <a:p>
            <a:pPr>
              <a:defRPr/>
            </a:pPr>
            <a:fld id="{405DDCDB-6472-4DAD-A246-649B5407D1C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3B02CDE8-79A7-C0C1-20C8-814C71A5E52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8217C4CA-A0F7-C294-6720-FE8E9BDCE17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0244" name="Slide Number Placeholder 3">
            <a:extLst>
              <a:ext uri="{FF2B5EF4-FFF2-40B4-BE49-F238E27FC236}">
                <a16:creationId xmlns:a16="http://schemas.microsoft.com/office/drawing/2014/main" id="{5FBCF235-E2C8-18EA-3C33-883AD768CD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FA0CAF2-9E93-46E1-AB61-5C109ECA38A2}" type="slidenum">
              <a:rPr lang="en-US" altLang="en-US" smtClean="0"/>
              <a:pPr/>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3142740A-A46B-EC0E-7C19-BE77DE22FF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51D2368C-C2A7-EFA6-B18E-439310D9621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2292" name="Slide Number Placeholder 3">
            <a:extLst>
              <a:ext uri="{FF2B5EF4-FFF2-40B4-BE49-F238E27FC236}">
                <a16:creationId xmlns:a16="http://schemas.microsoft.com/office/drawing/2014/main" id="{B230EA6F-D96F-BD45-2360-75962127C43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9EAF9DF-806C-45AD-B90F-5CE53C74FA07}" type="slidenum">
              <a:rPr lang="en-US" altLang="en-US" smtClean="0"/>
              <a:pPr/>
              <a:t>3</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DE1F210C-80C8-9F8C-17FB-5FF6D782A3C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13E22625-0CC9-8B4C-964C-EF8C40F1C87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0484" name="Slide Number Placeholder 3">
            <a:extLst>
              <a:ext uri="{FF2B5EF4-FFF2-40B4-BE49-F238E27FC236}">
                <a16:creationId xmlns:a16="http://schemas.microsoft.com/office/drawing/2014/main" id="{2771A412-C1FA-C648-9DF0-23F9E8AA32A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2A87CA0-9001-4801-B0DD-0562B62799E4}" type="slidenum">
              <a:rPr lang="en-US" altLang="en-US" smtClean="0"/>
              <a:pPr/>
              <a:t>4</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2AA0CFF8-8F27-195E-863D-67D1CD162C1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3C95A913-F327-73C6-D4B8-61B95CFF749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4340" name="Slide Number Placeholder 3">
            <a:extLst>
              <a:ext uri="{FF2B5EF4-FFF2-40B4-BE49-F238E27FC236}">
                <a16:creationId xmlns:a16="http://schemas.microsoft.com/office/drawing/2014/main" id="{D5FA90BC-11D0-C687-73F0-974374F490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9802AAB-DB86-44FC-8760-631FEE0794FB}" type="slidenum">
              <a:rPr lang="en-US" altLang="en-US" smtClean="0"/>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5B681F7D-9CF3-F0D2-114F-D0436699683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DF845CBA-9835-BE5C-2672-BED66B676BD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32772" name="Slide Number Placeholder 3">
            <a:extLst>
              <a:ext uri="{FF2B5EF4-FFF2-40B4-BE49-F238E27FC236}">
                <a16:creationId xmlns:a16="http://schemas.microsoft.com/office/drawing/2014/main" id="{34CACCFD-6DFA-C7C8-C822-DF9748551DD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7AE301C-D4DA-401E-85ED-632D163AD745}" type="slidenum">
              <a:rPr lang="en-US" altLang="en-US" smtClean="0"/>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C38419B4-14E3-8500-F905-998E4FFA13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E020A73D-E468-619A-6063-5498EC9CE36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9940" name="Slide Number Placeholder 3">
            <a:extLst>
              <a:ext uri="{FF2B5EF4-FFF2-40B4-BE49-F238E27FC236}">
                <a16:creationId xmlns:a16="http://schemas.microsoft.com/office/drawing/2014/main" id="{AB4564F3-41B4-DE81-E8CC-3A50AEFB2F5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374A245-5E4B-4894-8AF6-641DE12A558A}" type="slidenum">
              <a:rPr lang="en-US" altLang="en-US" smtClean="0"/>
              <a:pPr/>
              <a:t>8</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6F32476D-3E81-3BAC-3095-A54B14D13A6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E0D4F7FA-F6A6-20E1-7BA5-A06CFFA493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4036" name="Slide Number Placeholder 3">
            <a:extLst>
              <a:ext uri="{FF2B5EF4-FFF2-40B4-BE49-F238E27FC236}">
                <a16:creationId xmlns:a16="http://schemas.microsoft.com/office/drawing/2014/main" id="{EB0612A6-B436-E4E9-41B8-AF306DFD914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884C6AE-7B71-4F67-89C7-3F45B4346C3C}" type="slidenum">
              <a:rPr lang="en-US" altLang="en-US" smtClean="0"/>
              <a:pPr/>
              <a:t>11</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09E2A670-240B-EBD3-1E05-BB587DC0687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F49D4E55-4F58-C60B-C5B5-B58F53500F0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0180" name="Slide Number Placeholder 3">
            <a:extLst>
              <a:ext uri="{FF2B5EF4-FFF2-40B4-BE49-F238E27FC236}">
                <a16:creationId xmlns:a16="http://schemas.microsoft.com/office/drawing/2014/main" id="{0EE238A3-54B0-06CA-CD46-9AF78408166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04731ED-D537-4B73-91D8-0A05D1B34DC0}" type="slidenum">
              <a:rPr lang="en-US" altLang="en-US" smtClean="0"/>
              <a:pPr/>
              <a:t>12</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itle 1"/>
          <p:cNvSpPr>
            <a:spLocks noGrp="1"/>
          </p:cNvSpPr>
          <p:nvPr>
            <p:ph type="ctrTitle"/>
          </p:nvPr>
        </p:nvSpPr>
        <p:spPr>
          <a:xfrm>
            <a:off x="691055" y="2514600"/>
            <a:ext cx="5562600" cy="1470025"/>
          </a:xfrm>
        </p:spPr>
        <p:txBody>
          <a:bodyPr/>
          <a:lstStyle>
            <a:lvl1pPr algn="l">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11" name="Subtitle 2"/>
          <p:cNvSpPr>
            <a:spLocks noGrp="1"/>
          </p:cNvSpPr>
          <p:nvPr>
            <p:ph type="subTitle" idx="1"/>
          </p:nvPr>
        </p:nvSpPr>
        <p:spPr>
          <a:xfrm>
            <a:off x="691055" y="4005481"/>
            <a:ext cx="4572000" cy="1524000"/>
          </a:xfrm>
        </p:spPr>
        <p:txBody>
          <a:bodyPr anchor="ctr"/>
          <a:lstStyle>
            <a:lvl1pPr marL="0" indent="0" algn="l">
              <a:buNone/>
              <a:defRPr sz="2800" i="1">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039130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69C66665-DA83-685C-61B5-AB358672BFB7}"/>
              </a:ext>
            </a:extLst>
          </p:cNvPr>
          <p:cNvCxnSpPr/>
          <p:nvPr userDrawn="1"/>
        </p:nvCxnSpPr>
        <p:spPr>
          <a:xfrm>
            <a:off x="457200" y="1219200"/>
            <a:ext cx="8229600" cy="0"/>
          </a:xfrm>
          <a:prstGeom prst="line">
            <a:avLst/>
          </a:prstGeom>
          <a:ln w="95250"/>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57200" y="1295400"/>
            <a:ext cx="8229600" cy="4830763"/>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457200" y="274638"/>
            <a:ext cx="8229600" cy="868362"/>
          </a:xfrm>
          <a:noFill/>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5" name="Footer Placeholder 4">
            <a:extLst>
              <a:ext uri="{FF2B5EF4-FFF2-40B4-BE49-F238E27FC236}">
                <a16:creationId xmlns:a16="http://schemas.microsoft.com/office/drawing/2014/main" id="{ACFF0D3A-E7B2-52B0-4A18-1B16E7EF2258}"/>
              </a:ext>
            </a:extLst>
          </p:cNvPr>
          <p:cNvSpPr>
            <a:spLocks noGrp="1"/>
          </p:cNvSpPr>
          <p:nvPr>
            <p:ph type="ftr" sz="quarter" idx="10"/>
          </p:nvPr>
        </p:nvSpPr>
        <p:spPr>
          <a:xfrm>
            <a:off x="990600" y="6286500"/>
            <a:ext cx="2895600" cy="365125"/>
          </a:xfrm>
        </p:spPr>
        <p:txBody>
          <a:bodyPr/>
          <a:lstStyle>
            <a:lvl1pPr algn="l">
              <a:defRPr/>
            </a:lvl1pPr>
          </a:lstStyle>
          <a:p>
            <a:pPr>
              <a:defRPr/>
            </a:pPr>
            <a:endParaRPr lang="en-US"/>
          </a:p>
        </p:txBody>
      </p:sp>
      <p:sp>
        <p:nvSpPr>
          <p:cNvPr id="6" name="Slide Number Placeholder 5">
            <a:extLst>
              <a:ext uri="{FF2B5EF4-FFF2-40B4-BE49-F238E27FC236}">
                <a16:creationId xmlns:a16="http://schemas.microsoft.com/office/drawing/2014/main" id="{E1681893-8890-959B-0540-179AAAD69B53}"/>
              </a:ext>
            </a:extLst>
          </p:cNvPr>
          <p:cNvSpPr>
            <a:spLocks noGrp="1"/>
          </p:cNvSpPr>
          <p:nvPr>
            <p:ph type="sldNum" sz="quarter" idx="11"/>
          </p:nvPr>
        </p:nvSpPr>
        <p:spPr>
          <a:xfrm>
            <a:off x="457200" y="6286500"/>
            <a:ext cx="457200" cy="365125"/>
          </a:xfrm>
        </p:spPr>
        <p:txBody>
          <a:bodyPr/>
          <a:lstStyle>
            <a:lvl1pPr>
              <a:defRPr/>
            </a:lvl1pPr>
          </a:lstStyle>
          <a:p>
            <a:pPr>
              <a:defRPr/>
            </a:pPr>
            <a:fld id="{1E3677C7-EFDC-4BEF-95CD-A93FB7ACA37F}" type="slidenum">
              <a:rPr lang="en-US" altLang="en-US"/>
              <a:pPr>
                <a:defRPr/>
              </a:pPr>
              <a:t>‹#›</a:t>
            </a:fld>
            <a:endParaRPr lang="en-US" altLang="en-US"/>
          </a:p>
        </p:txBody>
      </p:sp>
    </p:spTree>
    <p:extLst>
      <p:ext uri="{BB962C8B-B14F-4D97-AF65-F5344CB8AC3E}">
        <p14:creationId xmlns:p14="http://schemas.microsoft.com/office/powerpoint/2010/main" val="3148906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E0C69666-57D5-FD09-8C1A-2024AA4173CE}"/>
              </a:ext>
            </a:extLst>
          </p:cNvPr>
          <p:cNvCxnSpPr/>
          <p:nvPr userDrawn="1"/>
        </p:nvCxnSpPr>
        <p:spPr>
          <a:xfrm>
            <a:off x="457200" y="1219200"/>
            <a:ext cx="8229600" cy="0"/>
          </a:xfrm>
          <a:prstGeom prst="line">
            <a:avLst/>
          </a:prstGeom>
          <a:ln w="95250"/>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57200" y="1295400"/>
            <a:ext cx="8229600" cy="4830763"/>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457200" y="274638"/>
            <a:ext cx="8229600" cy="868362"/>
          </a:xfrm>
          <a:noFill/>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4" name="Footer Placeholder 4">
            <a:extLst>
              <a:ext uri="{FF2B5EF4-FFF2-40B4-BE49-F238E27FC236}">
                <a16:creationId xmlns:a16="http://schemas.microsoft.com/office/drawing/2014/main" id="{FE0B03BD-C65E-B808-FF98-5B457B291786}"/>
              </a:ext>
            </a:extLst>
          </p:cNvPr>
          <p:cNvSpPr>
            <a:spLocks noGrp="1"/>
          </p:cNvSpPr>
          <p:nvPr>
            <p:ph type="ftr" sz="quarter" idx="10"/>
          </p:nvPr>
        </p:nvSpPr>
        <p:spPr>
          <a:xfrm>
            <a:off x="990600" y="6286500"/>
            <a:ext cx="2895600" cy="365125"/>
          </a:xfrm>
        </p:spPr>
        <p:txBody>
          <a:bodyPr/>
          <a:lstStyle>
            <a:lvl1pPr algn="l">
              <a:defRPr/>
            </a:lvl1pPr>
          </a:lstStyle>
          <a:p>
            <a:pPr>
              <a:defRPr/>
            </a:pPr>
            <a:endParaRPr lang="en-US"/>
          </a:p>
        </p:txBody>
      </p:sp>
      <p:sp>
        <p:nvSpPr>
          <p:cNvPr id="5" name="Slide Number Placeholder 5">
            <a:extLst>
              <a:ext uri="{FF2B5EF4-FFF2-40B4-BE49-F238E27FC236}">
                <a16:creationId xmlns:a16="http://schemas.microsoft.com/office/drawing/2014/main" id="{C840DE6D-CF57-7C73-1874-956E2E1D9F39}"/>
              </a:ext>
            </a:extLst>
          </p:cNvPr>
          <p:cNvSpPr>
            <a:spLocks noGrp="1"/>
          </p:cNvSpPr>
          <p:nvPr>
            <p:ph type="sldNum" sz="quarter" idx="11"/>
          </p:nvPr>
        </p:nvSpPr>
        <p:spPr>
          <a:xfrm>
            <a:off x="457200" y="6286500"/>
            <a:ext cx="457200" cy="365125"/>
          </a:xfrm>
        </p:spPr>
        <p:txBody>
          <a:bodyPr/>
          <a:lstStyle>
            <a:lvl1pPr>
              <a:defRPr/>
            </a:lvl1pPr>
          </a:lstStyle>
          <a:p>
            <a:pPr>
              <a:defRPr/>
            </a:pPr>
            <a:fld id="{5A0A6F70-A00D-43B7-8003-95518423C660}" type="slidenum">
              <a:rPr lang="en-US" altLang="en-US"/>
              <a:pPr>
                <a:defRPr/>
              </a:pPr>
              <a:t>‹#›</a:t>
            </a:fld>
            <a:endParaRPr lang="en-US" altLang="en-US"/>
          </a:p>
        </p:txBody>
      </p:sp>
    </p:spTree>
    <p:extLst>
      <p:ext uri="{BB962C8B-B14F-4D97-AF65-F5344CB8AC3E}">
        <p14:creationId xmlns:p14="http://schemas.microsoft.com/office/powerpoint/2010/main" val="3658395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04344D55-5558-F0F8-AB41-A669F20B15D2}"/>
              </a:ext>
            </a:extLst>
          </p:cNvPr>
          <p:cNvCxnSpPr/>
          <p:nvPr userDrawn="1"/>
        </p:nvCxnSpPr>
        <p:spPr>
          <a:xfrm>
            <a:off x="457200" y="457200"/>
            <a:ext cx="8229600" cy="0"/>
          </a:xfrm>
          <a:prstGeom prst="line">
            <a:avLst/>
          </a:prstGeom>
          <a:ln w="95250"/>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D5D8F610-D1BA-C0F9-B2B3-D04C9AAD4996}"/>
              </a:ext>
            </a:extLst>
          </p:cNvPr>
          <p:cNvCxnSpPr/>
          <p:nvPr userDrawn="1"/>
        </p:nvCxnSpPr>
        <p:spPr>
          <a:xfrm>
            <a:off x="457200" y="6248400"/>
            <a:ext cx="8229600" cy="0"/>
          </a:xfrm>
          <a:prstGeom prst="line">
            <a:avLst/>
          </a:prstGeom>
          <a:ln w="95250"/>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57200" y="609600"/>
            <a:ext cx="8229600" cy="5516563"/>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A7FD8C1C-0634-2191-4C2C-C46DF38E9E69}"/>
              </a:ext>
            </a:extLst>
          </p:cNvPr>
          <p:cNvSpPr>
            <a:spLocks noGrp="1"/>
          </p:cNvSpPr>
          <p:nvPr>
            <p:ph type="ftr" sz="quarter" idx="10"/>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AF55CD1-4E6F-62C6-ABD2-C126FDDDD6E8}"/>
              </a:ext>
            </a:extLst>
          </p:cNvPr>
          <p:cNvSpPr>
            <a:spLocks noGrp="1"/>
          </p:cNvSpPr>
          <p:nvPr>
            <p:ph type="sldNum" sz="quarter" idx="11"/>
          </p:nvPr>
        </p:nvSpPr>
        <p:spPr/>
        <p:txBody>
          <a:bodyPr/>
          <a:lstStyle>
            <a:lvl1pPr>
              <a:defRPr/>
            </a:lvl1pPr>
          </a:lstStyle>
          <a:p>
            <a:pPr>
              <a:defRPr/>
            </a:pPr>
            <a:fld id="{BF291280-1EFD-4BA2-9B6E-6CA13863E8F1}" type="slidenum">
              <a:rPr lang="en-US" altLang="en-US"/>
              <a:pPr>
                <a:defRPr/>
              </a:pPr>
              <a:t>‹#›</a:t>
            </a:fld>
            <a:endParaRPr lang="en-US" altLang="en-US"/>
          </a:p>
        </p:txBody>
      </p:sp>
    </p:spTree>
    <p:extLst>
      <p:ext uri="{BB962C8B-B14F-4D97-AF65-F5344CB8AC3E}">
        <p14:creationId xmlns:p14="http://schemas.microsoft.com/office/powerpoint/2010/main" val="3541611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00D3F0AA-D11F-E12F-2F8E-2F12406DEF5B}"/>
              </a:ext>
            </a:extLst>
          </p:cNvPr>
          <p:cNvCxnSpPr/>
          <p:nvPr userDrawn="1"/>
        </p:nvCxnSpPr>
        <p:spPr>
          <a:xfrm>
            <a:off x="457200" y="1447800"/>
            <a:ext cx="8229600" cy="0"/>
          </a:xfrm>
          <a:prstGeom prst="line">
            <a:avLst/>
          </a:prstGeom>
          <a:ln w="95250"/>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74EB7571-7725-439A-B824-8E0B95D50636}"/>
              </a:ext>
            </a:extLst>
          </p:cNvPr>
          <p:cNvCxnSpPr/>
          <p:nvPr userDrawn="1"/>
        </p:nvCxnSpPr>
        <p:spPr>
          <a:xfrm>
            <a:off x="457200" y="6248400"/>
            <a:ext cx="8229600" cy="0"/>
          </a:xfrm>
          <a:prstGeom prst="line">
            <a:avLst/>
          </a:prstGeom>
          <a:ln w="95250"/>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solidFill>
            <a:schemeClr val="accent2">
              <a:lumMod val="20000"/>
              <a:lumOff val="80000"/>
            </a:schemeClr>
          </a:solidFill>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5">
            <a:extLst>
              <a:ext uri="{FF2B5EF4-FFF2-40B4-BE49-F238E27FC236}">
                <a16:creationId xmlns:a16="http://schemas.microsoft.com/office/drawing/2014/main" id="{09F8501A-6AF1-5E0C-7DFC-7016DB0515CA}"/>
              </a:ext>
            </a:extLst>
          </p:cNvPr>
          <p:cNvSpPr>
            <a:spLocks noGrp="1"/>
          </p:cNvSpPr>
          <p:nvPr>
            <p:ph type="ftr" sz="quarter" idx="10"/>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8AA31E7E-D57D-75B2-FC15-F5397345B1FD}"/>
              </a:ext>
            </a:extLst>
          </p:cNvPr>
          <p:cNvSpPr>
            <a:spLocks noGrp="1"/>
          </p:cNvSpPr>
          <p:nvPr>
            <p:ph type="sldNum" sz="quarter" idx="11"/>
          </p:nvPr>
        </p:nvSpPr>
        <p:spPr/>
        <p:txBody>
          <a:bodyPr/>
          <a:lstStyle>
            <a:lvl1pPr>
              <a:defRPr/>
            </a:lvl1pPr>
          </a:lstStyle>
          <a:p>
            <a:pPr>
              <a:defRPr/>
            </a:pPr>
            <a:fld id="{3EE1EE53-6AE9-4895-87EC-FFB8A8C658AF}" type="slidenum">
              <a:rPr lang="en-US" altLang="en-US"/>
              <a:pPr>
                <a:defRPr/>
              </a:pPr>
              <a:t>‹#›</a:t>
            </a:fld>
            <a:endParaRPr lang="en-US" altLang="en-US"/>
          </a:p>
        </p:txBody>
      </p:sp>
    </p:spTree>
    <p:extLst>
      <p:ext uri="{BB962C8B-B14F-4D97-AF65-F5344CB8AC3E}">
        <p14:creationId xmlns:p14="http://schemas.microsoft.com/office/powerpoint/2010/main" val="1211864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2812D7B-F895-EBBA-7B91-2B8FB6430335}"/>
              </a:ext>
            </a:extLst>
          </p:cNvPr>
          <p:cNvSpPr>
            <a:spLocks noGrp="1"/>
          </p:cNvSpPr>
          <p:nvPr>
            <p:ph type="sldNum" sz="quarter" idx="11"/>
          </p:nvPr>
        </p:nvSpPr>
        <p:spPr/>
        <p:txBody>
          <a:bodyPr/>
          <a:lstStyle/>
          <a:p>
            <a:pPr>
              <a:defRPr/>
            </a:pPr>
            <a:fld id="{27C1F7E5-A8DD-45F2-BE1D-FE84494C735D}" type="slidenum">
              <a:rPr lang="en-US" altLang="en-US" smtClean="0"/>
              <a:pPr>
                <a:defRPr/>
              </a:pPr>
              <a:t>‹#›</a:t>
            </a:fld>
            <a:endParaRPr lang="en-US" altLang="en-US"/>
          </a:p>
        </p:txBody>
      </p:sp>
    </p:spTree>
    <p:extLst>
      <p:ext uri="{BB962C8B-B14F-4D97-AF65-F5344CB8AC3E}">
        <p14:creationId xmlns:p14="http://schemas.microsoft.com/office/powerpoint/2010/main" val="20392510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alpha val="54117"/>
          </a:srgbClr>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C3EBF518-614F-836C-B42B-0F56337CF1A6}"/>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A8BABB6F-0524-8432-856C-49B7ACEA56AF}"/>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a:extLst>
              <a:ext uri="{FF2B5EF4-FFF2-40B4-BE49-F238E27FC236}">
                <a16:creationId xmlns:a16="http://schemas.microsoft.com/office/drawing/2014/main" id="{8A1E5140-90D7-4E0B-2C14-F738F6DEBDFD}"/>
              </a:ext>
            </a:extLst>
          </p:cNvPr>
          <p:cNvSpPr>
            <a:spLocks noGrp="1"/>
          </p:cNvSpPr>
          <p:nvPr>
            <p:ph type="ftr" sz="quarter" idx="3"/>
          </p:nvPr>
        </p:nvSpPr>
        <p:spPr>
          <a:xfrm>
            <a:off x="5334000" y="6324600"/>
            <a:ext cx="2895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706FA2E8-F189-2EB1-4133-DEB54111E269}"/>
              </a:ext>
            </a:extLst>
          </p:cNvPr>
          <p:cNvSpPr>
            <a:spLocks noGrp="1"/>
          </p:cNvSpPr>
          <p:nvPr>
            <p:ph type="sldNum" sz="quarter" idx="4"/>
          </p:nvPr>
        </p:nvSpPr>
        <p:spPr>
          <a:xfrm>
            <a:off x="8229600" y="6324600"/>
            <a:ext cx="457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27C1F7E5-A8DD-45F2-BE1D-FE84494C735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070" r:id="rId1"/>
    <p:sldLayoutId id="2147484071" r:id="rId2"/>
    <p:sldLayoutId id="2147484072" r:id="rId3"/>
    <p:sldLayoutId id="2147484073" r:id="rId4"/>
    <p:sldLayoutId id="2147484074" r:id="rId5"/>
    <p:sldLayoutId id="2147484075" r:id="rId6"/>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46021A9-DA57-E632-22C1-C95AB95786E2}"/>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1" r="-1"/>
          <a:stretch/>
        </p:blipFill>
        <p:spPr>
          <a:xfrm rot="5400000">
            <a:off x="1143001" y="-1142999"/>
            <a:ext cx="6857998" cy="9144000"/>
          </a:xfrm>
          <a:prstGeom prst="rect">
            <a:avLst/>
          </a:prstGeom>
        </p:spPr>
      </p:pic>
      <p:sp>
        <p:nvSpPr>
          <p:cNvPr id="4" name="Rectangle 3">
            <a:extLst>
              <a:ext uri="{FF2B5EF4-FFF2-40B4-BE49-F238E27FC236}">
                <a16:creationId xmlns:a16="http://schemas.microsoft.com/office/drawing/2014/main" id="{FFE50C24-BEBF-49A7-A48A-ED2F2453B820}"/>
              </a:ext>
            </a:extLst>
          </p:cNvPr>
          <p:cNvSpPr/>
          <p:nvPr/>
        </p:nvSpPr>
        <p:spPr>
          <a:xfrm>
            <a:off x="4419600" y="1"/>
            <a:ext cx="4724400" cy="6858000"/>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219" name="Title 1">
            <a:extLst>
              <a:ext uri="{FF2B5EF4-FFF2-40B4-BE49-F238E27FC236}">
                <a16:creationId xmlns:a16="http://schemas.microsoft.com/office/drawing/2014/main" id="{D0D07ED8-5F9B-CC7F-9200-3E2D22369C47}"/>
              </a:ext>
            </a:extLst>
          </p:cNvPr>
          <p:cNvSpPr>
            <a:spLocks noGrp="1"/>
          </p:cNvSpPr>
          <p:nvPr>
            <p:ph type="ctrTitle"/>
          </p:nvPr>
        </p:nvSpPr>
        <p:spPr>
          <a:xfrm>
            <a:off x="4629150" y="3048000"/>
            <a:ext cx="4305300" cy="1470025"/>
          </a:xfrm>
        </p:spPr>
        <p:txBody>
          <a:bodyPr/>
          <a:lstStyle/>
          <a:p>
            <a:r>
              <a:rPr lang="en-US" altLang="en-US" sz="3600" dirty="0"/>
              <a:t>After Election Day: Processing Provisional Ballots</a:t>
            </a:r>
          </a:p>
        </p:txBody>
      </p:sp>
      <p:sp>
        <p:nvSpPr>
          <p:cNvPr id="3" name="Subtitle 2">
            <a:extLst>
              <a:ext uri="{FF2B5EF4-FFF2-40B4-BE49-F238E27FC236}">
                <a16:creationId xmlns:a16="http://schemas.microsoft.com/office/drawing/2014/main" id="{B8FD9CB5-DDC3-41E2-7F1E-C4696E83D387}"/>
              </a:ext>
            </a:extLst>
          </p:cNvPr>
          <p:cNvSpPr>
            <a:spLocks noGrp="1"/>
          </p:cNvSpPr>
          <p:nvPr>
            <p:ph type="subTitle" idx="1"/>
          </p:nvPr>
        </p:nvSpPr>
        <p:spPr>
          <a:xfrm>
            <a:off x="4701720" y="4343400"/>
            <a:ext cx="4019550" cy="1752600"/>
          </a:xfrm>
        </p:spPr>
        <p:txBody>
          <a:bodyPr/>
          <a:lstStyle/>
          <a:p>
            <a:pPr>
              <a:defRPr/>
            </a:pPr>
            <a:r>
              <a:rPr lang="en-US" sz="1600" i="0" dirty="0">
                <a:solidFill>
                  <a:schemeClr val="tx1"/>
                </a:solidFill>
              </a:rPr>
              <a:t>Presented by</a:t>
            </a:r>
          </a:p>
          <a:p>
            <a:pPr>
              <a:defRPr/>
            </a:pPr>
            <a:r>
              <a:rPr lang="en-US" sz="2000" i="0" dirty="0">
                <a:solidFill>
                  <a:schemeClr val="tx1"/>
                </a:solidFill>
              </a:rPr>
              <a:t>Angie Nussmeyer, Co-Director</a:t>
            </a:r>
          </a:p>
          <a:p>
            <a:pPr>
              <a:defRPr/>
            </a:pPr>
            <a:r>
              <a:rPr lang="en-US" sz="2000" i="0" dirty="0">
                <a:solidFill>
                  <a:schemeClr val="tx1"/>
                </a:solidFill>
              </a:rPr>
              <a:t>Indiana Election Division</a:t>
            </a:r>
          </a:p>
          <a:p>
            <a:pPr>
              <a:defRPr/>
            </a:pPr>
            <a:r>
              <a:rPr lang="en-US" sz="1200" dirty="0">
                <a:solidFill>
                  <a:schemeClr val="tx1"/>
                </a:solidFill>
              </a:rPr>
              <a:t>2024 Indiana Election Administrator’s Conference</a:t>
            </a:r>
          </a:p>
        </p:txBody>
      </p:sp>
      <p:sp>
        <p:nvSpPr>
          <p:cNvPr id="7" name="TextBox 6">
            <a:extLst>
              <a:ext uri="{FF2B5EF4-FFF2-40B4-BE49-F238E27FC236}">
                <a16:creationId xmlns:a16="http://schemas.microsoft.com/office/drawing/2014/main" id="{764E5C93-20D8-5841-3812-9CBF9BBB93D8}"/>
              </a:ext>
            </a:extLst>
          </p:cNvPr>
          <p:cNvSpPr txBox="1"/>
          <p:nvPr/>
        </p:nvSpPr>
        <p:spPr>
          <a:xfrm rot="16200000">
            <a:off x="-2166371" y="2537846"/>
            <a:ext cx="4681536" cy="215444"/>
          </a:xfrm>
          <a:prstGeom prst="rect">
            <a:avLst/>
          </a:prstGeom>
          <a:noFill/>
        </p:spPr>
        <p:txBody>
          <a:bodyPr wrap="square">
            <a:spAutoFit/>
          </a:bodyPr>
          <a:lstStyle/>
          <a:p>
            <a:r>
              <a:rPr lang="en-US" sz="800" dirty="0"/>
              <a:t>Image by rawpixel.com on </a:t>
            </a:r>
            <a:r>
              <a:rPr lang="en-US" sz="800" dirty="0" err="1"/>
              <a:t>Freepik</a:t>
            </a:r>
            <a:endParaRPr lang="en-US" sz="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1559CFA-F88A-80C3-E397-A6EEF5B69017}"/>
              </a:ext>
            </a:extLst>
          </p:cNvPr>
          <p:cNvSpPr>
            <a:spLocks noGrp="1"/>
          </p:cNvSpPr>
          <p:nvPr>
            <p:ph type="sldNum" sz="quarter" idx="11"/>
          </p:nvPr>
        </p:nvSpPr>
        <p:spPr/>
        <p:txBody>
          <a:bodyPr/>
          <a:lstStyle/>
          <a:p>
            <a:pPr>
              <a:defRPr/>
            </a:pPr>
            <a:fld id="{27C1F7E5-A8DD-45F2-BE1D-FE84494C735D}" type="slidenum">
              <a:rPr lang="en-US" altLang="en-US" smtClean="0"/>
              <a:pPr>
                <a:defRPr/>
              </a:pPr>
              <a:t>10</a:t>
            </a:fld>
            <a:endParaRPr lang="en-US" altLang="en-US"/>
          </a:p>
        </p:txBody>
      </p:sp>
      <p:sp>
        <p:nvSpPr>
          <p:cNvPr id="5" name="Speech Bubble: Rectangle 4">
            <a:extLst>
              <a:ext uri="{FF2B5EF4-FFF2-40B4-BE49-F238E27FC236}">
                <a16:creationId xmlns:a16="http://schemas.microsoft.com/office/drawing/2014/main" id="{A38B99A8-2EF5-542A-15E2-DC7FE4406D3E}"/>
              </a:ext>
            </a:extLst>
          </p:cNvPr>
          <p:cNvSpPr/>
          <p:nvPr/>
        </p:nvSpPr>
        <p:spPr>
          <a:xfrm>
            <a:off x="0" y="0"/>
            <a:ext cx="3048000" cy="3276600"/>
          </a:xfrm>
          <a:prstGeom prst="wedgeRectCallout">
            <a:avLst>
              <a:gd name="adj1" fmla="val 72639"/>
              <a:gd name="adj2" fmla="val -1137"/>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nchorCtr="0"/>
          <a:lstStyle/>
          <a:p>
            <a:pPr algn="ctr"/>
            <a:r>
              <a:rPr lang="en-US" sz="3200" dirty="0"/>
              <a:t>Was the voter eligible for a certificate of error?</a:t>
            </a:r>
            <a:endParaRPr lang="en-US" dirty="0"/>
          </a:p>
        </p:txBody>
      </p:sp>
      <p:sp>
        <p:nvSpPr>
          <p:cNvPr id="6" name="Content Placeholder 2">
            <a:extLst>
              <a:ext uri="{FF2B5EF4-FFF2-40B4-BE49-F238E27FC236}">
                <a16:creationId xmlns:a16="http://schemas.microsoft.com/office/drawing/2014/main" id="{678638BF-7DE2-A681-2D98-3061D1CC3948}"/>
              </a:ext>
            </a:extLst>
          </p:cNvPr>
          <p:cNvSpPr txBox="1">
            <a:spLocks/>
          </p:cNvSpPr>
          <p:nvPr/>
        </p:nvSpPr>
        <p:spPr>
          <a:xfrm>
            <a:off x="3733800" y="322730"/>
            <a:ext cx="4953000" cy="2667000"/>
          </a:xfrm>
          <a:prstGeom prst="rect">
            <a:avLst/>
          </a:prstGeom>
        </p:spPr>
        <p:txBody>
          <a:bodyPr>
            <a:norm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US" altLang="en-US" dirty="0"/>
              <a:t>Did county err in leaving a voter off the poll list?</a:t>
            </a:r>
          </a:p>
          <a:p>
            <a:pPr>
              <a:defRPr/>
            </a:pPr>
            <a:r>
              <a:rPr lang="en-US" altLang="en-US" dirty="0"/>
              <a:t>Was the voter put into the wrong precinct by mistake?</a:t>
            </a:r>
          </a:p>
        </p:txBody>
      </p:sp>
      <p:sp>
        <p:nvSpPr>
          <p:cNvPr id="3" name="Speech Bubble: Rectangle 2">
            <a:extLst>
              <a:ext uri="{FF2B5EF4-FFF2-40B4-BE49-F238E27FC236}">
                <a16:creationId xmlns:a16="http://schemas.microsoft.com/office/drawing/2014/main" id="{FD97444E-29E8-04FB-67EB-56314F838EF4}"/>
              </a:ext>
            </a:extLst>
          </p:cNvPr>
          <p:cNvSpPr/>
          <p:nvPr/>
        </p:nvSpPr>
        <p:spPr>
          <a:xfrm>
            <a:off x="0" y="3276600"/>
            <a:ext cx="3048000" cy="3581400"/>
          </a:xfrm>
          <a:prstGeom prst="wedgeRectCallout">
            <a:avLst>
              <a:gd name="adj1" fmla="val 73804"/>
              <a:gd name="adj2" fmla="val 1590"/>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algn="ctr"/>
            <a:endParaRPr lang="en-US" sz="3200" dirty="0"/>
          </a:p>
          <a:p>
            <a:pPr algn="ctr"/>
            <a:r>
              <a:rPr lang="en-US" sz="3200" dirty="0"/>
              <a:t>Is the voter in inactive status &amp; poll worker thought they can’t vote?</a:t>
            </a:r>
            <a:endParaRPr lang="en-US" dirty="0"/>
          </a:p>
        </p:txBody>
      </p:sp>
      <p:sp>
        <p:nvSpPr>
          <p:cNvPr id="4" name="Content Placeholder 2">
            <a:extLst>
              <a:ext uri="{FF2B5EF4-FFF2-40B4-BE49-F238E27FC236}">
                <a16:creationId xmlns:a16="http://schemas.microsoft.com/office/drawing/2014/main" id="{DEB48499-BAB6-6D46-31A4-B74469AC7A12}"/>
              </a:ext>
            </a:extLst>
          </p:cNvPr>
          <p:cNvSpPr txBox="1">
            <a:spLocks/>
          </p:cNvSpPr>
          <p:nvPr/>
        </p:nvSpPr>
        <p:spPr>
          <a:xfrm>
            <a:off x="3810000" y="3581400"/>
            <a:ext cx="4953000" cy="2667000"/>
          </a:xfrm>
          <a:prstGeom prst="rect">
            <a:avLst/>
          </a:prstGeom>
        </p:spPr>
        <p:txBody>
          <a:bodyPr>
            <a:normAutofit fontScale="85000" lnSpcReduction="10000"/>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US" altLang="en-US" dirty="0"/>
              <a:t>Inactive voters ARE registered voters</a:t>
            </a:r>
          </a:p>
          <a:p>
            <a:pPr>
              <a:defRPr/>
            </a:pPr>
            <a:r>
              <a:rPr lang="en-US" altLang="en-US" dirty="0"/>
              <a:t>No requirement to provide additional proof of residence, unless first time voter that registered to vote by mail</a:t>
            </a:r>
          </a:p>
        </p:txBody>
      </p:sp>
      <p:cxnSp>
        <p:nvCxnSpPr>
          <p:cNvPr id="8" name="Straight Connector 7">
            <a:extLst>
              <a:ext uri="{FF2B5EF4-FFF2-40B4-BE49-F238E27FC236}">
                <a16:creationId xmlns:a16="http://schemas.microsoft.com/office/drawing/2014/main" id="{B74D65AB-828D-1CAA-9ACA-3B9ADEB41E1F}"/>
              </a:ext>
            </a:extLst>
          </p:cNvPr>
          <p:cNvCxnSpPr/>
          <p:nvPr/>
        </p:nvCxnSpPr>
        <p:spPr>
          <a:xfrm>
            <a:off x="3048000" y="3276600"/>
            <a:ext cx="6096000" cy="0"/>
          </a:xfrm>
          <a:prstGeom prst="line">
            <a:avLst/>
          </a:prstGeom>
          <a:ln w="28575">
            <a:solidFill>
              <a:srgbClr val="1C334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3539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4A8FA1CE-F1C2-20C4-8145-1DFBA3376AA0}"/>
              </a:ext>
            </a:extLst>
          </p:cNvPr>
          <p:cNvSpPr>
            <a:spLocks noGrp="1"/>
          </p:cNvSpPr>
          <p:nvPr>
            <p:ph type="title"/>
          </p:nvPr>
        </p:nvSpPr>
        <p:spPr>
          <a:xfrm>
            <a:off x="457200" y="274638"/>
            <a:ext cx="8229600" cy="1143000"/>
          </a:xfrm>
        </p:spPr>
        <p:txBody>
          <a:bodyPr/>
          <a:lstStyle/>
          <a:p>
            <a:r>
              <a:rPr lang="en-US" altLang="en-US" dirty="0"/>
              <a:t>After the Hearing</a:t>
            </a:r>
          </a:p>
        </p:txBody>
      </p:sp>
      <p:sp>
        <p:nvSpPr>
          <p:cNvPr id="43011" name="Content Placeholder 2">
            <a:extLst>
              <a:ext uri="{FF2B5EF4-FFF2-40B4-BE49-F238E27FC236}">
                <a16:creationId xmlns:a16="http://schemas.microsoft.com/office/drawing/2014/main" id="{DACC8C23-CEA2-AE0A-D458-C0823FB89B36}"/>
              </a:ext>
            </a:extLst>
          </p:cNvPr>
          <p:cNvSpPr>
            <a:spLocks noGrp="1"/>
          </p:cNvSpPr>
          <p:nvPr>
            <p:ph idx="1"/>
          </p:nvPr>
        </p:nvSpPr>
        <p:spPr>
          <a:xfrm>
            <a:off x="457200" y="1417638"/>
            <a:ext cx="8229600" cy="4830763"/>
          </a:xfrm>
        </p:spPr>
        <p:txBody>
          <a:bodyPr>
            <a:normAutofit fontScale="92500" lnSpcReduction="20000"/>
          </a:bodyPr>
          <a:lstStyle/>
          <a:p>
            <a:r>
              <a:rPr lang="en-US" altLang="en-US" dirty="0"/>
              <a:t>Make determination not later than 3P, TEN days after Election Day</a:t>
            </a:r>
          </a:p>
          <a:p>
            <a:r>
              <a:rPr lang="en-US" altLang="en-US" dirty="0"/>
              <a:t>Count valid ballots and canvass results</a:t>
            </a:r>
          </a:p>
          <a:p>
            <a:r>
              <a:rPr lang="en-US" altLang="en-US" dirty="0"/>
              <a:t>Complete the CEB portion of the PRO-2</a:t>
            </a:r>
          </a:p>
          <a:p>
            <a:r>
              <a:rPr lang="en-US" altLang="en-US" dirty="0"/>
              <a:t>Enter into SVRS whether provisional ballot was counted or not before certifying election results</a:t>
            </a:r>
          </a:p>
          <a:p>
            <a:r>
              <a:rPr lang="en-US" altLang="en-US" dirty="0"/>
              <a:t>Collate all challenge affidavits, including the PRE-4/PRO-2 hybrid envelope &amp;provide to:</a:t>
            </a:r>
          </a:p>
          <a:p>
            <a:pPr lvl="1"/>
            <a:r>
              <a:rPr lang="en-US" altLang="en-US" dirty="0"/>
              <a:t>Grand Jury</a:t>
            </a:r>
          </a:p>
          <a:p>
            <a:pPr lvl="1"/>
            <a:r>
              <a:rPr lang="en-US" altLang="en-US" dirty="0"/>
              <a:t>Indiana Secretary of State </a:t>
            </a:r>
          </a:p>
          <a:p>
            <a:pPr lvl="2"/>
            <a:r>
              <a:rPr lang="en-US" altLang="en-US" dirty="0"/>
              <a:t>Mail copy of affidavit to SOS Office</a:t>
            </a:r>
          </a:p>
        </p:txBody>
      </p:sp>
      <p:sp>
        <p:nvSpPr>
          <p:cNvPr id="43012" name="Slide Number Placeholder 4">
            <a:extLst>
              <a:ext uri="{FF2B5EF4-FFF2-40B4-BE49-F238E27FC236}">
                <a16:creationId xmlns:a16="http://schemas.microsoft.com/office/drawing/2014/main" id="{6CD87D02-5DF7-8CB0-CED6-641985014A55}"/>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3C78E1A-FC74-41FE-A526-EE5F01252A67}" type="slidenum">
              <a:rPr lang="en-US" altLang="en-US" sz="1200" smtClean="0">
                <a:solidFill>
                  <a:srgbClr val="898989"/>
                </a:solidFill>
              </a:rPr>
              <a:pPr>
                <a:spcBef>
                  <a:spcPct val="0"/>
                </a:spcBef>
                <a:buFontTx/>
                <a:buNone/>
              </a:pPr>
              <a:t>11</a:t>
            </a:fld>
            <a:endParaRPr lang="en-US" altLang="en-US" sz="1200">
              <a:solidFill>
                <a:srgbClr val="898989"/>
              </a:solidFill>
            </a:endParaRPr>
          </a:p>
        </p:txBody>
      </p:sp>
      <p:sp>
        <p:nvSpPr>
          <p:cNvPr id="43013" name="Footer Placeholder 3">
            <a:extLst>
              <a:ext uri="{FF2B5EF4-FFF2-40B4-BE49-F238E27FC236}">
                <a16:creationId xmlns:a16="http://schemas.microsoft.com/office/drawing/2014/main" id="{DAB76382-452D-6CB7-B4DC-B40189433AA6}"/>
              </a:ext>
            </a:extLst>
          </p:cNvPr>
          <p:cNvSpPr txBox="1">
            <a:spLocks/>
          </p:cNvSpPr>
          <p:nvPr/>
        </p:nvSpPr>
        <p:spPr bwMode="auto">
          <a:xfrm>
            <a:off x="990600" y="6286500"/>
            <a:ext cx="2209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a:solidFill>
                  <a:srgbClr val="898989"/>
                </a:solidFill>
              </a:rPr>
              <a:t>IC 3-14-5-2</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32F7FB3-AC66-F12D-E4A6-8BE9B1A346A4}"/>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1" r="-1"/>
          <a:stretch/>
        </p:blipFill>
        <p:spPr>
          <a:xfrm rot="5400000">
            <a:off x="1143001" y="-1142999"/>
            <a:ext cx="6857998" cy="9144000"/>
          </a:xfrm>
          <a:prstGeom prst="rect">
            <a:avLst/>
          </a:prstGeom>
        </p:spPr>
      </p:pic>
      <p:sp>
        <p:nvSpPr>
          <p:cNvPr id="3" name="Subtitle 2">
            <a:extLst>
              <a:ext uri="{FF2B5EF4-FFF2-40B4-BE49-F238E27FC236}">
                <a16:creationId xmlns:a16="http://schemas.microsoft.com/office/drawing/2014/main" id="{5F2BA7AC-EDB0-0A0E-03E7-38EF7163A7D2}"/>
              </a:ext>
            </a:extLst>
          </p:cNvPr>
          <p:cNvSpPr>
            <a:spLocks noGrp="1"/>
          </p:cNvSpPr>
          <p:nvPr>
            <p:ph type="subTitle" idx="1"/>
          </p:nvPr>
        </p:nvSpPr>
        <p:spPr>
          <a:xfrm>
            <a:off x="690563" y="4005263"/>
            <a:ext cx="4572000" cy="1524000"/>
          </a:xfrm>
        </p:spPr>
        <p:txBody>
          <a:bodyPr/>
          <a:lstStyle/>
          <a:p>
            <a:pPr>
              <a:defRPr/>
            </a:pPr>
            <a:endParaRPr lang="en-US"/>
          </a:p>
        </p:txBody>
      </p:sp>
      <p:sp>
        <p:nvSpPr>
          <p:cNvPr id="5" name="Rectangle 4">
            <a:extLst>
              <a:ext uri="{FF2B5EF4-FFF2-40B4-BE49-F238E27FC236}">
                <a16:creationId xmlns:a16="http://schemas.microsoft.com/office/drawing/2014/main" id="{C506B970-7AAD-9501-23A0-F62F689626D8}"/>
              </a:ext>
            </a:extLst>
          </p:cNvPr>
          <p:cNvSpPr/>
          <p:nvPr/>
        </p:nvSpPr>
        <p:spPr>
          <a:xfrm>
            <a:off x="0" y="1371598"/>
            <a:ext cx="9144000" cy="1524000"/>
          </a:xfrm>
          <a:prstGeom prst="rect">
            <a:avLst/>
          </a:prstGeom>
          <a:solidFill>
            <a:schemeClr val="bg1">
              <a:alpha val="84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E02B786E-9161-59B3-A72D-0AE72FD14799}"/>
              </a:ext>
            </a:extLst>
          </p:cNvPr>
          <p:cNvSpPr txBox="1"/>
          <p:nvPr/>
        </p:nvSpPr>
        <p:spPr>
          <a:xfrm rot="16200000">
            <a:off x="-2166371" y="2537846"/>
            <a:ext cx="4681536" cy="215444"/>
          </a:xfrm>
          <a:prstGeom prst="rect">
            <a:avLst/>
          </a:prstGeom>
          <a:noFill/>
        </p:spPr>
        <p:txBody>
          <a:bodyPr wrap="square">
            <a:spAutoFit/>
          </a:bodyPr>
          <a:lstStyle/>
          <a:p>
            <a:r>
              <a:rPr lang="en-US" sz="800" dirty="0"/>
              <a:t>Image by rawpixel.com on </a:t>
            </a:r>
            <a:r>
              <a:rPr lang="en-US" sz="800" dirty="0" err="1"/>
              <a:t>Freepik</a:t>
            </a:r>
            <a:endParaRPr lang="en-US" sz="800" dirty="0"/>
          </a:p>
        </p:txBody>
      </p:sp>
      <p:sp>
        <p:nvSpPr>
          <p:cNvPr id="49154" name="Title 1">
            <a:extLst>
              <a:ext uri="{FF2B5EF4-FFF2-40B4-BE49-F238E27FC236}">
                <a16:creationId xmlns:a16="http://schemas.microsoft.com/office/drawing/2014/main" id="{A085681E-916E-7E71-2054-1E0E68BA4568}"/>
              </a:ext>
            </a:extLst>
          </p:cNvPr>
          <p:cNvSpPr>
            <a:spLocks noGrp="1"/>
          </p:cNvSpPr>
          <p:nvPr>
            <p:ph type="ctrTitle"/>
          </p:nvPr>
        </p:nvSpPr>
        <p:spPr>
          <a:xfrm>
            <a:off x="4607859" y="1398585"/>
            <a:ext cx="4191000" cy="1470025"/>
          </a:xfrm>
        </p:spPr>
        <p:txBody>
          <a:bodyPr/>
          <a:lstStyle/>
          <a:p>
            <a:pPr algn="ctr"/>
            <a:r>
              <a:rPr lang="en-US" altLang="en-US" dirty="0"/>
              <a:t>Questions?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98E867F-C605-FF56-5BB4-DD387ADE3868}"/>
              </a:ext>
            </a:extLst>
          </p:cNvPr>
          <p:cNvSpPr>
            <a:spLocks noGrp="1"/>
          </p:cNvSpPr>
          <p:nvPr>
            <p:ph idx="1"/>
          </p:nvPr>
        </p:nvSpPr>
        <p:spPr/>
        <p:txBody>
          <a:bodyPr>
            <a:normAutofit lnSpcReduction="10000"/>
          </a:bodyPr>
          <a:lstStyle/>
          <a:p>
            <a:r>
              <a:rPr lang="en-US" dirty="0"/>
              <a:t>ABS = absentee</a:t>
            </a:r>
          </a:p>
          <a:p>
            <a:r>
              <a:rPr lang="en-US" dirty="0"/>
              <a:t>CEB = county election board</a:t>
            </a:r>
          </a:p>
          <a:p>
            <a:r>
              <a:rPr lang="en-US" dirty="0"/>
              <a:t>PEB = precinct election board (Election Day)</a:t>
            </a:r>
          </a:p>
          <a:p>
            <a:r>
              <a:rPr lang="en-US" dirty="0"/>
              <a:t>PRE-4 = challenged voter/challenger affidavit</a:t>
            </a:r>
          </a:p>
          <a:p>
            <a:r>
              <a:rPr lang="en-US" dirty="0"/>
              <a:t>PRO-2= provisional ballot security envelope</a:t>
            </a:r>
          </a:p>
          <a:p>
            <a:r>
              <a:rPr lang="en-US" dirty="0"/>
              <a:t>PRO-9 = hearing notice given to voter</a:t>
            </a:r>
          </a:p>
          <a:p>
            <a:r>
              <a:rPr lang="en-US" dirty="0"/>
              <a:t>PRO-10 = photo ID affidavit</a:t>
            </a:r>
          </a:p>
          <a:p>
            <a:r>
              <a:rPr lang="en-US" dirty="0"/>
              <a:t>VRG 4/12 = fail-safe “when/where” registration form</a:t>
            </a:r>
          </a:p>
          <a:p>
            <a:endParaRPr lang="en-US" dirty="0"/>
          </a:p>
        </p:txBody>
      </p:sp>
      <p:sp>
        <p:nvSpPr>
          <p:cNvPr id="3" name="Title 2">
            <a:extLst>
              <a:ext uri="{FF2B5EF4-FFF2-40B4-BE49-F238E27FC236}">
                <a16:creationId xmlns:a16="http://schemas.microsoft.com/office/drawing/2014/main" id="{F84A668A-BF48-8CDD-4C5F-DB102B702BED}"/>
              </a:ext>
            </a:extLst>
          </p:cNvPr>
          <p:cNvSpPr>
            <a:spLocks noGrp="1"/>
          </p:cNvSpPr>
          <p:nvPr>
            <p:ph type="title"/>
          </p:nvPr>
        </p:nvSpPr>
        <p:spPr/>
        <p:txBody>
          <a:bodyPr/>
          <a:lstStyle/>
          <a:p>
            <a:r>
              <a:rPr lang="en-US" dirty="0"/>
              <a:t>Acronyms</a:t>
            </a:r>
          </a:p>
        </p:txBody>
      </p:sp>
      <p:sp>
        <p:nvSpPr>
          <p:cNvPr id="4" name="Footer Placeholder 3">
            <a:extLst>
              <a:ext uri="{FF2B5EF4-FFF2-40B4-BE49-F238E27FC236}">
                <a16:creationId xmlns:a16="http://schemas.microsoft.com/office/drawing/2014/main" id="{9882F5A8-B2C8-9F62-72BF-F2901D400A07}"/>
              </a:ext>
            </a:extLst>
          </p:cNvPr>
          <p:cNvSpPr>
            <a:spLocks noGrp="1"/>
          </p:cNvSpPr>
          <p:nvPr>
            <p:ph type="ftr" sz="quarter" idx="10"/>
          </p:nvPr>
        </p:nvSpPr>
        <p:spPr/>
        <p:txBody>
          <a:bodyPr/>
          <a:lstStyle/>
          <a:p>
            <a:pPr>
              <a:defRPr/>
            </a:pPr>
            <a:endParaRPr lang="en-US"/>
          </a:p>
        </p:txBody>
      </p:sp>
      <p:sp>
        <p:nvSpPr>
          <p:cNvPr id="5" name="Slide Number Placeholder 4">
            <a:extLst>
              <a:ext uri="{FF2B5EF4-FFF2-40B4-BE49-F238E27FC236}">
                <a16:creationId xmlns:a16="http://schemas.microsoft.com/office/drawing/2014/main" id="{C23D842D-99CD-8C12-0329-6D763D12DA03}"/>
              </a:ext>
            </a:extLst>
          </p:cNvPr>
          <p:cNvSpPr>
            <a:spLocks noGrp="1"/>
          </p:cNvSpPr>
          <p:nvPr>
            <p:ph type="sldNum" sz="quarter" idx="11"/>
          </p:nvPr>
        </p:nvSpPr>
        <p:spPr/>
        <p:txBody>
          <a:bodyPr/>
          <a:lstStyle/>
          <a:p>
            <a:pPr>
              <a:defRPr/>
            </a:pPr>
            <a:fld id="{1E3677C7-EFDC-4BEF-95CD-A93FB7ACA37F}" type="slidenum">
              <a:rPr lang="en-US" altLang="en-US" smtClean="0"/>
              <a:pPr>
                <a:defRPr/>
              </a:pPr>
              <a:t>2</a:t>
            </a:fld>
            <a:endParaRPr lang="en-US" altLang="en-US"/>
          </a:p>
        </p:txBody>
      </p:sp>
    </p:spTree>
    <p:extLst>
      <p:ext uri="{BB962C8B-B14F-4D97-AF65-F5344CB8AC3E}">
        <p14:creationId xmlns:p14="http://schemas.microsoft.com/office/powerpoint/2010/main" val="450600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BAB62280-8666-6531-E721-348661C923DA}"/>
              </a:ext>
            </a:extLst>
          </p:cNvPr>
          <p:cNvSpPr>
            <a:spLocks noGrp="1"/>
          </p:cNvSpPr>
          <p:nvPr>
            <p:ph type="title"/>
          </p:nvPr>
        </p:nvSpPr>
        <p:spPr>
          <a:xfrm>
            <a:off x="457200" y="274638"/>
            <a:ext cx="8229600" cy="1143000"/>
          </a:xfrm>
        </p:spPr>
        <p:txBody>
          <a:bodyPr/>
          <a:lstStyle/>
          <a:p>
            <a:r>
              <a:rPr lang="en-US" altLang="en-US" dirty="0"/>
              <a:t>Provisional Ballots</a:t>
            </a:r>
          </a:p>
        </p:txBody>
      </p:sp>
      <p:sp>
        <p:nvSpPr>
          <p:cNvPr id="3" name="Content Placeholder 2">
            <a:extLst>
              <a:ext uri="{FF2B5EF4-FFF2-40B4-BE49-F238E27FC236}">
                <a16:creationId xmlns:a16="http://schemas.microsoft.com/office/drawing/2014/main" id="{2D9B2459-440C-F469-1784-287E20471697}"/>
              </a:ext>
            </a:extLst>
          </p:cNvPr>
          <p:cNvSpPr>
            <a:spLocks noGrp="1"/>
          </p:cNvSpPr>
          <p:nvPr>
            <p:ph idx="1"/>
          </p:nvPr>
        </p:nvSpPr>
        <p:spPr>
          <a:xfrm>
            <a:off x="457200" y="1417638"/>
            <a:ext cx="8229600" cy="4708525"/>
          </a:xfrm>
        </p:spPr>
        <p:txBody>
          <a:bodyPr>
            <a:normAutofit fontScale="92500"/>
          </a:bodyPr>
          <a:lstStyle/>
          <a:p>
            <a:pPr>
              <a:defRPr/>
            </a:pPr>
            <a:r>
              <a:rPr lang="en-US" dirty="0"/>
              <a:t>Use falls in three categories:</a:t>
            </a:r>
          </a:p>
          <a:p>
            <a:pPr lvl="1">
              <a:defRPr/>
            </a:pPr>
            <a:r>
              <a:rPr lang="en-US" dirty="0"/>
              <a:t>Voter Eligibility (Fail Safe Procedures)</a:t>
            </a:r>
          </a:p>
          <a:p>
            <a:pPr lvl="2">
              <a:defRPr/>
            </a:pPr>
            <a:r>
              <a:rPr lang="en-US" dirty="0"/>
              <a:t>Name may or may not appear on the poll list and could not be determined if fail-safe procedures applied</a:t>
            </a:r>
          </a:p>
          <a:p>
            <a:pPr lvl="1">
              <a:defRPr/>
            </a:pPr>
            <a:r>
              <a:rPr lang="en-US" dirty="0"/>
              <a:t>Voter Identification</a:t>
            </a:r>
          </a:p>
          <a:p>
            <a:pPr lvl="2">
              <a:defRPr/>
            </a:pPr>
            <a:r>
              <a:rPr lang="en-US" dirty="0"/>
              <a:t>Proper ID was not presented</a:t>
            </a:r>
          </a:p>
          <a:p>
            <a:pPr lvl="2">
              <a:defRPr/>
            </a:pPr>
            <a:r>
              <a:rPr lang="en-US" dirty="0"/>
              <a:t>Additional residency proof, if noted in poll book, not provided</a:t>
            </a:r>
          </a:p>
          <a:p>
            <a:pPr lvl="1">
              <a:defRPr/>
            </a:pPr>
            <a:r>
              <a:rPr lang="en-US" dirty="0"/>
              <a:t>Voter Eligibility (General Requirements)</a:t>
            </a:r>
          </a:p>
          <a:p>
            <a:pPr lvl="2">
              <a:defRPr/>
            </a:pPr>
            <a:r>
              <a:rPr lang="en-US" dirty="0"/>
              <a:t>Not a U.S. citizen or 18 by November’s election</a:t>
            </a:r>
          </a:p>
          <a:p>
            <a:pPr lvl="2">
              <a:defRPr/>
            </a:pPr>
            <a:r>
              <a:rPr lang="en-US" dirty="0"/>
              <a:t>Signature on poll list does not match signature on VR file</a:t>
            </a:r>
          </a:p>
        </p:txBody>
      </p:sp>
      <p:sp>
        <p:nvSpPr>
          <p:cNvPr id="4" name="Footer Placeholder 3">
            <a:extLst>
              <a:ext uri="{FF2B5EF4-FFF2-40B4-BE49-F238E27FC236}">
                <a16:creationId xmlns:a16="http://schemas.microsoft.com/office/drawing/2014/main" id="{D7391CFF-6E59-CB0A-32E4-07A0A134D593}"/>
              </a:ext>
            </a:extLst>
          </p:cNvPr>
          <p:cNvSpPr>
            <a:spLocks noGrp="1"/>
          </p:cNvSpPr>
          <p:nvPr>
            <p:ph type="ftr" sz="quarter" idx="10"/>
          </p:nvPr>
        </p:nvSpPr>
        <p:spPr>
          <a:xfrm>
            <a:off x="914400" y="6286500"/>
            <a:ext cx="2895600" cy="365125"/>
          </a:xfrm>
        </p:spPr>
        <p:txBody>
          <a:bodyPr/>
          <a:lstStyle/>
          <a:p>
            <a:pPr>
              <a:defRPr/>
            </a:pPr>
            <a:r>
              <a:rPr lang="en-US" dirty="0"/>
              <a:t>IC 3-11.7-2-1</a:t>
            </a:r>
          </a:p>
        </p:txBody>
      </p:sp>
      <p:sp>
        <p:nvSpPr>
          <p:cNvPr id="11269" name="Slide Number Placeholder 4">
            <a:extLst>
              <a:ext uri="{FF2B5EF4-FFF2-40B4-BE49-F238E27FC236}">
                <a16:creationId xmlns:a16="http://schemas.microsoft.com/office/drawing/2014/main" id="{AF1512A3-AE42-126E-0F0D-1F1FE9C284A5}"/>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E6A3231-6DE7-45BB-B85B-CF437810E696}" type="slidenum">
              <a:rPr lang="en-US" altLang="en-US" sz="1200" smtClean="0">
                <a:solidFill>
                  <a:srgbClr val="898989"/>
                </a:solidFill>
              </a:rPr>
              <a:pPr>
                <a:spcBef>
                  <a:spcPct val="0"/>
                </a:spcBef>
                <a:buFontTx/>
                <a:buNone/>
              </a:pPr>
              <a:t>3</a:t>
            </a:fld>
            <a:endParaRPr lang="en-US" altLang="en-US" sz="1200">
              <a:solidFill>
                <a:srgbClr val="898989"/>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94269D50-2EFD-1BC6-5FB6-76AE0D147262}"/>
              </a:ext>
            </a:extLst>
          </p:cNvPr>
          <p:cNvSpPr>
            <a:spLocks noGrp="1"/>
          </p:cNvSpPr>
          <p:nvPr>
            <p:ph type="title"/>
          </p:nvPr>
        </p:nvSpPr>
        <p:spPr>
          <a:xfrm>
            <a:off x="457200" y="274638"/>
            <a:ext cx="8229600" cy="1143000"/>
          </a:xfrm>
        </p:spPr>
        <p:txBody>
          <a:bodyPr/>
          <a:lstStyle/>
          <a:p>
            <a:r>
              <a:rPr lang="en-US" altLang="en-US" dirty="0"/>
              <a:t>Provisional Ballots</a:t>
            </a:r>
          </a:p>
        </p:txBody>
      </p:sp>
      <p:sp>
        <p:nvSpPr>
          <p:cNvPr id="47107" name="Content Placeholder 2">
            <a:extLst>
              <a:ext uri="{FF2B5EF4-FFF2-40B4-BE49-F238E27FC236}">
                <a16:creationId xmlns:a16="http://schemas.microsoft.com/office/drawing/2014/main" id="{6E3662D7-1944-4F30-3598-23EC2365A2D2}"/>
              </a:ext>
            </a:extLst>
          </p:cNvPr>
          <p:cNvSpPr>
            <a:spLocks noGrp="1"/>
          </p:cNvSpPr>
          <p:nvPr>
            <p:ph idx="1"/>
          </p:nvPr>
        </p:nvSpPr>
        <p:spPr>
          <a:xfrm>
            <a:off x="457200" y="1295400"/>
            <a:ext cx="8229600" cy="4991100"/>
          </a:xfrm>
        </p:spPr>
        <p:txBody>
          <a:bodyPr>
            <a:normAutofit fontScale="70000" lnSpcReduction="20000"/>
          </a:bodyPr>
          <a:lstStyle/>
          <a:p>
            <a:pPr>
              <a:defRPr/>
            </a:pPr>
            <a:r>
              <a:rPr lang="en-US" altLang="en-US" dirty="0"/>
              <a:t>Other Use Cases</a:t>
            </a:r>
          </a:p>
          <a:p>
            <a:pPr lvl="1">
              <a:defRPr/>
            </a:pPr>
            <a:r>
              <a:rPr lang="en-US" altLang="en-US" dirty="0"/>
              <a:t>Extended Election Day Polling Hours</a:t>
            </a:r>
          </a:p>
          <a:p>
            <a:pPr lvl="2">
              <a:defRPr/>
            </a:pPr>
            <a:r>
              <a:rPr lang="en-US" altLang="en-US" dirty="0"/>
              <a:t>IF court grants extension, any voting getting in line after 6PM must be issued a provisional ballot</a:t>
            </a:r>
          </a:p>
          <a:p>
            <a:pPr lvl="2">
              <a:defRPr/>
            </a:pPr>
            <a:r>
              <a:rPr lang="en-US" altLang="en-US" dirty="0"/>
              <a:t>Labeled on PRE-4/PRO-2 envelope as “Provisional ballots issued after regular poll closing hours.”</a:t>
            </a:r>
          </a:p>
          <a:p>
            <a:pPr lvl="1">
              <a:defRPr/>
            </a:pPr>
            <a:r>
              <a:rPr lang="en-US" altLang="en-US" dirty="0"/>
              <a:t>ABS Signature Issues</a:t>
            </a:r>
          </a:p>
          <a:p>
            <a:pPr lvl="2">
              <a:defRPr/>
            </a:pPr>
            <a:r>
              <a:rPr lang="en-US" altLang="en-US" dirty="0"/>
              <a:t>If ABS voter board or CEB member/designees finds a mismatched or missing signature on ABS ballot materials, the ABS-18A (missing) or ABS-18B (mismatched) is generated from SVRS &amp; sent to voter with PRO-9</a:t>
            </a:r>
          </a:p>
          <a:p>
            <a:pPr lvl="1">
              <a:defRPr/>
            </a:pPr>
            <a:r>
              <a:rPr lang="en-US" altLang="en-US" dirty="0"/>
              <a:t>Proof of Residency</a:t>
            </a:r>
          </a:p>
          <a:p>
            <a:pPr lvl="2">
              <a:defRPr/>
            </a:pPr>
            <a:r>
              <a:rPr lang="en-US" altLang="en-US" dirty="0"/>
              <a:t>Applies to First time voter</a:t>
            </a:r>
            <a:r>
              <a:rPr lang="en-US" altLang="en-US" strike="sngStrike" dirty="0"/>
              <a:t>s</a:t>
            </a:r>
            <a:r>
              <a:rPr lang="en-US" altLang="en-US" dirty="0"/>
              <a:t> in Indiana who registered to vote by mail who did not provide proof of residency at the time</a:t>
            </a:r>
          </a:p>
          <a:p>
            <a:pPr lvl="2">
              <a:defRPr/>
            </a:pPr>
            <a:r>
              <a:rPr lang="en-US" altLang="en-US" dirty="0"/>
              <a:t>On Election Day, if voter cannot provide proof of residency, then provisional ballot is issued</a:t>
            </a:r>
          </a:p>
          <a:p>
            <a:pPr lvl="2">
              <a:defRPr/>
            </a:pPr>
            <a:r>
              <a:rPr lang="en-US" altLang="en-US" dirty="0"/>
              <a:t>For ABS voters, the ABS-12 affidavit generated in SVRS is included in their ballot packet</a:t>
            </a:r>
          </a:p>
          <a:p>
            <a:pPr lvl="3">
              <a:defRPr/>
            </a:pPr>
            <a:r>
              <a:rPr lang="en-US" altLang="en-US" dirty="0"/>
              <a:t>Should be returned with ABS ballot but if not, absentee is made provisional</a:t>
            </a:r>
          </a:p>
          <a:p>
            <a:pPr lvl="2">
              <a:defRPr/>
            </a:pPr>
            <a:r>
              <a:rPr lang="en-US" altLang="en-US" dirty="0"/>
              <a:t>Voters have until 6P on Election Day to bring proof of residency to CEB, if not included with ABS or shown to poll workers/ABS voter board members</a:t>
            </a:r>
          </a:p>
          <a:p>
            <a:pPr marL="914400" lvl="2" indent="0">
              <a:buFont typeface="Arial" panose="020B0604020202020204" pitchFamily="34" charset="0"/>
              <a:buNone/>
              <a:defRPr/>
            </a:pPr>
            <a:endParaRPr lang="en-US" altLang="en-US" dirty="0"/>
          </a:p>
        </p:txBody>
      </p:sp>
      <p:sp>
        <p:nvSpPr>
          <p:cNvPr id="4" name="Footer Placeholder 3">
            <a:extLst>
              <a:ext uri="{FF2B5EF4-FFF2-40B4-BE49-F238E27FC236}">
                <a16:creationId xmlns:a16="http://schemas.microsoft.com/office/drawing/2014/main" id="{BA53C964-282D-877C-6986-47243CB468AF}"/>
              </a:ext>
            </a:extLst>
          </p:cNvPr>
          <p:cNvSpPr>
            <a:spLocks noGrp="1"/>
          </p:cNvSpPr>
          <p:nvPr>
            <p:ph type="ftr" sz="quarter" idx="10"/>
          </p:nvPr>
        </p:nvSpPr>
        <p:spPr>
          <a:xfrm>
            <a:off x="919163" y="6286500"/>
            <a:ext cx="5486400" cy="365125"/>
          </a:xfrm>
        </p:spPr>
        <p:txBody>
          <a:bodyPr/>
          <a:lstStyle/>
          <a:p>
            <a:pPr>
              <a:defRPr/>
            </a:pPr>
            <a:r>
              <a:rPr lang="en-US" dirty="0"/>
              <a:t>IC 3-11.7-2-3 | IC 3-11.5-4-13.5 | IC 3-11.5-4-13.6</a:t>
            </a:r>
          </a:p>
        </p:txBody>
      </p:sp>
      <p:sp>
        <p:nvSpPr>
          <p:cNvPr id="19461" name="Slide Number Placeholder 4">
            <a:extLst>
              <a:ext uri="{FF2B5EF4-FFF2-40B4-BE49-F238E27FC236}">
                <a16:creationId xmlns:a16="http://schemas.microsoft.com/office/drawing/2014/main" id="{1F6AA59D-EC8A-87FE-1982-84E63D1E4E54}"/>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5973766-6247-49F7-8403-2D6AA10D8605}" type="slidenum">
              <a:rPr lang="en-US" altLang="en-US" sz="1200" smtClean="0">
                <a:solidFill>
                  <a:srgbClr val="898989"/>
                </a:solidFill>
              </a:rPr>
              <a:pPr>
                <a:spcBef>
                  <a:spcPct val="0"/>
                </a:spcBef>
                <a:buFontTx/>
                <a:buNone/>
              </a:pPr>
              <a:t>4</a:t>
            </a:fld>
            <a:endParaRPr lang="en-US" altLang="en-US" sz="1200">
              <a:solidFill>
                <a:srgbClr val="898989"/>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a:extLst>
              <a:ext uri="{FF2B5EF4-FFF2-40B4-BE49-F238E27FC236}">
                <a16:creationId xmlns:a16="http://schemas.microsoft.com/office/drawing/2014/main" id="{4D6F5AFC-4726-CA6A-93F9-1E27A9C5AA28}"/>
              </a:ext>
            </a:extLst>
          </p:cNvPr>
          <p:cNvSpPr>
            <a:spLocks noGrp="1"/>
          </p:cNvSpPr>
          <p:nvPr>
            <p:ph idx="1"/>
          </p:nvPr>
        </p:nvSpPr>
        <p:spPr>
          <a:xfrm>
            <a:off x="457200" y="1447799"/>
            <a:ext cx="8229600" cy="3657601"/>
          </a:xfrm>
        </p:spPr>
        <p:txBody>
          <a:bodyPr>
            <a:normAutofit fontScale="92500" lnSpcReduction="20000"/>
          </a:bodyPr>
          <a:lstStyle/>
          <a:p>
            <a:r>
              <a:rPr lang="en-US" altLang="en-US" sz="2400" dirty="0"/>
              <a:t>Must be offered:</a:t>
            </a:r>
          </a:p>
          <a:p>
            <a:pPr lvl="1"/>
            <a:r>
              <a:rPr lang="en-US" altLang="en-US" sz="2000" dirty="0"/>
              <a:t>During early voting in the clerk’s office or satellite early voting location</a:t>
            </a:r>
          </a:p>
          <a:p>
            <a:pPr lvl="1"/>
            <a:r>
              <a:rPr lang="en-US" altLang="en-US" sz="2000" dirty="0"/>
              <a:t>On Election Day</a:t>
            </a:r>
          </a:p>
          <a:p>
            <a:r>
              <a:rPr lang="en-US" altLang="en-US" sz="2400" dirty="0"/>
              <a:t>Provisional MUST be a hand-counted paper ballot or ballot card</a:t>
            </a:r>
          </a:p>
          <a:p>
            <a:pPr lvl="1"/>
            <a:r>
              <a:rPr lang="en-US" altLang="en-US" sz="2000" dirty="0"/>
              <a:t>CANNOT cast provisional on a DRE voting system</a:t>
            </a:r>
          </a:p>
          <a:p>
            <a:pPr lvl="1"/>
            <a:r>
              <a:rPr lang="en-US" altLang="en-US" sz="2000" dirty="0"/>
              <a:t>Initialed by bi-partisan team</a:t>
            </a:r>
          </a:p>
          <a:p>
            <a:pPr lvl="1"/>
            <a:r>
              <a:rPr lang="en-US" altLang="en-US" sz="2000" dirty="0"/>
              <a:t>Include clerk seal &amp; signature, unless clerk is candidate for elected office</a:t>
            </a:r>
          </a:p>
          <a:p>
            <a:r>
              <a:rPr lang="en-US" altLang="en-US" sz="2400" dirty="0"/>
              <a:t>PRE-4/PRO-2 must be printed on the same envelope</a:t>
            </a:r>
          </a:p>
          <a:p>
            <a:pPr lvl="1"/>
            <a:r>
              <a:rPr lang="en-US" altLang="en-US" sz="2000" dirty="0"/>
              <a:t>PRE-4 is the challenge affidavit to be completed by challenger &amp; voter</a:t>
            </a:r>
          </a:p>
          <a:p>
            <a:pPr lvl="2"/>
            <a:r>
              <a:rPr lang="en-US" altLang="en-US" sz="2000" dirty="0"/>
              <a:t>Poll workers &amp; ABS board members are notaries under state law</a:t>
            </a:r>
          </a:p>
          <a:p>
            <a:pPr lvl="2"/>
            <a:r>
              <a:rPr lang="en-US" altLang="en-US" sz="2000" dirty="0"/>
              <a:t>PRO-2 is the affidavit for the security envelope &amp; signed by the voter</a:t>
            </a:r>
          </a:p>
        </p:txBody>
      </p:sp>
      <p:sp>
        <p:nvSpPr>
          <p:cNvPr id="4" name="Footer Placeholder 3">
            <a:extLst>
              <a:ext uri="{FF2B5EF4-FFF2-40B4-BE49-F238E27FC236}">
                <a16:creationId xmlns:a16="http://schemas.microsoft.com/office/drawing/2014/main" id="{70B2C5C8-5AE4-A2B4-2A0C-481A3F900AE9}"/>
              </a:ext>
            </a:extLst>
          </p:cNvPr>
          <p:cNvSpPr>
            <a:spLocks noGrp="1"/>
          </p:cNvSpPr>
          <p:nvPr>
            <p:ph type="ftr" sz="quarter" idx="10"/>
          </p:nvPr>
        </p:nvSpPr>
        <p:spPr/>
        <p:txBody>
          <a:bodyPr/>
          <a:lstStyle/>
          <a:p>
            <a:pPr>
              <a:defRPr/>
            </a:pPr>
            <a:r>
              <a:rPr lang="en-US" altLang="en-US" dirty="0">
                <a:solidFill>
                  <a:srgbClr val="898989"/>
                </a:solidFill>
              </a:rPr>
              <a:t>IC 3-11.7-2-1 | IC 3-11-10-26</a:t>
            </a:r>
          </a:p>
        </p:txBody>
      </p:sp>
      <p:sp>
        <p:nvSpPr>
          <p:cNvPr id="13316" name="Slide Number Placeholder 4">
            <a:extLst>
              <a:ext uri="{FF2B5EF4-FFF2-40B4-BE49-F238E27FC236}">
                <a16:creationId xmlns:a16="http://schemas.microsoft.com/office/drawing/2014/main" id="{E1F355FD-2C3A-C2EF-F839-D85726FD4DB0}"/>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1AC8852-62EC-41AE-8CCD-73EAD18C7806}" type="slidenum">
              <a:rPr lang="en-US" altLang="en-US" sz="1200" smtClean="0">
                <a:solidFill>
                  <a:srgbClr val="898989"/>
                </a:solidFill>
              </a:rPr>
              <a:pPr>
                <a:spcBef>
                  <a:spcPct val="0"/>
                </a:spcBef>
                <a:buFontTx/>
                <a:buNone/>
              </a:pPr>
              <a:t>5</a:t>
            </a:fld>
            <a:endParaRPr lang="en-US" altLang="en-US" sz="1200">
              <a:solidFill>
                <a:srgbClr val="898989"/>
              </a:solidFill>
            </a:endParaRPr>
          </a:p>
        </p:txBody>
      </p:sp>
      <p:sp>
        <p:nvSpPr>
          <p:cNvPr id="13317" name="Title 1">
            <a:extLst>
              <a:ext uri="{FF2B5EF4-FFF2-40B4-BE49-F238E27FC236}">
                <a16:creationId xmlns:a16="http://schemas.microsoft.com/office/drawing/2014/main" id="{FBC5E5C1-414D-26ED-E2D0-4472FE1EC6FB}"/>
              </a:ext>
            </a:extLst>
          </p:cNvPr>
          <p:cNvSpPr>
            <a:spLocks noGrp="1"/>
          </p:cNvSpPr>
          <p:nvPr>
            <p:ph type="title"/>
          </p:nvPr>
        </p:nvSpPr>
        <p:spPr/>
        <p:txBody>
          <a:bodyPr/>
          <a:lstStyle/>
          <a:p>
            <a:r>
              <a:rPr lang="en-US" altLang="en-US" sz="4000" dirty="0"/>
              <a:t>Provisional Ballots</a:t>
            </a:r>
          </a:p>
        </p:txBody>
      </p:sp>
      <p:pic>
        <p:nvPicPr>
          <p:cNvPr id="13318" name="Picture 1">
            <a:extLst>
              <a:ext uri="{FF2B5EF4-FFF2-40B4-BE49-F238E27FC236}">
                <a16:creationId xmlns:a16="http://schemas.microsoft.com/office/drawing/2014/main" id="{99B9EB4C-7B20-F90E-5B6A-E4F30A2F3168}"/>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457201" y="5202316"/>
            <a:ext cx="1066799" cy="106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ounded Rectangle 9">
            <a:extLst>
              <a:ext uri="{FF2B5EF4-FFF2-40B4-BE49-F238E27FC236}">
                <a16:creationId xmlns:a16="http://schemas.microsoft.com/office/drawing/2014/main" id="{5CB327C4-BEBF-B892-657B-8DFF4D4DE6B1}"/>
              </a:ext>
            </a:extLst>
          </p:cNvPr>
          <p:cNvSpPr/>
          <p:nvPr/>
        </p:nvSpPr>
        <p:spPr>
          <a:xfrm>
            <a:off x="457200" y="5204651"/>
            <a:ext cx="8229600" cy="1066800"/>
          </a:xfrm>
          <a:prstGeom prst="roundRect">
            <a:avLst/>
          </a:prstGeom>
          <a:noFill/>
          <a:ln>
            <a:solidFill>
              <a:srgbClr val="DA97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320" name="TextBox 10">
            <a:extLst>
              <a:ext uri="{FF2B5EF4-FFF2-40B4-BE49-F238E27FC236}">
                <a16:creationId xmlns:a16="http://schemas.microsoft.com/office/drawing/2014/main" id="{A2D2A399-1161-A66A-AF9A-9A58142161D4}"/>
              </a:ext>
            </a:extLst>
          </p:cNvPr>
          <p:cNvSpPr txBox="1">
            <a:spLocks noChangeArrowheads="1"/>
          </p:cNvSpPr>
          <p:nvPr/>
        </p:nvSpPr>
        <p:spPr bwMode="auto">
          <a:xfrm>
            <a:off x="1524000" y="5258661"/>
            <a:ext cx="685926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400" dirty="0">
                <a:latin typeface="Arial" panose="020B0604020202020204" pitchFamily="34" charset="0"/>
              </a:rPr>
              <a:t>Should the individual not be on the county’s voter rolls (after poll workers confirm with county VR office) or the individual is otherwise ineligible to vote in the election in their precinct, they should be offered a provisional ballot. A person appearing to vote should not be turned away.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34FD4EE-92A3-BDA7-21F1-DBCD03064FC1}"/>
              </a:ext>
            </a:extLst>
          </p:cNvPr>
          <p:cNvSpPr>
            <a:spLocks noGrp="1"/>
          </p:cNvSpPr>
          <p:nvPr>
            <p:ph idx="1"/>
          </p:nvPr>
        </p:nvSpPr>
        <p:spPr>
          <a:xfrm>
            <a:off x="457200" y="1295400"/>
            <a:ext cx="8229600" cy="4991100"/>
          </a:xfrm>
        </p:spPr>
        <p:txBody>
          <a:bodyPr>
            <a:normAutofit fontScale="92500" lnSpcReduction="20000"/>
          </a:bodyPr>
          <a:lstStyle/>
          <a:p>
            <a:pPr>
              <a:defRPr/>
            </a:pPr>
            <a:r>
              <a:rPr lang="en-US" sz="2400" dirty="0"/>
              <a:t>CEB MUST hold at least one provisional ballot hearing</a:t>
            </a:r>
          </a:p>
          <a:p>
            <a:pPr lvl="1">
              <a:defRPr/>
            </a:pPr>
            <a:r>
              <a:rPr lang="en-US" sz="2000" dirty="0"/>
              <a:t>Provisional voter information is CONFIDENTIAL </a:t>
            </a:r>
          </a:p>
          <a:p>
            <a:pPr lvl="2">
              <a:defRPr/>
            </a:pPr>
            <a:r>
              <a:rPr lang="en-US" sz="1600" dirty="0"/>
              <a:t>SVRS Reports &amp; PRE-4/PRO-2 affidavit, including whether ballot was counted, is public information once recount/contest deadline passes</a:t>
            </a:r>
          </a:p>
          <a:p>
            <a:pPr lvl="2">
              <a:defRPr/>
            </a:pPr>
            <a:r>
              <a:rPr lang="en-US" sz="1600" dirty="0"/>
              <a:t>Voted or rejected provisional sealed in PRE-4/PRO-2 envelope remain confidential</a:t>
            </a:r>
          </a:p>
          <a:p>
            <a:pPr lvl="1">
              <a:defRPr/>
            </a:pPr>
            <a:r>
              <a:rPr lang="en-US" sz="2000" dirty="0"/>
              <a:t>CEB cannot release reports or mention voter’s name at the hearing</a:t>
            </a:r>
          </a:p>
          <a:p>
            <a:pPr>
              <a:defRPr/>
            </a:pPr>
            <a:r>
              <a:rPr lang="en-US" sz="2400" dirty="0"/>
              <a:t>Notice must be given both orally and in writing explaining what actions the voter must take to have their provisional ballot counted</a:t>
            </a:r>
          </a:p>
          <a:p>
            <a:pPr lvl="1">
              <a:defRPr/>
            </a:pPr>
            <a:r>
              <a:rPr lang="en-US" sz="2000" dirty="0">
                <a:ea typeface="Times New Roman" panose="02020603050405020304" pitchFamily="18" charset="0"/>
                <a:cs typeface="Times New Roman" panose="02020603050405020304" pitchFamily="18" charset="0"/>
              </a:rPr>
              <a:t>PRO-9 Form used for written notice</a:t>
            </a:r>
          </a:p>
          <a:p>
            <a:pPr lvl="2">
              <a:defRPr/>
            </a:pPr>
            <a:r>
              <a:rPr lang="en-US" sz="1600" dirty="0">
                <a:ea typeface="Times New Roman" panose="02020603050405020304" pitchFamily="18" charset="0"/>
                <a:cs typeface="Times New Roman" panose="02020603050405020304" pitchFamily="18" charset="0"/>
              </a:rPr>
              <a:t>Make sure this is included with ABS-18A, ABS-18B for ABS signature issues!</a:t>
            </a:r>
          </a:p>
          <a:p>
            <a:pPr lvl="1">
              <a:defRPr/>
            </a:pPr>
            <a:r>
              <a:rPr lang="en-US" sz="2000" dirty="0">
                <a:ea typeface="Times New Roman" panose="02020603050405020304" pitchFamily="18" charset="0"/>
                <a:cs typeface="Times New Roman" panose="02020603050405020304" pitchFamily="18" charset="0"/>
              </a:rPr>
              <a:t>Make sure your PRO-9 is updated with current contact info!</a:t>
            </a:r>
          </a:p>
          <a:p>
            <a:pPr>
              <a:defRPr/>
            </a:pPr>
            <a:r>
              <a:rPr lang="en-US" sz="2600" dirty="0">
                <a:ea typeface="Times New Roman" panose="02020603050405020304" pitchFamily="18" charset="0"/>
                <a:cs typeface="Times New Roman" panose="02020603050405020304" pitchFamily="18" charset="0"/>
              </a:rPr>
              <a:t>CEB required update voter’s provisional info in SVRS</a:t>
            </a:r>
          </a:p>
          <a:p>
            <a:pPr lvl="1">
              <a:spcBef>
                <a:spcPts val="0"/>
              </a:spcBef>
              <a:spcAft>
                <a:spcPts val="0"/>
              </a:spcAft>
              <a:buSzPts val="1200"/>
              <a:defRPr/>
            </a:pPr>
            <a:r>
              <a:rPr lang="en-US" sz="2000" dirty="0">
                <a:ea typeface="Times New Roman" panose="02020603050405020304" pitchFamily="18" charset="0"/>
                <a:cs typeface="Times New Roman" panose="02020603050405020304" pitchFamily="18" charset="0"/>
              </a:rPr>
              <a:t>Must be entered into SVRS not later than twenty-four (24) hours before the CEB hearing or three (3) days after the election, whichever occurs first</a:t>
            </a:r>
          </a:p>
          <a:p>
            <a:pPr lvl="1">
              <a:spcBef>
                <a:spcPts val="0"/>
              </a:spcBef>
              <a:spcAft>
                <a:spcPts val="0"/>
              </a:spcAft>
              <a:buSzPts val="1200"/>
              <a:defRPr/>
            </a:pPr>
            <a:r>
              <a:rPr lang="en-US" sz="2000" dirty="0">
                <a:ea typeface="Times New Roman" panose="02020603050405020304" pitchFamily="18" charset="0"/>
                <a:cs typeface="Times New Roman" panose="02020603050405020304" pitchFamily="18" charset="0"/>
              </a:rPr>
              <a:t>Not later than the deadline for the CEB to certify election results, the provisional voter’s record must be updated to record whether ballot was counted and if not, the reason for the rejection</a:t>
            </a:r>
          </a:p>
          <a:p>
            <a:pPr lvl="1">
              <a:defRPr/>
            </a:pPr>
            <a:endParaRPr lang="en-US" sz="1200" dirty="0">
              <a:ea typeface="Times New Roman" panose="02020603050405020304" pitchFamily="18" charset="0"/>
              <a:cs typeface="Times New Roman" panose="02020603050405020304" pitchFamily="18" charset="0"/>
            </a:endParaRPr>
          </a:p>
          <a:p>
            <a:pPr marL="457200" lvl="1" indent="0">
              <a:buFont typeface="Arial" panose="020B0604020202020204" pitchFamily="34" charset="0"/>
              <a:buNone/>
              <a:defRPr/>
            </a:pPr>
            <a:endParaRPr lang="en-US" dirty="0"/>
          </a:p>
        </p:txBody>
      </p:sp>
      <p:sp>
        <p:nvSpPr>
          <p:cNvPr id="31747" name="Title 2">
            <a:extLst>
              <a:ext uri="{FF2B5EF4-FFF2-40B4-BE49-F238E27FC236}">
                <a16:creationId xmlns:a16="http://schemas.microsoft.com/office/drawing/2014/main" id="{D822163D-63AC-40C0-A5AC-AEC0085CEF0F}"/>
              </a:ext>
            </a:extLst>
          </p:cNvPr>
          <p:cNvSpPr>
            <a:spLocks noGrp="1"/>
          </p:cNvSpPr>
          <p:nvPr>
            <p:ph type="title"/>
          </p:nvPr>
        </p:nvSpPr>
        <p:spPr/>
        <p:txBody>
          <a:bodyPr/>
          <a:lstStyle/>
          <a:p>
            <a:r>
              <a:rPr lang="en-US" altLang="en-US" dirty="0"/>
              <a:t>Hearing &amp; Notice to the Voter</a:t>
            </a:r>
          </a:p>
        </p:txBody>
      </p:sp>
      <p:sp>
        <p:nvSpPr>
          <p:cNvPr id="4" name="Footer Placeholder 3">
            <a:extLst>
              <a:ext uri="{FF2B5EF4-FFF2-40B4-BE49-F238E27FC236}">
                <a16:creationId xmlns:a16="http://schemas.microsoft.com/office/drawing/2014/main" id="{09E58518-5654-44A0-4F67-8E4844F9B3D6}"/>
              </a:ext>
            </a:extLst>
          </p:cNvPr>
          <p:cNvSpPr>
            <a:spLocks noGrp="1"/>
          </p:cNvSpPr>
          <p:nvPr>
            <p:ph type="ftr" sz="quarter" idx="10"/>
          </p:nvPr>
        </p:nvSpPr>
        <p:spPr>
          <a:xfrm>
            <a:off x="990600" y="6286500"/>
            <a:ext cx="6705600" cy="365125"/>
          </a:xfrm>
        </p:spPr>
        <p:txBody>
          <a:bodyPr/>
          <a:lstStyle/>
          <a:p>
            <a:pPr>
              <a:defRPr/>
            </a:pPr>
            <a:r>
              <a:rPr lang="en-US" dirty="0">
                <a:effectLst/>
                <a:latin typeface="Calibri" panose="020F0502020204030204" pitchFamily="34" charset="0"/>
                <a:ea typeface="Times New Roman" panose="02020603050405020304" pitchFamily="18" charset="0"/>
                <a:cs typeface="Calibri" panose="020F0502020204030204" pitchFamily="34" charset="0"/>
              </a:rPr>
              <a:t>IC 3-11-8-25.2 | IC 3-11-10-26 | IC 3-11.7-2-2 | IC 3-11.7-6-3 | </a:t>
            </a:r>
            <a:r>
              <a:rPr lang="en-US" altLang="en-US" dirty="0">
                <a:latin typeface="+mj-lt"/>
              </a:rPr>
              <a:t>IC 3-11.7-5-2.7 | IC 5-14-1.5-5</a:t>
            </a:r>
            <a:endParaRPr lang="en-US" strike="sngStrike" dirty="0"/>
          </a:p>
        </p:txBody>
      </p:sp>
      <p:sp>
        <p:nvSpPr>
          <p:cNvPr id="31749" name="Slide Number Placeholder 4">
            <a:extLst>
              <a:ext uri="{FF2B5EF4-FFF2-40B4-BE49-F238E27FC236}">
                <a16:creationId xmlns:a16="http://schemas.microsoft.com/office/drawing/2014/main" id="{5642CAFB-47B7-6039-259C-AF39E58846F5}"/>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177C8B7-0F78-4C23-A795-922AE2ABAA46}" type="slidenum">
              <a:rPr lang="en-US" altLang="en-US" sz="1200" smtClean="0">
                <a:solidFill>
                  <a:srgbClr val="898989"/>
                </a:solidFill>
              </a:rPr>
              <a:pPr>
                <a:spcBef>
                  <a:spcPct val="0"/>
                </a:spcBef>
                <a:buFontTx/>
                <a:buNone/>
              </a:pPr>
              <a:t>6</a:t>
            </a:fld>
            <a:endParaRPr lang="en-US" altLang="en-US" sz="1200">
              <a:solidFill>
                <a:srgbClr val="898989"/>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28E562F-68DF-CBC0-FCED-BC342AE98A4B}"/>
              </a:ext>
            </a:extLst>
          </p:cNvPr>
          <p:cNvGrpSpPr/>
          <p:nvPr/>
        </p:nvGrpSpPr>
        <p:grpSpPr>
          <a:xfrm>
            <a:off x="612318" y="1525306"/>
            <a:ext cx="1931531" cy="419766"/>
            <a:chOff x="420854" y="403621"/>
            <a:chExt cx="1931531" cy="419766"/>
          </a:xfrm>
        </p:grpSpPr>
        <p:sp>
          <p:nvSpPr>
            <p:cNvPr id="12" name="Rectangle 11">
              <a:extLst>
                <a:ext uri="{FF2B5EF4-FFF2-40B4-BE49-F238E27FC236}">
                  <a16:creationId xmlns:a16="http://schemas.microsoft.com/office/drawing/2014/main" id="{FB2C3C30-5F38-F175-0D1B-121472860DF0}"/>
                </a:ext>
              </a:extLst>
            </p:cNvPr>
            <p:cNvSpPr/>
            <p:nvPr/>
          </p:nvSpPr>
          <p:spPr>
            <a:xfrm>
              <a:off x="420854" y="403621"/>
              <a:ext cx="1931531" cy="419766"/>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13" name="TextBox 12">
              <a:extLst>
                <a:ext uri="{FF2B5EF4-FFF2-40B4-BE49-F238E27FC236}">
                  <a16:creationId xmlns:a16="http://schemas.microsoft.com/office/drawing/2014/main" id="{32D8D00E-40BD-2204-88E8-8C02576D6E1A}"/>
                </a:ext>
              </a:extLst>
            </p:cNvPr>
            <p:cNvSpPr txBox="1"/>
            <p:nvPr/>
          </p:nvSpPr>
          <p:spPr>
            <a:xfrm>
              <a:off x="420854" y="403621"/>
              <a:ext cx="1931531" cy="41976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101600" bIns="0" numCol="1" spcCol="1270" anchor="ctr" anchorCtr="0">
              <a:noAutofit/>
            </a:bodyPr>
            <a:lstStyle/>
            <a:p>
              <a:pPr marL="0" lvl="0" indent="0" algn="l" defTabSz="711200">
                <a:lnSpc>
                  <a:spcPct val="90000"/>
                </a:lnSpc>
                <a:spcBef>
                  <a:spcPct val="0"/>
                </a:spcBef>
                <a:spcAft>
                  <a:spcPct val="35000"/>
                </a:spcAft>
                <a:buNone/>
                <a:defRPr b="1"/>
              </a:pPr>
              <a:r>
                <a:rPr lang="en-US" sz="1600" b="1" kern="1200" dirty="0">
                  <a:solidFill>
                    <a:schemeClr val="tx1">
                      <a:lumMod val="65000"/>
                      <a:lumOff val="35000"/>
                    </a:schemeClr>
                  </a:solidFill>
                </a:rPr>
                <a:t>45-Days Before</a:t>
              </a:r>
              <a:endParaRPr lang="en-US" sz="1100" kern="1200" dirty="0">
                <a:solidFill>
                  <a:schemeClr val="tx1">
                    <a:lumMod val="65000"/>
                    <a:lumOff val="35000"/>
                  </a:schemeClr>
                </a:solidFill>
              </a:endParaRPr>
            </a:p>
          </p:txBody>
        </p:sp>
      </p:grpSp>
      <p:sp>
        <p:nvSpPr>
          <p:cNvPr id="5" name="Slide Number Placeholder 4">
            <a:extLst>
              <a:ext uri="{FF2B5EF4-FFF2-40B4-BE49-F238E27FC236}">
                <a16:creationId xmlns:a16="http://schemas.microsoft.com/office/drawing/2014/main" id="{471F29DD-230E-B06A-8E64-5AFBCFFE0CBA}"/>
              </a:ext>
            </a:extLst>
          </p:cNvPr>
          <p:cNvSpPr>
            <a:spLocks noGrp="1"/>
          </p:cNvSpPr>
          <p:nvPr>
            <p:ph type="sldNum" sz="quarter" idx="11"/>
          </p:nvPr>
        </p:nvSpPr>
        <p:spPr/>
        <p:txBody>
          <a:bodyPr/>
          <a:lstStyle/>
          <a:p>
            <a:pPr>
              <a:defRPr/>
            </a:pPr>
            <a:fld id="{5A0A6F70-A00D-43B7-8003-95518423C660}" type="slidenum">
              <a:rPr lang="en-US" altLang="en-US" smtClean="0"/>
              <a:pPr>
                <a:defRPr/>
              </a:pPr>
              <a:t>7</a:t>
            </a:fld>
            <a:endParaRPr lang="en-US" altLang="en-US" dirty="0"/>
          </a:p>
        </p:txBody>
      </p:sp>
      <p:sp>
        <p:nvSpPr>
          <p:cNvPr id="6" name="Rectangle 5">
            <a:extLst>
              <a:ext uri="{FF2B5EF4-FFF2-40B4-BE49-F238E27FC236}">
                <a16:creationId xmlns:a16="http://schemas.microsoft.com/office/drawing/2014/main" id="{9C2ECFBC-8296-B930-35FE-911D76D2A3DA}"/>
              </a:ext>
            </a:extLst>
          </p:cNvPr>
          <p:cNvSpPr/>
          <p:nvPr/>
        </p:nvSpPr>
        <p:spPr>
          <a:xfrm>
            <a:off x="40382" y="3046163"/>
            <a:ext cx="8991600" cy="533400"/>
          </a:xfrm>
          <a:prstGeom prst="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FB12883E-14AB-4E26-10DF-6E0E35AB5724}"/>
              </a:ext>
            </a:extLst>
          </p:cNvPr>
          <p:cNvGrpSpPr/>
          <p:nvPr/>
        </p:nvGrpSpPr>
        <p:grpSpPr>
          <a:xfrm>
            <a:off x="612319" y="1853279"/>
            <a:ext cx="4925446" cy="2173081"/>
            <a:chOff x="-2573061" y="-154972"/>
            <a:chExt cx="4925446" cy="2173081"/>
          </a:xfrm>
        </p:grpSpPr>
        <p:sp>
          <p:nvSpPr>
            <p:cNvPr id="15" name="Rectangle 14">
              <a:extLst>
                <a:ext uri="{FF2B5EF4-FFF2-40B4-BE49-F238E27FC236}">
                  <a16:creationId xmlns:a16="http://schemas.microsoft.com/office/drawing/2014/main" id="{0FC787F2-B879-4589-6F5F-069DBF2F444C}"/>
                </a:ext>
              </a:extLst>
            </p:cNvPr>
            <p:cNvSpPr/>
            <p:nvPr/>
          </p:nvSpPr>
          <p:spPr>
            <a:xfrm>
              <a:off x="420854" y="823388"/>
              <a:ext cx="1931531" cy="1194721"/>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16" name="TextBox 15">
              <a:extLst>
                <a:ext uri="{FF2B5EF4-FFF2-40B4-BE49-F238E27FC236}">
                  <a16:creationId xmlns:a16="http://schemas.microsoft.com/office/drawing/2014/main" id="{4467DB95-E226-9F0A-D18E-9C04FBE8B52F}"/>
                </a:ext>
              </a:extLst>
            </p:cNvPr>
            <p:cNvSpPr txBox="1"/>
            <p:nvPr/>
          </p:nvSpPr>
          <p:spPr>
            <a:xfrm>
              <a:off x="-2573061" y="-154972"/>
              <a:ext cx="1673682" cy="119472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69850" rIns="69850" bIns="104775" numCol="1" spcCol="1270" anchor="t" anchorCtr="0">
              <a:noAutofit/>
            </a:bodyPr>
            <a:lstStyle/>
            <a:p>
              <a:pPr marL="171450" lvl="0" indent="-171450" algn="l" defTabSz="488950">
                <a:lnSpc>
                  <a:spcPct val="90000"/>
                </a:lnSpc>
                <a:spcBef>
                  <a:spcPct val="0"/>
                </a:spcBef>
                <a:spcAft>
                  <a:spcPct val="35000"/>
                </a:spcAft>
                <a:buFont typeface="Arial" panose="020B0604020202020204" pitchFamily="34" charset="0"/>
                <a:buChar char="•"/>
              </a:pPr>
              <a:r>
                <a:rPr lang="en-US" sz="1100" kern="1200" dirty="0">
                  <a:solidFill>
                    <a:schemeClr val="tx1">
                      <a:lumMod val="65000"/>
                      <a:lumOff val="35000"/>
                    </a:schemeClr>
                  </a:solidFill>
                </a:rPr>
                <a:t>ABS Signature Review resulting in ABS-18A, ABS-18B</a:t>
              </a:r>
            </a:p>
          </p:txBody>
        </p:sp>
      </p:grpSp>
      <p:sp>
        <p:nvSpPr>
          <p:cNvPr id="17" name="Straight Connector 16">
            <a:extLst>
              <a:ext uri="{FF2B5EF4-FFF2-40B4-BE49-F238E27FC236}">
                <a16:creationId xmlns:a16="http://schemas.microsoft.com/office/drawing/2014/main" id="{BD1F4D23-55D9-C56E-B782-EE2374B60A69}"/>
              </a:ext>
            </a:extLst>
          </p:cNvPr>
          <p:cNvSpPr/>
          <p:nvPr/>
        </p:nvSpPr>
        <p:spPr>
          <a:xfrm flipH="1">
            <a:off x="381000" y="1910694"/>
            <a:ext cx="0" cy="1455998"/>
          </a:xfrm>
          <a:prstGeom prst="line">
            <a:avLst/>
          </a:prstGeom>
          <a:noFill/>
          <a:ln w="15875" cap="flat" cmpd="sng" algn="ctr">
            <a:solidFill>
              <a:schemeClr val="accent6">
                <a:lumMod val="60000"/>
                <a:lumOff val="40000"/>
              </a:schemeClr>
            </a:solidFill>
            <a:prstDash val="solid"/>
            <a:miter lim="800000"/>
          </a:ln>
          <a:effectLst/>
        </p:spPr>
        <p:style>
          <a:lnRef idx="1">
            <a:scrgbClr r="0" g="0" b="0"/>
          </a:lnRef>
          <a:fillRef idx="0">
            <a:scrgbClr r="0" g="0" b="0"/>
          </a:fillRef>
          <a:effectRef idx="0">
            <a:scrgbClr r="0" g="0" b="0"/>
          </a:effectRef>
          <a:fontRef idx="minor">
            <a:schemeClr val="tx1">
              <a:hueOff val="0"/>
              <a:satOff val="0"/>
              <a:lumOff val="0"/>
              <a:alphaOff val="0"/>
            </a:schemeClr>
          </a:fontRef>
        </p:style>
        <p:txBody>
          <a:bodyPr/>
          <a:lstStyle/>
          <a:p>
            <a:endParaRPr lang="en-US"/>
          </a:p>
        </p:txBody>
      </p:sp>
      <p:sp>
        <p:nvSpPr>
          <p:cNvPr id="18" name="Oval 17">
            <a:extLst>
              <a:ext uri="{FF2B5EF4-FFF2-40B4-BE49-F238E27FC236}">
                <a16:creationId xmlns:a16="http://schemas.microsoft.com/office/drawing/2014/main" id="{8A61F475-6CC6-E141-4A8B-D4470374C8E9}"/>
              </a:ext>
            </a:extLst>
          </p:cNvPr>
          <p:cNvSpPr/>
          <p:nvPr/>
        </p:nvSpPr>
        <p:spPr>
          <a:xfrm>
            <a:off x="330483" y="3254364"/>
            <a:ext cx="101034" cy="112328"/>
          </a:xfrm>
          <a:prstGeom prst="ellipse">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ardrop 7">
            <a:extLst>
              <a:ext uri="{FF2B5EF4-FFF2-40B4-BE49-F238E27FC236}">
                <a16:creationId xmlns:a16="http://schemas.microsoft.com/office/drawing/2014/main" id="{6E3A8FD5-6206-8625-6563-38C0F704A8E2}"/>
              </a:ext>
            </a:extLst>
          </p:cNvPr>
          <p:cNvSpPr/>
          <p:nvPr/>
        </p:nvSpPr>
        <p:spPr>
          <a:xfrm rot="8100000">
            <a:off x="219550" y="1518331"/>
            <a:ext cx="325617" cy="324805"/>
          </a:xfrm>
          <a:prstGeom prst="teardrop">
            <a:avLst>
              <a:gd name="adj" fmla="val 115000"/>
            </a:avLst>
          </a:prstGeom>
          <a:solidFill>
            <a:schemeClr val="accent6">
              <a:lumMod val="75000"/>
            </a:schemeClr>
          </a:solidFill>
          <a:ln>
            <a:no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19" name="Oval 18">
            <a:extLst>
              <a:ext uri="{FF2B5EF4-FFF2-40B4-BE49-F238E27FC236}">
                <a16:creationId xmlns:a16="http://schemas.microsoft.com/office/drawing/2014/main" id="{7BE09F96-B3E8-354D-1226-AC7B19BEE941}"/>
              </a:ext>
            </a:extLst>
          </p:cNvPr>
          <p:cNvSpPr/>
          <p:nvPr/>
        </p:nvSpPr>
        <p:spPr>
          <a:xfrm>
            <a:off x="1093668" y="3263645"/>
            <a:ext cx="101034" cy="112328"/>
          </a:xfrm>
          <a:prstGeom prst="ellipse">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Straight Connector 19">
            <a:extLst>
              <a:ext uri="{FF2B5EF4-FFF2-40B4-BE49-F238E27FC236}">
                <a16:creationId xmlns:a16="http://schemas.microsoft.com/office/drawing/2014/main" id="{0A2E1D9B-4F4F-0639-7525-8A3FB2CF14C2}"/>
              </a:ext>
            </a:extLst>
          </p:cNvPr>
          <p:cNvSpPr/>
          <p:nvPr/>
        </p:nvSpPr>
        <p:spPr>
          <a:xfrm flipH="1">
            <a:off x="1144185" y="3298361"/>
            <a:ext cx="0" cy="1455998"/>
          </a:xfrm>
          <a:prstGeom prst="line">
            <a:avLst/>
          </a:prstGeom>
          <a:noFill/>
          <a:ln w="15875" cap="flat" cmpd="sng" algn="ctr">
            <a:solidFill>
              <a:schemeClr val="accent6">
                <a:lumMod val="60000"/>
                <a:lumOff val="40000"/>
              </a:schemeClr>
            </a:solidFill>
            <a:prstDash val="solid"/>
            <a:miter lim="800000"/>
          </a:ln>
          <a:effectLst/>
        </p:spPr>
        <p:style>
          <a:lnRef idx="1">
            <a:scrgbClr r="0" g="0" b="0"/>
          </a:lnRef>
          <a:fillRef idx="0">
            <a:scrgbClr r="0" g="0" b="0"/>
          </a:fillRef>
          <a:effectRef idx="0">
            <a:scrgbClr r="0" g="0" b="0"/>
          </a:effectRef>
          <a:fontRef idx="minor">
            <a:schemeClr val="tx1">
              <a:hueOff val="0"/>
              <a:satOff val="0"/>
              <a:lumOff val="0"/>
              <a:alphaOff val="0"/>
            </a:schemeClr>
          </a:fontRef>
        </p:style>
        <p:txBody>
          <a:bodyPr/>
          <a:lstStyle/>
          <a:p>
            <a:endParaRPr lang="en-US"/>
          </a:p>
        </p:txBody>
      </p:sp>
      <p:sp>
        <p:nvSpPr>
          <p:cNvPr id="10" name="Teardrop 9">
            <a:extLst>
              <a:ext uri="{FF2B5EF4-FFF2-40B4-BE49-F238E27FC236}">
                <a16:creationId xmlns:a16="http://schemas.microsoft.com/office/drawing/2014/main" id="{036E8E57-714E-F44F-CE3D-0CEF13DB93C4}"/>
              </a:ext>
            </a:extLst>
          </p:cNvPr>
          <p:cNvSpPr/>
          <p:nvPr/>
        </p:nvSpPr>
        <p:spPr>
          <a:xfrm rot="18770591">
            <a:off x="981375" y="4821764"/>
            <a:ext cx="325617" cy="324805"/>
          </a:xfrm>
          <a:prstGeom prst="teardrop">
            <a:avLst>
              <a:gd name="adj" fmla="val 115000"/>
            </a:avLst>
          </a:prstGeom>
          <a:solidFill>
            <a:schemeClr val="accent6">
              <a:lumMod val="75000"/>
            </a:schemeClr>
          </a:solidFill>
          <a:ln>
            <a:no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21" name="TextBox 20">
            <a:extLst>
              <a:ext uri="{FF2B5EF4-FFF2-40B4-BE49-F238E27FC236}">
                <a16:creationId xmlns:a16="http://schemas.microsoft.com/office/drawing/2014/main" id="{D00F67E4-D50B-B96A-B0D5-898ACBE3F66C}"/>
              </a:ext>
            </a:extLst>
          </p:cNvPr>
          <p:cNvSpPr txBox="1"/>
          <p:nvPr/>
        </p:nvSpPr>
        <p:spPr>
          <a:xfrm>
            <a:off x="1373794" y="4794208"/>
            <a:ext cx="1931531" cy="41976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101600" bIns="0" numCol="1" spcCol="1270" anchor="ctr" anchorCtr="0">
            <a:noAutofit/>
          </a:bodyPr>
          <a:lstStyle/>
          <a:p>
            <a:pPr marL="0" lvl="0" indent="0" algn="l" defTabSz="711200">
              <a:lnSpc>
                <a:spcPct val="90000"/>
              </a:lnSpc>
              <a:spcBef>
                <a:spcPct val="0"/>
              </a:spcBef>
              <a:spcAft>
                <a:spcPct val="35000"/>
              </a:spcAft>
              <a:buNone/>
              <a:defRPr b="1"/>
            </a:pPr>
            <a:r>
              <a:rPr lang="en-US" sz="1600" b="1" kern="1200" dirty="0">
                <a:solidFill>
                  <a:schemeClr val="tx1">
                    <a:lumMod val="65000"/>
                    <a:lumOff val="35000"/>
                  </a:schemeClr>
                </a:solidFill>
              </a:rPr>
              <a:t>28-Days Before</a:t>
            </a:r>
            <a:endParaRPr lang="en-US" sz="1100" kern="1200" dirty="0">
              <a:solidFill>
                <a:schemeClr val="tx1">
                  <a:lumMod val="65000"/>
                  <a:lumOff val="35000"/>
                </a:schemeClr>
              </a:solidFill>
            </a:endParaRPr>
          </a:p>
        </p:txBody>
      </p:sp>
      <p:sp>
        <p:nvSpPr>
          <p:cNvPr id="22" name="TextBox 21">
            <a:extLst>
              <a:ext uri="{FF2B5EF4-FFF2-40B4-BE49-F238E27FC236}">
                <a16:creationId xmlns:a16="http://schemas.microsoft.com/office/drawing/2014/main" id="{4BF4961A-19C2-3C0A-368B-17E63CD8D108}"/>
              </a:ext>
            </a:extLst>
          </p:cNvPr>
          <p:cNvSpPr txBox="1"/>
          <p:nvPr/>
        </p:nvSpPr>
        <p:spPr>
          <a:xfrm>
            <a:off x="1298118" y="3663447"/>
            <a:ext cx="1673682" cy="119472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69850" rIns="69850" bIns="104775" numCol="1" spcCol="1270" anchor="b" anchorCtr="0">
            <a:noAutofit/>
          </a:bodyPr>
          <a:lstStyle/>
          <a:p>
            <a:pPr marL="171450" lvl="0" indent="-171450" algn="l" defTabSz="488950">
              <a:lnSpc>
                <a:spcPct val="90000"/>
              </a:lnSpc>
              <a:spcBef>
                <a:spcPct val="0"/>
              </a:spcBef>
              <a:spcAft>
                <a:spcPct val="35000"/>
              </a:spcAft>
              <a:buFont typeface="Arial" panose="020B0604020202020204" pitchFamily="34" charset="0"/>
              <a:buChar char="•"/>
            </a:pPr>
            <a:r>
              <a:rPr lang="en-US" sz="1100" kern="1200" dirty="0">
                <a:solidFill>
                  <a:schemeClr val="tx1">
                    <a:lumMod val="65000"/>
                    <a:lumOff val="35000"/>
                  </a:schemeClr>
                </a:solidFill>
              </a:rPr>
              <a:t>Early Voting Starts</a:t>
            </a:r>
          </a:p>
          <a:p>
            <a:pPr marL="171450" lvl="0" indent="-171450" algn="l" defTabSz="488950">
              <a:lnSpc>
                <a:spcPct val="90000"/>
              </a:lnSpc>
              <a:spcBef>
                <a:spcPct val="0"/>
              </a:spcBef>
              <a:spcAft>
                <a:spcPct val="35000"/>
              </a:spcAft>
              <a:buFont typeface="Arial" panose="020B0604020202020204" pitchFamily="34" charset="0"/>
              <a:buChar char="•"/>
            </a:pPr>
            <a:r>
              <a:rPr lang="en-US" sz="1100" kern="1200" dirty="0">
                <a:solidFill>
                  <a:schemeClr val="tx1">
                    <a:lumMod val="65000"/>
                    <a:lumOff val="35000"/>
                  </a:schemeClr>
                </a:solidFill>
              </a:rPr>
              <a:t>ABS Signature Review resulting in ABS-18A, ABS-18B</a:t>
            </a:r>
          </a:p>
        </p:txBody>
      </p:sp>
      <p:sp>
        <p:nvSpPr>
          <p:cNvPr id="23" name="Straight Connector 22">
            <a:extLst>
              <a:ext uri="{FF2B5EF4-FFF2-40B4-BE49-F238E27FC236}">
                <a16:creationId xmlns:a16="http://schemas.microsoft.com/office/drawing/2014/main" id="{F86E13AA-6690-94D7-665A-A9591C85E8EE}"/>
              </a:ext>
            </a:extLst>
          </p:cNvPr>
          <p:cNvSpPr/>
          <p:nvPr/>
        </p:nvSpPr>
        <p:spPr>
          <a:xfrm>
            <a:off x="2327674" y="944748"/>
            <a:ext cx="1" cy="2421943"/>
          </a:xfrm>
          <a:prstGeom prst="line">
            <a:avLst/>
          </a:prstGeom>
          <a:noFill/>
          <a:ln w="15875" cap="flat" cmpd="sng" algn="ctr">
            <a:solidFill>
              <a:schemeClr val="tx2">
                <a:lumMod val="60000"/>
                <a:lumOff val="40000"/>
              </a:schemeClr>
            </a:solidFill>
            <a:prstDash val="solid"/>
            <a:miter lim="800000"/>
          </a:ln>
          <a:effectLst/>
        </p:spPr>
        <p:style>
          <a:lnRef idx="1">
            <a:scrgbClr r="0" g="0" b="0"/>
          </a:lnRef>
          <a:fillRef idx="0">
            <a:scrgbClr r="0" g="0" b="0"/>
          </a:fillRef>
          <a:effectRef idx="0">
            <a:scrgbClr r="0" g="0" b="0"/>
          </a:effectRef>
          <a:fontRef idx="minor">
            <a:schemeClr val="tx1">
              <a:hueOff val="0"/>
              <a:satOff val="0"/>
              <a:lumOff val="0"/>
              <a:alphaOff val="0"/>
            </a:schemeClr>
          </a:fontRef>
        </p:style>
        <p:txBody>
          <a:bodyPr/>
          <a:lstStyle/>
          <a:p>
            <a:endParaRPr lang="en-US"/>
          </a:p>
        </p:txBody>
      </p:sp>
      <p:sp>
        <p:nvSpPr>
          <p:cNvPr id="24" name="Oval 23">
            <a:extLst>
              <a:ext uri="{FF2B5EF4-FFF2-40B4-BE49-F238E27FC236}">
                <a16:creationId xmlns:a16="http://schemas.microsoft.com/office/drawing/2014/main" id="{1F8FAD5C-9AA0-BFB8-C864-0E722AF890D8}"/>
              </a:ext>
            </a:extLst>
          </p:cNvPr>
          <p:cNvSpPr/>
          <p:nvPr/>
        </p:nvSpPr>
        <p:spPr>
          <a:xfrm>
            <a:off x="2277158" y="3269541"/>
            <a:ext cx="101034" cy="112328"/>
          </a:xfrm>
          <a:prstGeom prst="ellipse">
            <a:avLst/>
          </a:prstGeom>
          <a:solidFill>
            <a:schemeClr val="tx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tar: 12 Points 6">
            <a:extLst>
              <a:ext uri="{FF2B5EF4-FFF2-40B4-BE49-F238E27FC236}">
                <a16:creationId xmlns:a16="http://schemas.microsoft.com/office/drawing/2014/main" id="{32BC9DD5-371E-0F4A-08B9-2A6859D9CD86}"/>
              </a:ext>
            </a:extLst>
          </p:cNvPr>
          <p:cNvSpPr/>
          <p:nvPr/>
        </p:nvSpPr>
        <p:spPr>
          <a:xfrm>
            <a:off x="2097714" y="539792"/>
            <a:ext cx="459919" cy="459919"/>
          </a:xfrm>
          <a:prstGeom prst="star12">
            <a:avLst/>
          </a:prstGeom>
          <a:solidFill>
            <a:schemeClr val="tx2"/>
          </a:solidFill>
          <a:ln w="12700" cap="flat" cmpd="sng" algn="ctr">
            <a:noFill/>
            <a:prstDash val="solid"/>
            <a:miter lim="800000"/>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a:lstStyle/>
          <a:p>
            <a:endParaRPr lang="en-US"/>
          </a:p>
        </p:txBody>
      </p:sp>
      <p:sp>
        <p:nvSpPr>
          <p:cNvPr id="25" name="TextBox 24">
            <a:extLst>
              <a:ext uri="{FF2B5EF4-FFF2-40B4-BE49-F238E27FC236}">
                <a16:creationId xmlns:a16="http://schemas.microsoft.com/office/drawing/2014/main" id="{EF062C7B-30A8-AFD1-EC25-7F1CF8910E66}"/>
              </a:ext>
            </a:extLst>
          </p:cNvPr>
          <p:cNvSpPr txBox="1"/>
          <p:nvPr/>
        </p:nvSpPr>
        <p:spPr>
          <a:xfrm>
            <a:off x="2640468" y="559868"/>
            <a:ext cx="1931531" cy="41976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101600" bIns="0" numCol="1" spcCol="1270" anchor="ctr" anchorCtr="0">
            <a:noAutofit/>
          </a:bodyPr>
          <a:lstStyle/>
          <a:p>
            <a:pPr marL="0" lvl="0" indent="0" algn="l" defTabSz="711200">
              <a:lnSpc>
                <a:spcPct val="90000"/>
              </a:lnSpc>
              <a:spcBef>
                <a:spcPct val="0"/>
              </a:spcBef>
              <a:spcAft>
                <a:spcPct val="35000"/>
              </a:spcAft>
              <a:buNone/>
              <a:defRPr b="1"/>
            </a:pPr>
            <a:r>
              <a:rPr lang="en-US" sz="1600" dirty="0">
                <a:solidFill>
                  <a:schemeClr val="tx1">
                    <a:lumMod val="65000"/>
                    <a:lumOff val="35000"/>
                  </a:schemeClr>
                </a:solidFill>
              </a:rPr>
              <a:t>Election Day</a:t>
            </a:r>
            <a:endParaRPr lang="en-US" sz="1600" kern="1200" dirty="0">
              <a:solidFill>
                <a:schemeClr val="tx1">
                  <a:lumMod val="65000"/>
                  <a:lumOff val="35000"/>
                </a:schemeClr>
              </a:solidFill>
            </a:endParaRPr>
          </a:p>
        </p:txBody>
      </p:sp>
      <p:sp>
        <p:nvSpPr>
          <p:cNvPr id="26" name="TextBox 25">
            <a:extLst>
              <a:ext uri="{FF2B5EF4-FFF2-40B4-BE49-F238E27FC236}">
                <a16:creationId xmlns:a16="http://schemas.microsoft.com/office/drawing/2014/main" id="{7C6060BA-8828-E076-E05F-E282BE466F28}"/>
              </a:ext>
            </a:extLst>
          </p:cNvPr>
          <p:cNvSpPr txBox="1"/>
          <p:nvPr/>
        </p:nvSpPr>
        <p:spPr>
          <a:xfrm>
            <a:off x="2599306" y="829134"/>
            <a:ext cx="1972689" cy="119472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69850" rIns="69850" bIns="104775" numCol="1" spcCol="1270" anchor="t" anchorCtr="0">
            <a:noAutofit/>
          </a:bodyPr>
          <a:lstStyle/>
          <a:p>
            <a:pPr marL="171450" lvl="0" indent="-171450" algn="l" defTabSz="488950">
              <a:lnSpc>
                <a:spcPct val="90000"/>
              </a:lnSpc>
              <a:spcBef>
                <a:spcPct val="0"/>
              </a:spcBef>
              <a:spcAft>
                <a:spcPct val="35000"/>
              </a:spcAft>
              <a:buFont typeface="Arial" panose="020B0604020202020204" pitchFamily="34" charset="0"/>
              <a:buChar char="•"/>
            </a:pPr>
            <a:r>
              <a:rPr lang="en-US" sz="1100" kern="1200" dirty="0">
                <a:solidFill>
                  <a:schemeClr val="tx1">
                    <a:lumMod val="65000"/>
                    <a:lumOff val="35000"/>
                  </a:schemeClr>
                </a:solidFill>
              </a:rPr>
              <a:t>Central Count ABS Signature Review resulting in ABS-18A, ABS-18B</a:t>
            </a:r>
          </a:p>
          <a:p>
            <a:pPr marL="171450" lvl="0" indent="-171450" algn="l" defTabSz="488950">
              <a:lnSpc>
                <a:spcPct val="90000"/>
              </a:lnSpc>
              <a:spcBef>
                <a:spcPct val="0"/>
              </a:spcBef>
              <a:spcAft>
                <a:spcPct val="35000"/>
              </a:spcAft>
              <a:buFont typeface="Arial" panose="020B0604020202020204" pitchFamily="34" charset="0"/>
              <a:buChar char="•"/>
            </a:pPr>
            <a:r>
              <a:rPr lang="en-US" sz="1100" dirty="0">
                <a:solidFill>
                  <a:schemeClr val="tx1">
                    <a:lumMod val="65000"/>
                    <a:lumOff val="35000"/>
                  </a:schemeClr>
                </a:solidFill>
              </a:rPr>
              <a:t>Central Count CEB Member ABS Residency Challenges</a:t>
            </a:r>
          </a:p>
          <a:p>
            <a:pPr marL="171450" lvl="0" indent="-171450" algn="l" defTabSz="488950">
              <a:lnSpc>
                <a:spcPct val="90000"/>
              </a:lnSpc>
              <a:spcBef>
                <a:spcPct val="0"/>
              </a:spcBef>
              <a:spcAft>
                <a:spcPct val="35000"/>
              </a:spcAft>
              <a:buFont typeface="Arial" panose="020B0604020202020204" pitchFamily="34" charset="0"/>
              <a:buChar char="•"/>
            </a:pPr>
            <a:r>
              <a:rPr lang="en-US" sz="1100" kern="1200" dirty="0">
                <a:solidFill>
                  <a:schemeClr val="tx1">
                    <a:lumMod val="65000"/>
                    <a:lumOff val="35000"/>
                  </a:schemeClr>
                </a:solidFill>
              </a:rPr>
              <a:t>Election Day Polling Place Challenges</a:t>
            </a:r>
          </a:p>
          <a:p>
            <a:pPr marL="171450" lvl="0" indent="-171450" algn="l" defTabSz="488950">
              <a:lnSpc>
                <a:spcPct val="90000"/>
              </a:lnSpc>
              <a:spcBef>
                <a:spcPct val="0"/>
              </a:spcBef>
              <a:spcAft>
                <a:spcPct val="35000"/>
              </a:spcAft>
              <a:buFont typeface="Arial" panose="020B0604020202020204" pitchFamily="34" charset="0"/>
              <a:buChar char="•"/>
            </a:pPr>
            <a:r>
              <a:rPr lang="en-US" sz="1100" dirty="0">
                <a:solidFill>
                  <a:schemeClr val="tx1"/>
                </a:solidFill>
              </a:rPr>
              <a:t>Extended Polling Hours</a:t>
            </a:r>
          </a:p>
          <a:p>
            <a:pPr marL="171450" lvl="0" indent="-171450" algn="l" defTabSz="488950">
              <a:lnSpc>
                <a:spcPct val="90000"/>
              </a:lnSpc>
              <a:spcBef>
                <a:spcPct val="0"/>
              </a:spcBef>
              <a:spcAft>
                <a:spcPct val="35000"/>
              </a:spcAft>
              <a:buFont typeface="Arial" panose="020B0604020202020204" pitchFamily="34" charset="0"/>
              <a:buChar char="•"/>
            </a:pPr>
            <a:r>
              <a:rPr lang="en-US" sz="1100" kern="1200" dirty="0">
                <a:solidFill>
                  <a:schemeClr val="tx1">
                    <a:lumMod val="65000"/>
                    <a:lumOff val="35000"/>
                  </a:schemeClr>
                </a:solidFill>
              </a:rPr>
              <a:t>6PM: Deadline for certain first-time voters to provide Proof of Residency</a:t>
            </a:r>
          </a:p>
        </p:txBody>
      </p:sp>
      <p:sp>
        <p:nvSpPr>
          <p:cNvPr id="27" name="Teardrop 26">
            <a:extLst>
              <a:ext uri="{FF2B5EF4-FFF2-40B4-BE49-F238E27FC236}">
                <a16:creationId xmlns:a16="http://schemas.microsoft.com/office/drawing/2014/main" id="{F9B792CA-DDB0-8F11-2C0F-E1666E09E623}"/>
              </a:ext>
            </a:extLst>
          </p:cNvPr>
          <p:cNvSpPr/>
          <p:nvPr/>
        </p:nvSpPr>
        <p:spPr>
          <a:xfrm rot="18770591">
            <a:off x="2827684" y="5091419"/>
            <a:ext cx="325617" cy="324805"/>
          </a:xfrm>
          <a:prstGeom prst="teardrop">
            <a:avLst>
              <a:gd name="adj" fmla="val 115000"/>
            </a:avLst>
          </a:prstGeom>
          <a:solidFill>
            <a:schemeClr val="accent6">
              <a:lumMod val="75000"/>
            </a:schemeClr>
          </a:solidFill>
          <a:ln>
            <a:no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31" name="TextBox 30">
            <a:extLst>
              <a:ext uri="{FF2B5EF4-FFF2-40B4-BE49-F238E27FC236}">
                <a16:creationId xmlns:a16="http://schemas.microsoft.com/office/drawing/2014/main" id="{4E24EB81-9630-7CF4-E945-94E976D85844}"/>
              </a:ext>
            </a:extLst>
          </p:cNvPr>
          <p:cNvSpPr txBox="1"/>
          <p:nvPr/>
        </p:nvSpPr>
        <p:spPr>
          <a:xfrm>
            <a:off x="3214396" y="5083170"/>
            <a:ext cx="1931531" cy="41976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101600" bIns="0" numCol="1" spcCol="1270" anchor="ctr" anchorCtr="0">
            <a:noAutofit/>
          </a:bodyPr>
          <a:lstStyle/>
          <a:p>
            <a:pPr marL="0" lvl="0" indent="0" algn="l" defTabSz="711200">
              <a:lnSpc>
                <a:spcPct val="90000"/>
              </a:lnSpc>
              <a:spcBef>
                <a:spcPct val="0"/>
              </a:spcBef>
              <a:spcAft>
                <a:spcPct val="35000"/>
              </a:spcAft>
              <a:buNone/>
              <a:defRPr b="1"/>
            </a:pPr>
            <a:r>
              <a:rPr lang="en-US" sz="1600" b="1" kern="1200" dirty="0">
                <a:solidFill>
                  <a:schemeClr val="tx1">
                    <a:lumMod val="65000"/>
                    <a:lumOff val="35000"/>
                  </a:schemeClr>
                </a:solidFill>
              </a:rPr>
              <a:t>3-Days After</a:t>
            </a:r>
            <a:endParaRPr lang="en-US" sz="1100" kern="1200" dirty="0">
              <a:solidFill>
                <a:schemeClr val="tx1">
                  <a:lumMod val="65000"/>
                  <a:lumOff val="35000"/>
                </a:schemeClr>
              </a:solidFill>
            </a:endParaRPr>
          </a:p>
        </p:txBody>
      </p:sp>
      <p:sp>
        <p:nvSpPr>
          <p:cNvPr id="32" name="TextBox 31">
            <a:extLst>
              <a:ext uri="{FF2B5EF4-FFF2-40B4-BE49-F238E27FC236}">
                <a16:creationId xmlns:a16="http://schemas.microsoft.com/office/drawing/2014/main" id="{0DEBA8A7-EE78-C22A-BB5F-38BD4805169D}"/>
              </a:ext>
            </a:extLst>
          </p:cNvPr>
          <p:cNvSpPr txBox="1"/>
          <p:nvPr/>
        </p:nvSpPr>
        <p:spPr>
          <a:xfrm>
            <a:off x="3229398" y="4004510"/>
            <a:ext cx="1673682" cy="119472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69850" rIns="69850" bIns="104775" numCol="1" spcCol="1270" anchor="b" anchorCtr="0">
            <a:noAutofit/>
          </a:bodyPr>
          <a:lstStyle/>
          <a:p>
            <a:pPr marL="171450" lvl="0" indent="-171450" algn="l" defTabSz="488950">
              <a:lnSpc>
                <a:spcPct val="90000"/>
              </a:lnSpc>
              <a:spcBef>
                <a:spcPct val="0"/>
              </a:spcBef>
              <a:spcAft>
                <a:spcPct val="35000"/>
              </a:spcAft>
              <a:buFont typeface="Arial" panose="020B0604020202020204" pitchFamily="34" charset="0"/>
              <a:buChar char="•"/>
            </a:pPr>
            <a:r>
              <a:rPr lang="en-US" sz="1100" kern="1200" dirty="0">
                <a:solidFill>
                  <a:schemeClr val="tx1">
                    <a:lumMod val="65000"/>
                    <a:lumOff val="35000"/>
                  </a:schemeClr>
                </a:solidFill>
              </a:rPr>
              <a:t>Deadline to enter provisional voter info into SVRS to display hearing date, </a:t>
            </a:r>
            <a:r>
              <a:rPr lang="en-US" sz="1100" kern="1200" dirty="0" err="1">
                <a:solidFill>
                  <a:schemeClr val="tx1">
                    <a:lumMod val="65000"/>
                    <a:lumOff val="35000"/>
                  </a:schemeClr>
                </a:solidFill>
              </a:rPr>
              <a:t>etc</a:t>
            </a:r>
            <a:r>
              <a:rPr lang="en-US" sz="1100" kern="1200" dirty="0">
                <a:solidFill>
                  <a:schemeClr val="tx1">
                    <a:lumMod val="65000"/>
                    <a:lumOff val="35000"/>
                  </a:schemeClr>
                </a:solidFill>
              </a:rPr>
              <a:t> on indianavoters.com, unless CEB hearing held sooner, which requires entry at least 24-hours before hearing</a:t>
            </a:r>
          </a:p>
        </p:txBody>
      </p:sp>
      <p:sp>
        <p:nvSpPr>
          <p:cNvPr id="33" name="Straight Connector 32">
            <a:extLst>
              <a:ext uri="{FF2B5EF4-FFF2-40B4-BE49-F238E27FC236}">
                <a16:creationId xmlns:a16="http://schemas.microsoft.com/office/drawing/2014/main" id="{95CE8357-4FD6-2964-2886-598618256C80}"/>
              </a:ext>
            </a:extLst>
          </p:cNvPr>
          <p:cNvSpPr/>
          <p:nvPr/>
        </p:nvSpPr>
        <p:spPr>
          <a:xfrm flipH="1">
            <a:off x="4576070" y="1901188"/>
            <a:ext cx="0" cy="1455998"/>
          </a:xfrm>
          <a:prstGeom prst="line">
            <a:avLst/>
          </a:prstGeom>
          <a:noFill/>
          <a:ln w="15875" cap="flat" cmpd="sng" algn="ctr">
            <a:solidFill>
              <a:schemeClr val="accent6">
                <a:lumMod val="60000"/>
                <a:lumOff val="40000"/>
              </a:schemeClr>
            </a:solidFill>
            <a:prstDash val="solid"/>
            <a:miter lim="800000"/>
          </a:ln>
          <a:effectLst/>
        </p:spPr>
        <p:style>
          <a:lnRef idx="1">
            <a:scrgbClr r="0" g="0" b="0"/>
          </a:lnRef>
          <a:fillRef idx="0">
            <a:scrgbClr r="0" g="0" b="0"/>
          </a:fillRef>
          <a:effectRef idx="0">
            <a:scrgbClr r="0" g="0" b="0"/>
          </a:effectRef>
          <a:fontRef idx="minor">
            <a:schemeClr val="tx1">
              <a:hueOff val="0"/>
              <a:satOff val="0"/>
              <a:lumOff val="0"/>
              <a:alphaOff val="0"/>
            </a:schemeClr>
          </a:fontRef>
        </p:style>
        <p:txBody>
          <a:bodyPr/>
          <a:lstStyle/>
          <a:p>
            <a:endParaRPr lang="en-US"/>
          </a:p>
        </p:txBody>
      </p:sp>
      <p:sp>
        <p:nvSpPr>
          <p:cNvPr id="34" name="Oval 33">
            <a:extLst>
              <a:ext uri="{FF2B5EF4-FFF2-40B4-BE49-F238E27FC236}">
                <a16:creationId xmlns:a16="http://schemas.microsoft.com/office/drawing/2014/main" id="{378CBA34-C45B-6104-A358-98D61C5FCE38}"/>
              </a:ext>
            </a:extLst>
          </p:cNvPr>
          <p:cNvSpPr/>
          <p:nvPr/>
        </p:nvSpPr>
        <p:spPr>
          <a:xfrm>
            <a:off x="4525553" y="3244858"/>
            <a:ext cx="101034" cy="112328"/>
          </a:xfrm>
          <a:prstGeom prst="ellipse">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ardrop 34">
            <a:extLst>
              <a:ext uri="{FF2B5EF4-FFF2-40B4-BE49-F238E27FC236}">
                <a16:creationId xmlns:a16="http://schemas.microsoft.com/office/drawing/2014/main" id="{AF7E6EFE-4F61-FDEF-5CC2-75FFF7C6BB24}"/>
              </a:ext>
            </a:extLst>
          </p:cNvPr>
          <p:cNvSpPr/>
          <p:nvPr/>
        </p:nvSpPr>
        <p:spPr>
          <a:xfrm rot="8100000">
            <a:off x="4414620" y="1508825"/>
            <a:ext cx="325617" cy="324805"/>
          </a:xfrm>
          <a:prstGeom prst="teardrop">
            <a:avLst>
              <a:gd name="adj" fmla="val 115000"/>
            </a:avLst>
          </a:prstGeom>
          <a:solidFill>
            <a:schemeClr val="accent6">
              <a:lumMod val="75000"/>
            </a:schemeClr>
          </a:solidFill>
          <a:ln>
            <a:no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grpSp>
        <p:nvGrpSpPr>
          <p:cNvPr id="36" name="Group 35">
            <a:extLst>
              <a:ext uri="{FF2B5EF4-FFF2-40B4-BE49-F238E27FC236}">
                <a16:creationId xmlns:a16="http://schemas.microsoft.com/office/drawing/2014/main" id="{24D16E21-5D42-5A7F-4976-3AA97BD99B11}"/>
              </a:ext>
            </a:extLst>
          </p:cNvPr>
          <p:cNvGrpSpPr/>
          <p:nvPr/>
        </p:nvGrpSpPr>
        <p:grpSpPr>
          <a:xfrm>
            <a:off x="4782052" y="1519421"/>
            <a:ext cx="1931531" cy="419766"/>
            <a:chOff x="420854" y="403621"/>
            <a:chExt cx="1931531" cy="419766"/>
          </a:xfrm>
        </p:grpSpPr>
        <p:sp>
          <p:nvSpPr>
            <p:cNvPr id="37" name="Rectangle 36">
              <a:extLst>
                <a:ext uri="{FF2B5EF4-FFF2-40B4-BE49-F238E27FC236}">
                  <a16:creationId xmlns:a16="http://schemas.microsoft.com/office/drawing/2014/main" id="{E2E2F2A4-58E9-EB18-8B31-C98A33012F2F}"/>
                </a:ext>
              </a:extLst>
            </p:cNvPr>
            <p:cNvSpPr/>
            <p:nvPr/>
          </p:nvSpPr>
          <p:spPr>
            <a:xfrm>
              <a:off x="420854" y="403621"/>
              <a:ext cx="1931531" cy="419766"/>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38" name="TextBox 37">
              <a:extLst>
                <a:ext uri="{FF2B5EF4-FFF2-40B4-BE49-F238E27FC236}">
                  <a16:creationId xmlns:a16="http://schemas.microsoft.com/office/drawing/2014/main" id="{2AE876E8-19AB-0896-AD0A-5F9E4F178E85}"/>
                </a:ext>
              </a:extLst>
            </p:cNvPr>
            <p:cNvSpPr txBox="1"/>
            <p:nvPr/>
          </p:nvSpPr>
          <p:spPr>
            <a:xfrm>
              <a:off x="420854" y="403621"/>
              <a:ext cx="1931531" cy="41976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101600" bIns="0" numCol="1" spcCol="1270" anchor="ctr" anchorCtr="0">
              <a:noAutofit/>
            </a:bodyPr>
            <a:lstStyle/>
            <a:p>
              <a:pPr marL="0" lvl="0" indent="0" algn="l" defTabSz="711200">
                <a:lnSpc>
                  <a:spcPct val="90000"/>
                </a:lnSpc>
                <a:spcBef>
                  <a:spcPct val="0"/>
                </a:spcBef>
                <a:spcAft>
                  <a:spcPct val="35000"/>
                </a:spcAft>
                <a:buNone/>
                <a:defRPr b="1"/>
              </a:pPr>
              <a:r>
                <a:rPr lang="en-US" sz="1600" b="1" kern="1200" dirty="0">
                  <a:solidFill>
                    <a:schemeClr val="tx1">
                      <a:lumMod val="65000"/>
                      <a:lumOff val="35000"/>
                    </a:schemeClr>
                  </a:solidFill>
                </a:rPr>
                <a:t>NOON 8-Days After</a:t>
              </a:r>
              <a:endParaRPr lang="en-US" sz="1100" kern="1200" dirty="0">
                <a:solidFill>
                  <a:schemeClr val="tx1">
                    <a:lumMod val="65000"/>
                    <a:lumOff val="35000"/>
                  </a:schemeClr>
                </a:solidFill>
              </a:endParaRPr>
            </a:p>
          </p:txBody>
        </p:sp>
      </p:grpSp>
      <p:sp>
        <p:nvSpPr>
          <p:cNvPr id="42" name="Straight Connector 41">
            <a:extLst>
              <a:ext uri="{FF2B5EF4-FFF2-40B4-BE49-F238E27FC236}">
                <a16:creationId xmlns:a16="http://schemas.microsoft.com/office/drawing/2014/main" id="{2E005883-71FD-3139-FB3F-3479F2DC83E0}"/>
              </a:ext>
            </a:extLst>
          </p:cNvPr>
          <p:cNvSpPr/>
          <p:nvPr/>
        </p:nvSpPr>
        <p:spPr>
          <a:xfrm flipH="1">
            <a:off x="5008556" y="3313236"/>
            <a:ext cx="3601" cy="1867362"/>
          </a:xfrm>
          <a:prstGeom prst="line">
            <a:avLst/>
          </a:prstGeom>
          <a:noFill/>
          <a:ln w="15875" cap="flat" cmpd="sng" algn="ctr">
            <a:solidFill>
              <a:schemeClr val="accent6">
                <a:lumMod val="60000"/>
                <a:lumOff val="40000"/>
              </a:schemeClr>
            </a:solidFill>
            <a:prstDash val="solid"/>
            <a:miter lim="800000"/>
          </a:ln>
          <a:effectLst/>
        </p:spPr>
        <p:style>
          <a:lnRef idx="1">
            <a:scrgbClr r="0" g="0" b="0"/>
          </a:lnRef>
          <a:fillRef idx="0">
            <a:scrgbClr r="0" g="0" b="0"/>
          </a:fillRef>
          <a:effectRef idx="0">
            <a:scrgbClr r="0" g="0" b="0"/>
          </a:effectRef>
          <a:fontRef idx="minor">
            <a:schemeClr val="tx1">
              <a:hueOff val="0"/>
              <a:satOff val="0"/>
              <a:lumOff val="0"/>
              <a:alphaOff val="0"/>
            </a:schemeClr>
          </a:fontRef>
        </p:style>
        <p:txBody>
          <a:bodyPr/>
          <a:lstStyle/>
          <a:p>
            <a:endParaRPr lang="en-US"/>
          </a:p>
        </p:txBody>
      </p:sp>
      <p:sp>
        <p:nvSpPr>
          <p:cNvPr id="43" name="Oval 42">
            <a:extLst>
              <a:ext uri="{FF2B5EF4-FFF2-40B4-BE49-F238E27FC236}">
                <a16:creationId xmlns:a16="http://schemas.microsoft.com/office/drawing/2014/main" id="{5F04399B-4578-8551-3903-21D634015E70}"/>
              </a:ext>
            </a:extLst>
          </p:cNvPr>
          <p:cNvSpPr/>
          <p:nvPr/>
        </p:nvSpPr>
        <p:spPr>
          <a:xfrm>
            <a:off x="4967187" y="3257072"/>
            <a:ext cx="101034" cy="112328"/>
          </a:xfrm>
          <a:prstGeom prst="ellipse">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ardrop 43">
            <a:extLst>
              <a:ext uri="{FF2B5EF4-FFF2-40B4-BE49-F238E27FC236}">
                <a16:creationId xmlns:a16="http://schemas.microsoft.com/office/drawing/2014/main" id="{2CEE114A-79E5-EE12-F892-8467CB7BAF47}"/>
              </a:ext>
            </a:extLst>
          </p:cNvPr>
          <p:cNvSpPr/>
          <p:nvPr/>
        </p:nvSpPr>
        <p:spPr>
          <a:xfrm rot="18770591">
            <a:off x="4850851" y="5254330"/>
            <a:ext cx="325617" cy="324805"/>
          </a:xfrm>
          <a:prstGeom prst="teardrop">
            <a:avLst>
              <a:gd name="adj" fmla="val 115000"/>
            </a:avLst>
          </a:prstGeom>
          <a:solidFill>
            <a:schemeClr val="accent6">
              <a:lumMod val="75000"/>
            </a:schemeClr>
          </a:solidFill>
          <a:ln>
            <a:no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45" name="TextBox 44">
            <a:extLst>
              <a:ext uri="{FF2B5EF4-FFF2-40B4-BE49-F238E27FC236}">
                <a16:creationId xmlns:a16="http://schemas.microsoft.com/office/drawing/2014/main" id="{8FF465D7-FFC1-88FF-FED2-BD717E245CB7}"/>
              </a:ext>
            </a:extLst>
          </p:cNvPr>
          <p:cNvSpPr txBox="1"/>
          <p:nvPr/>
        </p:nvSpPr>
        <p:spPr>
          <a:xfrm>
            <a:off x="5131135" y="3959601"/>
            <a:ext cx="1673682" cy="119472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69850" rIns="69850" bIns="104775" numCol="1" spcCol="1270" anchor="b" anchorCtr="0">
            <a:noAutofit/>
          </a:bodyPr>
          <a:lstStyle/>
          <a:p>
            <a:pPr marL="171450" lvl="0" indent="-171450" algn="l" defTabSz="488950">
              <a:lnSpc>
                <a:spcPct val="90000"/>
              </a:lnSpc>
              <a:spcBef>
                <a:spcPct val="0"/>
              </a:spcBef>
              <a:spcAft>
                <a:spcPct val="35000"/>
              </a:spcAft>
              <a:buFont typeface="Arial" panose="020B0604020202020204" pitchFamily="34" charset="0"/>
              <a:buChar char="•"/>
            </a:pPr>
            <a:r>
              <a:rPr lang="en-US" sz="1100" dirty="0">
                <a:solidFill>
                  <a:schemeClr val="tx1">
                    <a:lumMod val="65000"/>
                    <a:lumOff val="35000"/>
                  </a:schemeClr>
                </a:solidFill>
              </a:rPr>
              <a:t>NOON deadline for voter to present valid photo ID &amp; sign PRO-10 affidavit OR voter with ID provisional to sign PRO-10 affidavit to affirm indigency or religious exception</a:t>
            </a:r>
            <a:endParaRPr lang="en-US" sz="1100" kern="1200" dirty="0">
              <a:solidFill>
                <a:schemeClr val="tx1">
                  <a:lumMod val="65000"/>
                  <a:lumOff val="35000"/>
                </a:schemeClr>
              </a:solidFill>
            </a:endParaRPr>
          </a:p>
        </p:txBody>
      </p:sp>
      <p:sp>
        <p:nvSpPr>
          <p:cNvPr id="48" name="TextBox 47">
            <a:extLst>
              <a:ext uri="{FF2B5EF4-FFF2-40B4-BE49-F238E27FC236}">
                <a16:creationId xmlns:a16="http://schemas.microsoft.com/office/drawing/2014/main" id="{3B9578B7-D5D1-40CA-2809-CE002AAE2C0F}"/>
              </a:ext>
            </a:extLst>
          </p:cNvPr>
          <p:cNvSpPr txBox="1"/>
          <p:nvPr/>
        </p:nvSpPr>
        <p:spPr>
          <a:xfrm>
            <a:off x="4796888" y="1790010"/>
            <a:ext cx="1673682" cy="94595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69850" rIns="69850" bIns="104775" numCol="1" spcCol="1270" anchor="b" anchorCtr="0">
            <a:noAutofit/>
          </a:bodyPr>
          <a:lstStyle/>
          <a:p>
            <a:pPr marL="171450" lvl="0" indent="-171450" algn="l" defTabSz="488950">
              <a:lnSpc>
                <a:spcPct val="90000"/>
              </a:lnSpc>
              <a:spcBef>
                <a:spcPct val="0"/>
              </a:spcBef>
              <a:spcAft>
                <a:spcPct val="35000"/>
              </a:spcAft>
              <a:buFont typeface="Arial" panose="020B0604020202020204" pitchFamily="34" charset="0"/>
              <a:buChar char="•"/>
            </a:pPr>
            <a:r>
              <a:rPr lang="en-US" sz="1100" kern="1200" dirty="0">
                <a:solidFill>
                  <a:schemeClr val="tx1">
                    <a:lumMod val="65000"/>
                    <a:lumOff val="35000"/>
                  </a:schemeClr>
                </a:solidFill>
              </a:rPr>
              <a:t>NOON deadline for voter to file ABS-18A, ABS-18B with CEB, which can be filed by email, fax, mail or hand-delivery</a:t>
            </a:r>
          </a:p>
        </p:txBody>
      </p:sp>
      <p:sp>
        <p:nvSpPr>
          <p:cNvPr id="49" name="TextBox 48">
            <a:extLst>
              <a:ext uri="{FF2B5EF4-FFF2-40B4-BE49-F238E27FC236}">
                <a16:creationId xmlns:a16="http://schemas.microsoft.com/office/drawing/2014/main" id="{9A80E46F-9640-03A4-9D73-5C46C04C5A90}"/>
              </a:ext>
            </a:extLst>
          </p:cNvPr>
          <p:cNvSpPr txBox="1"/>
          <p:nvPr/>
        </p:nvSpPr>
        <p:spPr>
          <a:xfrm>
            <a:off x="5236427" y="5170231"/>
            <a:ext cx="1931531" cy="41976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101600" bIns="0" numCol="1" spcCol="1270" anchor="ctr" anchorCtr="0">
            <a:noAutofit/>
          </a:bodyPr>
          <a:lstStyle/>
          <a:p>
            <a:pPr marL="0" lvl="0" indent="0" algn="l" defTabSz="711200">
              <a:lnSpc>
                <a:spcPct val="90000"/>
              </a:lnSpc>
              <a:spcBef>
                <a:spcPct val="0"/>
              </a:spcBef>
              <a:spcAft>
                <a:spcPct val="35000"/>
              </a:spcAft>
              <a:buNone/>
              <a:defRPr b="1"/>
            </a:pPr>
            <a:r>
              <a:rPr lang="en-US" sz="1600" b="1" kern="1200" dirty="0">
                <a:solidFill>
                  <a:schemeClr val="tx1">
                    <a:lumMod val="65000"/>
                    <a:lumOff val="35000"/>
                  </a:schemeClr>
                </a:solidFill>
              </a:rPr>
              <a:t>NOON 10-Days After</a:t>
            </a:r>
            <a:endParaRPr lang="en-US" sz="1100" kern="1200" dirty="0">
              <a:solidFill>
                <a:schemeClr val="tx1">
                  <a:lumMod val="65000"/>
                  <a:lumOff val="35000"/>
                </a:schemeClr>
              </a:solidFill>
            </a:endParaRPr>
          </a:p>
        </p:txBody>
      </p:sp>
      <p:sp>
        <p:nvSpPr>
          <p:cNvPr id="50" name="Straight Connector 49">
            <a:extLst>
              <a:ext uri="{FF2B5EF4-FFF2-40B4-BE49-F238E27FC236}">
                <a16:creationId xmlns:a16="http://schemas.microsoft.com/office/drawing/2014/main" id="{FC08F88D-5A3B-B475-35BF-A65F09CEC775}"/>
              </a:ext>
            </a:extLst>
          </p:cNvPr>
          <p:cNvSpPr/>
          <p:nvPr/>
        </p:nvSpPr>
        <p:spPr>
          <a:xfrm flipH="1">
            <a:off x="2982980" y="3299152"/>
            <a:ext cx="1965" cy="1707494"/>
          </a:xfrm>
          <a:prstGeom prst="line">
            <a:avLst/>
          </a:prstGeom>
          <a:noFill/>
          <a:ln w="15875" cap="flat" cmpd="sng" algn="ctr">
            <a:solidFill>
              <a:schemeClr val="accent6">
                <a:lumMod val="60000"/>
                <a:lumOff val="40000"/>
              </a:schemeClr>
            </a:solidFill>
            <a:prstDash val="solid"/>
            <a:miter lim="800000"/>
          </a:ln>
          <a:effectLst/>
        </p:spPr>
        <p:style>
          <a:lnRef idx="1">
            <a:scrgbClr r="0" g="0" b="0"/>
          </a:lnRef>
          <a:fillRef idx="0">
            <a:scrgbClr r="0" g="0" b="0"/>
          </a:fillRef>
          <a:effectRef idx="0">
            <a:scrgbClr r="0" g="0" b="0"/>
          </a:effectRef>
          <a:fontRef idx="minor">
            <a:schemeClr val="tx1">
              <a:hueOff val="0"/>
              <a:satOff val="0"/>
              <a:lumOff val="0"/>
              <a:alphaOff val="0"/>
            </a:schemeClr>
          </a:fontRef>
        </p:style>
        <p:txBody>
          <a:bodyPr/>
          <a:lstStyle/>
          <a:p>
            <a:endParaRPr lang="en-US"/>
          </a:p>
        </p:txBody>
      </p:sp>
      <p:sp>
        <p:nvSpPr>
          <p:cNvPr id="51" name="Oval 50">
            <a:extLst>
              <a:ext uri="{FF2B5EF4-FFF2-40B4-BE49-F238E27FC236}">
                <a16:creationId xmlns:a16="http://schemas.microsoft.com/office/drawing/2014/main" id="{AB95A861-02CC-CE75-ECDD-2447C766D3EB}"/>
              </a:ext>
            </a:extLst>
          </p:cNvPr>
          <p:cNvSpPr/>
          <p:nvPr/>
        </p:nvSpPr>
        <p:spPr>
          <a:xfrm>
            <a:off x="2939975" y="3242988"/>
            <a:ext cx="101034" cy="112328"/>
          </a:xfrm>
          <a:prstGeom prst="ellipse">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Straight Connector 51">
            <a:extLst>
              <a:ext uri="{FF2B5EF4-FFF2-40B4-BE49-F238E27FC236}">
                <a16:creationId xmlns:a16="http://schemas.microsoft.com/office/drawing/2014/main" id="{6CED7CC8-4106-E0FA-44AC-4EBB58B43E44}"/>
              </a:ext>
            </a:extLst>
          </p:cNvPr>
          <p:cNvSpPr/>
          <p:nvPr/>
        </p:nvSpPr>
        <p:spPr>
          <a:xfrm flipH="1">
            <a:off x="6750950" y="2570249"/>
            <a:ext cx="0" cy="720998"/>
          </a:xfrm>
          <a:prstGeom prst="line">
            <a:avLst/>
          </a:prstGeom>
          <a:noFill/>
          <a:ln w="15875" cap="flat" cmpd="sng" algn="ctr">
            <a:solidFill>
              <a:schemeClr val="tx2">
                <a:lumMod val="60000"/>
                <a:lumOff val="40000"/>
              </a:schemeClr>
            </a:solidFill>
            <a:prstDash val="solid"/>
            <a:miter lim="800000"/>
          </a:ln>
          <a:effectLst/>
        </p:spPr>
        <p:style>
          <a:lnRef idx="1">
            <a:scrgbClr r="0" g="0" b="0"/>
          </a:lnRef>
          <a:fillRef idx="0">
            <a:scrgbClr r="0" g="0" b="0"/>
          </a:fillRef>
          <a:effectRef idx="0">
            <a:scrgbClr r="0" g="0" b="0"/>
          </a:effectRef>
          <a:fontRef idx="minor">
            <a:schemeClr val="tx1">
              <a:hueOff val="0"/>
              <a:satOff val="0"/>
              <a:lumOff val="0"/>
              <a:alphaOff val="0"/>
            </a:schemeClr>
          </a:fontRef>
        </p:style>
        <p:txBody>
          <a:bodyPr/>
          <a:lstStyle/>
          <a:p>
            <a:endParaRPr lang="en-US"/>
          </a:p>
        </p:txBody>
      </p:sp>
      <p:sp>
        <p:nvSpPr>
          <p:cNvPr id="53" name="Oval 52">
            <a:extLst>
              <a:ext uri="{FF2B5EF4-FFF2-40B4-BE49-F238E27FC236}">
                <a16:creationId xmlns:a16="http://schemas.microsoft.com/office/drawing/2014/main" id="{0B398D6D-3C1A-295A-2E16-0853794EC19C}"/>
              </a:ext>
            </a:extLst>
          </p:cNvPr>
          <p:cNvSpPr/>
          <p:nvPr/>
        </p:nvSpPr>
        <p:spPr>
          <a:xfrm>
            <a:off x="6689290" y="3263645"/>
            <a:ext cx="101034" cy="112328"/>
          </a:xfrm>
          <a:prstGeom prst="ellipse">
            <a:avLst/>
          </a:prstGeom>
          <a:solidFill>
            <a:schemeClr val="tx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a:extLst>
              <a:ext uri="{FF2B5EF4-FFF2-40B4-BE49-F238E27FC236}">
                <a16:creationId xmlns:a16="http://schemas.microsoft.com/office/drawing/2014/main" id="{11C6E623-E913-9938-94DC-A9D872ED85F1}"/>
              </a:ext>
            </a:extLst>
          </p:cNvPr>
          <p:cNvSpPr txBox="1"/>
          <p:nvPr/>
        </p:nvSpPr>
        <p:spPr>
          <a:xfrm>
            <a:off x="7031277" y="2108378"/>
            <a:ext cx="1931531" cy="41976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101600" bIns="0" numCol="1" spcCol="1270" anchor="ctr" anchorCtr="0">
            <a:noAutofit/>
          </a:bodyPr>
          <a:lstStyle/>
          <a:p>
            <a:pPr marL="0" lvl="0" indent="0" algn="l" defTabSz="711200">
              <a:lnSpc>
                <a:spcPct val="90000"/>
              </a:lnSpc>
              <a:spcBef>
                <a:spcPct val="0"/>
              </a:spcBef>
              <a:spcAft>
                <a:spcPct val="35000"/>
              </a:spcAft>
              <a:buNone/>
              <a:defRPr b="1"/>
            </a:pPr>
            <a:r>
              <a:rPr lang="en-US" sz="1600" b="1" kern="1200" dirty="0">
                <a:solidFill>
                  <a:schemeClr val="tx1">
                    <a:lumMod val="65000"/>
                    <a:lumOff val="35000"/>
                  </a:schemeClr>
                </a:solidFill>
              </a:rPr>
              <a:t>3PM 10-Days After</a:t>
            </a:r>
            <a:endParaRPr lang="en-US" sz="1100" kern="1200" dirty="0">
              <a:solidFill>
                <a:schemeClr val="tx1">
                  <a:lumMod val="65000"/>
                  <a:lumOff val="35000"/>
                </a:schemeClr>
              </a:solidFill>
            </a:endParaRPr>
          </a:p>
        </p:txBody>
      </p:sp>
      <p:sp>
        <p:nvSpPr>
          <p:cNvPr id="57" name="TextBox 56">
            <a:extLst>
              <a:ext uri="{FF2B5EF4-FFF2-40B4-BE49-F238E27FC236}">
                <a16:creationId xmlns:a16="http://schemas.microsoft.com/office/drawing/2014/main" id="{C90A0AF8-519A-7CAD-A258-DBB99E8F391A}"/>
              </a:ext>
            </a:extLst>
          </p:cNvPr>
          <p:cNvSpPr txBox="1"/>
          <p:nvPr/>
        </p:nvSpPr>
        <p:spPr>
          <a:xfrm>
            <a:off x="7049732" y="2379754"/>
            <a:ext cx="1673682" cy="94595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69850" rIns="69850" bIns="104775" numCol="1" spcCol="1270" anchor="t" anchorCtr="0">
            <a:noAutofit/>
          </a:bodyPr>
          <a:lstStyle/>
          <a:p>
            <a:pPr marL="171450" lvl="0" indent="-171450" algn="l" defTabSz="488950">
              <a:lnSpc>
                <a:spcPct val="90000"/>
              </a:lnSpc>
              <a:spcBef>
                <a:spcPct val="0"/>
              </a:spcBef>
              <a:spcAft>
                <a:spcPct val="35000"/>
              </a:spcAft>
              <a:buFont typeface="Arial" panose="020B0604020202020204" pitchFamily="34" charset="0"/>
              <a:buChar char="•"/>
            </a:pPr>
            <a:r>
              <a:rPr lang="en-US" sz="1100" kern="1200" dirty="0">
                <a:solidFill>
                  <a:schemeClr val="tx1">
                    <a:lumMod val="65000"/>
                    <a:lumOff val="35000"/>
                  </a:schemeClr>
                </a:solidFill>
              </a:rPr>
              <a:t>3PM deadline for CEB to make determination on provisional ballots</a:t>
            </a:r>
          </a:p>
        </p:txBody>
      </p:sp>
      <p:sp>
        <p:nvSpPr>
          <p:cNvPr id="59" name="TextBox 58">
            <a:extLst>
              <a:ext uri="{FF2B5EF4-FFF2-40B4-BE49-F238E27FC236}">
                <a16:creationId xmlns:a16="http://schemas.microsoft.com/office/drawing/2014/main" id="{B65FE199-4C78-BCBA-504F-E91E84E88A4F}"/>
              </a:ext>
            </a:extLst>
          </p:cNvPr>
          <p:cNvSpPr txBox="1"/>
          <p:nvPr/>
        </p:nvSpPr>
        <p:spPr>
          <a:xfrm>
            <a:off x="7391400" y="5780364"/>
            <a:ext cx="1931531" cy="41976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101600" bIns="0" numCol="1" spcCol="1270" anchor="ctr" anchorCtr="0">
            <a:noAutofit/>
          </a:bodyPr>
          <a:lstStyle/>
          <a:p>
            <a:pPr marL="0" lvl="0" indent="0" algn="l" defTabSz="711200">
              <a:lnSpc>
                <a:spcPct val="90000"/>
              </a:lnSpc>
              <a:spcBef>
                <a:spcPct val="0"/>
              </a:spcBef>
              <a:spcAft>
                <a:spcPct val="35000"/>
              </a:spcAft>
              <a:buNone/>
              <a:defRPr b="1"/>
            </a:pPr>
            <a:r>
              <a:rPr lang="en-US" sz="1600" b="1" dirty="0">
                <a:solidFill>
                  <a:schemeClr val="tx1">
                    <a:lumMod val="65000"/>
                    <a:lumOff val="35000"/>
                  </a:schemeClr>
                </a:solidFill>
              </a:rPr>
              <a:t>NOON </a:t>
            </a:r>
            <a:r>
              <a:rPr lang="en-US" sz="1600" b="1" kern="1200" dirty="0">
                <a:solidFill>
                  <a:schemeClr val="tx1">
                    <a:lumMod val="65000"/>
                    <a:lumOff val="35000"/>
                  </a:schemeClr>
                </a:solidFill>
              </a:rPr>
              <a:t>13-Days </a:t>
            </a:r>
            <a:br>
              <a:rPr lang="en-US" sz="1600" b="1" kern="1200" dirty="0">
                <a:solidFill>
                  <a:schemeClr val="tx1">
                    <a:lumMod val="65000"/>
                    <a:lumOff val="35000"/>
                  </a:schemeClr>
                </a:solidFill>
              </a:rPr>
            </a:br>
            <a:r>
              <a:rPr lang="en-US" sz="1600" b="1" kern="1200" dirty="0">
                <a:solidFill>
                  <a:schemeClr val="tx1">
                    <a:lumMod val="65000"/>
                    <a:lumOff val="35000"/>
                  </a:schemeClr>
                </a:solidFill>
              </a:rPr>
              <a:t>After</a:t>
            </a:r>
            <a:endParaRPr lang="en-US" sz="1100" kern="1200" dirty="0">
              <a:solidFill>
                <a:schemeClr val="tx1">
                  <a:lumMod val="65000"/>
                  <a:lumOff val="35000"/>
                </a:schemeClr>
              </a:solidFill>
            </a:endParaRPr>
          </a:p>
        </p:txBody>
      </p:sp>
      <p:sp>
        <p:nvSpPr>
          <p:cNvPr id="60" name="Straight Connector 59">
            <a:extLst>
              <a:ext uri="{FF2B5EF4-FFF2-40B4-BE49-F238E27FC236}">
                <a16:creationId xmlns:a16="http://schemas.microsoft.com/office/drawing/2014/main" id="{BCFEE350-7C28-6084-2AB7-9C35E6A793CA}"/>
              </a:ext>
            </a:extLst>
          </p:cNvPr>
          <p:cNvSpPr/>
          <p:nvPr/>
        </p:nvSpPr>
        <p:spPr>
          <a:xfrm flipH="1">
            <a:off x="7077958" y="3291246"/>
            <a:ext cx="8227" cy="2520087"/>
          </a:xfrm>
          <a:prstGeom prst="line">
            <a:avLst/>
          </a:prstGeom>
          <a:noFill/>
          <a:ln w="15875" cap="flat" cmpd="sng" algn="ctr">
            <a:solidFill>
              <a:schemeClr val="accent2">
                <a:lumMod val="60000"/>
                <a:lumOff val="40000"/>
              </a:schemeClr>
            </a:solidFill>
            <a:prstDash val="solid"/>
            <a:miter lim="800000"/>
          </a:ln>
          <a:effectLst/>
        </p:spPr>
        <p:style>
          <a:lnRef idx="1">
            <a:scrgbClr r="0" g="0" b="0"/>
          </a:lnRef>
          <a:fillRef idx="0">
            <a:scrgbClr r="0" g="0" b="0"/>
          </a:fillRef>
          <a:effectRef idx="0">
            <a:scrgbClr r="0" g="0" b="0"/>
          </a:effectRef>
          <a:fontRef idx="minor">
            <a:schemeClr val="tx1">
              <a:hueOff val="0"/>
              <a:satOff val="0"/>
              <a:lumOff val="0"/>
              <a:alphaOff val="0"/>
            </a:schemeClr>
          </a:fontRef>
        </p:style>
        <p:txBody>
          <a:bodyPr/>
          <a:lstStyle/>
          <a:p>
            <a:endParaRPr lang="en-US"/>
          </a:p>
        </p:txBody>
      </p:sp>
      <p:sp>
        <p:nvSpPr>
          <p:cNvPr id="61" name="Oval 60">
            <a:extLst>
              <a:ext uri="{FF2B5EF4-FFF2-40B4-BE49-F238E27FC236}">
                <a16:creationId xmlns:a16="http://schemas.microsoft.com/office/drawing/2014/main" id="{D9DBEAC3-1E93-D93E-4D30-FE5BFFBA9A5A}"/>
              </a:ext>
            </a:extLst>
          </p:cNvPr>
          <p:cNvSpPr/>
          <p:nvPr/>
        </p:nvSpPr>
        <p:spPr>
          <a:xfrm>
            <a:off x="7031277" y="3263645"/>
            <a:ext cx="101034" cy="112328"/>
          </a:xfrm>
          <a:prstGeom prst="ellipse">
            <a:avLst/>
          </a:prstGeom>
          <a:solidFill>
            <a:schemeClr val="accent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a:extLst>
              <a:ext uri="{FF2B5EF4-FFF2-40B4-BE49-F238E27FC236}">
                <a16:creationId xmlns:a16="http://schemas.microsoft.com/office/drawing/2014/main" id="{B3AE49D6-B1E7-E789-9A44-25620AF75C3F}"/>
              </a:ext>
            </a:extLst>
          </p:cNvPr>
          <p:cNvSpPr txBox="1"/>
          <p:nvPr/>
        </p:nvSpPr>
        <p:spPr>
          <a:xfrm>
            <a:off x="7313631" y="4616613"/>
            <a:ext cx="1424105" cy="119472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69850" rIns="69850" bIns="104775" numCol="1" spcCol="1270" anchor="b" anchorCtr="0">
            <a:noAutofit/>
          </a:bodyPr>
          <a:lstStyle/>
          <a:p>
            <a:pPr marL="171450" lvl="0" indent="-171450" algn="l" defTabSz="488950">
              <a:lnSpc>
                <a:spcPct val="90000"/>
              </a:lnSpc>
              <a:spcBef>
                <a:spcPct val="0"/>
              </a:spcBef>
              <a:spcAft>
                <a:spcPct val="35000"/>
              </a:spcAft>
              <a:buFont typeface="Arial" panose="020B0604020202020204" pitchFamily="34" charset="0"/>
              <a:buChar char="•"/>
            </a:pPr>
            <a:r>
              <a:rPr lang="en-US" sz="1100" dirty="0">
                <a:solidFill>
                  <a:schemeClr val="tx1">
                    <a:lumMod val="65000"/>
                    <a:lumOff val="35000"/>
                  </a:schemeClr>
                </a:solidFill>
              </a:rPr>
              <a:t>NOON deadline to enter provisional info into SVRS to mark voter’s  provisional counted or not counted &amp; reason for rejection</a:t>
            </a:r>
          </a:p>
          <a:p>
            <a:pPr marL="171450" lvl="0" indent="-171450" algn="l" defTabSz="488950">
              <a:lnSpc>
                <a:spcPct val="90000"/>
              </a:lnSpc>
              <a:spcBef>
                <a:spcPct val="0"/>
              </a:spcBef>
              <a:spcAft>
                <a:spcPct val="35000"/>
              </a:spcAft>
              <a:buFont typeface="Arial" panose="020B0604020202020204" pitchFamily="34" charset="0"/>
              <a:buChar char="•"/>
            </a:pPr>
            <a:r>
              <a:rPr lang="en-US" sz="1100" dirty="0">
                <a:solidFill>
                  <a:schemeClr val="tx1">
                    <a:lumMod val="65000"/>
                    <a:lumOff val="35000"/>
                  </a:schemeClr>
                </a:solidFill>
              </a:rPr>
              <a:t>NOON deadline to certify election results in SVRS; be sure to include </a:t>
            </a:r>
            <a:r>
              <a:rPr lang="en-US" sz="1100" dirty="0" err="1">
                <a:solidFill>
                  <a:schemeClr val="tx1">
                    <a:lumMod val="65000"/>
                    <a:lumOff val="35000"/>
                  </a:schemeClr>
                </a:solidFill>
              </a:rPr>
              <a:t>provisionals</a:t>
            </a:r>
            <a:r>
              <a:rPr lang="en-US" sz="1100" dirty="0">
                <a:solidFill>
                  <a:schemeClr val="tx1">
                    <a:lumMod val="65000"/>
                    <a:lumOff val="35000"/>
                  </a:schemeClr>
                </a:solidFill>
              </a:rPr>
              <a:t> in vote totals!</a:t>
            </a:r>
            <a:endParaRPr lang="en-US" sz="1100" kern="1200" dirty="0">
              <a:solidFill>
                <a:schemeClr val="tx1">
                  <a:lumMod val="65000"/>
                  <a:lumOff val="35000"/>
                </a:schemeClr>
              </a:solidFill>
            </a:endParaRPr>
          </a:p>
        </p:txBody>
      </p:sp>
      <p:sp>
        <p:nvSpPr>
          <p:cNvPr id="63" name="Title 1">
            <a:extLst>
              <a:ext uri="{FF2B5EF4-FFF2-40B4-BE49-F238E27FC236}">
                <a16:creationId xmlns:a16="http://schemas.microsoft.com/office/drawing/2014/main" id="{8A86E4E7-202B-8116-CFAD-28BA357931A0}"/>
              </a:ext>
            </a:extLst>
          </p:cNvPr>
          <p:cNvSpPr txBox="1">
            <a:spLocks/>
          </p:cNvSpPr>
          <p:nvPr/>
        </p:nvSpPr>
        <p:spPr>
          <a:xfrm>
            <a:off x="330483" y="5796344"/>
            <a:ext cx="4296104" cy="868362"/>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altLang="en-US" sz="4000" dirty="0"/>
              <a:t>Process Milestones</a:t>
            </a:r>
          </a:p>
        </p:txBody>
      </p:sp>
      <p:sp>
        <p:nvSpPr>
          <p:cNvPr id="58" name="Star: 12 Points 57">
            <a:extLst>
              <a:ext uri="{FF2B5EF4-FFF2-40B4-BE49-F238E27FC236}">
                <a16:creationId xmlns:a16="http://schemas.microsoft.com/office/drawing/2014/main" id="{D344A524-E812-41E7-4994-DA4C0AFD85E5}"/>
              </a:ext>
            </a:extLst>
          </p:cNvPr>
          <p:cNvSpPr/>
          <p:nvPr/>
        </p:nvSpPr>
        <p:spPr>
          <a:xfrm>
            <a:off x="6847998" y="5760287"/>
            <a:ext cx="459919" cy="459919"/>
          </a:xfrm>
          <a:prstGeom prst="star12">
            <a:avLst/>
          </a:prstGeom>
          <a:solidFill>
            <a:schemeClr val="accent2"/>
          </a:solidFill>
          <a:ln w="12700" cap="flat" cmpd="sng" algn="ctr">
            <a:noFill/>
            <a:prstDash val="solid"/>
            <a:miter lim="800000"/>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a:lstStyle/>
          <a:p>
            <a:endParaRPr lang="en-US"/>
          </a:p>
        </p:txBody>
      </p:sp>
      <p:cxnSp>
        <p:nvCxnSpPr>
          <p:cNvPr id="66" name="Straight Connector 65">
            <a:extLst>
              <a:ext uri="{FF2B5EF4-FFF2-40B4-BE49-F238E27FC236}">
                <a16:creationId xmlns:a16="http://schemas.microsoft.com/office/drawing/2014/main" id="{A6D9C524-B107-810A-9CF4-56FA14A33E41}"/>
              </a:ext>
            </a:extLst>
          </p:cNvPr>
          <p:cNvCxnSpPr>
            <a:cxnSpLocks/>
          </p:cNvCxnSpPr>
          <p:nvPr/>
        </p:nvCxnSpPr>
        <p:spPr>
          <a:xfrm>
            <a:off x="762000" y="381000"/>
            <a:ext cx="5988950" cy="0"/>
          </a:xfrm>
          <a:prstGeom prst="line">
            <a:avLst/>
          </a:prstGeom>
          <a:ln w="31750"/>
        </p:spPr>
        <p:style>
          <a:lnRef idx="1">
            <a:schemeClr val="accent3"/>
          </a:lnRef>
          <a:fillRef idx="0">
            <a:schemeClr val="accent3"/>
          </a:fillRef>
          <a:effectRef idx="0">
            <a:schemeClr val="accent3"/>
          </a:effectRef>
          <a:fontRef idx="minor">
            <a:schemeClr val="tx1"/>
          </a:fontRef>
        </p:style>
      </p:cxnSp>
      <p:cxnSp>
        <p:nvCxnSpPr>
          <p:cNvPr id="67" name="Straight Connector 66">
            <a:extLst>
              <a:ext uri="{FF2B5EF4-FFF2-40B4-BE49-F238E27FC236}">
                <a16:creationId xmlns:a16="http://schemas.microsoft.com/office/drawing/2014/main" id="{85BA2F89-2E44-DB86-E8A2-4C6CADD728EC}"/>
              </a:ext>
            </a:extLst>
          </p:cNvPr>
          <p:cNvCxnSpPr>
            <a:cxnSpLocks/>
          </p:cNvCxnSpPr>
          <p:nvPr/>
        </p:nvCxnSpPr>
        <p:spPr>
          <a:xfrm>
            <a:off x="762000" y="381000"/>
            <a:ext cx="0" cy="762000"/>
          </a:xfrm>
          <a:prstGeom prst="line">
            <a:avLst/>
          </a:prstGeom>
          <a:ln w="31750"/>
        </p:spPr>
        <p:style>
          <a:lnRef idx="1">
            <a:schemeClr val="accent3"/>
          </a:lnRef>
          <a:fillRef idx="0">
            <a:schemeClr val="accent3"/>
          </a:fillRef>
          <a:effectRef idx="0">
            <a:schemeClr val="accent3"/>
          </a:effectRef>
          <a:fontRef idx="minor">
            <a:schemeClr val="tx1"/>
          </a:fontRef>
        </p:style>
      </p:cxnSp>
      <p:cxnSp>
        <p:nvCxnSpPr>
          <p:cNvPr id="70" name="Straight Connector 69">
            <a:extLst>
              <a:ext uri="{FF2B5EF4-FFF2-40B4-BE49-F238E27FC236}">
                <a16:creationId xmlns:a16="http://schemas.microsoft.com/office/drawing/2014/main" id="{DC10DFCB-C88D-9005-B38A-CD60480E81C0}"/>
              </a:ext>
            </a:extLst>
          </p:cNvPr>
          <p:cNvCxnSpPr>
            <a:cxnSpLocks/>
            <a:endCxn id="9" idx="10"/>
          </p:cNvCxnSpPr>
          <p:nvPr/>
        </p:nvCxnSpPr>
        <p:spPr>
          <a:xfrm>
            <a:off x="6750950" y="381000"/>
            <a:ext cx="0" cy="1743776"/>
          </a:xfrm>
          <a:prstGeom prst="line">
            <a:avLst/>
          </a:prstGeom>
          <a:ln w="31750"/>
        </p:spPr>
        <p:style>
          <a:lnRef idx="1">
            <a:schemeClr val="accent3"/>
          </a:lnRef>
          <a:fillRef idx="0">
            <a:schemeClr val="accent3"/>
          </a:fillRef>
          <a:effectRef idx="0">
            <a:schemeClr val="accent3"/>
          </a:effectRef>
          <a:fontRef idx="minor">
            <a:schemeClr val="tx1"/>
          </a:fontRef>
        </p:style>
      </p:cxnSp>
      <p:sp>
        <p:nvSpPr>
          <p:cNvPr id="71" name="TextBox 70">
            <a:extLst>
              <a:ext uri="{FF2B5EF4-FFF2-40B4-BE49-F238E27FC236}">
                <a16:creationId xmlns:a16="http://schemas.microsoft.com/office/drawing/2014/main" id="{4B72D9B3-3957-70E9-78C1-25291B3D2563}"/>
              </a:ext>
            </a:extLst>
          </p:cNvPr>
          <p:cNvSpPr txBox="1"/>
          <p:nvPr/>
        </p:nvSpPr>
        <p:spPr>
          <a:xfrm>
            <a:off x="6847998" y="404765"/>
            <a:ext cx="1931531" cy="41976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101600" bIns="0" numCol="1" spcCol="1270" anchor="ctr" anchorCtr="0">
            <a:noAutofit/>
          </a:bodyPr>
          <a:lstStyle/>
          <a:p>
            <a:pPr marL="0" lvl="0" indent="0" algn="l" defTabSz="711200">
              <a:lnSpc>
                <a:spcPct val="90000"/>
              </a:lnSpc>
              <a:spcBef>
                <a:spcPct val="0"/>
              </a:spcBef>
              <a:spcAft>
                <a:spcPct val="35000"/>
              </a:spcAft>
              <a:buNone/>
              <a:defRPr b="1"/>
            </a:pPr>
            <a:r>
              <a:rPr lang="en-US" sz="1600" b="1" kern="1200" dirty="0">
                <a:solidFill>
                  <a:schemeClr val="tx1">
                    <a:lumMod val="65000"/>
                    <a:lumOff val="35000"/>
                  </a:schemeClr>
                </a:solidFill>
              </a:rPr>
              <a:t>CEB Holds Provisional Hearing(s)</a:t>
            </a:r>
            <a:endParaRPr lang="en-US" sz="1100" kern="1200" dirty="0">
              <a:solidFill>
                <a:schemeClr val="tx1">
                  <a:lumMod val="65000"/>
                  <a:lumOff val="35000"/>
                </a:schemeClr>
              </a:solidFill>
            </a:endParaRPr>
          </a:p>
        </p:txBody>
      </p:sp>
      <p:sp>
        <p:nvSpPr>
          <p:cNvPr id="9" name="Star: 12 Points 8">
            <a:extLst>
              <a:ext uri="{FF2B5EF4-FFF2-40B4-BE49-F238E27FC236}">
                <a16:creationId xmlns:a16="http://schemas.microsoft.com/office/drawing/2014/main" id="{CBB4424A-F533-D247-F6ED-62EEA20C0707}"/>
              </a:ext>
            </a:extLst>
          </p:cNvPr>
          <p:cNvSpPr/>
          <p:nvPr/>
        </p:nvSpPr>
        <p:spPr>
          <a:xfrm>
            <a:off x="6520990" y="2124776"/>
            <a:ext cx="459919" cy="459919"/>
          </a:xfrm>
          <a:prstGeom prst="star12">
            <a:avLst/>
          </a:prstGeom>
          <a:solidFill>
            <a:schemeClr val="tx2"/>
          </a:solidFill>
          <a:ln w="12700" cap="flat" cmpd="sng" algn="ctr">
            <a:noFill/>
            <a:prstDash val="solid"/>
            <a:miter lim="800000"/>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a:lstStyle/>
          <a:p>
            <a:endParaRPr lang="en-US" dirty="0"/>
          </a:p>
        </p:txBody>
      </p:sp>
      <p:sp>
        <p:nvSpPr>
          <p:cNvPr id="74" name="TextBox 73">
            <a:extLst>
              <a:ext uri="{FF2B5EF4-FFF2-40B4-BE49-F238E27FC236}">
                <a16:creationId xmlns:a16="http://schemas.microsoft.com/office/drawing/2014/main" id="{869C7136-3E62-0829-9EDD-DB0A4F07DB70}"/>
              </a:ext>
            </a:extLst>
          </p:cNvPr>
          <p:cNvSpPr txBox="1"/>
          <p:nvPr/>
        </p:nvSpPr>
        <p:spPr>
          <a:xfrm>
            <a:off x="6858000" y="826063"/>
            <a:ext cx="1673682" cy="94595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69850" rIns="69850" bIns="104775" numCol="1" spcCol="1270" anchor="t" anchorCtr="0">
            <a:noAutofit/>
          </a:bodyPr>
          <a:lstStyle/>
          <a:p>
            <a:pPr marL="171450" lvl="0" indent="-171450" algn="l" defTabSz="488950">
              <a:lnSpc>
                <a:spcPct val="90000"/>
              </a:lnSpc>
              <a:spcBef>
                <a:spcPct val="0"/>
              </a:spcBef>
              <a:spcAft>
                <a:spcPct val="35000"/>
              </a:spcAft>
              <a:buFont typeface="Arial" panose="020B0604020202020204" pitchFamily="34" charset="0"/>
              <a:buChar char="•"/>
            </a:pPr>
            <a:r>
              <a:rPr lang="en-US" sz="1100" kern="1200" dirty="0">
                <a:solidFill>
                  <a:schemeClr val="tx1">
                    <a:lumMod val="65000"/>
                    <a:lumOff val="35000"/>
                  </a:schemeClr>
                </a:solidFill>
              </a:rPr>
              <a:t>Properly notice hearing under Open Door Law</a:t>
            </a:r>
          </a:p>
          <a:p>
            <a:pPr marL="171450" lvl="0" indent="-171450" algn="l" defTabSz="488950">
              <a:lnSpc>
                <a:spcPct val="90000"/>
              </a:lnSpc>
              <a:spcBef>
                <a:spcPct val="0"/>
              </a:spcBef>
              <a:spcAft>
                <a:spcPct val="35000"/>
              </a:spcAft>
              <a:buFont typeface="Arial" panose="020B0604020202020204" pitchFamily="34" charset="0"/>
              <a:buChar char="•"/>
            </a:pPr>
            <a:r>
              <a:rPr lang="en-US" sz="1100" dirty="0">
                <a:solidFill>
                  <a:schemeClr val="tx1">
                    <a:lumMod val="65000"/>
                    <a:lumOff val="35000"/>
                  </a:schemeClr>
                </a:solidFill>
              </a:rPr>
              <a:t>May hold multiple hearings, if needed</a:t>
            </a:r>
          </a:p>
          <a:p>
            <a:pPr marL="171450" lvl="0" indent="-171450" algn="l" defTabSz="488950">
              <a:lnSpc>
                <a:spcPct val="90000"/>
              </a:lnSpc>
              <a:spcBef>
                <a:spcPct val="0"/>
              </a:spcBef>
              <a:spcAft>
                <a:spcPct val="35000"/>
              </a:spcAft>
              <a:buFont typeface="Arial" panose="020B0604020202020204" pitchFamily="34" charset="0"/>
              <a:buChar char="•"/>
            </a:pPr>
            <a:r>
              <a:rPr lang="en-US" sz="1100" kern="1200" dirty="0">
                <a:solidFill>
                  <a:schemeClr val="tx1">
                    <a:lumMod val="65000"/>
                    <a:lumOff val="35000"/>
                  </a:schemeClr>
                </a:solidFill>
              </a:rPr>
              <a:t>Resolve by 3PM, 10-Days Afte</a:t>
            </a:r>
            <a:r>
              <a:rPr lang="en-US" sz="1100" dirty="0">
                <a:solidFill>
                  <a:schemeClr val="tx1">
                    <a:lumMod val="65000"/>
                    <a:lumOff val="35000"/>
                  </a:schemeClr>
                </a:solidFill>
              </a:rPr>
              <a:t>r Election Day</a:t>
            </a:r>
            <a:endParaRPr lang="en-US" sz="1100" kern="1200" dirty="0">
              <a:solidFill>
                <a:schemeClr val="tx1">
                  <a:lumMod val="65000"/>
                  <a:lumOff val="35000"/>
                </a:schemeClr>
              </a:solidFill>
            </a:endParaRPr>
          </a:p>
        </p:txBody>
      </p:sp>
    </p:spTree>
    <p:extLst>
      <p:ext uri="{BB962C8B-B14F-4D97-AF65-F5344CB8AC3E}">
        <p14:creationId xmlns:p14="http://schemas.microsoft.com/office/powerpoint/2010/main" val="4100899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36A1DA48-222E-2246-C03C-C9C3C35FB0B9}"/>
              </a:ext>
            </a:extLst>
          </p:cNvPr>
          <p:cNvSpPr/>
          <p:nvPr/>
        </p:nvSpPr>
        <p:spPr>
          <a:xfrm>
            <a:off x="-3886200" y="0"/>
            <a:ext cx="7391400" cy="731520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917" name="Slide Number Placeholder 4">
            <a:extLst>
              <a:ext uri="{FF2B5EF4-FFF2-40B4-BE49-F238E27FC236}">
                <a16:creationId xmlns:a16="http://schemas.microsoft.com/office/drawing/2014/main" id="{31D9B65C-22E6-A48D-4145-FEEA0E5F39B6}"/>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26923A2-5677-4780-9894-F43537B5C892}" type="slidenum">
              <a:rPr lang="en-US" altLang="en-US" sz="1200" smtClean="0">
                <a:solidFill>
                  <a:srgbClr val="898989"/>
                </a:solidFill>
              </a:rPr>
              <a:pPr>
                <a:spcBef>
                  <a:spcPct val="0"/>
                </a:spcBef>
                <a:buFontTx/>
                <a:buNone/>
              </a:pPr>
              <a:t>8</a:t>
            </a:fld>
            <a:endParaRPr lang="en-US" altLang="en-US" sz="1200">
              <a:solidFill>
                <a:srgbClr val="898989"/>
              </a:solidFill>
            </a:endParaRPr>
          </a:p>
        </p:txBody>
      </p:sp>
      <p:sp>
        <p:nvSpPr>
          <p:cNvPr id="3" name="Content Placeholder 2">
            <a:extLst>
              <a:ext uri="{FF2B5EF4-FFF2-40B4-BE49-F238E27FC236}">
                <a16:creationId xmlns:a16="http://schemas.microsoft.com/office/drawing/2014/main" id="{8BA5FCE9-F86E-4C07-ABB8-E01751C2C351}"/>
              </a:ext>
            </a:extLst>
          </p:cNvPr>
          <p:cNvSpPr>
            <a:spLocks noGrp="1"/>
          </p:cNvSpPr>
          <p:nvPr>
            <p:ph idx="4294967295"/>
          </p:nvPr>
        </p:nvSpPr>
        <p:spPr>
          <a:xfrm>
            <a:off x="3124200" y="419100"/>
            <a:ext cx="5410200" cy="5753100"/>
          </a:xfrm>
        </p:spPr>
        <p:txBody>
          <a:bodyPr anchor="ctr" anchorCtr="0">
            <a:normAutofit fontScale="92500" lnSpcReduction="10000"/>
          </a:bodyPr>
          <a:lstStyle/>
          <a:p>
            <a:pPr>
              <a:defRPr/>
            </a:pPr>
            <a:r>
              <a:rPr lang="en-US" dirty="0"/>
              <a:t>CEB must review the facts and apply the law</a:t>
            </a:r>
          </a:p>
          <a:p>
            <a:pPr lvl="1">
              <a:defRPr/>
            </a:pPr>
            <a:r>
              <a:rPr lang="en-US" sz="2200" dirty="0">
                <a:effectLst/>
                <a:latin typeface="Calibri" panose="020F0502020204030204" pitchFamily="34" charset="0"/>
                <a:ea typeface="Calibri" panose="020F0502020204030204" pitchFamily="34" charset="0"/>
              </a:rPr>
              <a:t>“to determine whether in each case, the provisional ballot is to be counted or not. The answer depends on several complicated and interrelated state laws.”</a:t>
            </a:r>
          </a:p>
          <a:p>
            <a:pPr lvl="1">
              <a:defRPr/>
            </a:pPr>
            <a:r>
              <a:rPr lang="en-US" sz="2600" dirty="0"/>
              <a:t>Affidavits (PRE-4) are to be used as evidence</a:t>
            </a:r>
          </a:p>
          <a:p>
            <a:pPr lvl="2">
              <a:defRPr/>
            </a:pPr>
            <a:r>
              <a:rPr lang="en-US" sz="2200" dirty="0"/>
              <a:t>For ABS voters, absentee application is their sworn statement</a:t>
            </a:r>
          </a:p>
          <a:p>
            <a:pPr lvl="2">
              <a:defRPr/>
            </a:pPr>
            <a:r>
              <a:rPr lang="en-US" sz="2200" dirty="0"/>
              <a:t>ABS-18A, ABS-18B affidavit, if timely filed, is the voter’s sworn statement with respect to an ABS signature issue</a:t>
            </a:r>
          </a:p>
          <a:p>
            <a:pPr lvl="1">
              <a:defRPr/>
            </a:pPr>
            <a:r>
              <a:rPr lang="en-US" sz="2600" dirty="0"/>
              <a:t>Testimony from provisional ballot voter and challenger should they appear in-person</a:t>
            </a:r>
          </a:p>
        </p:txBody>
      </p:sp>
      <p:sp>
        <p:nvSpPr>
          <p:cNvPr id="38915" name="Title 1">
            <a:extLst>
              <a:ext uri="{FF2B5EF4-FFF2-40B4-BE49-F238E27FC236}">
                <a16:creationId xmlns:a16="http://schemas.microsoft.com/office/drawing/2014/main" id="{D9D54A9E-D03A-FB59-B4EA-DC19DB298E08}"/>
              </a:ext>
            </a:extLst>
          </p:cNvPr>
          <p:cNvSpPr>
            <a:spLocks noGrp="1"/>
          </p:cNvSpPr>
          <p:nvPr>
            <p:ph type="title" idx="4294967295"/>
          </p:nvPr>
        </p:nvSpPr>
        <p:spPr>
          <a:xfrm>
            <a:off x="0" y="2994819"/>
            <a:ext cx="2743200" cy="868362"/>
          </a:xfrm>
        </p:spPr>
        <p:txBody>
          <a:bodyPr/>
          <a:lstStyle/>
          <a:p>
            <a:r>
              <a:rPr lang="en-US" altLang="en-US" sz="5400" b="1" dirty="0">
                <a:solidFill>
                  <a:schemeClr val="bg1"/>
                </a:solidFill>
              </a:rPr>
              <a:t>So, What Gets Counted?</a:t>
            </a:r>
          </a:p>
        </p:txBody>
      </p:sp>
      <p:sp>
        <p:nvSpPr>
          <p:cNvPr id="4" name="Footer Placeholder 3">
            <a:extLst>
              <a:ext uri="{FF2B5EF4-FFF2-40B4-BE49-F238E27FC236}">
                <a16:creationId xmlns:a16="http://schemas.microsoft.com/office/drawing/2014/main" id="{37234BEE-3E08-F504-F8A3-2EEC4C4C0C23}"/>
              </a:ext>
            </a:extLst>
          </p:cNvPr>
          <p:cNvSpPr>
            <a:spLocks noGrp="1"/>
          </p:cNvSpPr>
          <p:nvPr>
            <p:ph type="ftr" sz="quarter" idx="4294967295"/>
          </p:nvPr>
        </p:nvSpPr>
        <p:spPr>
          <a:xfrm>
            <a:off x="2133600" y="6324600"/>
            <a:ext cx="6172200" cy="365125"/>
          </a:xfrm>
        </p:spPr>
        <p:txBody>
          <a:bodyPr/>
          <a:lstStyle/>
          <a:p>
            <a:pPr>
              <a:defRPr/>
            </a:pPr>
            <a:r>
              <a:rPr lang="en-US" dirty="0"/>
              <a:t>IC 3-11.7-5-1.5 | IC 3-11.7-5-2 | IC 3-11.7-5-2.5 | IC 3-11.7-5-3 | IC 3-11.5-4-15 | IC 3-11.5-4-16</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1559CFA-F88A-80C3-E397-A6EEF5B69017}"/>
              </a:ext>
            </a:extLst>
          </p:cNvPr>
          <p:cNvSpPr>
            <a:spLocks noGrp="1"/>
          </p:cNvSpPr>
          <p:nvPr>
            <p:ph type="sldNum" sz="quarter" idx="11"/>
          </p:nvPr>
        </p:nvSpPr>
        <p:spPr/>
        <p:txBody>
          <a:bodyPr/>
          <a:lstStyle/>
          <a:p>
            <a:pPr>
              <a:defRPr/>
            </a:pPr>
            <a:fld id="{27C1F7E5-A8DD-45F2-BE1D-FE84494C735D}" type="slidenum">
              <a:rPr lang="en-US" altLang="en-US" smtClean="0"/>
              <a:pPr>
                <a:defRPr/>
              </a:pPr>
              <a:t>9</a:t>
            </a:fld>
            <a:endParaRPr lang="en-US" altLang="en-US"/>
          </a:p>
        </p:txBody>
      </p:sp>
      <p:sp>
        <p:nvSpPr>
          <p:cNvPr id="5" name="Speech Bubble: Rectangle 4">
            <a:extLst>
              <a:ext uri="{FF2B5EF4-FFF2-40B4-BE49-F238E27FC236}">
                <a16:creationId xmlns:a16="http://schemas.microsoft.com/office/drawing/2014/main" id="{A38B99A8-2EF5-542A-15E2-DC7FE4406D3E}"/>
              </a:ext>
            </a:extLst>
          </p:cNvPr>
          <p:cNvSpPr/>
          <p:nvPr/>
        </p:nvSpPr>
        <p:spPr>
          <a:xfrm>
            <a:off x="0" y="0"/>
            <a:ext cx="9144000" cy="1504950"/>
          </a:xfrm>
          <a:prstGeom prst="wedgeRectCallout">
            <a:avLst>
              <a:gd name="adj1" fmla="val 1355"/>
              <a:gd name="adj2" fmla="val 82843"/>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t>Should a fail-safe have applied to the voter?</a:t>
            </a:r>
            <a:endParaRPr lang="en-US" dirty="0"/>
          </a:p>
        </p:txBody>
      </p:sp>
      <p:sp>
        <p:nvSpPr>
          <p:cNvPr id="6" name="Content Placeholder 2">
            <a:extLst>
              <a:ext uri="{FF2B5EF4-FFF2-40B4-BE49-F238E27FC236}">
                <a16:creationId xmlns:a16="http://schemas.microsoft.com/office/drawing/2014/main" id="{678638BF-7DE2-A681-2D98-3061D1CC3948}"/>
              </a:ext>
            </a:extLst>
          </p:cNvPr>
          <p:cNvSpPr txBox="1">
            <a:spLocks/>
          </p:cNvSpPr>
          <p:nvPr/>
        </p:nvSpPr>
        <p:spPr>
          <a:xfrm>
            <a:off x="457200" y="2133600"/>
            <a:ext cx="8229600" cy="3992563"/>
          </a:xfrm>
          <a:prstGeom prst="rect">
            <a:avLst/>
          </a:prstGeom>
        </p:spPr>
        <p:txBody>
          <a:bodyPr>
            <a:normAutofit lnSpcReduction="10000"/>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US" altLang="en-US" dirty="0"/>
              <a:t>When &amp; where did the voter move?</a:t>
            </a:r>
          </a:p>
          <a:p>
            <a:pPr lvl="1">
              <a:defRPr/>
            </a:pPr>
            <a:r>
              <a:rPr lang="en-US" altLang="en-US" dirty="0"/>
              <a:t>Move within same county/Congressional district more than 30-days before Election Day?</a:t>
            </a:r>
          </a:p>
          <a:p>
            <a:pPr lvl="1">
              <a:defRPr/>
            </a:pPr>
            <a:r>
              <a:rPr lang="en-US" altLang="en-US" dirty="0"/>
              <a:t>Move outside of county less than 30-days before Election Day?</a:t>
            </a:r>
          </a:p>
          <a:p>
            <a:pPr lvl="1">
              <a:defRPr/>
            </a:pPr>
            <a:r>
              <a:rPr lang="en-US" altLang="en-US" dirty="0"/>
              <a:t>Move within same precinct?</a:t>
            </a:r>
          </a:p>
          <a:p>
            <a:pPr lvl="1">
              <a:defRPr/>
            </a:pPr>
            <a:r>
              <a:rPr lang="en-US" altLang="en-US" dirty="0"/>
              <a:t>Was voter in cancelled status but signed a VRG-4/12 to confirm she continued to reside at her same registration address?</a:t>
            </a:r>
          </a:p>
        </p:txBody>
      </p:sp>
    </p:spTree>
    <p:extLst>
      <p:ext uri="{BB962C8B-B14F-4D97-AF65-F5344CB8AC3E}">
        <p14:creationId xmlns:p14="http://schemas.microsoft.com/office/powerpoint/2010/main" val="29376724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11420</TotalTime>
  <Words>1328</Words>
  <Application>Microsoft Office PowerPoint</Application>
  <PresentationFormat>On-screen Show (4:3)</PresentationFormat>
  <Paragraphs>146</Paragraphs>
  <Slides>12</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After Election Day: Processing Provisional Ballots</vt:lpstr>
      <vt:lpstr>Acronyms</vt:lpstr>
      <vt:lpstr>Provisional Ballots</vt:lpstr>
      <vt:lpstr>Provisional Ballots</vt:lpstr>
      <vt:lpstr>Provisional Ballots</vt:lpstr>
      <vt:lpstr>Hearing &amp; Notice to the Voter</vt:lpstr>
      <vt:lpstr>PowerPoint Presentation</vt:lpstr>
      <vt:lpstr>So, What Gets Counted?</vt:lpstr>
      <vt:lpstr>PowerPoint Presentation</vt:lpstr>
      <vt:lpstr>PowerPoint Presentation</vt:lpstr>
      <vt:lpstr>After the Hearing</vt:lpstr>
      <vt:lpstr>Questions?</vt:lpstr>
    </vt:vector>
  </TitlesOfParts>
  <Company>State of Indiana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Angie Nussmeyer</dc:creator>
  <cp:lastModifiedBy>Nussmeyer, Angela M</cp:lastModifiedBy>
  <cp:revision>368</cp:revision>
  <cp:lastPrinted>2017-11-27T17:39:03Z</cp:lastPrinted>
  <dcterms:created xsi:type="dcterms:W3CDTF">2015-11-17T18:55:16Z</dcterms:created>
  <dcterms:modified xsi:type="dcterms:W3CDTF">2023-12-04T17:21:39Z</dcterms:modified>
</cp:coreProperties>
</file>