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7" r:id="rId4"/>
    <p:sldId id="258" r:id="rId5"/>
    <p:sldId id="259" r:id="rId6"/>
    <p:sldId id="260" r:id="rId7"/>
    <p:sldId id="261" r:id="rId8"/>
    <p:sldId id="264" r:id="rId9"/>
    <p:sldId id="263" r:id="rId10"/>
    <p:sldId id="275" r:id="rId11"/>
    <p:sldId id="273" r:id="rId12"/>
    <p:sldId id="266" r:id="rId13"/>
    <p:sldId id="267" r:id="rId14"/>
    <p:sldId id="268" r:id="rId15"/>
    <p:sldId id="269" r:id="rId16"/>
    <p:sldId id="278" r:id="rId17"/>
    <p:sldId id="277" r:id="rId18"/>
    <p:sldId id="279" r:id="rId19"/>
    <p:sldId id="281" r:id="rId20"/>
    <p:sldId id="280" r:id="rId21"/>
    <p:sldId id="27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9B9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2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EB4FE-0D7C-D65C-CB78-D740DEB7BB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5A890A-93C5-00D9-96C0-C91355587A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C0D514-520F-E98A-91AC-4E5980B4F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55EEA-3520-4AA4-9AE3-ECF579480B18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B5F461-739F-986B-EC9E-F28F00195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EDA1E3-DB10-D525-9076-C7B839B26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93829-E915-4BA2-B269-0C08055A9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743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AFBC8-DCF7-129F-E963-403D2A9C3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CDBAD2-34BB-4654-FC02-54B9178AA3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A41258-5738-CABA-91F4-C2E621542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55EEA-3520-4AA4-9AE3-ECF579480B18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ED105-C299-20B2-E637-45E94D963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D75212-32AE-7C8D-156E-A8A7460E8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93829-E915-4BA2-B269-0C08055A9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721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3927AF-0A89-8EDA-AD5E-5C01CF2D25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747CC1-2011-6FD1-1798-210C951C0B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11312-2385-D236-1794-5FDA09098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55EEA-3520-4AA4-9AE3-ECF579480B18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EC71A3-7902-7890-2FFF-E3FB2B584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4FD038-7496-6685-D96F-EA016C275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93829-E915-4BA2-B269-0C08055A9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107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2CF5D-B625-CB65-52E0-0D723CFD6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1FD8C-2445-658A-94E9-D80DE3D168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37B2E0-F538-9E09-0801-7079ABBE9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55EEA-3520-4AA4-9AE3-ECF579480B18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A3E836-7CD6-EE38-3215-5E0DCBD86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D8F505-EBF7-AF68-FFA4-D1370B0AE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93829-E915-4BA2-B269-0C08055A9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53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8D085-0818-146F-CF9C-B0DA9F430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603523-F099-1B07-3857-1396DB5E9C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1F7025-2D2E-0447-9A0E-BF7DFD63E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55EEA-3520-4AA4-9AE3-ECF579480B18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F365B7-5322-C8B2-90EA-B79626565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FF82A-3C49-9805-A383-3D28C748D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93829-E915-4BA2-B269-0C08055A9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402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CA568-E893-86B1-12B6-E96ACC83F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940D1-6FBB-657F-8321-246EA0738E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C846B4-538E-9DFC-A801-24F9F16DBD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5F9A4D-9ABB-B14F-E020-9512894C0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55EEA-3520-4AA4-9AE3-ECF579480B18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8CE98E-AC41-87A3-583B-289E89801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EC443-FD05-490D-A42C-929E43BA6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93829-E915-4BA2-B269-0C08055A9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427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2E85C-110B-8DF2-D50F-110854AC0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CA4B01-DC11-270E-B1DD-044599FD9A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81984E-D82E-CBAB-E212-917E36AC64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A1476B-5ABD-5FCE-64A7-922E6C989D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DC4848-DB7E-39C5-C845-65992D9E85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7E4B54-60AF-F006-4952-672901668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55EEA-3520-4AA4-9AE3-ECF579480B18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3E240A-57A8-EA0D-DDAE-05CF8D4D5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B4E64A-5003-AF73-B84A-5471EA760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93829-E915-4BA2-B269-0C08055A9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6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040EE-A365-0739-600B-A2C2622D7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1566D4-94C9-8869-2BA3-958CB5896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55EEA-3520-4AA4-9AE3-ECF579480B18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F43202-C061-710F-6DE0-9C411956D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93DC4C-F08C-42A0-9DF3-4FB29D0E6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93829-E915-4BA2-B269-0C08055A9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228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61D1CF-2555-A164-16EE-EDABB87B9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55EEA-3520-4AA4-9AE3-ECF579480B18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69937B-8FFF-F7B3-6204-1C2691A53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D6F779-C198-1036-7B62-B1AD37E5B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93829-E915-4BA2-B269-0C08055A9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920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AB058-08FE-8BAB-E964-71C29045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CEC42-7B7C-7802-A42E-083E72AAE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2B4B8E-E538-BB56-7D7E-3085A5C9FD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76CFDF-1507-D4FA-BDE7-C1FDF8AE6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55EEA-3520-4AA4-9AE3-ECF579480B18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C29E73-9D63-749B-DD8E-0CBBC3CA9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FE5EC-B2A7-CD3B-44D2-C9B6F3775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93829-E915-4BA2-B269-0C08055A9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109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BE980-18EF-AC61-6619-6B882FEA3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A7DFC2-6D65-683C-90DD-39F0A531B1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8F4886-D743-3F97-CEBD-C4E7E8C9EF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AC8E58-2398-9AA4-E729-C01B19C18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55EEA-3520-4AA4-9AE3-ECF579480B18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586878-8AD9-C2EC-1218-FF4201263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06D4C0-2930-85CB-4171-1B9802428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93829-E915-4BA2-B269-0C08055A9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056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A7F88D-A0B5-FB79-68C4-638532400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F91CCB-AC7F-9ABA-EFB7-92FE7FA34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749D5-A25C-E3E2-5047-426339CDA8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755EEA-3520-4AA4-9AE3-ECF579480B18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CCC7B8-0149-93A6-481F-F938D4BF55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FC76E2-A33C-DC24-270A-A383A46C40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A93829-E915-4BA2-B269-0C08055A9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641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elections@iec.in.gov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putting a ballot in a ballot box&#10;&#10;Description automatically generated">
            <a:extLst>
              <a:ext uri="{FF2B5EF4-FFF2-40B4-BE49-F238E27FC236}">
                <a16:creationId xmlns:a16="http://schemas.microsoft.com/office/drawing/2014/main" id="{D502AE9C-04CA-3830-2728-3467F24786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72A7BA-6DEB-7AE7-D1BC-219E2614A0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2228" y="743447"/>
            <a:ext cx="3973385" cy="3692028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5200" dirty="0"/>
              <a:t>Voter Registration Updates &amp; Reminders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E03A92-BD9A-AC07-8E3C-FF2B3FB704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2229" y="4629234"/>
            <a:ext cx="3973386" cy="1485319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2000" dirty="0"/>
              <a:t>Angie Nussmeyer, IED Co-Director</a:t>
            </a:r>
          </a:p>
          <a:p>
            <a:pPr algn="l"/>
            <a:r>
              <a:rPr lang="en-US" sz="2000" dirty="0"/>
              <a:t>2024 IVRA Conference | 7/11/24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770931-23D4-24AB-7736-858DC0A0CCFA}"/>
              </a:ext>
            </a:extLst>
          </p:cNvPr>
          <p:cNvSpPr txBox="1"/>
          <p:nvPr/>
        </p:nvSpPr>
        <p:spPr>
          <a:xfrm>
            <a:off x="952228" y="6378554"/>
            <a:ext cx="612832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/>
              <a:t>Images by </a:t>
            </a:r>
            <a:r>
              <a:rPr lang="en-US" sz="800" dirty="0" err="1"/>
              <a:t>Freepik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890068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AABA1-88F1-8545-A8C7-86D4CC2CF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817" y="458803"/>
            <a:ext cx="2854037" cy="2379915"/>
          </a:xfrm>
        </p:spPr>
        <p:txBody>
          <a:bodyPr>
            <a:normAutofit/>
          </a:bodyPr>
          <a:lstStyle/>
          <a:p>
            <a:r>
              <a:rPr lang="en-US" dirty="0"/>
              <a:t>IN BMV Credential Numbers </a:t>
            </a:r>
            <a:br>
              <a:rPr lang="en-US" dirty="0"/>
            </a:br>
            <a:r>
              <a:rPr lang="en-US" sz="2800" dirty="0"/>
              <a:t>(XXXX-XX-XXXX)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1F7EFA-479E-DAD6-B2D2-43EF95E762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817" y="3155948"/>
            <a:ext cx="11268364" cy="3250978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D9E5D05-366C-5680-C426-49BB059F8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7454" y="458803"/>
            <a:ext cx="8149935" cy="261287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With rare exception, a person’s IN credential number remains with them for life BUT the status of the credential may change over time</a:t>
            </a:r>
          </a:p>
          <a:p>
            <a:r>
              <a:rPr lang="en-US" dirty="0"/>
              <a:t>For example, a person is a victim of identity theft and was given a new credential number.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dirty="0"/>
              <a:t>Below are some of the SVRS Business Rules on whether an IN credential number can be accepted as valid (or not) for purposes of registration or adding it to a record through the ABS correction process.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A20E3FF-1181-338E-8DDF-FA8555DFF85B}"/>
              </a:ext>
            </a:extLst>
          </p:cNvPr>
          <p:cNvCxnSpPr/>
          <p:nvPr/>
        </p:nvCxnSpPr>
        <p:spPr>
          <a:xfrm>
            <a:off x="3218559" y="458803"/>
            <a:ext cx="0" cy="2387644"/>
          </a:xfrm>
          <a:prstGeom prst="line">
            <a:avLst/>
          </a:prstGeom>
          <a:ln w="825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5766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blue circle with red white and blue objects around it&#10;&#10;Description automatically generated">
            <a:extLst>
              <a:ext uri="{FF2B5EF4-FFF2-40B4-BE49-F238E27FC236}">
                <a16:creationId xmlns:a16="http://schemas.microsoft.com/office/drawing/2014/main" id="{B4B669C2-63C2-D153-87A1-73F52103D1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0" y="0"/>
            <a:ext cx="3030718" cy="68580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E2F943F-E32A-E263-A593-7FDCBCE73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0719" y="496792"/>
            <a:ext cx="8607099" cy="5966151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/>
              <a:t>If Indiana credential number is returned by the BMV through SVRS with a status of:</a:t>
            </a:r>
          </a:p>
          <a:p>
            <a:pPr lvl="1"/>
            <a:r>
              <a:rPr lang="en-US" b="1" i="1" dirty="0"/>
              <a:t>Fraudulent (Z)</a:t>
            </a:r>
          </a:p>
          <a:p>
            <a:pPr lvl="1"/>
            <a:r>
              <a:rPr lang="en-US" b="1" i="1" dirty="0"/>
              <a:t>Cancelled (X)</a:t>
            </a:r>
          </a:p>
          <a:p>
            <a:pPr lvl="1"/>
            <a:r>
              <a:rPr lang="en-US" b="1" i="1" dirty="0"/>
              <a:t>Invalid/Revoked (I)*</a:t>
            </a:r>
          </a:p>
          <a:p>
            <a:pPr lvl="1"/>
            <a:r>
              <a:rPr lang="en-US" b="1" i="1" dirty="0"/>
              <a:t>Unlicensed (U)*</a:t>
            </a:r>
          </a:p>
          <a:p>
            <a:pPr marL="0" indent="0">
              <a:buNone/>
            </a:pPr>
            <a:r>
              <a:rPr lang="en-US" sz="2400" dirty="0"/>
              <a:t>then you should not accept the IN credential number as valid for purposes of registration or ABS voter ID confirmation.</a:t>
            </a:r>
          </a:p>
          <a:p>
            <a:pPr marL="0" indent="0">
              <a:buNone/>
            </a:pPr>
            <a:r>
              <a:rPr lang="en-US" sz="2000" i="1" dirty="0"/>
              <a:t>* Those with state ID cards with an “I” or “U” status ARE considered valid for registration purposes, as those statuses are ONLY used when issuing a photo ID card.</a:t>
            </a:r>
          </a:p>
          <a:p>
            <a:pPr lvl="1"/>
            <a:r>
              <a:rPr lang="en-US" sz="1800" i="1" dirty="0"/>
              <a:t>For example, “unlicensed” means the person does not have an operator’s license to drive and therefore, is truly unlicensed but is eligible and holds a state ID card.</a:t>
            </a:r>
          </a:p>
          <a:p>
            <a:endParaRPr lang="en-US" sz="1400" i="1" dirty="0">
              <a:highlight>
                <a:srgbClr val="FFFF00"/>
              </a:highlight>
            </a:endParaRPr>
          </a:p>
          <a:p>
            <a:pPr marL="0" indent="0" algn="ctr">
              <a:buNone/>
            </a:pPr>
            <a:r>
              <a:rPr lang="en-US" sz="2000" dirty="0">
                <a:highlight>
                  <a:srgbClr val="FFFF00"/>
                </a:highlight>
              </a:rPr>
              <a:t>Do NOT confuse validating a credential number for registration </a:t>
            </a:r>
            <a:br>
              <a:rPr lang="en-US" sz="2000" dirty="0">
                <a:highlight>
                  <a:srgbClr val="FFFF00"/>
                </a:highlight>
              </a:rPr>
            </a:br>
            <a:r>
              <a:rPr lang="en-US" sz="2000" dirty="0">
                <a:highlight>
                  <a:srgbClr val="FFFF00"/>
                </a:highlight>
              </a:rPr>
              <a:t>with requirements to present photo ID to vote in-person under IC 3-5-4-40.5. </a:t>
            </a:r>
          </a:p>
          <a:p>
            <a:pPr marL="0" indent="0" algn="ctr">
              <a:buNone/>
            </a:pPr>
            <a:r>
              <a:rPr lang="en-US" sz="1600" i="1" dirty="0"/>
              <a:t>When presenting ID issued by the state or federal government to cast a ballot, the ID must be current or expired since the last general (November 2022) election and </a:t>
            </a:r>
            <a:br>
              <a:rPr lang="en-US" sz="1600" i="1" dirty="0"/>
            </a:br>
            <a:r>
              <a:rPr lang="en-US" sz="1600" i="1" dirty="0"/>
              <a:t>include a photo and name that conforms to the name on their registration.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17E39B-2821-DBB8-7533-D0B165AF0A87}"/>
              </a:ext>
            </a:extLst>
          </p:cNvPr>
          <p:cNvSpPr txBox="1"/>
          <p:nvPr/>
        </p:nvSpPr>
        <p:spPr>
          <a:xfrm rot="16200000">
            <a:off x="-1522014" y="3473322"/>
            <a:ext cx="325947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/>
              <a:t>Images by </a:t>
            </a:r>
            <a:r>
              <a:rPr lang="en-US" sz="800" dirty="0" err="1"/>
              <a:t>Freepik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151945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C5B77F-6DA7-F058-70F6-5CA157B71B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1"/>
          <a:stretch/>
        </p:blipFill>
        <p:spPr>
          <a:xfrm>
            <a:off x="-3047" y="0"/>
            <a:ext cx="863395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3DA1DC-46CB-12C8-2DE0-8D1B23CB0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9898" y="1197651"/>
            <a:ext cx="4890855" cy="1236540"/>
          </a:xfrm>
        </p:spPr>
        <p:txBody>
          <a:bodyPr>
            <a:noAutofit/>
          </a:bodyPr>
          <a:lstStyle/>
          <a:p>
            <a:r>
              <a:rPr lang="en-US" b="1" dirty="0"/>
              <a:t>Out of State Voter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0FF0C-2430-1628-8851-EEFC3000C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9898" y="2506077"/>
            <a:ext cx="4890855" cy="29012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Can you use information provided by other states to cancel an Indiana voter’s registration?</a:t>
            </a:r>
          </a:p>
          <a:p>
            <a:pPr marL="0" indent="0" algn="r">
              <a:buNone/>
            </a:pPr>
            <a:r>
              <a:rPr lang="en-US" sz="3200" b="1" dirty="0"/>
              <a:t>It Depends!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F2C01F-2BB0-5FE1-DDF8-C6BD39559B3C}"/>
              </a:ext>
            </a:extLst>
          </p:cNvPr>
          <p:cNvSpPr txBox="1"/>
          <p:nvPr/>
        </p:nvSpPr>
        <p:spPr>
          <a:xfrm>
            <a:off x="7665220" y="6534829"/>
            <a:ext cx="368553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800" dirty="0"/>
              <a:t>Image by snowing on </a:t>
            </a:r>
            <a:r>
              <a:rPr lang="en-US" sz="800" dirty="0" err="1"/>
              <a:t>Freepik</a:t>
            </a:r>
            <a:endParaRPr lang="en-US" sz="800" dirty="0"/>
          </a:p>
        </p:txBody>
      </p:sp>
      <p:sp>
        <p:nvSpPr>
          <p:cNvPr id="5" name="Footer Placeholder 13">
            <a:extLst>
              <a:ext uri="{FF2B5EF4-FFF2-40B4-BE49-F238E27FC236}">
                <a16:creationId xmlns:a16="http://schemas.microsoft.com/office/drawing/2014/main" id="{4817007C-D9C3-3C14-2891-D3C0C9E7319A}"/>
              </a:ext>
            </a:extLst>
          </p:cNvPr>
          <p:cNvSpPr txBox="1">
            <a:spLocks/>
          </p:cNvSpPr>
          <p:nvPr/>
        </p:nvSpPr>
        <p:spPr>
          <a:xfrm>
            <a:off x="5982868" y="6077619"/>
            <a:ext cx="5351279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/>
              <a:t>IC 3-7-38.2-5.5</a:t>
            </a:r>
          </a:p>
        </p:txBody>
      </p:sp>
    </p:spTree>
    <p:extLst>
      <p:ext uri="{BB962C8B-B14F-4D97-AF65-F5344CB8AC3E}">
        <p14:creationId xmlns:p14="http://schemas.microsoft.com/office/powerpoint/2010/main" val="426984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121E8D1-B9B0-5D63-BD2A-2CC59686DE13}"/>
              </a:ext>
            </a:extLst>
          </p:cNvPr>
          <p:cNvSpPr/>
          <p:nvPr/>
        </p:nvSpPr>
        <p:spPr>
          <a:xfrm>
            <a:off x="4793674" y="0"/>
            <a:ext cx="7398326" cy="6858000"/>
          </a:xfrm>
          <a:prstGeom prst="rect">
            <a:avLst/>
          </a:prstGeom>
          <a:solidFill>
            <a:srgbClr val="FFB9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0F2F303-E374-1F95-23DF-AFF79DAE0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710" y="365125"/>
            <a:ext cx="4257964" cy="1804265"/>
          </a:xfrm>
        </p:spPr>
        <p:txBody>
          <a:bodyPr>
            <a:normAutofit/>
          </a:bodyPr>
          <a:lstStyle/>
          <a:p>
            <a:r>
              <a:rPr lang="en-US" dirty="0"/>
              <a:t>Example 1:</a:t>
            </a:r>
            <a:br>
              <a:rPr lang="en-US" dirty="0"/>
            </a:br>
            <a:r>
              <a:rPr lang="en-US" sz="2400" dirty="0"/>
              <a:t>Sample Out of State Notice (SC)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9663F44-E7CC-F390-3197-F23C6A847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5710" y="2290618"/>
            <a:ext cx="11111345" cy="370161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Analysis:</a:t>
            </a:r>
          </a:p>
          <a:p>
            <a:pPr lvl="1"/>
            <a:r>
              <a:rPr lang="en-US" dirty="0"/>
              <a:t>Does it contain the voter’s registration in South Carolina with the voter’s signature AND a statement noting the person authorizes cancellation at a previous address?</a:t>
            </a:r>
          </a:p>
          <a:p>
            <a:pPr lvl="2"/>
            <a:r>
              <a:rPr lang="en-US" sz="2600" dirty="0"/>
              <a:t>NO!</a:t>
            </a:r>
          </a:p>
          <a:p>
            <a:pPr lvl="1"/>
            <a:endParaRPr lang="en-US" sz="1100" dirty="0"/>
          </a:p>
          <a:p>
            <a:r>
              <a:rPr lang="en-US" sz="2400" dirty="0"/>
              <a:t>Next Steps, if NEW state registration occurred AFTER their Indiana registration date:</a:t>
            </a:r>
          </a:p>
          <a:p>
            <a:pPr lvl="1"/>
            <a:r>
              <a:rPr lang="en-US" dirty="0"/>
              <a:t>May send a SAMC to the voter </a:t>
            </a:r>
          </a:p>
          <a:p>
            <a:pPr lvl="2"/>
            <a:r>
              <a:rPr lang="en-US" dirty="0"/>
              <a:t>Voter can update, cancel or confirm IN registration</a:t>
            </a:r>
          </a:p>
          <a:p>
            <a:pPr lvl="2"/>
            <a:r>
              <a:rPr lang="en-US" dirty="0"/>
              <a:t>If no response after given 30 days’ notice (or SAMC is returned as undeliverable), move voter to “inactive” status if not in a freeze period</a:t>
            </a:r>
          </a:p>
          <a:p>
            <a:pPr lvl="1"/>
            <a:r>
              <a:rPr lang="en-US" dirty="0"/>
              <a:t>May send a VRG-14 for voter to cancel their IN registration</a:t>
            </a:r>
          </a:p>
          <a:p>
            <a:pPr lvl="2"/>
            <a:r>
              <a:rPr lang="en-US" dirty="0"/>
              <a:t>Cannot use undeliverable VRG-14 for VLM purposes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9592E99-E95C-DE4B-6E57-9E5EFCCFDF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7449" y="365125"/>
            <a:ext cx="6309606" cy="180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986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121E8D1-B9B0-5D63-BD2A-2CC59686DE13}"/>
              </a:ext>
            </a:extLst>
          </p:cNvPr>
          <p:cNvSpPr/>
          <p:nvPr/>
        </p:nvSpPr>
        <p:spPr>
          <a:xfrm>
            <a:off x="1" y="0"/>
            <a:ext cx="7333674" cy="6858000"/>
          </a:xfrm>
          <a:prstGeom prst="rect">
            <a:avLst/>
          </a:prstGeom>
          <a:solidFill>
            <a:srgbClr val="FFB9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0F2F303-E374-1F95-23DF-AFF79DAE0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2219" y="152689"/>
            <a:ext cx="4602016" cy="1408255"/>
          </a:xfrm>
        </p:spPr>
        <p:txBody>
          <a:bodyPr>
            <a:normAutofit/>
          </a:bodyPr>
          <a:lstStyle/>
          <a:p>
            <a:r>
              <a:rPr lang="en-US" dirty="0"/>
              <a:t>Example 2:</a:t>
            </a:r>
            <a:br>
              <a:rPr lang="en-US" dirty="0"/>
            </a:br>
            <a:r>
              <a:rPr lang="en-US" sz="2400" dirty="0"/>
              <a:t>Signed VR Form</a:t>
            </a:r>
            <a:endParaRPr lang="en-US" sz="2000" i="1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9663F44-E7CC-F390-3197-F23C6A847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2544" y="679162"/>
            <a:ext cx="6543965" cy="592483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Analysis:</a:t>
            </a:r>
          </a:p>
          <a:p>
            <a:pPr lvl="1"/>
            <a:r>
              <a:rPr lang="en-US" dirty="0"/>
              <a:t>Assuming the SC VR form is signed by the voter, can you use it to cancel the voter’s IN registration?</a:t>
            </a:r>
          </a:p>
          <a:p>
            <a:pPr lvl="2"/>
            <a:r>
              <a:rPr lang="en-US" sz="2400" dirty="0"/>
              <a:t>Maybe</a:t>
            </a:r>
          </a:p>
          <a:p>
            <a:pPr lvl="2"/>
            <a:r>
              <a:rPr lang="en-US" sz="2400" dirty="0"/>
              <a:t>“Magic words” to look for on the form will authorize cancellation at a previous address</a:t>
            </a:r>
          </a:p>
          <a:p>
            <a:pPr lvl="1"/>
            <a:endParaRPr lang="en-US" sz="1100" dirty="0"/>
          </a:p>
          <a:p>
            <a:r>
              <a:rPr lang="en-US" sz="2400" dirty="0"/>
              <a:t>If NEW state registration occurred AFTER their Indiana registration date:</a:t>
            </a:r>
          </a:p>
          <a:p>
            <a:endParaRPr lang="en-US" sz="2400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County VR official must decide if language on SC form authorizes cancellation at a previous out-of-state address</a:t>
            </a:r>
          </a:p>
          <a:p>
            <a:pPr lvl="2"/>
            <a:r>
              <a:rPr lang="en-US" dirty="0"/>
              <a:t>If decision is “yes,” then voter’s status can be moved to cancelled</a:t>
            </a:r>
          </a:p>
          <a:p>
            <a:pPr lvl="2"/>
            <a:r>
              <a:rPr lang="en-US" dirty="0"/>
              <a:t>If decision is “no” or “not sure,” then county can use this information to send a SAMC or VRG-14 to the voter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597667-6BC0-6FBF-DF06-9DA67105EC3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4980" y="1351416"/>
            <a:ext cx="4144476" cy="53538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F74CF2-0C98-6F3E-D39C-7C1B8F9A16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612" y="3733800"/>
            <a:ext cx="6755897" cy="77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113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2FA1A8-A0FC-E73C-421D-64DB44D1C73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277" y="556181"/>
            <a:ext cx="4279611" cy="57456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F5099C-C800-1EEF-F34B-3AB42B16C3A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884" y="556181"/>
            <a:ext cx="4277011" cy="5417127"/>
          </a:xfrm>
          <a:prstGeom prst="rect">
            <a:avLst/>
          </a:prstGeom>
        </p:spPr>
      </p:pic>
      <p:sp>
        <p:nvSpPr>
          <p:cNvPr id="6" name="Title 6">
            <a:extLst>
              <a:ext uri="{FF2B5EF4-FFF2-40B4-BE49-F238E27FC236}">
                <a16:creationId xmlns:a16="http://schemas.microsoft.com/office/drawing/2014/main" id="{9E4A76E1-B560-CF17-326B-EC253BC9E4AE}"/>
              </a:ext>
            </a:extLst>
          </p:cNvPr>
          <p:cNvSpPr txBox="1">
            <a:spLocks/>
          </p:cNvSpPr>
          <p:nvPr/>
        </p:nvSpPr>
        <p:spPr>
          <a:xfrm>
            <a:off x="4673117" y="530287"/>
            <a:ext cx="2624328" cy="1938444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/>
              <a:t>FL VR form does </a:t>
            </a:r>
            <a:r>
              <a:rPr lang="en-US" sz="2800" dirty="0">
                <a:highlight>
                  <a:srgbClr val="FFFF00"/>
                </a:highlight>
              </a:rPr>
              <a:t>NOT</a:t>
            </a:r>
            <a:r>
              <a:rPr lang="en-US" sz="2800" dirty="0"/>
              <a:t> appear to have “magic words” to cancel at another address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2B26B19-D5F2-4830-DFC5-B698A4FE1E9B}"/>
              </a:ext>
            </a:extLst>
          </p:cNvPr>
          <p:cNvSpPr txBox="1">
            <a:spLocks/>
          </p:cNvSpPr>
          <p:nvPr/>
        </p:nvSpPr>
        <p:spPr>
          <a:xfrm>
            <a:off x="4783836" y="3213633"/>
            <a:ext cx="2624328" cy="193844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IN VR form </a:t>
            </a:r>
            <a:r>
              <a:rPr lang="en-US" sz="2800" dirty="0">
                <a:highlight>
                  <a:srgbClr val="FFFF00"/>
                </a:highlight>
              </a:rPr>
              <a:t>DOES</a:t>
            </a:r>
            <a:r>
              <a:rPr lang="en-US" sz="2800" dirty="0"/>
              <a:t> have “magic words” to cancel at another address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6B06DB-10D9-D0C8-76DD-719706EA5B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5538" y="5449876"/>
            <a:ext cx="3969356" cy="1046863"/>
          </a:xfrm>
          <a:prstGeom prst="rect">
            <a:avLst/>
          </a:prstGeom>
          <a:ln w="53975">
            <a:solidFill>
              <a:schemeClr val="accent1"/>
            </a:solidFill>
          </a:ln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F022D35-6DDE-F5FB-046D-EBB85526AC6C}"/>
              </a:ext>
            </a:extLst>
          </p:cNvPr>
          <p:cNvCxnSpPr>
            <a:cxnSpLocks/>
          </p:cNvCxnSpPr>
          <p:nvPr/>
        </p:nvCxnSpPr>
        <p:spPr>
          <a:xfrm>
            <a:off x="5024582" y="5126182"/>
            <a:ext cx="2401938" cy="0"/>
          </a:xfrm>
          <a:prstGeom prst="straightConnector1">
            <a:avLst/>
          </a:prstGeom>
          <a:ln w="825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AB0EBD6-2926-A230-B85D-95561DCC7AEF}"/>
              </a:ext>
            </a:extLst>
          </p:cNvPr>
          <p:cNvCxnSpPr/>
          <p:nvPr/>
        </p:nvCxnSpPr>
        <p:spPr>
          <a:xfrm flipH="1">
            <a:off x="4812864" y="2494625"/>
            <a:ext cx="2344833" cy="0"/>
          </a:xfrm>
          <a:prstGeom prst="straightConnector1">
            <a:avLst/>
          </a:prstGeom>
          <a:ln w="825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0097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blue circle with red white and blue objects around it&#10;&#10;Description automatically generated">
            <a:extLst>
              <a:ext uri="{FF2B5EF4-FFF2-40B4-BE49-F238E27FC236}">
                <a16:creationId xmlns:a16="http://schemas.microsoft.com/office/drawing/2014/main" id="{B4B669C2-63C2-D153-87A1-73F52103D1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4"/>
          <a:stretch/>
        </p:blipFill>
        <p:spPr>
          <a:xfrm>
            <a:off x="0" y="0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B6280F-6D85-4FCC-8A95-1522D4B48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2196" y="2619324"/>
            <a:ext cx="4707587" cy="1619351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Military &amp; Overseas Voters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3307AE-3741-A3F9-B687-94AB98331447}"/>
              </a:ext>
            </a:extLst>
          </p:cNvPr>
          <p:cNvSpPr txBox="1"/>
          <p:nvPr/>
        </p:nvSpPr>
        <p:spPr>
          <a:xfrm rot="16200000">
            <a:off x="-1522014" y="5106813"/>
            <a:ext cx="325947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/>
              <a:t>Images by </a:t>
            </a:r>
            <a:r>
              <a:rPr lang="en-US" sz="800" dirty="0" err="1"/>
              <a:t>Freepik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353698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C19E413-B614-6DFA-C0B7-019E974EE363}"/>
              </a:ext>
            </a:extLst>
          </p:cNvPr>
          <p:cNvSpPr/>
          <p:nvPr/>
        </p:nvSpPr>
        <p:spPr>
          <a:xfrm>
            <a:off x="1" y="0"/>
            <a:ext cx="6936508" cy="6858000"/>
          </a:xfrm>
          <a:prstGeom prst="rect">
            <a:avLst/>
          </a:prstGeom>
          <a:solidFill>
            <a:srgbClr val="FFB9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266C4C-7185-9FCF-21A7-41CF9832A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5734" y="271462"/>
            <a:ext cx="4953000" cy="6315075"/>
          </a:xfrm>
          <a:prstGeom prst="rect">
            <a:avLst/>
          </a:prstGeom>
        </p:spPr>
      </p:pic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5719E29C-CFEE-213E-E369-D0D1C03FC2F4}"/>
              </a:ext>
            </a:extLst>
          </p:cNvPr>
          <p:cNvSpPr txBox="1">
            <a:spLocks/>
          </p:cNvSpPr>
          <p:nvPr/>
        </p:nvSpPr>
        <p:spPr>
          <a:xfrm>
            <a:off x="392545" y="2697018"/>
            <a:ext cx="6294582" cy="390698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Registration using the FPCA</a:t>
            </a:r>
          </a:p>
          <a:p>
            <a:pPr lvl="1"/>
            <a:r>
              <a:rPr lang="en-US" sz="2000" dirty="0"/>
              <a:t>Form can be accepted, even if sent by fax or email</a:t>
            </a:r>
          </a:p>
          <a:p>
            <a:pPr lvl="1"/>
            <a:r>
              <a:rPr lang="en-US" sz="2000" dirty="0"/>
              <a:t>Must have live in Indiana for at least 30-days at some point in their life AND the Indiana address was their last known US residence</a:t>
            </a:r>
          </a:p>
          <a:p>
            <a:pPr lvl="2"/>
            <a:r>
              <a:rPr lang="en-US" dirty="0"/>
              <a:t>Checked one of these 3 boxes? </a:t>
            </a:r>
          </a:p>
          <a:p>
            <a:pPr lvl="3"/>
            <a:r>
              <a:rPr lang="en-US" dirty="0"/>
              <a:t>This person is to be registered to vote at their former </a:t>
            </a:r>
            <a:r>
              <a:rPr lang="en-US"/>
              <a:t>IN address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B4650DF-AEEE-BB2A-6E4C-A4BDFDD7905E}"/>
              </a:ext>
            </a:extLst>
          </p:cNvPr>
          <p:cNvSpPr txBox="1">
            <a:spLocks/>
          </p:cNvSpPr>
          <p:nvPr/>
        </p:nvSpPr>
        <p:spPr>
          <a:xfrm>
            <a:off x="392545" y="386917"/>
            <a:ext cx="6202219" cy="2120466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1" dirty="0"/>
              <a:t>Can a military or overseas voter use indianavoters.com to register or request an absentee ballot? </a:t>
            </a:r>
          </a:p>
          <a:p>
            <a:endParaRPr lang="en-US" sz="2200" dirty="0"/>
          </a:p>
          <a:p>
            <a:r>
              <a:rPr lang="en-US" sz="3400" dirty="0"/>
              <a:t>In most cases, yes…BUT the Federal Post Card Application (FPCA) is the better resource and provides protections to those voters.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195E70-DAF0-4410-6742-B8D02FFD92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735" y="5579198"/>
            <a:ext cx="6127089" cy="835167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DD87A94-885C-28E6-BBFA-7335D94C8EFA}"/>
              </a:ext>
            </a:extLst>
          </p:cNvPr>
          <p:cNvCxnSpPr>
            <a:cxnSpLocks/>
          </p:cNvCxnSpPr>
          <p:nvPr/>
        </p:nvCxnSpPr>
        <p:spPr>
          <a:xfrm flipH="1">
            <a:off x="6594764" y="1509204"/>
            <a:ext cx="2123108" cy="395056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6EA6463-596E-731D-A431-DBD76F097D0B}"/>
              </a:ext>
            </a:extLst>
          </p:cNvPr>
          <p:cNvSpPr/>
          <p:nvPr/>
        </p:nvSpPr>
        <p:spPr>
          <a:xfrm>
            <a:off x="7812350" y="949910"/>
            <a:ext cx="3320248" cy="559293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3751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C19E413-B614-6DFA-C0B7-019E974EE363}"/>
              </a:ext>
            </a:extLst>
          </p:cNvPr>
          <p:cNvSpPr/>
          <p:nvPr/>
        </p:nvSpPr>
        <p:spPr>
          <a:xfrm>
            <a:off x="1" y="0"/>
            <a:ext cx="6936508" cy="6858000"/>
          </a:xfrm>
          <a:prstGeom prst="rect">
            <a:avLst/>
          </a:prstGeom>
          <a:solidFill>
            <a:srgbClr val="FFB9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266C4C-7185-9FCF-21A7-41CF9832A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5734" y="271462"/>
            <a:ext cx="4953000" cy="6315075"/>
          </a:xfrm>
          <a:prstGeom prst="rect">
            <a:avLst/>
          </a:prstGeom>
        </p:spPr>
      </p:pic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5719E29C-CFEE-213E-E369-D0D1C03FC2F4}"/>
              </a:ext>
            </a:extLst>
          </p:cNvPr>
          <p:cNvSpPr txBox="1">
            <a:spLocks/>
          </p:cNvSpPr>
          <p:nvPr/>
        </p:nvSpPr>
        <p:spPr>
          <a:xfrm>
            <a:off x="392545" y="443636"/>
            <a:ext cx="6294582" cy="616036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Registration using the FPCA, </a:t>
            </a:r>
            <a:r>
              <a:rPr lang="en-US" dirty="0" err="1"/>
              <a:t>con’t</a:t>
            </a:r>
            <a:endParaRPr lang="en-US" dirty="0"/>
          </a:p>
          <a:p>
            <a:pPr lvl="1"/>
            <a:r>
              <a:rPr lang="en-US" dirty="0"/>
              <a:t>Must have live in Indiana for at least 30-days at some point in their life AND the Indiana address was their last known US residence</a:t>
            </a:r>
          </a:p>
          <a:p>
            <a:pPr lvl="2"/>
            <a:r>
              <a:rPr lang="en-US" dirty="0"/>
              <a:t>Checked the “I am a US citizen and my intent to return is uncertain” box? </a:t>
            </a:r>
          </a:p>
          <a:p>
            <a:pPr lvl="3"/>
            <a:r>
              <a:rPr lang="en-US" dirty="0"/>
              <a:t>This person is to be registered to vote in the precinct where the VR office is located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r>
              <a:rPr lang="en-US" dirty="0"/>
              <a:t>Checked the “I am a US citizen and I have never lived in the US” box?</a:t>
            </a:r>
          </a:p>
          <a:p>
            <a:pPr lvl="3"/>
            <a:r>
              <a:rPr lang="en-US" dirty="0"/>
              <a:t>This person CANNOT be registered to vote in Indiana or receive an ABS ballot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82F77A-043A-C4BD-5075-5157E02F8C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77" y="3523819"/>
            <a:ext cx="6050918" cy="8247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052987-8B25-B2F4-40C3-E739977A7A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81" y="5761753"/>
            <a:ext cx="6050914" cy="824784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E8C1F3F-C717-9BE6-9D2D-66C24C3BC10B}"/>
              </a:ext>
            </a:extLst>
          </p:cNvPr>
          <p:cNvCxnSpPr>
            <a:cxnSpLocks/>
          </p:cNvCxnSpPr>
          <p:nvPr/>
        </p:nvCxnSpPr>
        <p:spPr>
          <a:xfrm flipH="1">
            <a:off x="6474691" y="1509204"/>
            <a:ext cx="2243181" cy="424068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1A620926-67D4-CF74-823B-08BC0688D538}"/>
              </a:ext>
            </a:extLst>
          </p:cNvPr>
          <p:cNvSpPr/>
          <p:nvPr/>
        </p:nvSpPr>
        <p:spPr>
          <a:xfrm>
            <a:off x="7812350" y="949910"/>
            <a:ext cx="3320248" cy="559293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310EEC6-C30F-8D4B-35FB-DDC2752D07EF}"/>
              </a:ext>
            </a:extLst>
          </p:cNvPr>
          <p:cNvCxnSpPr>
            <a:cxnSpLocks/>
          </p:cNvCxnSpPr>
          <p:nvPr/>
        </p:nvCxnSpPr>
        <p:spPr>
          <a:xfrm flipH="1">
            <a:off x="6208714" y="1509203"/>
            <a:ext cx="2509158" cy="197528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46034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blue circle with red white and blue objects around it&#10;&#10;Description automatically generated">
            <a:extLst>
              <a:ext uri="{FF2B5EF4-FFF2-40B4-BE49-F238E27FC236}">
                <a16:creationId xmlns:a16="http://schemas.microsoft.com/office/drawing/2014/main" id="{B4B669C2-63C2-D153-87A1-73F52103D1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0" y="0"/>
            <a:ext cx="3030718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D17E39B-2821-DBB8-7533-D0B165AF0A87}"/>
              </a:ext>
            </a:extLst>
          </p:cNvPr>
          <p:cNvSpPr txBox="1"/>
          <p:nvPr/>
        </p:nvSpPr>
        <p:spPr>
          <a:xfrm rot="16200000">
            <a:off x="-1522014" y="3473322"/>
            <a:ext cx="325947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/>
              <a:t>Images by </a:t>
            </a:r>
            <a:r>
              <a:rPr lang="en-US" sz="800" dirty="0" err="1"/>
              <a:t>Freepik</a:t>
            </a:r>
            <a:endParaRPr lang="en-US" sz="800" dirty="0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CE66D15F-7A7B-4C76-836D-C488B5AE0138}"/>
              </a:ext>
            </a:extLst>
          </p:cNvPr>
          <p:cNvSpPr txBox="1">
            <a:spLocks/>
          </p:cNvSpPr>
          <p:nvPr/>
        </p:nvSpPr>
        <p:spPr>
          <a:xfrm>
            <a:off x="3030719" y="397701"/>
            <a:ext cx="8581273" cy="602973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Absentee Voting using the FPCA</a:t>
            </a:r>
          </a:p>
          <a:p>
            <a:pPr lvl="1"/>
            <a:r>
              <a:rPr lang="en-US" dirty="0"/>
              <a:t>Valid for ONE calendar year (Jan 1 to Dec 31)</a:t>
            </a:r>
          </a:p>
          <a:p>
            <a:pPr lvl="2"/>
            <a:r>
              <a:rPr lang="en-US" dirty="0"/>
              <a:t>For primary, voter must indicate a political party to receive an ABS ballot for their selected party (or public question only)</a:t>
            </a:r>
          </a:p>
          <a:p>
            <a:pPr lvl="1"/>
            <a:r>
              <a:rPr lang="en-US" dirty="0"/>
              <a:t>Voter can request ABS to be sent by mail or by fax/email</a:t>
            </a:r>
          </a:p>
          <a:p>
            <a:pPr lvl="2"/>
            <a:r>
              <a:rPr lang="en-US" dirty="0"/>
              <a:t>If sent by MAIL, then ABS ballot envelope can be postmarked on or before election day AND received up to NOON, ten-days after the election and be counted</a:t>
            </a:r>
          </a:p>
          <a:p>
            <a:pPr lvl="2"/>
            <a:r>
              <a:rPr lang="en-US" dirty="0"/>
              <a:t>If sent by FAX or EMAIL, then ABS-9 secrecy waiver AND ABS ballot must be received by 6PM on election day to be counted</a:t>
            </a:r>
          </a:p>
          <a:p>
            <a:pPr lvl="1"/>
            <a:r>
              <a:rPr lang="en-US" dirty="0"/>
              <a:t>ABS Ballot Type is dependent upon one of the boxes marked in section 1 of the FPCA</a:t>
            </a:r>
          </a:p>
          <a:p>
            <a:pPr lvl="2"/>
            <a:r>
              <a:rPr lang="en-US" dirty="0"/>
              <a:t>Military voter or a dependent or spouse? </a:t>
            </a:r>
            <a:r>
              <a:rPr lang="en-US" u="sng" dirty="0"/>
              <a:t>Receives a FULL ballot</a:t>
            </a:r>
          </a:p>
          <a:p>
            <a:pPr lvl="2"/>
            <a:r>
              <a:rPr lang="en-US" dirty="0"/>
              <a:t>US citizen living abroad but intends to return? </a:t>
            </a:r>
            <a:r>
              <a:rPr lang="en-US" u="sng" dirty="0"/>
              <a:t>Receives a FULL ballot</a:t>
            </a:r>
          </a:p>
          <a:p>
            <a:pPr lvl="2"/>
            <a:r>
              <a:rPr lang="en-US" dirty="0"/>
              <a:t>US citizen living abroad but return is uncertain? </a:t>
            </a:r>
            <a:r>
              <a:rPr lang="en-US" u="sng" dirty="0"/>
              <a:t>Receives a FEDERAL ONLY ballot</a:t>
            </a:r>
          </a:p>
          <a:p>
            <a:pPr lvl="3"/>
            <a:r>
              <a:rPr lang="en-US" dirty="0"/>
              <a:t>Only permitted to vote for US President, US Senate, US House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894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balloon&#10;&#10;Description automatically generated">
            <a:extLst>
              <a:ext uri="{FF2B5EF4-FFF2-40B4-BE49-F238E27FC236}">
                <a16:creationId xmlns:a16="http://schemas.microsoft.com/office/drawing/2014/main" id="{D32E933D-3B70-0894-67D2-A58D6E7EEAB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9" y="0"/>
            <a:ext cx="1218882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72A7BA-6DEB-7AE7-D1BC-219E2614A0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8509" y="461423"/>
            <a:ext cx="9251902" cy="5797334"/>
          </a:xfrm>
          <a:noFill/>
        </p:spPr>
        <p:txBody>
          <a:bodyPr anchor="t">
            <a:normAutofit/>
          </a:bodyPr>
          <a:lstStyle/>
          <a:p>
            <a:pPr algn="l"/>
            <a:r>
              <a:rPr lang="en-US" sz="5200" dirty="0"/>
              <a:t>Acronyms</a:t>
            </a:r>
            <a:br>
              <a:rPr lang="en-US" sz="5200" dirty="0"/>
            </a:br>
            <a:br>
              <a:rPr lang="en-US" sz="1000" dirty="0"/>
            </a:br>
            <a:r>
              <a:rPr lang="en-US" sz="3200" dirty="0"/>
              <a:t>ABS = absentee</a:t>
            </a:r>
            <a:br>
              <a:rPr lang="en-US" sz="3200" dirty="0"/>
            </a:br>
            <a:r>
              <a:rPr lang="en-US" sz="3200" dirty="0"/>
              <a:t>BMV = Indiana Bureau of Motor Vehicles</a:t>
            </a:r>
            <a:br>
              <a:rPr lang="en-US" sz="3200" dirty="0"/>
            </a:br>
            <a:r>
              <a:rPr lang="en-US" sz="3200" dirty="0"/>
              <a:t>CEB = county election board</a:t>
            </a:r>
            <a:br>
              <a:rPr lang="en-US" sz="3200" dirty="0"/>
            </a:br>
            <a:r>
              <a:rPr lang="en-US" sz="3200" dirty="0"/>
              <a:t>Credential = IN driver’s license or state ID card</a:t>
            </a:r>
            <a:br>
              <a:rPr lang="en-US" sz="3200" dirty="0"/>
            </a:br>
            <a:r>
              <a:rPr lang="en-US" sz="3200" dirty="0"/>
              <a:t>DLN = driver’s license number</a:t>
            </a:r>
            <a:br>
              <a:rPr lang="en-US" sz="3200" dirty="0"/>
            </a:br>
            <a:r>
              <a:rPr lang="en-US" sz="3200" dirty="0"/>
              <a:t>IED = Indiana Election Division</a:t>
            </a:r>
            <a:br>
              <a:rPr lang="en-US" sz="3200" dirty="0"/>
            </a:br>
            <a:r>
              <a:rPr lang="en-US" sz="3200" dirty="0"/>
              <a:t>SOS = Secretary of State</a:t>
            </a:r>
            <a:br>
              <a:rPr lang="en-US" sz="3200" dirty="0"/>
            </a:br>
            <a:r>
              <a:rPr lang="en-US" sz="3200" dirty="0"/>
              <a:t>SSN4 = last four digits of Social Security Number (SSN)</a:t>
            </a:r>
            <a:br>
              <a:rPr lang="en-US" sz="3200" dirty="0"/>
            </a:br>
            <a:r>
              <a:rPr lang="en-US" sz="3200" dirty="0"/>
              <a:t>SVRS = statewide voter registration system</a:t>
            </a:r>
            <a:br>
              <a:rPr lang="en-US" sz="3200" dirty="0"/>
            </a:br>
            <a:r>
              <a:rPr lang="en-US" sz="3200" dirty="0"/>
              <a:t>VR = voter registration</a:t>
            </a:r>
            <a:endParaRPr lang="en-US" sz="5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770931-23D4-24AB-7736-858DC0A0CCFA}"/>
              </a:ext>
            </a:extLst>
          </p:cNvPr>
          <p:cNvSpPr txBox="1"/>
          <p:nvPr/>
        </p:nvSpPr>
        <p:spPr>
          <a:xfrm>
            <a:off x="5660706" y="6396577"/>
            <a:ext cx="612832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800" dirty="0"/>
              <a:t>Images by </a:t>
            </a:r>
            <a:r>
              <a:rPr lang="en-US" sz="800" dirty="0" err="1"/>
              <a:t>Freepik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990159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blue circle with red white and blue objects around it&#10;&#10;Description automatically generated">
            <a:extLst>
              <a:ext uri="{FF2B5EF4-FFF2-40B4-BE49-F238E27FC236}">
                <a16:creationId xmlns:a16="http://schemas.microsoft.com/office/drawing/2014/main" id="{B4B669C2-63C2-D153-87A1-73F52103D1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 flipV="1">
            <a:off x="9161282" y="0"/>
            <a:ext cx="3030718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D17E39B-2821-DBB8-7533-D0B165AF0A87}"/>
              </a:ext>
            </a:extLst>
          </p:cNvPr>
          <p:cNvSpPr txBox="1"/>
          <p:nvPr/>
        </p:nvSpPr>
        <p:spPr>
          <a:xfrm rot="5400000">
            <a:off x="10409100" y="5192874"/>
            <a:ext cx="325947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/>
              <a:t>Images by </a:t>
            </a:r>
            <a:r>
              <a:rPr lang="en-US" sz="800" dirty="0" err="1"/>
              <a:t>Freepik</a:t>
            </a:r>
            <a:endParaRPr lang="en-US" sz="800" dirty="0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CE66D15F-7A7B-4C76-836D-C488B5AE0138}"/>
              </a:ext>
            </a:extLst>
          </p:cNvPr>
          <p:cNvSpPr txBox="1">
            <a:spLocks/>
          </p:cNvSpPr>
          <p:nvPr/>
        </p:nvSpPr>
        <p:spPr>
          <a:xfrm>
            <a:off x="260886" y="397701"/>
            <a:ext cx="8581273" cy="602973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Other Reminders</a:t>
            </a:r>
          </a:p>
          <a:p>
            <a:pPr lvl="1"/>
            <a:r>
              <a:rPr lang="en-US" dirty="0"/>
              <a:t>Voter ID Number Requirement for ABS</a:t>
            </a:r>
          </a:p>
          <a:p>
            <a:pPr lvl="2"/>
            <a:r>
              <a:rPr lang="en-US" dirty="0"/>
              <a:t>Applies to military/overseas voters</a:t>
            </a:r>
          </a:p>
          <a:p>
            <a:pPr lvl="2"/>
            <a:r>
              <a:rPr lang="en-US" dirty="0"/>
              <a:t>Form instructions request the information to be placed in section #6 (additional information) but also acceptable if included in section #1 (SSN or DLN boxes)</a:t>
            </a:r>
          </a:p>
          <a:p>
            <a:pPr lvl="1"/>
            <a:r>
              <a:rPr lang="en-US" dirty="0"/>
              <a:t>Faxed or Emailed Ballots</a:t>
            </a:r>
          </a:p>
          <a:p>
            <a:pPr lvl="2"/>
            <a:r>
              <a:rPr lang="en-US" dirty="0"/>
              <a:t>ABS-9 secrecy waiver is generated in SVRS</a:t>
            </a:r>
          </a:p>
          <a:p>
            <a:pPr lvl="2"/>
            <a:r>
              <a:rPr lang="en-US" dirty="0"/>
              <a:t>Secure returns in ABS-10 (or ABS-10B, if using new envelope templates)</a:t>
            </a:r>
          </a:p>
          <a:p>
            <a:pPr lvl="2"/>
            <a:r>
              <a:rPr lang="en-US" dirty="0"/>
              <a:t>MUST REMAKE these ballots on an optical scan ballot card using bi-partisan teams AFTER the central count team’s review to confirm voter is eligible to vote in this election</a:t>
            </a:r>
          </a:p>
          <a:p>
            <a:pPr lvl="1"/>
            <a:r>
              <a:rPr lang="en-US" dirty="0"/>
              <a:t>Federal Write-In Absentee Ballot (FWAB)</a:t>
            </a:r>
          </a:p>
          <a:p>
            <a:pPr lvl="2"/>
            <a:r>
              <a:rPr lang="en-US" dirty="0"/>
              <a:t>Used as a back-up in case military or overseas voter’s original ABS ballot, as requested by the FPCA, is not returned by the deadline</a:t>
            </a:r>
          </a:p>
          <a:p>
            <a:pPr lvl="2"/>
            <a:r>
              <a:rPr lang="en-US" dirty="0"/>
              <a:t>FWABs CANNOT be accepted if voter does NOT have an FPCA on file for the year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8987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C27971-BEA4-5827-1B93-E0FF452066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Title 6">
            <a:extLst>
              <a:ext uri="{FF2B5EF4-FFF2-40B4-BE49-F238E27FC236}">
                <a16:creationId xmlns:a16="http://schemas.microsoft.com/office/drawing/2014/main" id="{8780267A-579A-D578-AB77-0B2C1D65FA72}"/>
              </a:ext>
            </a:extLst>
          </p:cNvPr>
          <p:cNvSpPr txBox="1">
            <a:spLocks/>
          </p:cNvSpPr>
          <p:nvPr/>
        </p:nvSpPr>
        <p:spPr>
          <a:xfrm>
            <a:off x="6096000" y="1528907"/>
            <a:ext cx="2872509" cy="421611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Questions?</a:t>
            </a:r>
            <a:br>
              <a:rPr lang="en-US" dirty="0"/>
            </a:br>
            <a:endParaRPr lang="en-US" sz="2000" dirty="0"/>
          </a:p>
          <a:p>
            <a:r>
              <a:rPr lang="en-US" sz="2000" dirty="0"/>
              <a:t>Angie Nussmeyer</a:t>
            </a:r>
          </a:p>
          <a:p>
            <a:r>
              <a:rPr lang="en-US" sz="2000" i="1" dirty="0"/>
              <a:t>anussmeyer@iec.in.gov</a:t>
            </a:r>
          </a:p>
          <a:p>
            <a:r>
              <a:rPr lang="en-US" sz="2000" dirty="0"/>
              <a:t>317-232-3940</a:t>
            </a:r>
          </a:p>
          <a:p>
            <a:endParaRPr lang="en-US" sz="2000" i="1" dirty="0"/>
          </a:p>
          <a:p>
            <a:r>
              <a:rPr lang="en-US" sz="2000" dirty="0"/>
              <a:t>Matthew Kochevar</a:t>
            </a:r>
          </a:p>
          <a:p>
            <a:r>
              <a:rPr lang="en-US" sz="2000" i="1" dirty="0"/>
              <a:t>mkochevar@iec.in.gov</a:t>
            </a:r>
          </a:p>
          <a:p>
            <a:r>
              <a:rPr lang="en-US" sz="2000" dirty="0"/>
              <a:t>317-232-3942</a:t>
            </a:r>
          </a:p>
          <a:p>
            <a:endParaRPr lang="en-US" sz="2000" dirty="0"/>
          </a:p>
          <a:p>
            <a:r>
              <a:rPr lang="en-US" sz="2000" dirty="0"/>
              <a:t>elections@iec.in.gov</a:t>
            </a:r>
          </a:p>
        </p:txBody>
      </p:sp>
    </p:spTree>
    <p:extLst>
      <p:ext uri="{BB962C8B-B14F-4D97-AF65-F5344CB8AC3E}">
        <p14:creationId xmlns:p14="http://schemas.microsoft.com/office/powerpoint/2010/main" val="1943483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B468B-7D74-1232-27B3-B14A0A539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5018" y="365126"/>
            <a:ext cx="8148782" cy="1108568"/>
          </a:xfrm>
        </p:spPr>
        <p:txBody>
          <a:bodyPr/>
          <a:lstStyle/>
          <a:p>
            <a:r>
              <a:rPr lang="en-US" sz="4400" b="1" dirty="0"/>
              <a:t>First Time Voters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60B8E-EF6C-B0E7-B6EF-EBB9D8E9A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9428" y="1473693"/>
            <a:ext cx="8264371" cy="4130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Adding first time voters who register in person at a voter registration agency to the “proof of residency” procedures already used by counties for first time voters who register to vote by mail</a:t>
            </a:r>
          </a:p>
          <a:p>
            <a:endParaRPr lang="en-US" sz="1050" dirty="0"/>
          </a:p>
          <a:p>
            <a:pPr marL="0" indent="0">
              <a:buNone/>
            </a:pPr>
            <a:r>
              <a:rPr lang="en-US" sz="2400" dirty="0"/>
              <a:t>“Voter Registration Agency” includes, but not limited to:</a:t>
            </a:r>
          </a:p>
          <a:p>
            <a:pPr marL="914400" lvl="1" indent="-457200"/>
            <a:r>
              <a:rPr lang="en-US" dirty="0"/>
              <a:t>IED/SOS office</a:t>
            </a:r>
          </a:p>
          <a:p>
            <a:pPr marL="914400" lvl="1" indent="-457200"/>
            <a:r>
              <a:rPr lang="en-US" dirty="0"/>
              <a:t>Clerk/CEB/VR Office</a:t>
            </a:r>
          </a:p>
          <a:p>
            <a:pPr marL="914400" lvl="1" indent="-457200"/>
            <a:r>
              <a:rPr lang="en-US" dirty="0"/>
              <a:t>Full Service Agencies: BMV, FSSA, DWD, etc.</a:t>
            </a:r>
          </a:p>
          <a:p>
            <a:pPr marL="914400" lvl="1" indent="-457200"/>
            <a:r>
              <a:rPr lang="en-US" dirty="0"/>
              <a:t>Law Enforcement Agencies during handgun licensing</a:t>
            </a:r>
          </a:p>
          <a:p>
            <a:endParaRPr lang="en-US" sz="2400" dirty="0"/>
          </a:p>
        </p:txBody>
      </p:sp>
      <p:sp>
        <p:nvSpPr>
          <p:cNvPr id="7" name="Footer Placeholder 13">
            <a:extLst>
              <a:ext uri="{FF2B5EF4-FFF2-40B4-BE49-F238E27FC236}">
                <a16:creationId xmlns:a16="http://schemas.microsoft.com/office/drawing/2014/main" id="{718A7AC8-6E75-78FA-7043-33EBA52212AD}"/>
              </a:ext>
            </a:extLst>
          </p:cNvPr>
          <p:cNvSpPr txBox="1">
            <a:spLocks/>
          </p:cNvSpPr>
          <p:nvPr/>
        </p:nvSpPr>
        <p:spPr>
          <a:xfrm>
            <a:off x="3977196" y="6048772"/>
            <a:ext cx="79524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/>
              <a:t>IC 3-7-14-7 | C 3-7-15-5 | IC 3-7-15-7 | IC 3-7-16-12 | IC 3-7-16-14 | IC 3-7-18-4 | IC 3-7-18-6 | IC 3-7-22-5 | </a:t>
            </a:r>
            <a:br>
              <a:rPr lang="en-US" b="0" dirty="0"/>
            </a:br>
            <a:r>
              <a:rPr lang="en-US" b="0" dirty="0"/>
              <a:t>IC 3-7-27-20.2 | IC 3-7-29-1 | IC 3-7-33-4.7 [NEW]</a:t>
            </a:r>
          </a:p>
        </p:txBody>
      </p:sp>
      <p:pic>
        <p:nvPicPr>
          <p:cNvPr id="9" name="Picture 8" descr="A cartoon of an eagle wearing a hat&#10;&#10;Description automatically generated">
            <a:extLst>
              <a:ext uri="{FF2B5EF4-FFF2-40B4-BE49-F238E27FC236}">
                <a16:creationId xmlns:a16="http://schemas.microsoft.com/office/drawing/2014/main" id="{9D30064C-54E6-68EA-F587-3FD684AEDD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32509" y="0"/>
            <a:ext cx="3676073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814F29-74A5-81B7-0829-D889E2F0E868}"/>
              </a:ext>
            </a:extLst>
          </p:cNvPr>
          <p:cNvSpPr txBox="1"/>
          <p:nvPr/>
        </p:nvSpPr>
        <p:spPr>
          <a:xfrm rot="16200000">
            <a:off x="-2903175" y="1365971"/>
            <a:ext cx="612832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/>
              <a:t>Images by </a:t>
            </a:r>
            <a:r>
              <a:rPr lang="en-US" sz="800" dirty="0" err="1"/>
              <a:t>Freepik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484471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BDC4FA7-2961-5559-97EC-98A8A032CD9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0893F8-D358-A53E-67A2-544D3A297B5B}"/>
              </a:ext>
            </a:extLst>
          </p:cNvPr>
          <p:cNvSpPr/>
          <p:nvPr/>
        </p:nvSpPr>
        <p:spPr>
          <a:xfrm>
            <a:off x="0" y="1580226"/>
            <a:ext cx="12192000" cy="5277774"/>
          </a:xfrm>
          <a:prstGeom prst="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4B3D5F-436E-7592-B882-A8AF1E6F352A}"/>
              </a:ext>
            </a:extLst>
          </p:cNvPr>
          <p:cNvSpPr/>
          <p:nvPr/>
        </p:nvSpPr>
        <p:spPr>
          <a:xfrm>
            <a:off x="838200" y="781235"/>
            <a:ext cx="10515600" cy="5395727"/>
          </a:xfrm>
          <a:prstGeom prst="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2C7E4-C683-1307-2BE3-F6C6598C6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299" y="911408"/>
            <a:ext cx="10200444" cy="1047567"/>
          </a:xfrm>
        </p:spPr>
        <p:txBody>
          <a:bodyPr/>
          <a:lstStyle/>
          <a:p>
            <a:pPr algn="ctr"/>
            <a:r>
              <a:rPr lang="en-US" b="1" dirty="0"/>
              <a:t>First Time Voters VR Application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079C4-6817-FEDB-07C6-94BE51B78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4299" y="1958976"/>
            <a:ext cx="10200444" cy="3987616"/>
          </a:xfrm>
        </p:spPr>
        <p:txBody>
          <a:bodyPr/>
          <a:lstStyle/>
          <a:p>
            <a:pPr marL="457200" indent="-457200">
              <a:buFontTx/>
              <a:buChar char="-"/>
            </a:pPr>
            <a:r>
              <a:rPr lang="en-US" sz="2400" dirty="0"/>
              <a:t>Does app include IN DLN or SSN4?</a:t>
            </a:r>
          </a:p>
          <a:p>
            <a:pPr marL="822960" lvl="1" indent="-457200">
              <a:buFontTx/>
              <a:buChar char="-"/>
            </a:pPr>
            <a:r>
              <a:rPr lang="en-US" sz="2000" dirty="0"/>
              <a:t>If yes, validate the number on the app within SVRS</a:t>
            </a:r>
          </a:p>
          <a:p>
            <a:pPr marL="1097280" lvl="2" indent="-457200">
              <a:buFontTx/>
              <a:buChar char="-"/>
            </a:pPr>
            <a:r>
              <a:rPr lang="en-US" sz="1800" dirty="0"/>
              <a:t>Match? Then voter does NOT need to provide proof of residency and NO flag should be added to the record</a:t>
            </a:r>
          </a:p>
          <a:p>
            <a:pPr marL="1097280" lvl="2" indent="-457200">
              <a:buFontTx/>
              <a:buChar char="-"/>
            </a:pPr>
            <a:r>
              <a:rPr lang="en-US" sz="1800" dirty="0"/>
              <a:t>No Match? Then voter DOES need to provide proof of residency</a:t>
            </a:r>
          </a:p>
          <a:p>
            <a:pPr marL="1344168" lvl="4" indent="-457200">
              <a:buFontTx/>
              <a:buChar char="-"/>
            </a:pPr>
            <a:r>
              <a:rPr lang="en-US" sz="1600" dirty="0"/>
              <a:t>Confirm whether voter provided proof of residency with application</a:t>
            </a:r>
          </a:p>
          <a:p>
            <a:pPr marL="1344168" lvl="4" indent="-457200">
              <a:buFontTx/>
              <a:buChar char="-"/>
            </a:pPr>
            <a:r>
              <a:rPr lang="en-US" sz="1600" dirty="0"/>
              <a:t>If included and valid, NO proof of residency flag should be added to the record</a:t>
            </a:r>
          </a:p>
          <a:p>
            <a:pPr marL="1344168" lvl="4" indent="-457200">
              <a:buFontTx/>
              <a:buChar char="-"/>
            </a:pPr>
            <a:r>
              <a:rPr lang="en-US" sz="1600" dirty="0"/>
              <a:t>If not included,  proof of residency flag must be added to the record</a:t>
            </a:r>
          </a:p>
          <a:p>
            <a:pPr marL="822960" lvl="1" indent="-457200">
              <a:buFontTx/>
              <a:buChar char="-"/>
            </a:pPr>
            <a:r>
              <a:rPr lang="en-US" sz="2000" dirty="0"/>
              <a:t>If no (that is, voter marked “none”) then voter must provide proof of residency</a:t>
            </a:r>
          </a:p>
          <a:p>
            <a:pPr marL="1097280" lvl="2" indent="-457200">
              <a:buFontTx/>
              <a:buChar char="-"/>
            </a:pPr>
            <a:r>
              <a:rPr lang="en-US" sz="1800" dirty="0"/>
              <a:t>Flag must be added to the voter’s record in SVRS UNLESS proof of residency documentation is included with the registration request</a:t>
            </a:r>
          </a:p>
          <a:p>
            <a:pPr marL="457200" indent="-457200">
              <a:buFontTx/>
              <a:buChar char="-"/>
            </a:pPr>
            <a:r>
              <a:rPr lang="en-US" sz="2400" dirty="0"/>
              <a:t>Voter’s VR app is processed, if otherwise qualified</a:t>
            </a:r>
          </a:p>
          <a:p>
            <a:endParaRPr lang="en-US" dirty="0"/>
          </a:p>
        </p:txBody>
      </p:sp>
      <p:sp>
        <p:nvSpPr>
          <p:cNvPr id="6" name="Footer Placeholder 13">
            <a:extLst>
              <a:ext uri="{FF2B5EF4-FFF2-40B4-BE49-F238E27FC236}">
                <a16:creationId xmlns:a16="http://schemas.microsoft.com/office/drawing/2014/main" id="{2EC86518-3388-C0CE-6D20-DCBB5154608A}"/>
              </a:ext>
            </a:extLst>
          </p:cNvPr>
          <p:cNvSpPr txBox="1">
            <a:spLocks/>
          </p:cNvSpPr>
          <p:nvPr/>
        </p:nvSpPr>
        <p:spPr>
          <a:xfrm>
            <a:off x="838200" y="6310313"/>
            <a:ext cx="94159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IC 3-7-14-7 | C 3-7-15-5 | IC 3-7-15-7 | IC 3-7-16-12 | IC 3-7-16-14 | IC 3-7-18-4 | IC 3-7-18-6 | IC 3-7-22-5 | IC 3-7-27-20.2 | IC 3-7-29-1 | IC 3-7-33-4.7[NEW]</a:t>
            </a:r>
          </a:p>
        </p:txBody>
      </p:sp>
    </p:spTree>
    <p:extLst>
      <p:ext uri="{BB962C8B-B14F-4D97-AF65-F5344CB8AC3E}">
        <p14:creationId xmlns:p14="http://schemas.microsoft.com/office/powerpoint/2010/main" val="2835531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BDC4FA7-2961-5559-97EC-98A8A032CD9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0893F8-D358-A53E-67A2-544D3A297B5B}"/>
              </a:ext>
            </a:extLst>
          </p:cNvPr>
          <p:cNvSpPr/>
          <p:nvPr/>
        </p:nvSpPr>
        <p:spPr>
          <a:xfrm>
            <a:off x="0" y="5317724"/>
            <a:ext cx="12192000" cy="1540276"/>
          </a:xfrm>
          <a:prstGeom prst="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4B3D5F-436E-7592-B882-A8AF1E6F352A}"/>
              </a:ext>
            </a:extLst>
          </p:cNvPr>
          <p:cNvSpPr/>
          <p:nvPr/>
        </p:nvSpPr>
        <p:spPr>
          <a:xfrm>
            <a:off x="838200" y="781235"/>
            <a:ext cx="10515600" cy="5395727"/>
          </a:xfrm>
          <a:prstGeom prst="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2C7E4-C683-1307-2BE3-F6C6598C6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1409"/>
            <a:ext cx="10515600" cy="1044390"/>
          </a:xfrm>
        </p:spPr>
        <p:txBody>
          <a:bodyPr/>
          <a:lstStyle/>
          <a:p>
            <a:pPr algn="ctr"/>
            <a:r>
              <a:rPr lang="en-US" b="1" dirty="0"/>
              <a:t>Proof of Residency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079C4-6817-FEDB-07C6-94BE51B78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9810" y="1958976"/>
            <a:ext cx="10156054" cy="3987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/>
              <a:t>NOT </a:t>
            </a:r>
            <a:r>
              <a:rPr lang="en-US" sz="2400" dirty="0"/>
              <a:t>the same as photo ID law</a:t>
            </a:r>
          </a:p>
          <a:p>
            <a:pPr marL="0" indent="0">
              <a:buNone/>
            </a:pPr>
            <a:r>
              <a:rPr lang="en-US" sz="2400" dirty="0"/>
              <a:t>Confirm the voter’s address on residency doc corresponds to their registration address</a:t>
            </a:r>
          </a:p>
          <a:p>
            <a:pPr marL="822960" lvl="1" indent="-457200">
              <a:buFontTx/>
              <a:buChar char="-"/>
            </a:pPr>
            <a:r>
              <a:rPr lang="en-US" sz="2000" dirty="0"/>
              <a:t>NO address conformity requirement when checking ID to vote</a:t>
            </a:r>
          </a:p>
          <a:p>
            <a:pPr marL="0" indent="0">
              <a:buNone/>
            </a:pPr>
            <a:r>
              <a:rPr lang="en-US" sz="2400" dirty="0"/>
              <a:t>Some types of acceptable proof of residency documents include:</a:t>
            </a:r>
          </a:p>
          <a:p>
            <a:pPr marL="822960" lvl="1" indent="-457200">
              <a:buFontTx/>
              <a:buChar char="-"/>
            </a:pPr>
            <a:r>
              <a:rPr lang="en-US" sz="2000" dirty="0"/>
              <a:t>Current &amp; valid IN DLN/ID Card/Learner’s Permit</a:t>
            </a:r>
          </a:p>
          <a:p>
            <a:pPr marL="822960" lvl="1" indent="-457200">
              <a:buFontTx/>
              <a:buChar char="-"/>
            </a:pPr>
            <a:r>
              <a:rPr lang="en-US" sz="2000" dirty="0"/>
              <a:t>Bank Statement</a:t>
            </a:r>
          </a:p>
          <a:p>
            <a:pPr marL="822960" lvl="1" indent="-457200">
              <a:buFontTx/>
              <a:buChar char="-"/>
            </a:pPr>
            <a:r>
              <a:rPr lang="en-US" sz="2000" dirty="0"/>
              <a:t>Utility Bill</a:t>
            </a:r>
          </a:p>
          <a:p>
            <a:pPr marL="822960" lvl="1" indent="-457200">
              <a:buFontTx/>
              <a:buChar char="-"/>
            </a:pPr>
            <a:r>
              <a:rPr lang="en-US" sz="2000" dirty="0"/>
              <a:t>Government Document</a:t>
            </a:r>
          </a:p>
          <a:p>
            <a:pPr marL="822960" lvl="1" indent="-457200">
              <a:buFontTx/>
              <a:buChar char="-"/>
            </a:pPr>
            <a:r>
              <a:rPr lang="en-US" sz="2000" dirty="0"/>
              <a:t>Paycheck</a:t>
            </a:r>
          </a:p>
          <a:p>
            <a:endParaRPr lang="en-US" dirty="0"/>
          </a:p>
        </p:txBody>
      </p:sp>
      <p:sp>
        <p:nvSpPr>
          <p:cNvPr id="6" name="Footer Placeholder 13">
            <a:extLst>
              <a:ext uri="{FF2B5EF4-FFF2-40B4-BE49-F238E27FC236}">
                <a16:creationId xmlns:a16="http://schemas.microsoft.com/office/drawing/2014/main" id="{2EC86518-3388-C0CE-6D20-DCBB5154608A}"/>
              </a:ext>
            </a:extLst>
          </p:cNvPr>
          <p:cNvSpPr txBox="1">
            <a:spLocks/>
          </p:cNvSpPr>
          <p:nvPr/>
        </p:nvSpPr>
        <p:spPr>
          <a:xfrm>
            <a:off x="838200" y="6310313"/>
            <a:ext cx="94159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IC 3-7-14-7 | C 3-7-15-5 | IC 3-7-15-7 | IC 3-7-16-12 | IC 3-7-16-14 | IC 3-7-18-4 | IC 3-7-18-6 | IC 3-7-22-5 | IC 3-7-27-20.2 | IC 3-7-29-1 | IC 3-7-33-4.7[NEW]</a:t>
            </a:r>
          </a:p>
        </p:txBody>
      </p:sp>
    </p:spTree>
    <p:extLst>
      <p:ext uri="{BB962C8B-B14F-4D97-AF65-F5344CB8AC3E}">
        <p14:creationId xmlns:p14="http://schemas.microsoft.com/office/powerpoint/2010/main" val="2434251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BDC4FA7-2961-5559-97EC-98A8A032CD9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0893F8-D358-A53E-67A2-544D3A297B5B}"/>
              </a:ext>
            </a:extLst>
          </p:cNvPr>
          <p:cNvSpPr/>
          <p:nvPr/>
        </p:nvSpPr>
        <p:spPr>
          <a:xfrm>
            <a:off x="0" y="1606858"/>
            <a:ext cx="12192000" cy="5251142"/>
          </a:xfrm>
          <a:prstGeom prst="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4B3D5F-436E-7592-B882-A8AF1E6F352A}"/>
              </a:ext>
            </a:extLst>
          </p:cNvPr>
          <p:cNvSpPr/>
          <p:nvPr/>
        </p:nvSpPr>
        <p:spPr>
          <a:xfrm>
            <a:off x="838200" y="781235"/>
            <a:ext cx="10515600" cy="5395727"/>
          </a:xfrm>
          <a:prstGeom prst="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2C7E4-C683-1307-2BE3-F6C6598C6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1409"/>
            <a:ext cx="10515600" cy="1044390"/>
          </a:xfrm>
        </p:spPr>
        <p:txBody>
          <a:bodyPr/>
          <a:lstStyle/>
          <a:p>
            <a:pPr algn="ctr"/>
            <a:r>
              <a:rPr lang="en-US" b="1" dirty="0"/>
              <a:t>Proof of Residency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079C4-6817-FEDB-07C6-94BE51B78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2167"/>
            <a:ext cx="10515600" cy="437479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00" dirty="0"/>
              <a:t>Absentee Voters with Proof of Residency Flag</a:t>
            </a:r>
          </a:p>
          <a:p>
            <a:pPr marL="822960" lvl="1" indent="-457200">
              <a:buFontTx/>
              <a:buChar char="-"/>
            </a:pPr>
            <a:r>
              <a:rPr lang="en-US" sz="2200" dirty="0"/>
              <a:t>Send ABS-12 Form generated from SVRS with ABS balloting materials</a:t>
            </a:r>
          </a:p>
          <a:p>
            <a:pPr marL="1097280" lvl="2" indent="-457200">
              <a:buFontTx/>
              <a:buChar char="-"/>
            </a:pPr>
            <a:r>
              <a:rPr lang="en-US" sz="1900" dirty="0"/>
              <a:t>Includes ABS-Mail, ABS-Travel Board, ABS-VPD, ABS-Attorney General</a:t>
            </a:r>
          </a:p>
          <a:p>
            <a:pPr marL="1097280" lvl="2" indent="-457200">
              <a:buFontTx/>
              <a:buChar char="-"/>
            </a:pPr>
            <a:r>
              <a:rPr lang="en-US" sz="1900" dirty="0"/>
              <a:t>Voters using FPCA are exempt from this requirement</a:t>
            </a:r>
          </a:p>
          <a:p>
            <a:pPr marL="822960" lvl="1" indent="-457200">
              <a:buFontTx/>
              <a:buChar char="-"/>
            </a:pPr>
            <a:r>
              <a:rPr lang="en-US" sz="2200" dirty="0"/>
              <a:t>Must return form &amp; proof of residency to CEB not later than 6P on Election Day</a:t>
            </a:r>
          </a:p>
          <a:p>
            <a:pPr marL="1097280" lvl="2" indent="-457200">
              <a:buFontTx/>
              <a:buChar char="-"/>
            </a:pPr>
            <a:r>
              <a:rPr lang="en-US" sz="1900" dirty="0"/>
              <a:t>If not, ABS ballot is made provisional &amp; cannot be counted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2600" dirty="0"/>
              <a:t>In-Person Voters with Proof of Residency Flag</a:t>
            </a:r>
          </a:p>
          <a:p>
            <a:pPr marL="822960" lvl="1" indent="-457200">
              <a:buFontTx/>
              <a:buChar char="-"/>
            </a:pPr>
            <a:r>
              <a:rPr lang="en-US" sz="2200" dirty="0"/>
              <a:t>Applies to Election Day &amp; Early In-Person Absentee Voting</a:t>
            </a:r>
          </a:p>
          <a:p>
            <a:pPr marL="822960" lvl="1" indent="-457200">
              <a:buFontTx/>
              <a:buChar char="-"/>
            </a:pPr>
            <a:r>
              <a:rPr lang="en-US" sz="2200" dirty="0"/>
              <a:t>Pollbook entry should prompt workers to ask voter for proof of residency before signing poll list</a:t>
            </a:r>
          </a:p>
          <a:p>
            <a:pPr marL="1097280" lvl="2" indent="-457200">
              <a:buFontTx/>
              <a:buChar char="-"/>
            </a:pPr>
            <a:r>
              <a:rPr lang="en-US" sz="1900" dirty="0"/>
              <a:t>Voter can produce proof of residency using a smartphone, but can be an ID or paper document</a:t>
            </a:r>
          </a:p>
          <a:p>
            <a:pPr marL="822960" lvl="1" indent="-457200">
              <a:buFontTx/>
              <a:buChar char="-"/>
            </a:pPr>
            <a:r>
              <a:rPr lang="en-US" sz="2200" dirty="0"/>
              <a:t>If voter can’t provide proof of residency OR has signed the poll list, then provisional ballot must be issued &amp; PRO-9 provided to the voter</a:t>
            </a:r>
          </a:p>
          <a:p>
            <a:pPr marL="1097280" lvl="2" indent="-457200">
              <a:buFontTx/>
              <a:buChar char="-"/>
            </a:pPr>
            <a:r>
              <a:rPr lang="en-US" sz="1900" dirty="0"/>
              <a:t>Voter has until 6PM on Election Day to bring proof of residency to CEB for ballot to count</a:t>
            </a:r>
          </a:p>
          <a:p>
            <a:endParaRPr lang="en-US" dirty="0"/>
          </a:p>
        </p:txBody>
      </p:sp>
      <p:sp>
        <p:nvSpPr>
          <p:cNvPr id="8" name="Footer Placeholder 13">
            <a:extLst>
              <a:ext uri="{FF2B5EF4-FFF2-40B4-BE49-F238E27FC236}">
                <a16:creationId xmlns:a16="http://schemas.microsoft.com/office/drawing/2014/main" id="{1AB04F28-96E0-7692-8FD9-83A27B676034}"/>
              </a:ext>
            </a:extLst>
          </p:cNvPr>
          <p:cNvSpPr txBox="1">
            <a:spLocks/>
          </p:cNvSpPr>
          <p:nvPr/>
        </p:nvSpPr>
        <p:spPr>
          <a:xfrm>
            <a:off x="838200" y="6288881"/>
            <a:ext cx="10034554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IC 3-7-33-4.7[NEW] | IC 3-11-4-17.5 | IC 3-11-4-18 | IC 3-11-8-10.3 | IC 3-11-8-23 | IC 3-11-8-25.2 | IC 3-11-10-28| IC 3-11.7-2-1 | IC 3-11.7-2-2 | IC 3-11.7-5-2 | IC 3-14-5-1</a:t>
            </a:r>
          </a:p>
        </p:txBody>
      </p:sp>
    </p:spTree>
    <p:extLst>
      <p:ext uri="{BB962C8B-B14F-4D97-AF65-F5344CB8AC3E}">
        <p14:creationId xmlns:p14="http://schemas.microsoft.com/office/powerpoint/2010/main" val="2759060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BDC4FA7-2961-5559-97EC-98A8A032CD9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0893F8-D358-A53E-67A2-544D3A297B5B}"/>
              </a:ext>
            </a:extLst>
          </p:cNvPr>
          <p:cNvSpPr/>
          <p:nvPr/>
        </p:nvSpPr>
        <p:spPr>
          <a:xfrm>
            <a:off x="0" y="1580226"/>
            <a:ext cx="12192000" cy="5277774"/>
          </a:xfrm>
          <a:prstGeom prst="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4B3D5F-436E-7592-B882-A8AF1E6F352A}"/>
              </a:ext>
            </a:extLst>
          </p:cNvPr>
          <p:cNvSpPr/>
          <p:nvPr/>
        </p:nvSpPr>
        <p:spPr>
          <a:xfrm>
            <a:off x="838200" y="781235"/>
            <a:ext cx="10515600" cy="5277775"/>
          </a:xfrm>
          <a:prstGeom prst="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2C7E4-C683-1307-2BE3-F6C6598C6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299" y="911408"/>
            <a:ext cx="10200444" cy="1047567"/>
          </a:xfrm>
        </p:spPr>
        <p:txBody>
          <a:bodyPr/>
          <a:lstStyle/>
          <a:p>
            <a:pPr algn="ctr"/>
            <a:r>
              <a:rPr lang="en-US" b="1" dirty="0"/>
              <a:t>“First Time Voter” Form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079C4-6817-FEDB-07C6-94BE51B78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4299" y="1958976"/>
            <a:ext cx="10200444" cy="398761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IED is adding updates first time voter info to the following forms effective July 1, 2024:</a:t>
            </a:r>
          </a:p>
          <a:p>
            <a:pPr marL="822960" lvl="1" indent="-457200">
              <a:buFontTx/>
              <a:buChar char="-"/>
            </a:pPr>
            <a:r>
              <a:rPr lang="en-US" sz="2400" b="1" dirty="0"/>
              <a:t>ABS-12</a:t>
            </a:r>
          </a:p>
          <a:p>
            <a:pPr marL="1097280" lvl="2" indent="-457200">
              <a:buFontTx/>
              <a:buChar char="-"/>
            </a:pPr>
            <a:r>
              <a:rPr lang="en-US" dirty="0"/>
              <a:t>Proof of residency notice sent with ABS ballots &amp; generated from SVRS</a:t>
            </a:r>
          </a:p>
          <a:p>
            <a:pPr marL="822960" lvl="1" indent="-457200">
              <a:buFontTx/>
              <a:buChar char="-"/>
            </a:pPr>
            <a:r>
              <a:rPr lang="en-US" sz="2400" b="1" dirty="0"/>
              <a:t>PRO-9</a:t>
            </a:r>
          </a:p>
          <a:p>
            <a:pPr marL="1097280" lvl="2" indent="-457200">
              <a:buFontTx/>
              <a:buChar char="-"/>
            </a:pPr>
            <a:r>
              <a:rPr lang="en-US" dirty="0"/>
              <a:t>Notice &amp; info given to voters when casting a provisional ballot</a:t>
            </a:r>
          </a:p>
          <a:p>
            <a:pPr marL="822960" lvl="1" indent="-457200">
              <a:buFontTx/>
              <a:buChar char="-"/>
            </a:pPr>
            <a:r>
              <a:rPr lang="en-US" sz="2400" b="1" dirty="0"/>
              <a:t>ABS-VPD</a:t>
            </a:r>
          </a:p>
          <a:p>
            <a:pPr marL="1097280" lvl="2" indent="-457200">
              <a:buFontTx/>
              <a:buChar char="-"/>
            </a:pPr>
            <a:r>
              <a:rPr lang="en-US" sz="2400" dirty="0"/>
              <a:t>Instructions in voter registration section need an update</a:t>
            </a:r>
          </a:p>
          <a:p>
            <a:pPr marL="822960" lvl="1" indent="-457200">
              <a:buFontTx/>
              <a:buChar char="-"/>
            </a:pPr>
            <a:r>
              <a:rPr lang="en-US" sz="2400" b="1" dirty="0"/>
              <a:t>VRG-7 &amp; VRG-11</a:t>
            </a:r>
          </a:p>
          <a:p>
            <a:pPr marL="1097280" lvl="2" indent="-457200">
              <a:buFontTx/>
              <a:buChar char="-"/>
            </a:pPr>
            <a:r>
              <a:rPr lang="en-US" dirty="0"/>
              <a:t>State voter registration forms</a:t>
            </a:r>
          </a:p>
          <a:p>
            <a:pPr marL="1097280" lvl="2" indent="-457200">
              <a:buFontTx/>
              <a:buChar char="-"/>
            </a:pPr>
            <a:r>
              <a:rPr lang="en-US" dirty="0"/>
              <a:t>Note – have an address update for the ABS/VR forms? Now is the time to tell our office so we can work in the revision with the updated forms set</a:t>
            </a:r>
          </a:p>
          <a:p>
            <a:pPr marL="640080" lvl="1" indent="-457200">
              <a:buFontTx/>
              <a:buChar char="-"/>
            </a:pPr>
            <a:r>
              <a:rPr lang="en-US" b="1" dirty="0"/>
              <a:t>VRG-6</a:t>
            </a:r>
          </a:p>
          <a:p>
            <a:pPr marL="1097280" lvl="2" indent="-457200">
              <a:buFontTx/>
              <a:buChar char="-"/>
            </a:pPr>
            <a:r>
              <a:rPr lang="en-US" dirty="0"/>
              <a:t>Used by FULL SERVICE agencies only; specialized forms unique to their office</a:t>
            </a:r>
          </a:p>
          <a:p>
            <a:pPr marL="1097280" lvl="2" indent="-457200">
              <a:buFontTx/>
              <a:buChar char="-"/>
            </a:pPr>
            <a:r>
              <a:rPr lang="en-US" dirty="0"/>
              <a:t>NOT a public facing form; agency needs to email </a:t>
            </a:r>
            <a:r>
              <a:rPr lang="en-US" dirty="0">
                <a:hlinkClick r:id="rId2"/>
              </a:rPr>
              <a:t>elections@iec.in.gov</a:t>
            </a:r>
            <a:r>
              <a:rPr lang="en-US" dirty="0"/>
              <a:t> to request an updated version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dirty="0"/>
              <a:t>Voter’s Bill of Rights Poster is being updated for November 2024 election</a:t>
            </a:r>
          </a:p>
          <a:p>
            <a:endParaRPr lang="en-US" dirty="0"/>
          </a:p>
        </p:txBody>
      </p:sp>
      <p:sp>
        <p:nvSpPr>
          <p:cNvPr id="6" name="Footer Placeholder 13">
            <a:extLst>
              <a:ext uri="{FF2B5EF4-FFF2-40B4-BE49-F238E27FC236}">
                <a16:creationId xmlns:a16="http://schemas.microsoft.com/office/drawing/2014/main" id="{2EC86518-3388-C0CE-6D20-DCBB5154608A}"/>
              </a:ext>
            </a:extLst>
          </p:cNvPr>
          <p:cNvSpPr txBox="1">
            <a:spLocks/>
          </p:cNvSpPr>
          <p:nvPr/>
        </p:nvSpPr>
        <p:spPr>
          <a:xfrm>
            <a:off x="836721" y="6189183"/>
            <a:ext cx="1051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500" i="1" dirty="0"/>
              <a:t>Be sure to look at legislative summary &amp; review statutes online as guidebooks and SOPs will be out-of-date on this topic</a:t>
            </a:r>
          </a:p>
        </p:txBody>
      </p:sp>
    </p:spTree>
    <p:extLst>
      <p:ext uri="{BB962C8B-B14F-4D97-AF65-F5344CB8AC3E}">
        <p14:creationId xmlns:p14="http://schemas.microsoft.com/office/powerpoint/2010/main" val="3563405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F79630B-0F0B-446E-A637-38FA8F61D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028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537339-8F4C-14C3-630A-9C9A39171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693" y="303996"/>
            <a:ext cx="5351279" cy="1330839"/>
          </a:xfrm>
        </p:spPr>
        <p:txBody>
          <a:bodyPr>
            <a:normAutofit/>
          </a:bodyPr>
          <a:lstStyle/>
          <a:p>
            <a:r>
              <a:rPr lang="en-US" b="1" dirty="0"/>
              <a:t>Confidence Factor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F82851B2-1383-672F-B30F-C1CF0C6E1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513" y="1364067"/>
            <a:ext cx="5033798" cy="4663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Full SSN: 40 points </a:t>
            </a:r>
          </a:p>
          <a:p>
            <a:pPr marL="0" indent="0">
              <a:buNone/>
            </a:pPr>
            <a:r>
              <a:rPr lang="en-US" sz="2000" dirty="0"/>
              <a:t>SSN4: 10 points</a:t>
            </a:r>
          </a:p>
          <a:p>
            <a:pPr marL="0" indent="0">
              <a:buNone/>
            </a:pPr>
            <a:r>
              <a:rPr lang="en-US" sz="2000" dirty="0"/>
              <a:t>IN DLN/ID Card Number: 50 points</a:t>
            </a:r>
          </a:p>
          <a:p>
            <a:pPr marL="0" indent="0">
              <a:buNone/>
            </a:pPr>
            <a:r>
              <a:rPr lang="en-US" sz="2000" dirty="0"/>
              <a:t>DOB: 25 points</a:t>
            </a:r>
          </a:p>
          <a:p>
            <a:pPr marL="0" indent="0">
              <a:buNone/>
            </a:pPr>
            <a:r>
              <a:rPr lang="en-US" sz="2000" dirty="0"/>
              <a:t>Last Name: 15 points</a:t>
            </a:r>
          </a:p>
          <a:p>
            <a:pPr marL="0" indent="0">
              <a:buNone/>
            </a:pPr>
            <a:r>
              <a:rPr lang="en-US" sz="2000" dirty="0"/>
              <a:t>First Name: 15 points</a:t>
            </a:r>
          </a:p>
          <a:p>
            <a:pPr marL="0" indent="0">
              <a:buNone/>
            </a:pPr>
            <a:r>
              <a:rPr lang="en-US" sz="2000" dirty="0"/>
              <a:t>Middle Name: 5 points</a:t>
            </a:r>
          </a:p>
          <a:p>
            <a:pPr marL="0" indent="0">
              <a:buNone/>
            </a:pPr>
            <a:r>
              <a:rPr lang="en-US" sz="2000" dirty="0"/>
              <a:t>Suffix: 5 points</a:t>
            </a:r>
          </a:p>
          <a:p>
            <a:pPr marL="0" indent="0">
              <a:buNone/>
            </a:pPr>
            <a:r>
              <a:rPr lang="en-US" sz="2000" dirty="0"/>
              <a:t>Street Address 1: 10 points</a:t>
            </a:r>
          </a:p>
          <a:p>
            <a:pPr marL="0" indent="0">
              <a:buNone/>
            </a:pPr>
            <a:r>
              <a:rPr lang="en-US" sz="2000" dirty="0"/>
              <a:t>Zip Code (first five): 5 points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2000" b="1" dirty="0"/>
              <a:t>MAXIMUM POSSIBLE POINTS: 180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9" name="Content Placeholder 8" descr="A person holding a tablet and giving a thumbs up&#10;&#10;Description automatically generated">
            <a:extLst>
              <a:ext uri="{FF2B5EF4-FFF2-40B4-BE49-F238E27FC236}">
                <a16:creationId xmlns:a16="http://schemas.microsoft.com/office/drawing/2014/main" id="{BB641D0F-8B51-10A6-6333-EB8F26DF5D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 b="-2"/>
          <a:stretch/>
        </p:blipFill>
        <p:spPr>
          <a:xfrm>
            <a:off x="6503342" y="1"/>
            <a:ext cx="5673630" cy="6857999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0989423-104F-0148-3A2C-ECE598A55B4F}"/>
              </a:ext>
            </a:extLst>
          </p:cNvPr>
          <p:cNvSpPr txBox="1"/>
          <p:nvPr/>
        </p:nvSpPr>
        <p:spPr>
          <a:xfrm rot="16200000">
            <a:off x="8909830" y="3553577"/>
            <a:ext cx="610339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/>
              <a:t>Image by </a:t>
            </a:r>
            <a:r>
              <a:rPr lang="en-US" sz="800" dirty="0" err="1"/>
              <a:t>katemangostar</a:t>
            </a:r>
            <a:r>
              <a:rPr lang="en-US" sz="800" dirty="0"/>
              <a:t> on </a:t>
            </a:r>
            <a:r>
              <a:rPr lang="en-US" sz="800" dirty="0" err="1"/>
              <a:t>Freepik</a:t>
            </a:r>
            <a:endParaRPr lang="en-US" sz="8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0A2CDA8-2084-72A0-40B5-460F089B292E}"/>
              </a:ext>
            </a:extLst>
          </p:cNvPr>
          <p:cNvCxnSpPr/>
          <p:nvPr/>
        </p:nvCxnSpPr>
        <p:spPr>
          <a:xfrm>
            <a:off x="824905" y="5491242"/>
            <a:ext cx="418138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13">
            <a:extLst>
              <a:ext uri="{FF2B5EF4-FFF2-40B4-BE49-F238E27FC236}">
                <a16:creationId xmlns:a16="http://schemas.microsoft.com/office/drawing/2014/main" id="{79D9E495-41A4-A16F-A5FD-1F0138C36C3F}"/>
              </a:ext>
            </a:extLst>
          </p:cNvPr>
          <p:cNvSpPr txBox="1">
            <a:spLocks/>
          </p:cNvSpPr>
          <p:nvPr/>
        </p:nvSpPr>
        <p:spPr>
          <a:xfrm>
            <a:off x="666174" y="6172199"/>
            <a:ext cx="5351279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IC 3-7-38.2-5.5</a:t>
            </a:r>
          </a:p>
        </p:txBody>
      </p:sp>
    </p:spTree>
    <p:extLst>
      <p:ext uri="{BB962C8B-B14F-4D97-AF65-F5344CB8AC3E}">
        <p14:creationId xmlns:p14="http://schemas.microsoft.com/office/powerpoint/2010/main" val="1583912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blue circle with red white and blue objects around it&#10;&#10;Description automatically generated">
            <a:extLst>
              <a:ext uri="{FF2B5EF4-FFF2-40B4-BE49-F238E27FC236}">
                <a16:creationId xmlns:a16="http://schemas.microsoft.com/office/drawing/2014/main" id="{B4B669C2-63C2-D153-87A1-73F52103D1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4"/>
          <a:stretch/>
        </p:blipFill>
        <p:spPr>
          <a:xfrm>
            <a:off x="0" y="0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B6280F-6D85-4FCC-8A95-1522D4B48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2196" y="2619324"/>
            <a:ext cx="4707587" cy="1619351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BMV Credential Statuses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3307AE-3741-A3F9-B687-94AB98331447}"/>
              </a:ext>
            </a:extLst>
          </p:cNvPr>
          <p:cNvSpPr txBox="1"/>
          <p:nvPr/>
        </p:nvSpPr>
        <p:spPr>
          <a:xfrm rot="16200000">
            <a:off x="-1522014" y="5106813"/>
            <a:ext cx="325947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/>
              <a:t>Images by </a:t>
            </a:r>
            <a:r>
              <a:rPr lang="en-US" sz="800" dirty="0" err="1"/>
              <a:t>Freepik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8591613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2199bfba-a409-4f13-b0c4-18b45933d88d}" enabled="0" method="" siteId="{2199bfba-a409-4f13-b0c4-18b45933d88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2082</Words>
  <Application>Microsoft Office PowerPoint</Application>
  <PresentationFormat>Widescreen</PresentationFormat>
  <Paragraphs>189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Aptos Display</vt:lpstr>
      <vt:lpstr>Arial</vt:lpstr>
      <vt:lpstr>Office Theme</vt:lpstr>
      <vt:lpstr>Voter Registration Updates &amp; Reminders</vt:lpstr>
      <vt:lpstr>Acronyms  ABS = absentee BMV = Indiana Bureau of Motor Vehicles CEB = county election board Credential = IN driver’s license or state ID card DLN = driver’s license number IED = Indiana Election Division SOS = Secretary of State SSN4 = last four digits of Social Security Number (SSN) SVRS = statewide voter registration system VR = voter registration</vt:lpstr>
      <vt:lpstr>First Time Voters</vt:lpstr>
      <vt:lpstr>First Time Voters VR Application Review</vt:lpstr>
      <vt:lpstr>Proof of Residency</vt:lpstr>
      <vt:lpstr>Proof of Residency</vt:lpstr>
      <vt:lpstr>“First Time Voter” Form Updates</vt:lpstr>
      <vt:lpstr>Confidence Factor</vt:lpstr>
      <vt:lpstr>BMV Credential Statuses</vt:lpstr>
      <vt:lpstr>IN BMV Credential Numbers  (XXXX-XX-XXXX)</vt:lpstr>
      <vt:lpstr>PowerPoint Presentation</vt:lpstr>
      <vt:lpstr>Out of State Voter Information</vt:lpstr>
      <vt:lpstr>Example 1: Sample Out of State Notice (SC)</vt:lpstr>
      <vt:lpstr>Example 2: Signed VR Form</vt:lpstr>
      <vt:lpstr>PowerPoint Presentation</vt:lpstr>
      <vt:lpstr>Military &amp; Overseas Voters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Indiana Office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Nussmeyer, Angela M</dc:creator>
  <cp:lastModifiedBy>Nussmeyer, Angela M</cp:lastModifiedBy>
  <cp:revision>5</cp:revision>
  <dcterms:created xsi:type="dcterms:W3CDTF">2024-07-02T18:30:09Z</dcterms:created>
  <dcterms:modified xsi:type="dcterms:W3CDTF">2024-07-09T13:35:26Z</dcterms:modified>
</cp:coreProperties>
</file>