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4"/>
  </p:handoutMasterIdLst>
  <p:sldIdLst>
    <p:sldId id="256" r:id="rId2"/>
    <p:sldId id="265" r:id="rId3"/>
    <p:sldId id="258" r:id="rId4"/>
    <p:sldId id="268" r:id="rId5"/>
    <p:sldId id="269" r:id="rId6"/>
    <p:sldId id="270" r:id="rId7"/>
    <p:sldId id="257" r:id="rId8"/>
    <p:sldId id="264" r:id="rId9"/>
    <p:sldId id="267" r:id="rId10"/>
    <p:sldId id="271" r:id="rId11"/>
    <p:sldId id="272" r:id="rId12"/>
    <p:sldId id="273" r:id="rId13"/>
  </p:sldIdLst>
  <p:sldSz cx="12192000" cy="6858000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4919C1BD-F3BA-4F7F-B3B1-62533952F69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436AE4DF-A10D-44B3-8845-6E45EBC4E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38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29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3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4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30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6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6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4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0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0FCD22-C72C-4013-8347-D9C0C2EF99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16A4FDF-C978-4527-A245-DE2B273D65D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58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Turning Around Our </a:t>
            </a:r>
            <a:r>
              <a:rPr lang="en-US" dirty="0" smtClean="0"/>
              <a:t>Schools—Phase 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057" y="456005"/>
            <a:ext cx="2130399" cy="1597799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Urgency, The Commitment, The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Gary Community school Corporation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369" y="197955"/>
            <a:ext cx="2110381" cy="1582786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88" y="264283"/>
            <a:ext cx="1836157" cy="2448209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372" y="2521218"/>
            <a:ext cx="1904893" cy="224932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29379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Curriculum</a:t>
            </a:r>
          </a:p>
          <a:p>
            <a:pPr lvl="1"/>
            <a:r>
              <a:rPr lang="en-US" dirty="0"/>
              <a:t>Greater student efficacy based on increased opportunity to learn and access to rigorous curriculum</a:t>
            </a:r>
          </a:p>
          <a:p>
            <a:pPr lvl="1"/>
            <a:r>
              <a:rPr lang="en-US" dirty="0"/>
              <a:t>Improved achievement in Language Arts and Math based on opportunity to learn and access to rigorous curriculum</a:t>
            </a:r>
          </a:p>
          <a:p>
            <a:pPr marL="0" indent="0">
              <a:buNone/>
            </a:pPr>
            <a:r>
              <a:rPr lang="en-US" dirty="0"/>
              <a:t>Instruction and Assessment</a:t>
            </a:r>
          </a:p>
          <a:p>
            <a:pPr lvl="1"/>
            <a:r>
              <a:rPr lang="en-US" dirty="0"/>
              <a:t>Results from daily, 3-week short cycle, and other formative assessments will more accurately predict future ISTEP+ performance</a:t>
            </a:r>
          </a:p>
          <a:p>
            <a:pPr lvl="1"/>
            <a:r>
              <a:rPr lang="en-US" dirty="0"/>
              <a:t>Improved daily assessment results </a:t>
            </a:r>
            <a:r>
              <a:rPr lang="en-US" dirty="0" smtClean="0"/>
              <a:t>will be based </a:t>
            </a:r>
            <a:r>
              <a:rPr lang="en-US" dirty="0"/>
              <a:t>on more coherent instructional delivery</a:t>
            </a:r>
          </a:p>
          <a:p>
            <a:pPr lvl="1"/>
            <a:r>
              <a:rPr lang="en-US" dirty="0"/>
              <a:t>Improved achievement </a:t>
            </a:r>
            <a:r>
              <a:rPr lang="en-US" dirty="0" smtClean="0"/>
              <a:t>will be based </a:t>
            </a:r>
            <a:r>
              <a:rPr lang="en-US" dirty="0"/>
              <a:t>on regular use of updated textbook resources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65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Organization</a:t>
            </a:r>
          </a:p>
          <a:p>
            <a:pPr lvl="1"/>
            <a:r>
              <a:rPr lang="en-US" dirty="0"/>
              <a:t>Based on additional time on task during the regular instructional day, students’ achievement on formative and summative assessment will improve</a:t>
            </a:r>
          </a:p>
          <a:p>
            <a:pPr lvl="1"/>
            <a:r>
              <a:rPr lang="en-US" dirty="0"/>
              <a:t>Additional time on targeted academic tasks via an extended day will result in students acquiring greater foundational skills, narrow skill gaps and increase students’ self-confidence in mastering academic content</a:t>
            </a:r>
          </a:p>
          <a:p>
            <a:pPr marL="0" indent="0">
              <a:buNone/>
            </a:pPr>
            <a:r>
              <a:rPr lang="en-US" dirty="0"/>
              <a:t>Leadership</a:t>
            </a:r>
          </a:p>
          <a:p>
            <a:pPr lvl="1"/>
            <a:r>
              <a:rPr lang="en-US" dirty="0"/>
              <a:t>Principals will identify and protect greater amounts of time for observations, walk-throughs, data talks, and other conferencing</a:t>
            </a:r>
          </a:p>
          <a:p>
            <a:pPr lvl="1"/>
            <a:r>
              <a:rPr lang="en-US" dirty="0"/>
              <a:t>Principal observations will more accurately reflect actual professional </a:t>
            </a:r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Professional Development</a:t>
            </a:r>
          </a:p>
          <a:p>
            <a:pPr lvl="1"/>
            <a:r>
              <a:rPr lang="en-US" dirty="0"/>
              <a:t>The 8-Step Instructional Process will be implemented with fidelity</a:t>
            </a:r>
          </a:p>
          <a:p>
            <a:pPr lvl="1"/>
            <a:r>
              <a:rPr lang="en-US" dirty="0"/>
              <a:t>School leaders and teachers will improve their professional practice through district-level training, school- and grade-level training, and job-embedded professional development</a:t>
            </a:r>
          </a:p>
          <a:p>
            <a:pPr lvl="1"/>
            <a:r>
              <a:rPr lang="en-US" dirty="0"/>
              <a:t>Data will be used more often to inform instruction</a:t>
            </a:r>
          </a:p>
          <a:p>
            <a:pPr lvl="1"/>
            <a:r>
              <a:rPr lang="en-US" dirty="0"/>
              <a:t>The instructional guides will be used with fidelity</a:t>
            </a:r>
          </a:p>
        </p:txBody>
      </p:sp>
    </p:spTree>
    <p:extLst>
      <p:ext uri="{BB962C8B-B14F-4D97-AF65-F5344CB8AC3E}">
        <p14:creationId xmlns:p14="http://schemas.microsoft.com/office/powerpoint/2010/main" val="92053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School Presentations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Jacques Marquette Elementary School and Beveridge Elementary School</a:t>
            </a:r>
          </a:p>
        </p:txBody>
      </p:sp>
    </p:spTree>
    <p:extLst>
      <p:ext uri="{BB962C8B-B14F-4D97-AF65-F5344CB8AC3E}">
        <p14:creationId xmlns:p14="http://schemas.microsoft.com/office/powerpoint/2010/main" val="269050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 of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Areas of Inquiry</a:t>
            </a:r>
          </a:p>
          <a:p>
            <a:pPr lvl="1"/>
            <a:r>
              <a:rPr lang="en-US" dirty="0"/>
              <a:t>Students</a:t>
            </a:r>
          </a:p>
          <a:p>
            <a:pPr lvl="2"/>
            <a:r>
              <a:rPr lang="en-US" dirty="0"/>
              <a:t>Foundational skills gaps in Math, Language Arts</a:t>
            </a:r>
          </a:p>
          <a:p>
            <a:pPr lvl="2"/>
            <a:r>
              <a:rPr lang="en-US" dirty="0"/>
              <a:t>Major </a:t>
            </a:r>
            <a:r>
              <a:rPr lang="en-US"/>
              <a:t>process </a:t>
            </a:r>
            <a:r>
              <a:rPr lang="en-US" smtClean="0"/>
              <a:t>skill </a:t>
            </a:r>
            <a:r>
              <a:rPr lang="en-US" dirty="0"/>
              <a:t>gaps in Math</a:t>
            </a:r>
          </a:p>
          <a:p>
            <a:pPr lvl="2"/>
            <a:r>
              <a:rPr lang="en-US" dirty="0"/>
              <a:t>Effects of trauma</a:t>
            </a:r>
          </a:p>
          <a:p>
            <a:pPr lvl="2"/>
            <a:r>
              <a:rPr lang="en-US" dirty="0"/>
              <a:t>Self-confidence, perseverance, “grit</a:t>
            </a:r>
            <a:r>
              <a:rPr lang="en-US" dirty="0" smtClean="0"/>
              <a:t>” lacking</a:t>
            </a:r>
            <a:endParaRPr lang="en-US" dirty="0"/>
          </a:p>
          <a:p>
            <a:pPr lvl="2"/>
            <a:r>
              <a:rPr lang="en-US" dirty="0"/>
              <a:t>High </a:t>
            </a:r>
            <a:r>
              <a:rPr lang="en-US" dirty="0" smtClean="0"/>
              <a:t>mobility rate noted</a:t>
            </a:r>
            <a:endParaRPr lang="en-US" dirty="0"/>
          </a:p>
          <a:p>
            <a:pPr lvl="1"/>
            <a:r>
              <a:rPr lang="en-US" dirty="0"/>
              <a:t>Teachers</a:t>
            </a:r>
          </a:p>
          <a:p>
            <a:pPr lvl="2"/>
            <a:r>
              <a:rPr lang="en-US" dirty="0"/>
              <a:t>Understanding of academic content</a:t>
            </a:r>
          </a:p>
          <a:p>
            <a:pPr lvl="2"/>
            <a:r>
              <a:rPr lang="en-US" dirty="0"/>
              <a:t>Evidence of </a:t>
            </a:r>
            <a:r>
              <a:rPr lang="en-US" dirty="0" smtClean="0"/>
              <a:t>effective instructional delivery lacking</a:t>
            </a:r>
            <a:endParaRPr lang="en-US" dirty="0"/>
          </a:p>
          <a:p>
            <a:pPr lvl="2"/>
            <a:r>
              <a:rPr lang="en-US" dirty="0"/>
              <a:t>Level of classroom differentiation</a:t>
            </a:r>
          </a:p>
          <a:p>
            <a:pPr lvl="2"/>
            <a:r>
              <a:rPr lang="en-US" dirty="0"/>
              <a:t>Overall teacher </a:t>
            </a:r>
            <a:r>
              <a:rPr lang="en-US" dirty="0" smtClean="0"/>
              <a:t>attendance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5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 of Schools, </a:t>
            </a:r>
            <a:r>
              <a:rPr lang="en-US" dirty="0" err="1"/>
              <a:t>con’t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Areas of Inquiry</a:t>
            </a:r>
          </a:p>
          <a:p>
            <a:pPr lvl="1"/>
            <a:r>
              <a:rPr lang="en-US" dirty="0"/>
              <a:t>Instructional Leadership</a:t>
            </a:r>
          </a:p>
          <a:p>
            <a:pPr lvl="2"/>
            <a:r>
              <a:rPr lang="en-US" dirty="0"/>
              <a:t>Daily focus on vision, instruction, high standards and </a:t>
            </a:r>
            <a:r>
              <a:rPr lang="en-US" dirty="0" smtClean="0"/>
              <a:t>expectations missing</a:t>
            </a:r>
            <a:endParaRPr lang="en-US" dirty="0"/>
          </a:p>
          <a:p>
            <a:pPr lvl="2"/>
            <a:r>
              <a:rPr lang="en-US" dirty="0"/>
              <a:t>Protecting time for classroom visits, </a:t>
            </a:r>
            <a:r>
              <a:rPr lang="en-US" dirty="0" smtClean="0"/>
              <a:t>conferencing inconsistent</a:t>
            </a:r>
            <a:endParaRPr lang="en-US" dirty="0"/>
          </a:p>
          <a:p>
            <a:pPr lvl="1"/>
            <a:r>
              <a:rPr lang="en-US" dirty="0"/>
              <a:t>Central Office Supports</a:t>
            </a:r>
          </a:p>
          <a:p>
            <a:pPr lvl="2"/>
            <a:r>
              <a:rPr lang="en-US" dirty="0"/>
              <a:t>Outdated instructional resources</a:t>
            </a:r>
          </a:p>
          <a:p>
            <a:pPr lvl="2"/>
            <a:r>
              <a:rPr lang="en-US" dirty="0"/>
              <a:t>District PD inconsistent, inadequate</a:t>
            </a:r>
          </a:p>
          <a:p>
            <a:pPr lvl="2"/>
            <a:r>
              <a:rPr lang="en-US" dirty="0"/>
              <a:t>Absence of new principal induction </a:t>
            </a:r>
          </a:p>
          <a:p>
            <a:pPr lvl="1"/>
            <a:r>
              <a:rPr lang="en-US" dirty="0"/>
              <a:t>Parents</a:t>
            </a:r>
          </a:p>
          <a:p>
            <a:pPr lvl="2"/>
            <a:r>
              <a:rPr lang="en-US" dirty="0"/>
              <a:t>Feelings toward school based on own schooling experience</a:t>
            </a:r>
          </a:p>
          <a:p>
            <a:pPr lvl="2"/>
            <a:r>
              <a:rPr lang="en-US" dirty="0"/>
              <a:t>Opinions of school’s customer service </a:t>
            </a:r>
            <a:r>
              <a:rPr lang="en-US" dirty="0" smtClean="0"/>
              <a:t>skills are less than desirable</a:t>
            </a:r>
            <a:endParaRPr lang="en-US" dirty="0"/>
          </a:p>
          <a:p>
            <a:pPr lvl="2"/>
            <a:r>
              <a:rPr lang="en-US" dirty="0"/>
              <a:t>F.A.C.E. Liaison—skill set and day-to-day </a:t>
            </a:r>
            <a:r>
              <a:rPr lang="en-US" dirty="0" smtClean="0"/>
              <a:t>activities need improvement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9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Curriculum </a:t>
            </a:r>
          </a:p>
          <a:p>
            <a:pPr marL="0" indent="0">
              <a:buNone/>
            </a:pPr>
            <a:r>
              <a:rPr lang="en-US" dirty="0" smtClean="0"/>
              <a:t>	Depth </a:t>
            </a:r>
            <a:r>
              <a:rPr lang="en-US" dirty="0"/>
              <a:t>and pacing of standards being taught does not match the rigor of the state </a:t>
            </a:r>
            <a:r>
              <a:rPr lang="en-US" dirty="0" smtClean="0"/>
              <a:t>	assessment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Instruction and Assessment</a:t>
            </a:r>
          </a:p>
          <a:p>
            <a:r>
              <a:rPr lang="en-US" dirty="0"/>
              <a:t> </a:t>
            </a:r>
            <a:r>
              <a:rPr lang="en-US" dirty="0" smtClean="0"/>
              <a:t>	Schools </a:t>
            </a:r>
            <a:r>
              <a:rPr lang="en-US" dirty="0"/>
              <a:t>lack a coherent instructional structure</a:t>
            </a:r>
          </a:p>
          <a:p>
            <a:r>
              <a:rPr lang="en-US" dirty="0"/>
              <a:t> </a:t>
            </a:r>
            <a:r>
              <a:rPr lang="en-US" dirty="0" smtClean="0"/>
              <a:t>	Major </a:t>
            </a:r>
            <a:r>
              <a:rPr lang="en-US" dirty="0"/>
              <a:t>instructional resources are outdated</a:t>
            </a:r>
          </a:p>
          <a:p>
            <a:r>
              <a:rPr lang="en-US" dirty="0" smtClean="0"/>
              <a:t> 	A </a:t>
            </a:r>
            <a:r>
              <a:rPr lang="en-US" dirty="0"/>
              <a:t>plethora of instructional software has been competing for instructional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               Instructional </a:t>
            </a:r>
            <a:r>
              <a:rPr lang="en-US" dirty="0"/>
              <a:t>delivery lacks coherence and commonality across grade levels</a:t>
            </a:r>
          </a:p>
        </p:txBody>
      </p:sp>
    </p:spTree>
    <p:extLst>
      <p:ext uri="{BB962C8B-B14F-4D97-AF65-F5344CB8AC3E}">
        <p14:creationId xmlns:p14="http://schemas.microsoft.com/office/powerpoint/2010/main" val="55598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Organization</a:t>
            </a:r>
          </a:p>
          <a:p>
            <a:pPr marL="0" indent="0">
              <a:buNone/>
            </a:pPr>
            <a:r>
              <a:rPr lang="en-US" dirty="0" smtClean="0"/>
              <a:t>          	A </a:t>
            </a:r>
            <a:r>
              <a:rPr lang="en-US" dirty="0"/>
              <a:t>six-hour instructional day, combined with teacher absences and student absences </a:t>
            </a:r>
            <a:r>
              <a:rPr lang="en-US" dirty="0" smtClean="0"/>
              <a:t>	reduce the </a:t>
            </a:r>
            <a:r>
              <a:rPr lang="en-US" dirty="0"/>
              <a:t>level of student </a:t>
            </a:r>
            <a:r>
              <a:rPr lang="en-US" dirty="0" smtClean="0"/>
              <a:t>engagement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Schools </a:t>
            </a:r>
            <a:r>
              <a:rPr lang="en-US" sz="2000" dirty="0"/>
              <a:t>lack intensive intervention structure(s)</a:t>
            </a:r>
          </a:p>
          <a:p>
            <a:pPr marL="0" indent="0">
              <a:buNone/>
            </a:pPr>
            <a:r>
              <a:rPr lang="en-US" dirty="0"/>
              <a:t>Leadership</a:t>
            </a:r>
          </a:p>
          <a:p>
            <a:pPr marL="201168" lvl="1" indent="0">
              <a:buNone/>
            </a:pPr>
            <a:r>
              <a:rPr lang="en-US" sz="2000" dirty="0" smtClean="0"/>
              <a:t>	Leadership </a:t>
            </a:r>
            <a:r>
              <a:rPr lang="en-US" sz="2000" dirty="0"/>
              <a:t>needs fundamental support in establishing and maintaining a </a:t>
            </a:r>
            <a:r>
              <a:rPr lang="en-US" sz="2000" dirty="0" smtClean="0"/>
              <a:t>high-	performing </a:t>
            </a:r>
            <a:r>
              <a:rPr lang="en-US" sz="2000" dirty="0"/>
              <a:t>school</a:t>
            </a:r>
          </a:p>
          <a:p>
            <a:pPr marL="0" indent="0">
              <a:buNone/>
            </a:pPr>
            <a:r>
              <a:rPr lang="en-US" dirty="0"/>
              <a:t>Professional Development</a:t>
            </a:r>
          </a:p>
          <a:p>
            <a:pPr marL="201168" lvl="1" indent="0">
              <a:buNone/>
            </a:pPr>
            <a:r>
              <a:rPr lang="en-US" sz="2000" dirty="0" smtClean="0"/>
              <a:t>	Professional </a:t>
            </a:r>
            <a:r>
              <a:rPr lang="en-US" sz="2000" dirty="0"/>
              <a:t>development is insufficient for both school leadership and for teachers</a:t>
            </a:r>
          </a:p>
          <a:p>
            <a:pPr marL="0" indent="0">
              <a:buNone/>
            </a:pPr>
            <a:r>
              <a:rPr lang="en-US" dirty="0" smtClean="0"/>
              <a:t>	Data </a:t>
            </a:r>
            <a:r>
              <a:rPr lang="en-US" dirty="0"/>
              <a:t>is seldom used to inform instruction</a:t>
            </a:r>
          </a:p>
        </p:txBody>
      </p:sp>
    </p:spTree>
    <p:extLst>
      <p:ext uri="{BB962C8B-B14F-4D97-AF65-F5344CB8AC3E}">
        <p14:creationId xmlns:p14="http://schemas.microsoft.com/office/powerpoint/2010/main" val="407600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Response to Schools with Persistently Low Achievement—</a:t>
            </a:r>
            <a:br>
              <a:rPr lang="en-US" sz="3200" dirty="0"/>
            </a:br>
            <a:r>
              <a:rPr lang="en-US" sz="3200" dirty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Curriculum</a:t>
            </a:r>
          </a:p>
          <a:p>
            <a:pPr lvl="1"/>
            <a:r>
              <a:rPr lang="en-US" dirty="0"/>
              <a:t>Grade-level Instructional Guides have been provided for grades </a:t>
            </a:r>
            <a:r>
              <a:rPr lang="en-US" dirty="0" smtClean="0"/>
              <a:t>K-8</a:t>
            </a:r>
          </a:p>
          <a:p>
            <a:pPr lvl="1"/>
            <a:r>
              <a:rPr lang="en-US" dirty="0"/>
              <a:t>Instructional Guides provide routine exposure to </a:t>
            </a:r>
            <a:r>
              <a:rPr lang="en-US" dirty="0" smtClean="0"/>
              <a:t>rigor</a:t>
            </a:r>
            <a:endParaRPr lang="en-US" dirty="0"/>
          </a:p>
          <a:p>
            <a:pPr lvl="1"/>
            <a:r>
              <a:rPr lang="en-US" dirty="0"/>
              <a:t>Children have </a:t>
            </a:r>
            <a:r>
              <a:rPr lang="en-US" dirty="0" smtClean="0"/>
              <a:t>a greater </a:t>
            </a:r>
            <a:r>
              <a:rPr lang="en-US" dirty="0"/>
              <a:t>opportunity to learn </a:t>
            </a:r>
            <a:r>
              <a:rPr lang="en-US" dirty="0" smtClean="0"/>
              <a:t>due to </a:t>
            </a:r>
            <a:r>
              <a:rPr lang="en-US" dirty="0"/>
              <a:t>access to properly paced curriculum</a:t>
            </a:r>
          </a:p>
          <a:p>
            <a:r>
              <a:rPr lang="en-US" dirty="0" smtClean="0"/>
              <a:t>Instruction </a:t>
            </a:r>
            <a:r>
              <a:rPr lang="en-US" dirty="0"/>
              <a:t>and Assessment</a:t>
            </a:r>
          </a:p>
          <a:p>
            <a:pPr lvl="1"/>
            <a:r>
              <a:rPr lang="en-US" dirty="0"/>
              <a:t>Implementation of the 8-Step Instructional Process has begun, with an emphasis on differentiation</a:t>
            </a:r>
          </a:p>
          <a:p>
            <a:pPr lvl="1"/>
            <a:r>
              <a:rPr lang="en-US" dirty="0"/>
              <a:t>Instructional resources, in the form of new textbooks in E/LA and Math for every child, are in place</a:t>
            </a:r>
          </a:p>
          <a:p>
            <a:pPr lvl="1"/>
            <a:r>
              <a:rPr lang="en-US" dirty="0"/>
              <a:t>Technology is being </a:t>
            </a:r>
            <a:r>
              <a:rPr lang="en-US" dirty="0" smtClean="0"/>
              <a:t>integrated </a:t>
            </a:r>
            <a:r>
              <a:rPr lang="en-US" dirty="0"/>
              <a:t>into curriculum</a:t>
            </a:r>
          </a:p>
          <a:p>
            <a:pPr lvl="1"/>
            <a:r>
              <a:rPr lang="en-US" dirty="0"/>
              <a:t>District-wide formative assessment tool has been selected</a:t>
            </a:r>
          </a:p>
          <a:p>
            <a:pPr lvl="1"/>
            <a:r>
              <a:rPr lang="en-US" dirty="0"/>
              <a:t>Common approach to instructional delivery is being established</a:t>
            </a:r>
          </a:p>
          <a:p>
            <a:pPr lvl="1"/>
            <a:r>
              <a:rPr lang="en-US" dirty="0"/>
              <a:t>Demonstration Classrooms are under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383263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19775"/>
          </a:xfrm>
        </p:spPr>
        <p:txBody>
          <a:bodyPr/>
          <a:lstStyle/>
          <a:p>
            <a:r>
              <a:rPr lang="en-US" sz="3200" dirty="0"/>
              <a:t>Response to Schools with Persistently Low Achievement—</a:t>
            </a:r>
            <a:br>
              <a:rPr lang="en-US" sz="3200" dirty="0"/>
            </a:br>
            <a:r>
              <a:rPr lang="en-US" sz="3200" dirty="0"/>
              <a:t>Strategies, </a:t>
            </a:r>
            <a:r>
              <a:rPr lang="en-US" sz="3200" dirty="0" err="1"/>
              <a:t>con’t</a:t>
            </a:r>
            <a:r>
              <a:rPr lang="en-US" sz="32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818677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Organization</a:t>
            </a:r>
          </a:p>
          <a:p>
            <a:pPr lvl="1"/>
            <a:r>
              <a:rPr lang="en-US" sz="3100" dirty="0"/>
              <a:t>Reorganizing </a:t>
            </a:r>
            <a:r>
              <a:rPr lang="en-US" sz="3100" dirty="0" smtClean="0"/>
              <a:t>Instructional </a:t>
            </a:r>
            <a:r>
              <a:rPr lang="en-US" sz="3100" dirty="0"/>
              <a:t>D</a:t>
            </a:r>
            <a:r>
              <a:rPr lang="en-US" sz="3100" dirty="0" smtClean="0"/>
              <a:t>ay</a:t>
            </a:r>
            <a:endParaRPr lang="en-US" sz="3100" dirty="0"/>
          </a:p>
          <a:p>
            <a:pPr lvl="2"/>
            <a:r>
              <a:rPr lang="en-US" sz="2300" dirty="0"/>
              <a:t>30-minute Language Arts and Math Success Periods have been established</a:t>
            </a:r>
          </a:p>
          <a:p>
            <a:pPr lvl="2"/>
            <a:r>
              <a:rPr lang="en-US" sz="2300" dirty="0"/>
              <a:t>An additional 30 minutes have been designated for Math block</a:t>
            </a:r>
          </a:p>
          <a:p>
            <a:pPr lvl="2"/>
            <a:r>
              <a:rPr lang="en-US" sz="2300" dirty="0"/>
              <a:t>Reorganization has been accomplished by integrating Science, Social Studies into existing instructional blocks</a:t>
            </a:r>
          </a:p>
          <a:p>
            <a:pPr lvl="1"/>
            <a:r>
              <a:rPr lang="en-US" sz="3100" dirty="0"/>
              <a:t>Extended Day</a:t>
            </a:r>
          </a:p>
          <a:p>
            <a:pPr lvl="2"/>
            <a:r>
              <a:rPr lang="en-US" sz="2300" dirty="0"/>
              <a:t>Purpose:  To provide more time for personalized learning for each child</a:t>
            </a:r>
          </a:p>
          <a:p>
            <a:pPr lvl="2"/>
            <a:r>
              <a:rPr lang="en-US" sz="2300" dirty="0"/>
              <a:t>This strategy will be implemented school-wide</a:t>
            </a:r>
          </a:p>
          <a:p>
            <a:pPr lvl="3"/>
            <a:r>
              <a:rPr lang="en-US" sz="2300" dirty="0"/>
              <a:t>Three days per week, two instructional hours per day</a:t>
            </a:r>
          </a:p>
          <a:p>
            <a:pPr lvl="2"/>
            <a:r>
              <a:rPr lang="en-US" sz="2300" dirty="0" smtClean="0"/>
              <a:t>Math </a:t>
            </a:r>
            <a:r>
              <a:rPr lang="en-US" sz="2300" dirty="0"/>
              <a:t>and Language Arts instruction will be at the center of the extended day</a:t>
            </a:r>
          </a:p>
          <a:p>
            <a:pPr lvl="2"/>
            <a:r>
              <a:rPr lang="en-US" sz="2300" dirty="0"/>
              <a:t>District is exploring partnering with local universities’ Education majors to provide core instructional supports during the extended </a:t>
            </a:r>
            <a:r>
              <a:rPr lang="en-US" sz="2300" dirty="0" smtClean="0"/>
              <a:t>day.</a:t>
            </a:r>
          </a:p>
          <a:p>
            <a:pPr marL="384048" lvl="2" indent="0">
              <a:buNone/>
            </a:pPr>
            <a:endParaRPr lang="en-US" dirty="0"/>
          </a:p>
          <a:p>
            <a:pPr marL="384048" lvl="2" indent="0">
              <a:buNone/>
            </a:pPr>
            <a:r>
              <a:rPr lang="en-US" sz="2300" dirty="0" smtClean="0"/>
              <a:t>Together, </a:t>
            </a:r>
            <a:r>
              <a:rPr lang="en-US" sz="2300" dirty="0" smtClean="0"/>
              <a:t>these organizational strategies add more than 2 days’ worth of focused instructional time per week.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90201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Response to Schools with Persistently Low Achievement—</a:t>
            </a:r>
            <a:br>
              <a:rPr lang="en-US" sz="3200" dirty="0"/>
            </a:br>
            <a:r>
              <a:rPr lang="en-US" sz="3200" dirty="0"/>
              <a:t>Strategies, </a:t>
            </a:r>
            <a:r>
              <a:rPr lang="en-US" sz="3200" dirty="0" err="1"/>
              <a:t>con’t</a:t>
            </a:r>
            <a:r>
              <a:rPr lang="en-US" sz="32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Leadership Development</a:t>
            </a:r>
          </a:p>
          <a:p>
            <a:pPr lvl="1"/>
            <a:r>
              <a:rPr lang="en-US" sz="1400" dirty="0"/>
              <a:t>Principal Mentor will support principals in establishing an effective teaching and learning environment</a:t>
            </a:r>
          </a:p>
          <a:p>
            <a:pPr lvl="1"/>
            <a:r>
              <a:rPr lang="en-US" sz="1400" dirty="0"/>
              <a:t>Literacy and Math Coaches will support principals in identifying effective instruction</a:t>
            </a:r>
          </a:p>
          <a:p>
            <a:r>
              <a:rPr lang="en-US" dirty="0"/>
              <a:t>Professional Development:  District-level, Grade-Level, and Job-Embedded</a:t>
            </a:r>
          </a:p>
          <a:p>
            <a:pPr lvl="1"/>
            <a:r>
              <a:rPr lang="en-US" dirty="0"/>
              <a:t>Instructional Leadership</a:t>
            </a:r>
          </a:p>
          <a:p>
            <a:pPr lvl="2"/>
            <a:r>
              <a:rPr lang="en-US" dirty="0"/>
              <a:t>Principals’ </a:t>
            </a:r>
            <a:r>
              <a:rPr lang="en-US" dirty="0"/>
              <a:t>capacity will be built </a:t>
            </a:r>
            <a:r>
              <a:rPr lang="en-US" dirty="0"/>
              <a:t>to implement and monitor the 8-Step Instructional </a:t>
            </a:r>
            <a:r>
              <a:rPr lang="en-US" dirty="0" smtClean="0"/>
              <a:t>Process</a:t>
            </a:r>
            <a:endParaRPr lang="en-US" dirty="0"/>
          </a:p>
          <a:p>
            <a:pPr lvl="2"/>
            <a:r>
              <a:rPr lang="en-US" dirty="0"/>
              <a:t>Training of principals in the use of data will be emphasized</a:t>
            </a:r>
          </a:p>
          <a:p>
            <a:pPr lvl="2"/>
            <a:r>
              <a:rPr lang="en-US" dirty="0"/>
              <a:t>Strategies to address time management will be implemented</a:t>
            </a:r>
          </a:p>
          <a:p>
            <a:pPr lvl="2"/>
            <a:r>
              <a:rPr lang="en-US" dirty="0"/>
              <a:t>Training will be provided to support principals in engaging in effective organizational behavior</a:t>
            </a:r>
          </a:p>
          <a:p>
            <a:pPr lvl="1"/>
            <a:r>
              <a:rPr lang="en-US" dirty="0"/>
              <a:t>Teachers</a:t>
            </a:r>
          </a:p>
          <a:p>
            <a:pPr lvl="2"/>
            <a:r>
              <a:rPr lang="en-US" dirty="0"/>
              <a:t>Teachers’ capacity </a:t>
            </a:r>
            <a:r>
              <a:rPr lang="en-US" dirty="0"/>
              <a:t>will be </a:t>
            </a:r>
            <a:r>
              <a:rPr lang="en-US" dirty="0" smtClean="0"/>
              <a:t>built </a:t>
            </a:r>
            <a:r>
              <a:rPr lang="en-US" dirty="0" smtClean="0"/>
              <a:t>to </a:t>
            </a:r>
            <a:r>
              <a:rPr lang="en-US" dirty="0"/>
              <a:t>implement the 8-Step Instructional Process </a:t>
            </a:r>
            <a:endParaRPr lang="en-US" dirty="0" smtClean="0"/>
          </a:p>
          <a:p>
            <a:pPr lvl="2"/>
            <a:r>
              <a:rPr lang="en-US" dirty="0" smtClean="0"/>
              <a:t>Teachers </a:t>
            </a:r>
            <a:r>
              <a:rPr lang="en-US" dirty="0"/>
              <a:t>will participate in training on the instructional guides</a:t>
            </a:r>
          </a:p>
          <a:p>
            <a:pPr lvl="2"/>
            <a:r>
              <a:rPr lang="en-US" dirty="0"/>
              <a:t>Training of teachers in the use of data will be emphasized </a:t>
            </a:r>
          </a:p>
          <a:p>
            <a:pPr lvl="2"/>
            <a:r>
              <a:rPr lang="en-US" dirty="0"/>
              <a:t>Professional development on effective instruction, best practices will be provided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703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409</TotalTime>
  <Words>754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Turning Around Our Schools—Phase I</vt:lpstr>
      <vt:lpstr>Summary School Presentations</vt:lpstr>
      <vt:lpstr>Root Cause Analysis of Schools</vt:lpstr>
      <vt:lpstr>Root Cause Analysis of Schools, con’t.</vt:lpstr>
      <vt:lpstr>Findings</vt:lpstr>
      <vt:lpstr>Findings</vt:lpstr>
      <vt:lpstr>Response to Schools with Persistently Low Achievement— Strategies</vt:lpstr>
      <vt:lpstr>Response to Schools with Persistently Low Achievement— Strategies, con’t.</vt:lpstr>
      <vt:lpstr>Response to Schools with Persistently Low Achievement— Strategies, con’t.</vt:lpstr>
      <vt:lpstr>Expected Outcomes</vt:lpstr>
      <vt:lpstr>Expected Outcomes</vt:lpstr>
      <vt:lpstr>Expected Outcomes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Leslie</dc:creator>
  <cp:lastModifiedBy>Green, Leslie</cp:lastModifiedBy>
  <cp:revision>70</cp:revision>
  <cp:lastPrinted>2017-09-26T21:41:42Z</cp:lastPrinted>
  <dcterms:created xsi:type="dcterms:W3CDTF">2017-09-26T13:21:24Z</dcterms:created>
  <dcterms:modified xsi:type="dcterms:W3CDTF">2017-09-27T18:06:53Z</dcterms:modified>
</cp:coreProperties>
</file>