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5"/>
  </p:handoutMasterIdLst>
  <p:sldIdLst>
    <p:sldId id="256" r:id="rId2"/>
    <p:sldId id="261" r:id="rId3"/>
    <p:sldId id="258" r:id="rId4"/>
    <p:sldId id="260" r:id="rId5"/>
    <p:sldId id="259" r:id="rId6"/>
    <p:sldId id="268" r:id="rId7"/>
    <p:sldId id="269" r:id="rId8"/>
    <p:sldId id="270" r:id="rId9"/>
    <p:sldId id="263" r:id="rId10"/>
    <p:sldId id="264" r:id="rId11"/>
    <p:sldId id="271" r:id="rId12"/>
    <p:sldId id="266" r:id="rId13"/>
    <p:sldId id="267" r:id="rId14"/>
  </p:sldIdLst>
  <p:sldSz cx="12192000" cy="6858000"/>
  <p:notesSz cx="7016750" cy="9302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4534" y="0"/>
            <a:ext cx="3040592" cy="466753"/>
          </a:xfrm>
          <a:prstGeom prst="rect">
            <a:avLst/>
          </a:prstGeom>
        </p:spPr>
        <p:txBody>
          <a:bodyPr vert="horz" lIns="93251" tIns="46625" rIns="93251" bIns="46625" rtlCol="0"/>
          <a:lstStyle>
            <a:lvl1pPr algn="r">
              <a:defRPr sz="1200"/>
            </a:lvl1pPr>
          </a:lstStyle>
          <a:p>
            <a:fld id="{6F179B79-C6FE-4249-B241-EB6DD05CAEE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4534" y="8835998"/>
            <a:ext cx="3040592" cy="466752"/>
          </a:xfrm>
          <a:prstGeom prst="rect">
            <a:avLst/>
          </a:prstGeom>
        </p:spPr>
        <p:txBody>
          <a:bodyPr vert="horz" lIns="93251" tIns="46625" rIns="93251" bIns="46625" rtlCol="0" anchor="b"/>
          <a:lstStyle>
            <a:lvl1pPr algn="r">
              <a:defRPr sz="1200"/>
            </a:lvl1pPr>
          </a:lstStyle>
          <a:p>
            <a:fld id="{ADD62A24-5258-4818-B238-62942379B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82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02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0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2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298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9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16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8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3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8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3BEDB90-9AC1-4393-A7F5-2D526BB5F7A3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14BCAB5-1EF9-47A6-84A1-BEA9CD21AB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6815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Turning Around Our School—Phase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Jacques Marquette Elementary School</a:t>
            </a:r>
          </a:p>
          <a:p>
            <a:r>
              <a:rPr lang="en-US" dirty="0" smtClean="0"/>
              <a:t>Gary Community School Corporation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469" y="2637371"/>
            <a:ext cx="1904893" cy="2249320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0888" y="264283"/>
            <a:ext cx="1836157" cy="2448209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0399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718800" cy="50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Professional Development</a:t>
            </a:r>
          </a:p>
          <a:p>
            <a:pPr marL="0" indent="0">
              <a:buNone/>
            </a:pPr>
            <a:r>
              <a:rPr lang="en-US" sz="3000" dirty="0" smtClean="0"/>
              <a:t>	District-Level</a:t>
            </a:r>
          </a:p>
          <a:p>
            <a:pPr marL="0" indent="0">
              <a:buNone/>
            </a:pPr>
            <a:r>
              <a:rPr lang="en-US" sz="3000" dirty="0" smtClean="0"/>
              <a:t>		</a:t>
            </a:r>
            <a:r>
              <a:rPr lang="en-US" dirty="0" smtClean="0"/>
              <a:t>The textbook representative will train teachers in using the core materials for reading 		and math.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Teachers will be trained in PIVOT to assess student learning and disaggregate data.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principal mentor will train teachers and principals in the 8-Step Instructional 		Process:  Plan, Do, Check, Act.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 principal will be trained on data inquiry.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Principal will be trained in school safety procedures.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Principal will be trained on teacher evaluation model.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59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 smtClean="0"/>
              <a:t>Professional Development</a:t>
            </a:r>
          </a:p>
          <a:p>
            <a:pPr marL="0" indent="0">
              <a:buNone/>
            </a:pPr>
            <a:r>
              <a:rPr lang="en-US" sz="11200" dirty="0" smtClean="0"/>
              <a:t>	</a:t>
            </a:r>
            <a:r>
              <a:rPr lang="en-US" sz="9600" dirty="0" smtClean="0"/>
              <a:t>School-Level:</a:t>
            </a:r>
          </a:p>
          <a:p>
            <a:pPr marL="0" indent="0">
              <a:buNone/>
            </a:pPr>
            <a:r>
              <a:rPr lang="en-US" sz="11200" dirty="0" smtClean="0"/>
              <a:t>		</a:t>
            </a:r>
            <a:r>
              <a:rPr lang="en-US" sz="8000" dirty="0" smtClean="0"/>
              <a:t>Train teachers to unpack standards by grade level 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Teachers will be trained on methods to improve the cultural 					competency and awareness of staff.</a:t>
            </a:r>
          </a:p>
          <a:p>
            <a:pPr marL="0" indent="0">
              <a:buNone/>
            </a:pPr>
            <a:r>
              <a:rPr lang="en-US" sz="8000" dirty="0" smtClean="0"/>
              <a:t>		Director of Special Education will train teachers, administrator on 				requirements, guidelines and strategies for working with Special Needs 			population.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Teachers will be trained by Pat Davenport on implementing the 8-Step Process</a:t>
            </a:r>
            <a:endParaRPr lang="en-US" sz="8000" dirty="0"/>
          </a:p>
          <a:p>
            <a:pPr marL="0" indent="0">
              <a:buNone/>
            </a:pPr>
            <a:r>
              <a:rPr lang="en-US" sz="8000" dirty="0" smtClean="0"/>
              <a:t>		Teachers will be trained in classroom management.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Teachers will be trained in curriculum map development.</a:t>
            </a:r>
          </a:p>
          <a:p>
            <a:pPr marL="0" indent="0">
              <a:buNone/>
            </a:pPr>
            <a:endParaRPr lang="en-US" sz="8000" dirty="0"/>
          </a:p>
          <a:p>
            <a:pPr marL="0" indent="0">
              <a:buNone/>
            </a:pPr>
            <a:r>
              <a:rPr lang="en-US" sz="8000" dirty="0" smtClean="0"/>
              <a:t>		</a:t>
            </a:r>
            <a:r>
              <a:rPr lang="en-US" sz="3000" dirty="0" smtClean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63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600" dirty="0" smtClean="0"/>
              <a:t>Professional Development</a:t>
            </a:r>
          </a:p>
          <a:p>
            <a:pPr marL="0" indent="0">
              <a:buNone/>
            </a:pPr>
            <a:r>
              <a:rPr lang="en-US" sz="11200" dirty="0" smtClean="0"/>
              <a:t>	</a:t>
            </a:r>
            <a:r>
              <a:rPr lang="en-US" sz="9600" dirty="0" smtClean="0"/>
              <a:t>Grade-Level:</a:t>
            </a:r>
          </a:p>
          <a:p>
            <a:pPr marL="0" indent="0">
              <a:buNone/>
            </a:pPr>
            <a:r>
              <a:rPr lang="en-US" sz="11200" dirty="0" smtClean="0"/>
              <a:t>	</a:t>
            </a:r>
            <a:r>
              <a:rPr lang="en-US" sz="5000" dirty="0" smtClean="0"/>
              <a:t>	</a:t>
            </a:r>
            <a:r>
              <a:rPr lang="en-US" sz="8000" dirty="0" smtClean="0"/>
              <a:t>Teachers will learn how to scaffold instruction in ELA and Math.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Teachers will be trained in disaggregating data and analyzing data.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Social Worker will train teachers, administrator on educational and emotional 			needs for students of high poverty and high mobility families.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Teachers will be trained in the use of instructional technology.					</a:t>
            </a:r>
            <a:endParaRPr lang="en-US" sz="8000" dirty="0"/>
          </a:p>
          <a:p>
            <a:pPr marL="0" indent="0">
              <a:buNone/>
            </a:pPr>
            <a:r>
              <a:rPr lang="en-US" sz="8000" dirty="0" smtClean="0"/>
              <a:t>		Teachers will attend grade level workshops on ELA and Math.</a:t>
            </a:r>
          </a:p>
          <a:p>
            <a:pPr marL="0" indent="0">
              <a:buNone/>
            </a:pPr>
            <a:r>
              <a:rPr lang="en-US" sz="8000" dirty="0"/>
              <a:t>	</a:t>
            </a:r>
            <a:r>
              <a:rPr lang="en-US" sz="8000" dirty="0" smtClean="0"/>
              <a:t>	Teachers will attend workshops on best practices in instruction.</a:t>
            </a:r>
          </a:p>
          <a:p>
            <a:pPr marL="0" indent="0">
              <a:buNone/>
            </a:pPr>
            <a:endParaRPr lang="en-US" sz="5000" dirty="0"/>
          </a:p>
          <a:p>
            <a:pPr marL="0" indent="0">
              <a:buNone/>
            </a:pPr>
            <a:r>
              <a:rPr lang="en-US" sz="5000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854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718800" cy="5080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Professional Development</a:t>
            </a:r>
          </a:p>
          <a:p>
            <a:pPr marL="0" indent="0">
              <a:buNone/>
            </a:pPr>
            <a:r>
              <a:rPr lang="en-US" sz="3000" dirty="0" smtClean="0"/>
              <a:t>	</a:t>
            </a:r>
            <a:r>
              <a:rPr lang="en-US" sz="2400" dirty="0" smtClean="0"/>
              <a:t>Job-Embedded:</a:t>
            </a:r>
          </a:p>
          <a:p>
            <a:pPr marL="0" indent="0">
              <a:buNone/>
            </a:pPr>
            <a:r>
              <a:rPr lang="en-US" sz="3000" dirty="0" smtClean="0"/>
              <a:t>		</a:t>
            </a:r>
            <a:r>
              <a:rPr lang="en-US" sz="2200" dirty="0" smtClean="0"/>
              <a:t>Train a primary and intermediate teacher to develop a 					demonstration classroom to model instruction utilizing the math and literacy 		framework.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		Math and E/LA Coaches will be assigned to buildings and grade levels to help 		teachers implement instructional strategies.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66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School Vision:</a:t>
            </a:r>
          </a:p>
          <a:p>
            <a:pPr marL="0" indent="0">
              <a:buNone/>
            </a:pPr>
            <a:r>
              <a:rPr lang="en-US" dirty="0" smtClean="0"/>
              <a:t>To provide a safe, supportive and nurturing environment where students will increase academic knowledge and develop appropriate social skills.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School Mission:</a:t>
            </a:r>
          </a:p>
          <a:p>
            <a:pPr marL="0" indent="0">
              <a:buNone/>
            </a:pPr>
            <a:r>
              <a:rPr lang="en-US" dirty="0" smtClean="0"/>
              <a:t>To prepare all students for college and careers by providing challenging instruction that connects learning to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77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Introduction to School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K-6 school, 399 students enrolled in 2016-2017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75% Free, Reduced Lunch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11% Special Needs population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School has had 5 principals in the past 5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Located in Miller section of Gary, the easternmost school within the school corporation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Miller community enjoys a thriving business and arts strip, mixed-income population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Local citizens’ corporation has partnered with the school</a:t>
            </a:r>
          </a:p>
        </p:txBody>
      </p:sp>
    </p:spTree>
    <p:extLst>
      <p:ext uri="{BB962C8B-B14F-4D97-AF65-F5344CB8AC3E}">
        <p14:creationId xmlns:p14="http://schemas.microsoft.com/office/powerpoint/2010/main" val="785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Most Current ISTEP+ Results: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Performance Domain: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Improved passing rates in Language Arts (34%) and Math (18.5%)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Passing rates remain below expectations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Growth Domain: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/>
              <a:t>Growth point totals remain below what is needed to demonstrate acceleration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630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8227"/>
            <a:ext cx="10515600" cy="3896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School-Based Goals and Objectives</a:t>
            </a:r>
          </a:p>
          <a:p>
            <a:pPr marL="0" indent="0">
              <a:buNone/>
            </a:pPr>
            <a:r>
              <a:rPr lang="en-US" sz="2400" dirty="0" smtClean="0"/>
              <a:t>Goal 1:  By Spring 2018, Jacques Marquette Elementary students in grades 3-6 will achieve an increase in language arts (literacy) performance by 20% as measured by ISTEP+.</a:t>
            </a:r>
          </a:p>
          <a:p>
            <a:pPr marL="201168" lvl="1" indent="0">
              <a:buNone/>
            </a:pPr>
            <a:r>
              <a:rPr lang="en-US" dirty="0" smtClean="0"/>
              <a:t>Objective 1:   To increase student performance on Indiana Academic Standards by targeting specific learning outcomes in E/LA by increasing instructional time by adding an additional Success Period and Extended Day learning for two hours, three days per 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472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873422"/>
            <a:ext cx="10515600" cy="433790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School-Based Goals and Objectives</a:t>
            </a:r>
          </a:p>
          <a:p>
            <a:r>
              <a:rPr lang="en-US" sz="2400" dirty="0" smtClean="0"/>
              <a:t>Goal 2:  By Spring 2018, Jacques Marquette Elementary students in grades 3-6 will achieve an increase in mathematics (numeracy) performance by 15% as measured by ISTEP+.</a:t>
            </a:r>
          </a:p>
          <a:p>
            <a:pPr marL="201168" lvl="1" indent="0">
              <a:buNone/>
            </a:pPr>
            <a:r>
              <a:rPr lang="en-US" sz="2000" dirty="0" smtClean="0"/>
              <a:t>Objective 2:   To increase student performance of Indiana Academic Standards by targeting specific learning outcomes in Math by teaching in a 90-minute block that will allow for targeted instruction in math processes, application and </a:t>
            </a:r>
            <a:r>
              <a:rPr lang="en-US" sz="2000" dirty="0"/>
              <a:t>numeracy by increasing instructional time by adding an additional Success Period and Extended Day learning for two hours, three days per week.</a:t>
            </a:r>
            <a:endParaRPr lang="en-US" sz="20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7370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922848"/>
            <a:ext cx="10515600" cy="3975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School-Based Goals and Objectives</a:t>
            </a:r>
          </a:p>
          <a:p>
            <a:r>
              <a:rPr lang="en-US" sz="2400" dirty="0" smtClean="0"/>
              <a:t>Goal 3:  By Spring 2018, Jacques Marquette Elementary students in grades 4-6 will achieve an increase in mathematics (numeracy) growth performance by 10% and an increase in language arts (literacy) growth by 15% as measured by ISTEP+.</a:t>
            </a:r>
          </a:p>
          <a:p>
            <a:pPr marL="201168" lvl="1" indent="0">
              <a:buNone/>
            </a:pPr>
            <a:r>
              <a:rPr lang="en-US" sz="2000" dirty="0" smtClean="0"/>
              <a:t>	Objective 3:   To increase test performance on ISTEP+ in E/LA and Math by increasing 	opportunities for remediation, maintenance, and enrichment of instruction through targeted 	instruction during two Success Periods.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62053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Marquette Elementary School--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680" y="1922848"/>
            <a:ext cx="10515600" cy="397544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School-Based Goals and Objectives</a:t>
            </a:r>
          </a:p>
          <a:p>
            <a:r>
              <a:rPr lang="en-US" sz="2400" dirty="0" smtClean="0"/>
              <a:t>Goal 4:  By Spring 2018, Jacques Marquette Elementary will increase the number of highly-qualified teachers in the classroom.</a:t>
            </a:r>
          </a:p>
          <a:p>
            <a:pPr marL="201168" lvl="1" indent="0">
              <a:buNone/>
            </a:pPr>
            <a:r>
              <a:rPr lang="en-US" sz="2000" dirty="0" smtClean="0"/>
              <a:t>	Objective 4:   To increase the quality of instruction at Marquette by replacing Long-Term Assignment teachers with highly-qualified, certified teachers.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562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Intensive Intervention Strategy—Extended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Extended Day</a:t>
            </a:r>
          </a:p>
          <a:p>
            <a:pPr lvl="2"/>
            <a:r>
              <a:rPr lang="en-US" sz="2400" dirty="0"/>
              <a:t>Purpose:  To provide more time for personalized learning for each child</a:t>
            </a:r>
          </a:p>
          <a:p>
            <a:pPr lvl="2"/>
            <a:r>
              <a:rPr lang="en-US" sz="2400" dirty="0"/>
              <a:t>This strategy will be implemented school-wide</a:t>
            </a:r>
          </a:p>
          <a:p>
            <a:pPr lvl="3"/>
            <a:r>
              <a:rPr lang="en-US" sz="2000" dirty="0"/>
              <a:t>Three days per week, two instructional hours per day</a:t>
            </a:r>
          </a:p>
          <a:p>
            <a:pPr lvl="2"/>
            <a:r>
              <a:rPr lang="en-US" sz="2400" dirty="0"/>
              <a:t>This strategy </a:t>
            </a:r>
            <a:r>
              <a:rPr lang="en-US" sz="2400" dirty="0" smtClean="0"/>
              <a:t>alone adds an additional day’s </a:t>
            </a:r>
            <a:r>
              <a:rPr lang="en-US" sz="2400" dirty="0"/>
              <a:t>worth of focused instructional time per week</a:t>
            </a:r>
          </a:p>
          <a:p>
            <a:pPr lvl="2"/>
            <a:r>
              <a:rPr lang="en-US" sz="2400" dirty="0"/>
              <a:t>Math and Language Arts instruction will be at the center of the extended day</a:t>
            </a:r>
          </a:p>
          <a:p>
            <a:pPr lvl="2"/>
            <a:r>
              <a:rPr lang="en-US" sz="2400" dirty="0" smtClean="0"/>
              <a:t>The District </a:t>
            </a:r>
            <a:r>
              <a:rPr lang="en-US" sz="2400" dirty="0"/>
              <a:t>is exploring partnering with local universities’ Education majors to provide core instructional supports during the extended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72752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405</TotalTime>
  <Words>554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Retrospect</vt:lpstr>
      <vt:lpstr>Turning Around Our School—Phase I</vt:lpstr>
      <vt:lpstr>Marquette Elementary School--</vt:lpstr>
      <vt:lpstr>Marquette Elementary School--</vt:lpstr>
      <vt:lpstr>Marquette Elementary School--</vt:lpstr>
      <vt:lpstr>Marquette Elementary School--</vt:lpstr>
      <vt:lpstr>Marquette Elementary School--</vt:lpstr>
      <vt:lpstr>Marquette Elementary School--</vt:lpstr>
      <vt:lpstr>Marquette Elementary School--</vt:lpstr>
      <vt:lpstr>Intensive Intervention Strategy—Extended Day</vt:lpstr>
      <vt:lpstr>Marquette Elementary School--</vt:lpstr>
      <vt:lpstr>Marquette Elementary School--</vt:lpstr>
      <vt:lpstr>Marquette Elementary School--</vt:lpstr>
      <vt:lpstr>Marquette Elementary School--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Around Our School</dc:title>
  <dc:creator>Green, Leslie</dc:creator>
  <cp:lastModifiedBy>Murphy, Brian (SBOE)</cp:lastModifiedBy>
  <cp:revision>44</cp:revision>
  <cp:lastPrinted>2017-09-26T21:41:59Z</cp:lastPrinted>
  <dcterms:created xsi:type="dcterms:W3CDTF">2017-09-26T15:48:28Z</dcterms:created>
  <dcterms:modified xsi:type="dcterms:W3CDTF">2017-09-27T20:16:20Z</dcterms:modified>
</cp:coreProperties>
</file>