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34"/>
  </p:notesMasterIdLst>
  <p:sldIdLst>
    <p:sldId id="283" r:id="rId6"/>
    <p:sldId id="284" r:id="rId7"/>
    <p:sldId id="265" r:id="rId8"/>
    <p:sldId id="276" r:id="rId9"/>
    <p:sldId id="277" r:id="rId10"/>
    <p:sldId id="279" r:id="rId11"/>
    <p:sldId id="278" r:id="rId12"/>
    <p:sldId id="304" r:id="rId13"/>
    <p:sldId id="300" r:id="rId14"/>
    <p:sldId id="305" r:id="rId15"/>
    <p:sldId id="306" r:id="rId16"/>
    <p:sldId id="307" r:id="rId17"/>
    <p:sldId id="308" r:id="rId18"/>
    <p:sldId id="301" r:id="rId19"/>
    <p:sldId id="319" r:id="rId20"/>
    <p:sldId id="315" r:id="rId21"/>
    <p:sldId id="316" r:id="rId22"/>
    <p:sldId id="317" r:id="rId23"/>
    <p:sldId id="318" r:id="rId24"/>
    <p:sldId id="309" r:id="rId25"/>
    <p:sldId id="311" r:id="rId26"/>
    <p:sldId id="322" r:id="rId27"/>
    <p:sldId id="310" r:id="rId28"/>
    <p:sldId id="320" r:id="rId29"/>
    <p:sldId id="321" r:id="rId30"/>
    <p:sldId id="323" r:id="rId31"/>
    <p:sldId id="314" r:id="rId32"/>
    <p:sldId id="324"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1F46"/>
    <a:srgbClr val="FFE699"/>
    <a:srgbClr val="B4C7E7"/>
    <a:srgbClr val="FDCE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88"/>
    <p:restoredTop sz="72947" autoAdjust="0"/>
  </p:normalViewPr>
  <p:slideViewPr>
    <p:cSldViewPr snapToGrid="0" snapToObjects="1">
      <p:cViewPr varScale="1">
        <p:scale>
          <a:sx n="62" d="100"/>
          <a:sy n="62" d="100"/>
        </p:scale>
        <p:origin x="1555"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Book2"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800" b="1" dirty="0"/>
              <a:t>Grades 3-8</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2653871391076119"/>
          <c:y val="0.13365996382086076"/>
          <c:w val="0.76358945756780405"/>
          <c:h val="0.83315378997961942"/>
        </c:manualLayout>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cat>
            <c:strRef>
              <c:f>Sheet1!$B$5:$B$6</c:f>
              <c:strCache>
                <c:ptCount val="2"/>
                <c:pt idx="0">
                  <c:v>Performance</c:v>
                </c:pt>
                <c:pt idx="1">
                  <c:v>Growth</c:v>
                </c:pt>
              </c:strCache>
            </c:strRef>
          </c:cat>
          <c:val>
            <c:numRef>
              <c:f>Sheet1!$C$5:$C$6</c:f>
              <c:numCache>
                <c:formatCode>0%</c:formatCode>
                <c:ptCount val="2"/>
                <c:pt idx="0">
                  <c:v>0.5</c:v>
                </c:pt>
                <c:pt idx="1">
                  <c:v>0.5</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800" b="1" dirty="0"/>
              <a:t>Grades 9-12</a:t>
            </a:r>
          </a:p>
        </c:rich>
      </c:tx>
      <c:layout>
        <c:manualLayout>
          <c:xMode val="edge"/>
          <c:yMode val="edge"/>
          <c:x val="0.30051377952755903"/>
          <c:y val="2.7277543636910359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756889763779528"/>
          <c:y val="0.13868757547264371"/>
          <c:w val="0.7581957567804023"/>
          <c:h val="0.82726871363590793"/>
        </c:manualLayout>
      </c:layout>
      <c:pieChart>
        <c:varyColors val="1"/>
        <c:ser>
          <c:idx val="0"/>
          <c:order val="0"/>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strRef>
              <c:f>Sheet2!$B$5:$B$8</c:f>
              <c:strCache>
                <c:ptCount val="4"/>
                <c:pt idx="0">
                  <c:v>Performance</c:v>
                </c:pt>
                <c:pt idx="1">
                  <c:v>Growth</c:v>
                </c:pt>
                <c:pt idx="2">
                  <c:v>Graduation Rate</c:v>
                </c:pt>
                <c:pt idx="3">
                  <c:v>CCR Achievement Rate</c:v>
                </c:pt>
              </c:strCache>
            </c:strRef>
          </c:cat>
          <c:val>
            <c:numRef>
              <c:f>Sheet2!$C$5:$C$8</c:f>
              <c:numCache>
                <c:formatCode>0%</c:formatCode>
                <c:ptCount val="4"/>
                <c:pt idx="0">
                  <c:v>0.2</c:v>
                </c:pt>
                <c:pt idx="1">
                  <c:v>0.2</c:v>
                </c:pt>
                <c:pt idx="2">
                  <c:v>0.3</c:v>
                </c:pt>
                <c:pt idx="3">
                  <c:v>0.3</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n-US" sz="2400" b="1" dirty="0"/>
              <a:t>Comparison</a:t>
            </a:r>
            <a:r>
              <a:rPr lang="en-US" sz="2400" b="1" baseline="0" dirty="0"/>
              <a:t> of Overall Grades</a:t>
            </a:r>
            <a:endParaRPr lang="en-US" sz="2400" b="1" dirty="0"/>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Sheet1!$B$2</c:f>
              <c:strCache>
                <c:ptCount val="1"/>
                <c:pt idx="0">
                  <c:v>2017</c:v>
                </c:pt>
              </c:strCache>
            </c:strRef>
          </c:tx>
          <c:spPr>
            <a:solidFill>
              <a:srgbClr val="151F46"/>
            </a:solidFill>
            <a:ln>
              <a:noFill/>
            </a:ln>
            <a:effectLst/>
          </c:spPr>
          <c:invertIfNegative val="0"/>
          <c:cat>
            <c:strRef>
              <c:f>Sheet1!$A$3:$A$8</c:f>
              <c:strCache>
                <c:ptCount val="6"/>
                <c:pt idx="0">
                  <c:v>A</c:v>
                </c:pt>
                <c:pt idx="1">
                  <c:v>B</c:v>
                </c:pt>
                <c:pt idx="2">
                  <c:v>C</c:v>
                </c:pt>
                <c:pt idx="3">
                  <c:v>D</c:v>
                </c:pt>
                <c:pt idx="4">
                  <c:v>F</c:v>
                </c:pt>
                <c:pt idx="5">
                  <c:v>No Grade</c:v>
                </c:pt>
              </c:strCache>
            </c:strRef>
          </c:cat>
          <c:val>
            <c:numRef>
              <c:f>Sheet1!$B$3:$B$8</c:f>
              <c:numCache>
                <c:formatCode>General</c:formatCode>
                <c:ptCount val="6"/>
                <c:pt idx="0">
                  <c:v>620</c:v>
                </c:pt>
                <c:pt idx="1">
                  <c:v>691</c:v>
                </c:pt>
                <c:pt idx="2">
                  <c:v>455</c:v>
                </c:pt>
                <c:pt idx="3">
                  <c:v>191</c:v>
                </c:pt>
                <c:pt idx="4">
                  <c:v>131</c:v>
                </c:pt>
                <c:pt idx="5">
                  <c:v>28</c:v>
                </c:pt>
              </c:numCache>
            </c:numRef>
          </c:val>
        </c:ser>
        <c:ser>
          <c:idx val="1"/>
          <c:order val="1"/>
          <c:tx>
            <c:strRef>
              <c:f>Sheet1!$C$2</c:f>
              <c:strCache>
                <c:ptCount val="1"/>
                <c:pt idx="0">
                  <c:v>2016</c:v>
                </c:pt>
              </c:strCache>
            </c:strRef>
          </c:tx>
          <c:spPr>
            <a:solidFill>
              <a:srgbClr val="FDCE09"/>
            </a:solidFill>
            <a:ln>
              <a:noFill/>
            </a:ln>
            <a:effectLst/>
          </c:spPr>
          <c:invertIfNegative val="0"/>
          <c:cat>
            <c:strRef>
              <c:f>Sheet1!$A$3:$A$8</c:f>
              <c:strCache>
                <c:ptCount val="6"/>
                <c:pt idx="0">
                  <c:v>A</c:v>
                </c:pt>
                <c:pt idx="1">
                  <c:v>B</c:v>
                </c:pt>
                <c:pt idx="2">
                  <c:v>C</c:v>
                </c:pt>
                <c:pt idx="3">
                  <c:v>D</c:v>
                </c:pt>
                <c:pt idx="4">
                  <c:v>F</c:v>
                </c:pt>
                <c:pt idx="5">
                  <c:v>No Grade</c:v>
                </c:pt>
              </c:strCache>
            </c:strRef>
          </c:cat>
          <c:val>
            <c:numRef>
              <c:f>Sheet1!$C$3:$C$8</c:f>
              <c:numCache>
                <c:formatCode>General</c:formatCode>
                <c:ptCount val="6"/>
                <c:pt idx="0">
                  <c:v>509</c:v>
                </c:pt>
                <c:pt idx="1">
                  <c:v>830</c:v>
                </c:pt>
                <c:pt idx="2">
                  <c:v>475</c:v>
                </c:pt>
                <c:pt idx="3">
                  <c:v>185</c:v>
                </c:pt>
                <c:pt idx="4">
                  <c:v>118</c:v>
                </c:pt>
                <c:pt idx="5">
                  <c:v>44</c:v>
                </c:pt>
              </c:numCache>
            </c:numRef>
          </c:val>
        </c:ser>
        <c:dLbls>
          <c:showLegendKey val="0"/>
          <c:showVal val="0"/>
          <c:showCatName val="0"/>
          <c:showSerName val="0"/>
          <c:showPercent val="0"/>
          <c:showBubbleSize val="0"/>
        </c:dLbls>
        <c:gapWidth val="219"/>
        <c:overlap val="-27"/>
        <c:axId val="113305192"/>
        <c:axId val="141239216"/>
      </c:barChart>
      <c:catAx>
        <c:axId val="1133051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41239216"/>
        <c:crosses val="autoZero"/>
        <c:auto val="1"/>
        <c:lblAlgn val="ctr"/>
        <c:lblOffset val="100"/>
        <c:noMultiLvlLbl val="0"/>
      </c:catAx>
      <c:valAx>
        <c:axId val="1412392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dirty="0" smtClean="0"/>
                  <a:t>Number of Schools</a:t>
                </a:r>
                <a:endParaRPr lang="en-US" sz="2000" dirty="0"/>
              </a:p>
            </c:rich>
          </c:tx>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33051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a:t>GRADE 3-8 DOMAIN</a:t>
            </a:r>
            <a:r>
              <a:rPr lang="en-US" sz="2400" b="1" baseline="0"/>
              <a:t> SCORES</a:t>
            </a:r>
            <a:endParaRPr lang="en-US" sz="2400" b="1"/>
          </a:p>
        </c:rich>
      </c:tx>
      <c:layout/>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Sheet3!$B$4</c:f>
              <c:strCache>
                <c:ptCount val="1"/>
                <c:pt idx="0">
                  <c:v>Performance</c:v>
                </c:pt>
              </c:strCache>
            </c:strRef>
          </c:tx>
          <c:spPr>
            <a:ln w="28575" cap="rnd">
              <a:solidFill>
                <a:schemeClr val="accent1"/>
              </a:solidFill>
              <a:round/>
            </a:ln>
            <a:effectLst/>
          </c:spPr>
          <c:marker>
            <c:symbol val="none"/>
          </c:marker>
          <c:cat>
            <c:strRef>
              <c:f>Sheet3!$A$5:$A$9</c:f>
              <c:strCache>
                <c:ptCount val="5"/>
                <c:pt idx="0">
                  <c:v>A</c:v>
                </c:pt>
                <c:pt idx="1">
                  <c:v>B</c:v>
                </c:pt>
                <c:pt idx="2">
                  <c:v>C</c:v>
                </c:pt>
                <c:pt idx="3">
                  <c:v>D</c:v>
                </c:pt>
                <c:pt idx="4">
                  <c:v>F</c:v>
                </c:pt>
              </c:strCache>
            </c:strRef>
          </c:cat>
          <c:val>
            <c:numRef>
              <c:f>Sheet3!$B$5:$B$9</c:f>
              <c:numCache>
                <c:formatCode>0.00%</c:formatCode>
                <c:ptCount val="5"/>
                <c:pt idx="0">
                  <c:v>2.1999999999999999E-2</c:v>
                </c:pt>
                <c:pt idx="1">
                  <c:v>0.11600000000000001</c:v>
                </c:pt>
                <c:pt idx="2">
                  <c:v>0.219</c:v>
                </c:pt>
                <c:pt idx="3">
                  <c:v>0.251</c:v>
                </c:pt>
                <c:pt idx="4">
                  <c:v>0.39200000000000002</c:v>
                </c:pt>
              </c:numCache>
            </c:numRef>
          </c:val>
          <c:smooth val="0"/>
        </c:ser>
        <c:ser>
          <c:idx val="1"/>
          <c:order val="1"/>
          <c:tx>
            <c:strRef>
              <c:f>Sheet3!$C$4</c:f>
              <c:strCache>
                <c:ptCount val="1"/>
                <c:pt idx="0">
                  <c:v>Growth</c:v>
                </c:pt>
              </c:strCache>
            </c:strRef>
          </c:tx>
          <c:spPr>
            <a:ln w="28575" cap="rnd">
              <a:solidFill>
                <a:schemeClr val="accent2"/>
              </a:solidFill>
              <a:round/>
            </a:ln>
            <a:effectLst/>
          </c:spPr>
          <c:marker>
            <c:symbol val="none"/>
          </c:marker>
          <c:cat>
            <c:strRef>
              <c:f>Sheet3!$A$5:$A$9</c:f>
              <c:strCache>
                <c:ptCount val="5"/>
                <c:pt idx="0">
                  <c:v>A</c:v>
                </c:pt>
                <c:pt idx="1">
                  <c:v>B</c:v>
                </c:pt>
                <c:pt idx="2">
                  <c:v>C</c:v>
                </c:pt>
                <c:pt idx="3">
                  <c:v>D</c:v>
                </c:pt>
                <c:pt idx="4">
                  <c:v>F</c:v>
                </c:pt>
              </c:strCache>
            </c:strRef>
          </c:cat>
          <c:val>
            <c:numRef>
              <c:f>Sheet3!$C$5:$C$9</c:f>
              <c:numCache>
                <c:formatCode>0.00%</c:formatCode>
                <c:ptCount val="5"/>
                <c:pt idx="0">
                  <c:v>0.74199999999999999</c:v>
                </c:pt>
                <c:pt idx="1">
                  <c:v>0.17599999999999999</c:v>
                </c:pt>
                <c:pt idx="2">
                  <c:v>5.5E-2</c:v>
                </c:pt>
                <c:pt idx="3">
                  <c:v>0.02</c:v>
                </c:pt>
                <c:pt idx="4">
                  <c:v>7.0000000000000001E-3</c:v>
                </c:pt>
              </c:numCache>
            </c:numRef>
          </c:val>
          <c:smooth val="0"/>
        </c:ser>
        <c:dLbls>
          <c:showLegendKey val="0"/>
          <c:showVal val="0"/>
          <c:showCatName val="0"/>
          <c:showSerName val="0"/>
          <c:showPercent val="0"/>
          <c:showBubbleSize val="0"/>
        </c:dLbls>
        <c:smooth val="0"/>
        <c:axId val="143481704"/>
        <c:axId val="141267800"/>
      </c:lineChart>
      <c:catAx>
        <c:axId val="143481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crossAx val="141267800"/>
        <c:crosses val="autoZero"/>
        <c:auto val="1"/>
        <c:lblAlgn val="ctr"/>
        <c:lblOffset val="100"/>
        <c:noMultiLvlLbl val="0"/>
      </c:catAx>
      <c:valAx>
        <c:axId val="1412678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dirty="0" smtClean="0"/>
                  <a:t>Percentage of Schools</a:t>
                </a:r>
                <a:endParaRPr lang="en-US" sz="2000" dirty="0"/>
              </a:p>
            </c:rich>
          </c:tx>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34817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b="1" dirty="0" smtClean="0"/>
              <a:t>GRADE</a:t>
            </a:r>
            <a:r>
              <a:rPr lang="en-US" sz="2400" b="1" baseline="0" dirty="0" smtClean="0"/>
              <a:t> 9-12 DOMAIN SCORES</a:t>
            </a:r>
            <a:endParaRPr lang="en-US" sz="2400" b="1"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Sheet6!$B$3</c:f>
              <c:strCache>
                <c:ptCount val="1"/>
                <c:pt idx="0">
                  <c:v>Performance</c:v>
                </c:pt>
              </c:strCache>
            </c:strRef>
          </c:tx>
          <c:spPr>
            <a:ln w="28575" cap="rnd">
              <a:solidFill>
                <a:schemeClr val="accent6"/>
              </a:solidFill>
              <a:round/>
            </a:ln>
            <a:effectLst/>
          </c:spPr>
          <c:marker>
            <c:symbol val="none"/>
          </c:marker>
          <c:cat>
            <c:strRef>
              <c:f>Sheet6!$A$4:$A$8</c:f>
              <c:strCache>
                <c:ptCount val="5"/>
                <c:pt idx="0">
                  <c:v>A</c:v>
                </c:pt>
                <c:pt idx="1">
                  <c:v>B</c:v>
                </c:pt>
                <c:pt idx="2">
                  <c:v>C</c:v>
                </c:pt>
                <c:pt idx="3">
                  <c:v>D</c:v>
                </c:pt>
                <c:pt idx="4">
                  <c:v>F</c:v>
                </c:pt>
              </c:strCache>
            </c:strRef>
          </c:cat>
          <c:val>
            <c:numRef>
              <c:f>Sheet6!$B$4:$B$8</c:f>
              <c:numCache>
                <c:formatCode>0.00%</c:formatCode>
                <c:ptCount val="5"/>
                <c:pt idx="0">
                  <c:v>2E-3</c:v>
                </c:pt>
                <c:pt idx="1">
                  <c:v>0.01</c:v>
                </c:pt>
                <c:pt idx="2">
                  <c:v>5.6000000000000001E-2</c:v>
                </c:pt>
                <c:pt idx="3">
                  <c:v>0.14799999999999999</c:v>
                </c:pt>
                <c:pt idx="4">
                  <c:v>0.78500000000000003</c:v>
                </c:pt>
              </c:numCache>
            </c:numRef>
          </c:val>
          <c:smooth val="0"/>
        </c:ser>
        <c:ser>
          <c:idx val="1"/>
          <c:order val="1"/>
          <c:tx>
            <c:strRef>
              <c:f>Sheet6!$C$3</c:f>
              <c:strCache>
                <c:ptCount val="1"/>
                <c:pt idx="0">
                  <c:v>Growth </c:v>
                </c:pt>
              </c:strCache>
            </c:strRef>
          </c:tx>
          <c:spPr>
            <a:ln w="28575" cap="rnd">
              <a:solidFill>
                <a:schemeClr val="accent5"/>
              </a:solidFill>
              <a:round/>
            </a:ln>
            <a:effectLst/>
          </c:spPr>
          <c:marker>
            <c:symbol val="none"/>
          </c:marker>
          <c:cat>
            <c:strRef>
              <c:f>Sheet6!$A$4:$A$8</c:f>
              <c:strCache>
                <c:ptCount val="5"/>
                <c:pt idx="0">
                  <c:v>A</c:v>
                </c:pt>
                <c:pt idx="1">
                  <c:v>B</c:v>
                </c:pt>
                <c:pt idx="2">
                  <c:v>C</c:v>
                </c:pt>
                <c:pt idx="3">
                  <c:v>D</c:v>
                </c:pt>
                <c:pt idx="4">
                  <c:v>F</c:v>
                </c:pt>
              </c:strCache>
            </c:strRef>
          </c:cat>
          <c:val>
            <c:numRef>
              <c:f>Sheet6!$C$4:$C$8</c:f>
              <c:numCache>
                <c:formatCode>0.00%</c:formatCode>
                <c:ptCount val="5"/>
                <c:pt idx="0">
                  <c:v>0.70499999999999996</c:v>
                </c:pt>
                <c:pt idx="1">
                  <c:v>0.16900000000000001</c:v>
                </c:pt>
                <c:pt idx="2">
                  <c:v>8.5999999999999993E-2</c:v>
                </c:pt>
                <c:pt idx="3">
                  <c:v>3.2000000000000001E-2</c:v>
                </c:pt>
                <c:pt idx="4">
                  <c:v>8.0000000000000002E-3</c:v>
                </c:pt>
              </c:numCache>
            </c:numRef>
          </c:val>
          <c:smooth val="0"/>
        </c:ser>
        <c:ser>
          <c:idx val="2"/>
          <c:order val="2"/>
          <c:tx>
            <c:strRef>
              <c:f>Sheet6!$D$3</c:f>
              <c:strCache>
                <c:ptCount val="1"/>
                <c:pt idx="0">
                  <c:v>Multiple Measures</c:v>
                </c:pt>
              </c:strCache>
            </c:strRef>
          </c:tx>
          <c:spPr>
            <a:ln w="28575" cap="rnd">
              <a:solidFill>
                <a:schemeClr val="accent4"/>
              </a:solidFill>
              <a:round/>
            </a:ln>
            <a:effectLst/>
          </c:spPr>
          <c:marker>
            <c:symbol val="none"/>
          </c:marker>
          <c:cat>
            <c:strRef>
              <c:f>Sheet6!$A$4:$A$8</c:f>
              <c:strCache>
                <c:ptCount val="5"/>
                <c:pt idx="0">
                  <c:v>A</c:v>
                </c:pt>
                <c:pt idx="1">
                  <c:v>B</c:v>
                </c:pt>
                <c:pt idx="2">
                  <c:v>C</c:v>
                </c:pt>
                <c:pt idx="3">
                  <c:v>D</c:v>
                </c:pt>
                <c:pt idx="4">
                  <c:v>F</c:v>
                </c:pt>
              </c:strCache>
            </c:strRef>
          </c:cat>
          <c:val>
            <c:numRef>
              <c:f>Sheet6!$D$4:$D$8</c:f>
              <c:numCache>
                <c:formatCode>0.00%</c:formatCode>
                <c:ptCount val="5"/>
                <c:pt idx="0">
                  <c:v>0.88200000000000001</c:v>
                </c:pt>
                <c:pt idx="1">
                  <c:v>2.7E-2</c:v>
                </c:pt>
                <c:pt idx="2">
                  <c:v>1.0999999999999999E-2</c:v>
                </c:pt>
                <c:pt idx="3">
                  <c:v>2.7E-2</c:v>
                </c:pt>
                <c:pt idx="4">
                  <c:v>5.2999999999999999E-2</c:v>
                </c:pt>
              </c:numCache>
            </c:numRef>
          </c:val>
          <c:smooth val="0"/>
        </c:ser>
        <c:dLbls>
          <c:showLegendKey val="0"/>
          <c:showVal val="0"/>
          <c:showCatName val="0"/>
          <c:showSerName val="0"/>
          <c:showPercent val="0"/>
          <c:showBubbleSize val="0"/>
        </c:dLbls>
        <c:smooth val="0"/>
        <c:axId val="140832640"/>
        <c:axId val="142886112"/>
      </c:lineChart>
      <c:catAx>
        <c:axId val="140832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42886112"/>
        <c:crosses val="autoZero"/>
        <c:auto val="1"/>
        <c:lblAlgn val="ctr"/>
        <c:lblOffset val="100"/>
        <c:noMultiLvlLbl val="0"/>
      </c:catAx>
      <c:valAx>
        <c:axId val="1428861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dirty="0" smtClean="0"/>
                  <a:t>Percentage of Schools</a:t>
                </a:r>
                <a:endParaRPr lang="en-US" sz="2000" dirty="0"/>
              </a:p>
            </c:rich>
          </c:tx>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8326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0.23851</cdr:x>
      <cdr:y>0.42002</cdr:y>
    </cdr:from>
    <cdr:to>
      <cdr:x>0.43851</cdr:x>
      <cdr:y>0.57998</cdr:y>
    </cdr:to>
    <cdr:sp macro="" textlink="">
      <cdr:nvSpPr>
        <cdr:cNvPr id="2" name="TextBox 1"/>
        <cdr:cNvSpPr txBox="1"/>
      </cdr:nvSpPr>
      <cdr:spPr>
        <a:xfrm xmlns:a="http://schemas.openxmlformats.org/drawingml/2006/main">
          <a:off x="1090473" y="1759998"/>
          <a:ext cx="914400" cy="67026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600" dirty="0" smtClean="0"/>
            <a:t>Performance</a:t>
          </a:r>
        </a:p>
        <a:p xmlns:a="http://schemas.openxmlformats.org/drawingml/2006/main">
          <a:pPr algn="ctr"/>
          <a:r>
            <a:rPr lang="en-US" sz="1600" dirty="0" smtClean="0"/>
            <a:t>50%</a:t>
          </a:r>
          <a:endParaRPr lang="en-US" sz="1600" dirty="0"/>
        </a:p>
      </cdr:txBody>
    </cdr:sp>
  </cdr:relSizeAnchor>
  <cdr:relSizeAnchor xmlns:cdr="http://schemas.openxmlformats.org/drawingml/2006/chartDrawing">
    <cdr:from>
      <cdr:x>0.59579</cdr:x>
      <cdr:y>0.42479</cdr:y>
    </cdr:from>
    <cdr:to>
      <cdr:x>0.79579</cdr:x>
      <cdr:y>0.61864</cdr:y>
    </cdr:to>
    <cdr:sp macro="" textlink="">
      <cdr:nvSpPr>
        <cdr:cNvPr id="3" name="TextBox 2"/>
        <cdr:cNvSpPr txBox="1"/>
      </cdr:nvSpPr>
      <cdr:spPr>
        <a:xfrm xmlns:a="http://schemas.openxmlformats.org/drawingml/2006/main">
          <a:off x="2723965" y="1779973"/>
          <a:ext cx="914400" cy="81230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600" dirty="0" smtClean="0"/>
            <a:t>Growth</a:t>
          </a:r>
        </a:p>
        <a:p xmlns:a="http://schemas.openxmlformats.org/drawingml/2006/main">
          <a:pPr algn="ctr"/>
          <a:r>
            <a:rPr lang="en-US" sz="1600" dirty="0" smtClean="0"/>
            <a:t>50%</a:t>
          </a:r>
          <a:endParaRPr lang="en-US" sz="1600" dirty="0"/>
        </a:p>
      </cdr:txBody>
    </cdr:sp>
  </cdr:relSizeAnchor>
</c:userShapes>
</file>

<file path=ppt/drawings/drawing2.xml><?xml version="1.0" encoding="utf-8"?>
<c:userShapes xmlns:c="http://schemas.openxmlformats.org/drawingml/2006/chart">
  <cdr:relSizeAnchor xmlns:cdr="http://schemas.openxmlformats.org/drawingml/2006/chartDrawing">
    <cdr:from>
      <cdr:x>0.17409</cdr:x>
      <cdr:y>0.35377</cdr:y>
    </cdr:from>
    <cdr:to>
      <cdr:x>0.51842</cdr:x>
      <cdr:y>0.5</cdr:y>
    </cdr:to>
    <cdr:sp macro="" textlink="">
      <cdr:nvSpPr>
        <cdr:cNvPr id="2" name="TextBox 1"/>
        <cdr:cNvSpPr txBox="1"/>
      </cdr:nvSpPr>
      <cdr:spPr>
        <a:xfrm xmlns:a="http://schemas.openxmlformats.org/drawingml/2006/main">
          <a:off x="795953" y="1482387"/>
          <a:ext cx="1574277" cy="61274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600" dirty="0" smtClean="0"/>
            <a:t>Graduation Rate</a:t>
          </a:r>
        </a:p>
        <a:p xmlns:a="http://schemas.openxmlformats.org/drawingml/2006/main">
          <a:pPr algn="ctr"/>
          <a:r>
            <a:rPr lang="en-US" sz="1600" dirty="0" smtClean="0"/>
            <a:t>30%</a:t>
          </a:r>
        </a:p>
      </cdr:txBody>
    </cdr:sp>
  </cdr:relSizeAnchor>
  <cdr:relSizeAnchor xmlns:cdr="http://schemas.openxmlformats.org/drawingml/2006/chartDrawing">
    <cdr:from>
      <cdr:x>0.22358</cdr:x>
      <cdr:y>0.70955</cdr:y>
    </cdr:from>
    <cdr:to>
      <cdr:x>0.65451</cdr:x>
      <cdr:y>0.87378</cdr:y>
    </cdr:to>
    <cdr:sp macro="" textlink="">
      <cdr:nvSpPr>
        <cdr:cNvPr id="3" name="TextBox 2"/>
        <cdr:cNvSpPr txBox="1"/>
      </cdr:nvSpPr>
      <cdr:spPr>
        <a:xfrm xmlns:a="http://schemas.openxmlformats.org/drawingml/2006/main">
          <a:off x="1022198" y="2973196"/>
          <a:ext cx="1970202" cy="68815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600" dirty="0" smtClean="0"/>
            <a:t>CCR Achievement </a:t>
          </a:r>
        </a:p>
        <a:p xmlns:a="http://schemas.openxmlformats.org/drawingml/2006/main">
          <a:pPr algn="ctr"/>
          <a:r>
            <a:rPr lang="en-US" sz="1600" dirty="0" smtClean="0"/>
            <a:t>Rate 30%</a:t>
          </a:r>
        </a:p>
      </cdr:txBody>
    </cdr:sp>
  </cdr:relSizeAnchor>
  <cdr:relSizeAnchor xmlns:cdr="http://schemas.openxmlformats.org/drawingml/2006/chartDrawing">
    <cdr:from>
      <cdr:x>0.53698</cdr:x>
      <cdr:y>0.27536</cdr:y>
    </cdr:from>
    <cdr:to>
      <cdr:x>0.81739</cdr:x>
      <cdr:y>0.42384</cdr:y>
    </cdr:to>
    <cdr:sp macro="" textlink="">
      <cdr:nvSpPr>
        <cdr:cNvPr id="4" name="TextBox 3"/>
        <cdr:cNvSpPr txBox="1"/>
      </cdr:nvSpPr>
      <cdr:spPr>
        <a:xfrm xmlns:a="http://schemas.openxmlformats.org/drawingml/2006/main">
          <a:off x="2455072" y="1153823"/>
          <a:ext cx="1282046" cy="62216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600" dirty="0" smtClean="0"/>
            <a:t>Performance</a:t>
          </a:r>
        </a:p>
        <a:p xmlns:a="http://schemas.openxmlformats.org/drawingml/2006/main">
          <a:pPr algn="ctr"/>
          <a:r>
            <a:rPr lang="en-US" sz="1600" dirty="0" smtClean="0"/>
            <a:t>20%</a:t>
          </a:r>
          <a:endParaRPr lang="en-US" sz="1600" dirty="0"/>
        </a:p>
      </cdr:txBody>
    </cdr:sp>
  </cdr:relSizeAnchor>
  <cdr:relSizeAnchor xmlns:cdr="http://schemas.openxmlformats.org/drawingml/2006/chartDrawing">
    <cdr:from>
      <cdr:x>0.65657</cdr:x>
      <cdr:y>0.56332</cdr:y>
    </cdr:from>
    <cdr:to>
      <cdr:x>0.85657</cdr:x>
      <cdr:y>0.70505</cdr:y>
    </cdr:to>
    <cdr:sp macro="" textlink="">
      <cdr:nvSpPr>
        <cdr:cNvPr id="5" name="TextBox 4"/>
        <cdr:cNvSpPr txBox="1"/>
      </cdr:nvSpPr>
      <cdr:spPr>
        <a:xfrm xmlns:a="http://schemas.openxmlformats.org/drawingml/2006/main">
          <a:off x="3001828" y="2360454"/>
          <a:ext cx="914400" cy="59388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600" dirty="0" smtClean="0"/>
            <a:t>Growth </a:t>
          </a:r>
        </a:p>
        <a:p xmlns:a="http://schemas.openxmlformats.org/drawingml/2006/main">
          <a:pPr algn="ctr"/>
          <a:r>
            <a:rPr lang="en-US" sz="1600" dirty="0" smtClean="0"/>
            <a:t>20%</a:t>
          </a:r>
          <a:endParaRPr lang="en-US" sz="16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97A03E-DD79-4874-B232-8394B030BE44}"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F5C6CF-5FF9-42A1-89DC-DF5B81D7BDC4}" type="slidenum">
              <a:rPr lang="en-US" smtClean="0"/>
              <a:t>‹#›</a:t>
            </a:fld>
            <a:endParaRPr lang="en-US"/>
          </a:p>
        </p:txBody>
      </p:sp>
    </p:spTree>
    <p:extLst>
      <p:ext uri="{BB962C8B-B14F-4D97-AF65-F5344CB8AC3E}">
        <p14:creationId xmlns:p14="http://schemas.microsoft.com/office/powerpoint/2010/main" val="967454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F5C6CF-5FF9-42A1-89DC-DF5B81D7BDC4}" type="slidenum">
              <a:rPr lang="en-US" smtClean="0"/>
              <a:t>9</a:t>
            </a:fld>
            <a:endParaRPr lang="en-US"/>
          </a:p>
        </p:txBody>
      </p:sp>
    </p:spTree>
    <p:extLst>
      <p:ext uri="{BB962C8B-B14F-4D97-AF65-F5344CB8AC3E}">
        <p14:creationId xmlns:p14="http://schemas.microsoft.com/office/powerpoint/2010/main" val="34815159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F5C6CF-5FF9-42A1-89DC-DF5B81D7BDC4}" type="slidenum">
              <a:rPr lang="en-US" smtClean="0"/>
              <a:t>21</a:t>
            </a:fld>
            <a:endParaRPr lang="en-US"/>
          </a:p>
        </p:txBody>
      </p:sp>
    </p:spTree>
    <p:extLst>
      <p:ext uri="{BB962C8B-B14F-4D97-AF65-F5344CB8AC3E}">
        <p14:creationId xmlns:p14="http://schemas.microsoft.com/office/powerpoint/2010/main" val="30826198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20F5C6CF-5FF9-42A1-89DC-DF5B81D7BDC4}" type="slidenum">
              <a:rPr lang="en-US" smtClean="0"/>
              <a:t>22</a:t>
            </a:fld>
            <a:endParaRPr lang="en-US"/>
          </a:p>
        </p:txBody>
      </p:sp>
    </p:spTree>
    <p:extLst>
      <p:ext uri="{BB962C8B-B14F-4D97-AF65-F5344CB8AC3E}">
        <p14:creationId xmlns:p14="http://schemas.microsoft.com/office/powerpoint/2010/main" val="4246594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F5C6CF-5FF9-42A1-89DC-DF5B81D7BDC4}" type="slidenum">
              <a:rPr lang="en-US" smtClean="0"/>
              <a:t>23</a:t>
            </a:fld>
            <a:endParaRPr lang="en-US"/>
          </a:p>
        </p:txBody>
      </p:sp>
    </p:spTree>
    <p:extLst>
      <p:ext uri="{BB962C8B-B14F-4D97-AF65-F5344CB8AC3E}">
        <p14:creationId xmlns:p14="http://schemas.microsoft.com/office/powerpoint/2010/main" val="29611621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F5C6CF-5FF9-42A1-89DC-DF5B81D7BDC4}" type="slidenum">
              <a:rPr lang="en-US" smtClean="0"/>
              <a:t>24</a:t>
            </a:fld>
            <a:endParaRPr lang="en-US"/>
          </a:p>
        </p:txBody>
      </p:sp>
    </p:spTree>
    <p:extLst>
      <p:ext uri="{BB962C8B-B14F-4D97-AF65-F5344CB8AC3E}">
        <p14:creationId xmlns:p14="http://schemas.microsoft.com/office/powerpoint/2010/main" val="18652209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F5C6CF-5FF9-42A1-89DC-DF5B81D7BDC4}" type="slidenum">
              <a:rPr lang="en-US" smtClean="0"/>
              <a:t>25</a:t>
            </a:fld>
            <a:endParaRPr lang="en-US"/>
          </a:p>
        </p:txBody>
      </p:sp>
    </p:spTree>
    <p:extLst>
      <p:ext uri="{BB962C8B-B14F-4D97-AF65-F5344CB8AC3E}">
        <p14:creationId xmlns:p14="http://schemas.microsoft.com/office/powerpoint/2010/main" val="11107340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20F5C6CF-5FF9-42A1-89DC-DF5B81D7BDC4}" type="slidenum">
              <a:rPr lang="en-US" smtClean="0"/>
              <a:t>26</a:t>
            </a:fld>
            <a:endParaRPr lang="en-US"/>
          </a:p>
        </p:txBody>
      </p:sp>
    </p:spTree>
    <p:extLst>
      <p:ext uri="{BB962C8B-B14F-4D97-AF65-F5344CB8AC3E}">
        <p14:creationId xmlns:p14="http://schemas.microsoft.com/office/powerpoint/2010/main" val="39324127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20F5C6CF-5FF9-42A1-89DC-DF5B81D7BDC4}" type="slidenum">
              <a:rPr lang="en-US" smtClean="0"/>
              <a:t>27</a:t>
            </a:fld>
            <a:endParaRPr lang="en-US"/>
          </a:p>
        </p:txBody>
      </p:sp>
    </p:spTree>
    <p:extLst>
      <p:ext uri="{BB962C8B-B14F-4D97-AF65-F5344CB8AC3E}">
        <p14:creationId xmlns:p14="http://schemas.microsoft.com/office/powerpoint/2010/main" val="5004004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20F5C6CF-5FF9-42A1-89DC-DF5B81D7BDC4}" type="slidenum">
              <a:rPr lang="en-US" smtClean="0"/>
              <a:t>28</a:t>
            </a:fld>
            <a:endParaRPr lang="en-US"/>
          </a:p>
        </p:txBody>
      </p:sp>
    </p:spTree>
    <p:extLst>
      <p:ext uri="{BB962C8B-B14F-4D97-AF65-F5344CB8AC3E}">
        <p14:creationId xmlns:p14="http://schemas.microsoft.com/office/powerpoint/2010/main" val="3769212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F5C6CF-5FF9-42A1-89DC-DF5B81D7BDC4}" type="slidenum">
              <a:rPr lang="en-US" smtClean="0"/>
              <a:t>10</a:t>
            </a:fld>
            <a:endParaRPr lang="en-US"/>
          </a:p>
        </p:txBody>
      </p:sp>
    </p:spTree>
    <p:extLst>
      <p:ext uri="{BB962C8B-B14F-4D97-AF65-F5344CB8AC3E}">
        <p14:creationId xmlns:p14="http://schemas.microsoft.com/office/powerpoint/2010/main" val="3508397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20F5C6CF-5FF9-42A1-89DC-DF5B81D7BDC4}" type="slidenum">
              <a:rPr lang="en-US" smtClean="0"/>
              <a:t>14</a:t>
            </a:fld>
            <a:endParaRPr lang="en-US"/>
          </a:p>
        </p:txBody>
      </p:sp>
    </p:spTree>
    <p:extLst>
      <p:ext uri="{BB962C8B-B14F-4D97-AF65-F5344CB8AC3E}">
        <p14:creationId xmlns:p14="http://schemas.microsoft.com/office/powerpoint/2010/main" val="350907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F5C6CF-5FF9-42A1-89DC-DF5B81D7BDC4}" type="slidenum">
              <a:rPr lang="en-US" smtClean="0"/>
              <a:t>15</a:t>
            </a:fld>
            <a:endParaRPr lang="en-US"/>
          </a:p>
        </p:txBody>
      </p:sp>
    </p:spTree>
    <p:extLst>
      <p:ext uri="{BB962C8B-B14F-4D97-AF65-F5344CB8AC3E}">
        <p14:creationId xmlns:p14="http://schemas.microsoft.com/office/powerpoint/2010/main" val="2918641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F5C6CF-5FF9-42A1-89DC-DF5B81D7BDC4}" type="slidenum">
              <a:rPr lang="en-US" smtClean="0"/>
              <a:t>16</a:t>
            </a:fld>
            <a:endParaRPr lang="en-US"/>
          </a:p>
        </p:txBody>
      </p:sp>
    </p:spTree>
    <p:extLst>
      <p:ext uri="{BB962C8B-B14F-4D97-AF65-F5344CB8AC3E}">
        <p14:creationId xmlns:p14="http://schemas.microsoft.com/office/powerpoint/2010/main" val="3333967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F5C6CF-5FF9-42A1-89DC-DF5B81D7BDC4}" type="slidenum">
              <a:rPr lang="en-US" smtClean="0"/>
              <a:t>17</a:t>
            </a:fld>
            <a:endParaRPr lang="en-US"/>
          </a:p>
        </p:txBody>
      </p:sp>
    </p:spTree>
    <p:extLst>
      <p:ext uri="{BB962C8B-B14F-4D97-AF65-F5344CB8AC3E}">
        <p14:creationId xmlns:p14="http://schemas.microsoft.com/office/powerpoint/2010/main" val="3762365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F5C6CF-5FF9-42A1-89DC-DF5B81D7BDC4}" type="slidenum">
              <a:rPr lang="en-US" smtClean="0"/>
              <a:t>18</a:t>
            </a:fld>
            <a:endParaRPr lang="en-US"/>
          </a:p>
        </p:txBody>
      </p:sp>
    </p:spTree>
    <p:extLst>
      <p:ext uri="{BB962C8B-B14F-4D97-AF65-F5344CB8AC3E}">
        <p14:creationId xmlns:p14="http://schemas.microsoft.com/office/powerpoint/2010/main" val="938255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F5C6CF-5FF9-42A1-89DC-DF5B81D7BDC4}" type="slidenum">
              <a:rPr lang="en-US" smtClean="0"/>
              <a:t>19</a:t>
            </a:fld>
            <a:endParaRPr lang="en-US"/>
          </a:p>
        </p:txBody>
      </p:sp>
    </p:spTree>
    <p:extLst>
      <p:ext uri="{BB962C8B-B14F-4D97-AF65-F5344CB8AC3E}">
        <p14:creationId xmlns:p14="http://schemas.microsoft.com/office/powerpoint/2010/main" val="3373394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F5C6CF-5FF9-42A1-89DC-DF5B81D7BDC4}" type="slidenum">
              <a:rPr lang="en-US" smtClean="0"/>
              <a:t>20</a:t>
            </a:fld>
            <a:endParaRPr lang="en-US"/>
          </a:p>
        </p:txBody>
      </p:sp>
    </p:spTree>
    <p:extLst>
      <p:ext uri="{BB962C8B-B14F-4D97-AF65-F5344CB8AC3E}">
        <p14:creationId xmlns:p14="http://schemas.microsoft.com/office/powerpoint/2010/main" val="42710503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F13A40-4C44-784C-8738-DE31C57F43D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1121229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13A40-4C44-784C-8738-DE31C57F43D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354051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13A40-4C44-784C-8738-DE31C57F43D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2011454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F13A40-4C44-784C-8738-DE31C57F43D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334800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F13A40-4C44-784C-8738-DE31C57F43D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588327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F13A40-4C44-784C-8738-DE31C57F43D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1004052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F13A40-4C44-784C-8738-DE31C57F43DD}"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180087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F13A40-4C44-784C-8738-DE31C57F43DD}"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931179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F13A40-4C44-784C-8738-DE31C57F43DD}"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1614974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13A40-4C44-784C-8738-DE31C57F43D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830623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13A40-4C44-784C-8738-DE31C57F43D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3698A8-0906-0941-9D5C-4E77C86C11E3}" type="slidenum">
              <a:rPr lang="en-US" smtClean="0"/>
              <a:t>‹#›</a:t>
            </a:fld>
            <a:endParaRPr lang="en-US"/>
          </a:p>
        </p:txBody>
      </p:sp>
    </p:spTree>
    <p:extLst>
      <p:ext uri="{BB962C8B-B14F-4D97-AF65-F5344CB8AC3E}">
        <p14:creationId xmlns:p14="http://schemas.microsoft.com/office/powerpoint/2010/main" val="165174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F13A40-4C44-784C-8738-DE31C57F43DD}"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698A8-0906-0941-9D5C-4E77C86C11E3}" type="slidenum">
              <a:rPr lang="en-US" smtClean="0"/>
              <a:t>‹#›</a:t>
            </a:fld>
            <a:endParaRPr lang="en-US"/>
          </a:p>
        </p:txBody>
      </p:sp>
    </p:spTree>
    <p:extLst>
      <p:ext uri="{BB962C8B-B14F-4D97-AF65-F5344CB8AC3E}">
        <p14:creationId xmlns:p14="http://schemas.microsoft.com/office/powerpoint/2010/main" val="1517500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Accountability Determinations for the </a:t>
            </a:r>
            <a:br>
              <a:rPr lang="en-US" dirty="0" smtClean="0"/>
            </a:br>
            <a:r>
              <a:rPr lang="en-US" dirty="0" smtClean="0"/>
              <a:t>2016-17 School Year</a:t>
            </a:r>
            <a:endParaRPr lang="en-US" dirty="0"/>
          </a:p>
        </p:txBody>
      </p:sp>
    </p:spTree>
    <p:extLst>
      <p:ext uri="{BB962C8B-B14F-4D97-AF65-F5344CB8AC3E}">
        <p14:creationId xmlns:p14="http://schemas.microsoft.com/office/powerpoint/2010/main" val="15898264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408"/>
            <a:ext cx="12192000" cy="707886"/>
          </a:xfrm>
          <a:prstGeom prst="rect">
            <a:avLst/>
          </a:prstGeom>
          <a:solidFill>
            <a:srgbClr val="151F46"/>
          </a:solidFill>
        </p:spPr>
        <p:txBody>
          <a:bodyPr wrap="square" rtlCol="0">
            <a:spAutoFit/>
          </a:bodyPr>
          <a:lstStyle/>
          <a:p>
            <a:r>
              <a:rPr lang="en-US" sz="4000" dirty="0" smtClean="0">
                <a:solidFill>
                  <a:schemeClr val="bg1"/>
                </a:solidFill>
              </a:rPr>
              <a:t>Audits/Appeals Summary</a:t>
            </a:r>
            <a:endParaRPr lang="en-US" sz="4000" dirty="0">
              <a:solidFill>
                <a:schemeClr val="bg1"/>
              </a:solidFill>
            </a:endParaRPr>
          </a:p>
        </p:txBody>
      </p:sp>
      <p:sp>
        <p:nvSpPr>
          <p:cNvPr id="6" name="TextBox 5"/>
          <p:cNvSpPr txBox="1"/>
          <p:nvPr/>
        </p:nvSpPr>
        <p:spPr>
          <a:xfrm>
            <a:off x="0" y="956812"/>
            <a:ext cx="12192000" cy="3170099"/>
          </a:xfrm>
          <a:prstGeom prst="rect">
            <a:avLst/>
          </a:prstGeom>
          <a:noFill/>
        </p:spPr>
        <p:txBody>
          <a:bodyPr wrap="square" rtlCol="0">
            <a:spAutoFit/>
          </a:bodyPr>
          <a:lstStyle/>
          <a:p>
            <a:r>
              <a:rPr lang="en-US" sz="3200" b="1" u="sng" dirty="0"/>
              <a:t>Audit Determinations</a:t>
            </a:r>
          </a:p>
          <a:p>
            <a:r>
              <a:rPr lang="en-US" sz="2800" dirty="0" smtClean="0"/>
              <a:t>45 </a:t>
            </a:r>
            <a:r>
              <a:rPr lang="en-US" sz="2800" dirty="0"/>
              <a:t>audit requests </a:t>
            </a:r>
            <a:r>
              <a:rPr lang="en-US" sz="2800" dirty="0" smtClean="0"/>
              <a:t>received				</a:t>
            </a:r>
            <a:endParaRPr lang="en-US" sz="1000" dirty="0"/>
          </a:p>
          <a:p>
            <a:pPr marL="342900" indent="-342900">
              <a:buFont typeface="Arial" panose="020B0604020202020204" pitchFamily="34" charset="0"/>
              <a:buChar char="•"/>
            </a:pPr>
            <a:r>
              <a:rPr lang="en-US" sz="2800" dirty="0"/>
              <a:t>Approved:		</a:t>
            </a:r>
            <a:r>
              <a:rPr lang="en-US" sz="2800" dirty="0" smtClean="0"/>
              <a:t>22%				4 schools saw a change in </a:t>
            </a:r>
            <a:endParaRPr lang="en-US" sz="2800" dirty="0"/>
          </a:p>
          <a:p>
            <a:pPr marL="342900" indent="-342900">
              <a:buFont typeface="Arial" panose="020B0604020202020204" pitchFamily="34" charset="0"/>
              <a:buChar char="•"/>
            </a:pPr>
            <a:r>
              <a:rPr lang="en-US" sz="2800" dirty="0"/>
              <a:t>Denied:			</a:t>
            </a:r>
            <a:r>
              <a:rPr lang="en-US" sz="2800" dirty="0" smtClean="0"/>
              <a:t>49%				their letter grade as a result</a:t>
            </a:r>
            <a:endParaRPr lang="en-US" sz="2800" dirty="0"/>
          </a:p>
          <a:p>
            <a:pPr marL="342900" indent="-342900">
              <a:buFont typeface="Arial" panose="020B0604020202020204" pitchFamily="34" charset="0"/>
              <a:buChar char="•"/>
            </a:pPr>
            <a:r>
              <a:rPr lang="en-US" sz="2800" dirty="0" smtClean="0"/>
              <a:t>Approved in Part:</a:t>
            </a:r>
            <a:r>
              <a:rPr lang="en-US" sz="2800" dirty="0"/>
              <a:t>	</a:t>
            </a:r>
            <a:r>
              <a:rPr lang="en-US" sz="2800" dirty="0" smtClean="0"/>
              <a:t>20%				of the audit</a:t>
            </a:r>
            <a:endParaRPr lang="en-US" sz="2800" dirty="0"/>
          </a:p>
          <a:p>
            <a:pPr marL="342900" indent="-342900">
              <a:buFont typeface="Arial" panose="020B0604020202020204" pitchFamily="34" charset="0"/>
              <a:buChar char="•"/>
            </a:pPr>
            <a:r>
              <a:rPr lang="en-US" sz="2800" dirty="0"/>
              <a:t>Other:			  9</a:t>
            </a:r>
            <a:r>
              <a:rPr lang="en-US" sz="2800" dirty="0" smtClean="0"/>
              <a:t>%</a:t>
            </a:r>
          </a:p>
          <a:p>
            <a:endParaRPr lang="en-US" sz="2800" dirty="0"/>
          </a:p>
        </p:txBody>
      </p:sp>
    </p:spTree>
    <p:extLst>
      <p:ext uri="{BB962C8B-B14F-4D97-AF65-F5344CB8AC3E}">
        <p14:creationId xmlns:p14="http://schemas.microsoft.com/office/powerpoint/2010/main" val="11075693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408"/>
            <a:ext cx="12192000" cy="707886"/>
          </a:xfrm>
          <a:prstGeom prst="rect">
            <a:avLst/>
          </a:prstGeom>
          <a:solidFill>
            <a:srgbClr val="151F46"/>
          </a:solidFill>
        </p:spPr>
        <p:txBody>
          <a:bodyPr wrap="square" rtlCol="0">
            <a:spAutoFit/>
          </a:bodyPr>
          <a:lstStyle/>
          <a:p>
            <a:r>
              <a:rPr lang="en-US" sz="4000" dirty="0" smtClean="0">
                <a:solidFill>
                  <a:schemeClr val="bg1"/>
                </a:solidFill>
              </a:rPr>
              <a:t>Audits/Appeals Summary</a:t>
            </a:r>
            <a:endParaRPr lang="en-US" sz="4000" dirty="0">
              <a:solidFill>
                <a:schemeClr val="bg1"/>
              </a:solidFill>
            </a:endParaRPr>
          </a:p>
        </p:txBody>
      </p:sp>
      <p:sp>
        <p:nvSpPr>
          <p:cNvPr id="6" name="TextBox 5"/>
          <p:cNvSpPr txBox="1"/>
          <p:nvPr/>
        </p:nvSpPr>
        <p:spPr>
          <a:xfrm>
            <a:off x="0" y="956812"/>
            <a:ext cx="12192000" cy="2893100"/>
          </a:xfrm>
          <a:prstGeom prst="rect">
            <a:avLst/>
          </a:prstGeom>
          <a:noFill/>
        </p:spPr>
        <p:txBody>
          <a:bodyPr wrap="square" rtlCol="0">
            <a:spAutoFit/>
          </a:bodyPr>
          <a:lstStyle/>
          <a:p>
            <a:r>
              <a:rPr lang="en-US" sz="3200" b="1" u="sng" dirty="0" smtClean="0"/>
              <a:t>Reasons for Audit Submissions</a:t>
            </a:r>
            <a:endParaRPr lang="en-US" sz="3200" b="1" u="sng" dirty="0"/>
          </a:p>
          <a:p>
            <a:endParaRPr lang="en-US" sz="1000" dirty="0"/>
          </a:p>
          <a:p>
            <a:pPr marL="342900" indent="-342900">
              <a:buFont typeface="Arial" panose="020B0604020202020204" pitchFamily="34" charset="0"/>
              <a:buChar char="•"/>
            </a:pPr>
            <a:r>
              <a:rPr lang="en-US" sz="2800" dirty="0" smtClean="0"/>
              <a:t>CCR Indicators (dual credit)</a:t>
            </a:r>
            <a:endParaRPr lang="en-US" sz="2800" dirty="0"/>
          </a:p>
          <a:p>
            <a:pPr marL="342900" indent="-342900">
              <a:buFont typeface="Arial" panose="020B0604020202020204" pitchFamily="34" charset="0"/>
              <a:buChar char="•"/>
            </a:pPr>
            <a:r>
              <a:rPr lang="en-US" sz="2800" dirty="0" smtClean="0"/>
              <a:t>School of Accountability</a:t>
            </a:r>
            <a:endParaRPr lang="en-US" sz="2800" dirty="0"/>
          </a:p>
          <a:p>
            <a:pPr marL="342900" indent="-342900">
              <a:buFont typeface="Arial" panose="020B0604020202020204" pitchFamily="34" charset="0"/>
              <a:buChar char="•"/>
            </a:pPr>
            <a:r>
              <a:rPr lang="en-US" sz="2800" dirty="0" smtClean="0"/>
              <a:t>Misreporting on DOE-AT</a:t>
            </a:r>
            <a:endParaRPr lang="en-US" sz="2800" dirty="0"/>
          </a:p>
          <a:p>
            <a:pPr marL="342900" indent="-342900">
              <a:buFont typeface="Arial" panose="020B0604020202020204" pitchFamily="34" charset="0"/>
              <a:buChar char="•"/>
            </a:pPr>
            <a:r>
              <a:rPr lang="en-US" sz="2800" dirty="0" smtClean="0"/>
              <a:t>Inclusion/Exclusion of Student in Domain (Recently Arrived English Learner)</a:t>
            </a:r>
            <a:endParaRPr lang="en-US" sz="2800" dirty="0"/>
          </a:p>
        </p:txBody>
      </p:sp>
    </p:spTree>
    <p:extLst>
      <p:ext uri="{BB962C8B-B14F-4D97-AF65-F5344CB8AC3E}">
        <p14:creationId xmlns:p14="http://schemas.microsoft.com/office/powerpoint/2010/main" val="37184884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408"/>
            <a:ext cx="12192000" cy="707886"/>
          </a:xfrm>
          <a:prstGeom prst="rect">
            <a:avLst/>
          </a:prstGeom>
          <a:solidFill>
            <a:srgbClr val="151F46"/>
          </a:solidFill>
        </p:spPr>
        <p:txBody>
          <a:bodyPr wrap="square" rtlCol="0">
            <a:spAutoFit/>
          </a:bodyPr>
          <a:lstStyle/>
          <a:p>
            <a:r>
              <a:rPr lang="en-US" sz="4000" dirty="0" smtClean="0">
                <a:solidFill>
                  <a:schemeClr val="bg1"/>
                </a:solidFill>
              </a:rPr>
              <a:t>Audits/Appeals Summary</a:t>
            </a:r>
            <a:endParaRPr lang="en-US" sz="4000" dirty="0">
              <a:solidFill>
                <a:schemeClr val="bg1"/>
              </a:solidFill>
            </a:endParaRPr>
          </a:p>
        </p:txBody>
      </p:sp>
      <p:sp>
        <p:nvSpPr>
          <p:cNvPr id="6" name="TextBox 5"/>
          <p:cNvSpPr txBox="1"/>
          <p:nvPr/>
        </p:nvSpPr>
        <p:spPr>
          <a:xfrm>
            <a:off x="0" y="956812"/>
            <a:ext cx="12192000" cy="2031325"/>
          </a:xfrm>
          <a:prstGeom prst="rect">
            <a:avLst/>
          </a:prstGeom>
          <a:noFill/>
        </p:spPr>
        <p:txBody>
          <a:bodyPr wrap="square" rtlCol="0">
            <a:spAutoFit/>
          </a:bodyPr>
          <a:lstStyle/>
          <a:p>
            <a:r>
              <a:rPr lang="en-US" sz="3200" b="1" u="sng" dirty="0" smtClean="0"/>
              <a:t>Appeals Summary</a:t>
            </a:r>
            <a:endParaRPr lang="en-US" sz="3200" b="1" u="sng" dirty="0"/>
          </a:p>
          <a:p>
            <a:r>
              <a:rPr lang="en-US" sz="2800" dirty="0" smtClean="0"/>
              <a:t>40 appeal </a:t>
            </a:r>
            <a:r>
              <a:rPr lang="en-US" sz="2800" dirty="0"/>
              <a:t>requests received</a:t>
            </a:r>
          </a:p>
          <a:p>
            <a:endParaRPr lang="en-US" sz="1000" dirty="0"/>
          </a:p>
          <a:p>
            <a:pPr marL="342900" indent="-342900">
              <a:buFont typeface="Arial" panose="020B0604020202020204" pitchFamily="34" charset="0"/>
              <a:buChar char="•"/>
            </a:pPr>
            <a:r>
              <a:rPr lang="en-US" sz="2800" dirty="0" smtClean="0"/>
              <a:t>To date, 32 forwarded to Attorney General</a:t>
            </a:r>
          </a:p>
          <a:p>
            <a:pPr marL="342900" indent="-342900">
              <a:buFont typeface="Arial" panose="020B0604020202020204" pitchFamily="34" charset="0"/>
              <a:buChar char="•"/>
            </a:pPr>
            <a:r>
              <a:rPr lang="en-US" sz="2800" dirty="0" smtClean="0"/>
              <a:t>DOE still compiling files for </a:t>
            </a:r>
            <a:r>
              <a:rPr lang="en-US" sz="2800" dirty="0"/>
              <a:t>8</a:t>
            </a:r>
            <a:r>
              <a:rPr lang="en-US" sz="2800" dirty="0" smtClean="0"/>
              <a:t> requests</a:t>
            </a:r>
            <a:endParaRPr lang="en-US" sz="2800" dirty="0"/>
          </a:p>
        </p:txBody>
      </p:sp>
    </p:spTree>
    <p:extLst>
      <p:ext uri="{BB962C8B-B14F-4D97-AF65-F5344CB8AC3E}">
        <p14:creationId xmlns:p14="http://schemas.microsoft.com/office/powerpoint/2010/main" val="3601712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633491" y="2272683"/>
            <a:ext cx="8922059" cy="769441"/>
          </a:xfrm>
          <a:prstGeom prst="rect">
            <a:avLst/>
          </a:prstGeom>
          <a:noFill/>
        </p:spPr>
        <p:txBody>
          <a:bodyPr wrap="square" rtlCol="0">
            <a:spAutoFit/>
          </a:bodyPr>
          <a:lstStyle/>
          <a:p>
            <a:pPr algn="ctr"/>
            <a:r>
              <a:rPr lang="en-US" sz="4400" b="1" dirty="0" smtClean="0"/>
              <a:t>DATA SUMMARY</a:t>
            </a:r>
            <a:endParaRPr lang="en-US" sz="4400" b="1" dirty="0"/>
          </a:p>
        </p:txBody>
      </p:sp>
    </p:spTree>
    <p:extLst>
      <p:ext uri="{BB962C8B-B14F-4D97-AF65-F5344CB8AC3E}">
        <p14:creationId xmlns:p14="http://schemas.microsoft.com/office/powerpoint/2010/main" val="338154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408"/>
            <a:ext cx="12192000" cy="707886"/>
          </a:xfrm>
          <a:prstGeom prst="rect">
            <a:avLst/>
          </a:prstGeom>
          <a:solidFill>
            <a:srgbClr val="151F46"/>
          </a:solidFill>
        </p:spPr>
        <p:txBody>
          <a:bodyPr wrap="square" rtlCol="0">
            <a:spAutoFit/>
          </a:bodyPr>
          <a:lstStyle/>
          <a:p>
            <a:r>
              <a:rPr lang="en-US" sz="4000" dirty="0" smtClean="0">
                <a:solidFill>
                  <a:schemeClr val="bg1"/>
                </a:solidFill>
              </a:rPr>
              <a:t>Data Summary</a:t>
            </a:r>
            <a:endParaRPr lang="en-US" sz="4000"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214069806"/>
              </p:ext>
            </p:extLst>
          </p:nvPr>
        </p:nvGraphicFramePr>
        <p:xfrm>
          <a:off x="2054087" y="993911"/>
          <a:ext cx="7845287" cy="4731030"/>
        </p:xfrm>
        <a:graphic>
          <a:graphicData uri="http://schemas.openxmlformats.org/drawingml/2006/table">
            <a:tbl>
              <a:tblPr firstRow="1" bandRow="1">
                <a:tableStyleId>{5C22544A-7EE6-4342-B048-85BDC9FD1C3A}</a:tableStyleId>
              </a:tblPr>
              <a:tblGrid>
                <a:gridCol w="1153718"/>
                <a:gridCol w="1697615"/>
                <a:gridCol w="1796505"/>
                <a:gridCol w="1483352"/>
                <a:gridCol w="1714097"/>
              </a:tblGrid>
              <a:tr h="525670">
                <a:tc>
                  <a:txBody>
                    <a:bodyPr/>
                    <a:lstStyle/>
                    <a:p>
                      <a:pPr algn="ctr"/>
                      <a:endParaRPr lang="en-US" sz="2400" dirty="0"/>
                    </a:p>
                  </a:txBody>
                  <a:tcPr>
                    <a:no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t>ALL SCHOOLS</a:t>
                      </a:r>
                    </a:p>
                  </a:txBody>
                  <a:tcPr>
                    <a:solidFill>
                      <a:srgbClr val="151F46"/>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r>
              <a:tr h="525670">
                <a:tc>
                  <a:txBody>
                    <a:bodyPr/>
                    <a:lstStyle/>
                    <a:p>
                      <a:endParaRPr lang="en-US" sz="2400" dirty="0"/>
                    </a:p>
                  </a:txBody>
                  <a:tcPr>
                    <a:noFill/>
                  </a:tcPr>
                </a:tc>
                <a:tc gridSpan="2">
                  <a:txBody>
                    <a:bodyPr/>
                    <a:lstStyle/>
                    <a:p>
                      <a:pPr algn="ctr"/>
                      <a:r>
                        <a:rPr lang="en-US" sz="2400" b="1" dirty="0" smtClean="0"/>
                        <a:t>2016-17</a:t>
                      </a:r>
                      <a:endParaRPr lang="en-US" sz="2400" b="1" dirty="0"/>
                    </a:p>
                  </a:txBody>
                  <a:tcPr>
                    <a:solidFill>
                      <a:schemeClr val="accent1">
                        <a:lumMod val="40000"/>
                        <a:lumOff val="60000"/>
                      </a:schemeClr>
                    </a:solidFill>
                  </a:tcPr>
                </a:tc>
                <a:tc hMerge="1">
                  <a:txBody>
                    <a:bodyPr/>
                    <a:lstStyle/>
                    <a:p>
                      <a:endParaRPr lang="en-US"/>
                    </a:p>
                  </a:txBody>
                  <a:tcPr/>
                </a:tc>
                <a:tc gridSpan="2">
                  <a:txBody>
                    <a:bodyPr/>
                    <a:lstStyle/>
                    <a:p>
                      <a:pPr algn="ctr"/>
                      <a:r>
                        <a:rPr lang="en-US" sz="2400" b="1" dirty="0" smtClean="0"/>
                        <a:t>2015-16</a:t>
                      </a:r>
                      <a:endParaRPr lang="en-US" sz="2400" b="1" dirty="0"/>
                    </a:p>
                  </a:txBody>
                  <a:tcPr>
                    <a:solidFill>
                      <a:schemeClr val="accent4">
                        <a:lumMod val="40000"/>
                        <a:lumOff val="60000"/>
                      </a:schemeClr>
                    </a:solidFill>
                  </a:tcPr>
                </a:tc>
                <a:tc hMerge="1">
                  <a:txBody>
                    <a:bodyPr/>
                    <a:lstStyle/>
                    <a:p>
                      <a:endParaRPr lang="en-US"/>
                    </a:p>
                  </a:txBody>
                  <a:tcPr/>
                </a:tc>
              </a:tr>
              <a:tr h="525670">
                <a:tc>
                  <a:txBody>
                    <a:bodyPr/>
                    <a:lstStyle/>
                    <a:p>
                      <a:endParaRPr lang="en-US" sz="2400" dirty="0"/>
                    </a:p>
                  </a:txBody>
                  <a:tcPr>
                    <a:noFill/>
                  </a:tcPr>
                </a:tc>
                <a:tc>
                  <a:txBody>
                    <a:bodyPr/>
                    <a:lstStyle/>
                    <a:p>
                      <a:pPr algn="ctr"/>
                      <a:r>
                        <a:rPr lang="en-US" sz="2400" b="1" dirty="0" smtClean="0"/>
                        <a:t>#</a:t>
                      </a:r>
                      <a:endParaRPr lang="en-US" sz="2400" b="1" dirty="0"/>
                    </a:p>
                  </a:txBody>
                  <a:tcPr>
                    <a:solidFill>
                      <a:schemeClr val="accent1">
                        <a:lumMod val="40000"/>
                        <a:lumOff val="60000"/>
                      </a:schemeClr>
                    </a:solidFill>
                  </a:tcPr>
                </a:tc>
                <a:tc>
                  <a:txBody>
                    <a:bodyPr/>
                    <a:lstStyle/>
                    <a:p>
                      <a:pPr algn="ctr"/>
                      <a:r>
                        <a:rPr lang="en-US" sz="2400" b="1" dirty="0" smtClean="0"/>
                        <a:t>%</a:t>
                      </a:r>
                      <a:endParaRPr lang="en-US" sz="2400" b="1" dirty="0"/>
                    </a:p>
                  </a:txBody>
                  <a:tcPr>
                    <a:solidFill>
                      <a:schemeClr val="accent1">
                        <a:lumMod val="40000"/>
                        <a:lumOff val="60000"/>
                      </a:schemeClr>
                    </a:solidFill>
                  </a:tcPr>
                </a:tc>
                <a:tc>
                  <a:txBody>
                    <a:bodyPr/>
                    <a:lstStyle/>
                    <a:p>
                      <a:pPr algn="ctr"/>
                      <a:r>
                        <a:rPr lang="en-US" sz="2400" b="1" dirty="0" smtClean="0"/>
                        <a:t>#</a:t>
                      </a:r>
                      <a:endParaRPr lang="en-US" sz="2400" b="1" dirty="0"/>
                    </a:p>
                  </a:txBody>
                  <a:tcPr>
                    <a:solidFill>
                      <a:schemeClr val="accent4">
                        <a:lumMod val="40000"/>
                        <a:lumOff val="60000"/>
                      </a:schemeClr>
                    </a:solidFill>
                  </a:tcPr>
                </a:tc>
                <a:tc>
                  <a:txBody>
                    <a:bodyPr/>
                    <a:lstStyle/>
                    <a:p>
                      <a:pPr algn="ctr"/>
                      <a:r>
                        <a:rPr lang="en-US" sz="2400" b="1" dirty="0" smtClean="0"/>
                        <a:t>%</a:t>
                      </a:r>
                      <a:endParaRPr lang="en-US" sz="2400" b="1" dirty="0"/>
                    </a:p>
                  </a:txBody>
                  <a:tcPr>
                    <a:solidFill>
                      <a:schemeClr val="accent4">
                        <a:lumMod val="40000"/>
                        <a:lumOff val="60000"/>
                      </a:schemeClr>
                    </a:solidFill>
                  </a:tcPr>
                </a:tc>
              </a:tr>
              <a:tr h="525670">
                <a:tc>
                  <a:txBody>
                    <a:bodyPr/>
                    <a:lstStyle/>
                    <a:p>
                      <a:pPr algn="r"/>
                      <a:r>
                        <a:rPr lang="en-US" sz="2400" b="1" dirty="0" smtClean="0"/>
                        <a:t>A</a:t>
                      </a:r>
                      <a:endParaRPr lang="en-US" sz="2400" b="1" dirty="0"/>
                    </a:p>
                  </a:txBody>
                  <a:tcPr>
                    <a:noFill/>
                  </a:tcPr>
                </a:tc>
                <a:tc>
                  <a:txBody>
                    <a:bodyPr/>
                    <a:lstStyle/>
                    <a:p>
                      <a:pPr algn="ctr"/>
                      <a:r>
                        <a:rPr lang="en-US" sz="2400" dirty="0" smtClean="0"/>
                        <a:t>620</a:t>
                      </a:r>
                      <a:endParaRPr lang="en-US" sz="2400" dirty="0"/>
                    </a:p>
                  </a:txBody>
                  <a:tcPr>
                    <a:solidFill>
                      <a:schemeClr val="accent1">
                        <a:lumMod val="40000"/>
                        <a:lumOff val="60000"/>
                      </a:schemeClr>
                    </a:solidFill>
                  </a:tcPr>
                </a:tc>
                <a:tc>
                  <a:txBody>
                    <a:bodyPr/>
                    <a:lstStyle/>
                    <a:p>
                      <a:pPr algn="ctr"/>
                      <a:r>
                        <a:rPr lang="en-US" sz="2400" dirty="0" smtClean="0"/>
                        <a:t>29.5%</a:t>
                      </a:r>
                      <a:endParaRPr lang="en-US" sz="2400" dirty="0"/>
                    </a:p>
                  </a:txBody>
                  <a:tcPr>
                    <a:solidFill>
                      <a:schemeClr val="accent1">
                        <a:lumMod val="40000"/>
                        <a:lumOff val="60000"/>
                      </a:schemeClr>
                    </a:solidFill>
                  </a:tcPr>
                </a:tc>
                <a:tc>
                  <a:txBody>
                    <a:bodyPr/>
                    <a:lstStyle/>
                    <a:p>
                      <a:pPr algn="ctr"/>
                      <a:r>
                        <a:rPr lang="en-US" sz="2400" dirty="0" smtClean="0"/>
                        <a:t>509</a:t>
                      </a:r>
                      <a:endParaRPr lang="en-US" sz="2400" dirty="0"/>
                    </a:p>
                  </a:txBody>
                  <a:tcPr>
                    <a:solidFill>
                      <a:schemeClr val="accent4">
                        <a:lumMod val="40000"/>
                        <a:lumOff val="60000"/>
                      </a:schemeClr>
                    </a:solidFill>
                  </a:tcPr>
                </a:tc>
                <a:tc>
                  <a:txBody>
                    <a:bodyPr/>
                    <a:lstStyle/>
                    <a:p>
                      <a:pPr algn="ctr"/>
                      <a:r>
                        <a:rPr lang="en-US" sz="2400" dirty="0" smtClean="0"/>
                        <a:t>23.6%</a:t>
                      </a:r>
                      <a:endParaRPr lang="en-US" sz="2400" dirty="0"/>
                    </a:p>
                  </a:txBody>
                  <a:tcPr>
                    <a:solidFill>
                      <a:schemeClr val="accent4">
                        <a:lumMod val="40000"/>
                        <a:lumOff val="60000"/>
                      </a:schemeClr>
                    </a:solidFill>
                  </a:tcPr>
                </a:tc>
              </a:tr>
              <a:tr h="525670">
                <a:tc>
                  <a:txBody>
                    <a:bodyPr/>
                    <a:lstStyle/>
                    <a:p>
                      <a:pPr algn="r"/>
                      <a:r>
                        <a:rPr lang="en-US" sz="2400" b="1" dirty="0" smtClean="0"/>
                        <a:t>B</a:t>
                      </a:r>
                      <a:endParaRPr lang="en-US" sz="2400" b="1" dirty="0"/>
                    </a:p>
                  </a:txBody>
                  <a:tcPr>
                    <a:noFill/>
                  </a:tcPr>
                </a:tc>
                <a:tc>
                  <a:txBody>
                    <a:bodyPr/>
                    <a:lstStyle/>
                    <a:p>
                      <a:pPr algn="ctr"/>
                      <a:r>
                        <a:rPr lang="en-US" sz="2400" dirty="0" smtClean="0"/>
                        <a:t>688</a:t>
                      </a:r>
                      <a:endParaRPr lang="en-US" sz="2400" dirty="0"/>
                    </a:p>
                  </a:txBody>
                  <a:tcPr>
                    <a:solidFill>
                      <a:schemeClr val="accent1">
                        <a:lumMod val="40000"/>
                        <a:lumOff val="60000"/>
                      </a:schemeClr>
                    </a:solidFill>
                  </a:tcPr>
                </a:tc>
                <a:tc>
                  <a:txBody>
                    <a:bodyPr/>
                    <a:lstStyle/>
                    <a:p>
                      <a:pPr algn="ctr"/>
                      <a:r>
                        <a:rPr lang="en-US" sz="2400" dirty="0" smtClean="0"/>
                        <a:t>32.7%</a:t>
                      </a:r>
                      <a:endParaRPr lang="en-US" sz="2400" dirty="0"/>
                    </a:p>
                  </a:txBody>
                  <a:tcPr>
                    <a:solidFill>
                      <a:schemeClr val="accent1">
                        <a:lumMod val="40000"/>
                        <a:lumOff val="60000"/>
                      </a:schemeClr>
                    </a:solidFill>
                  </a:tcPr>
                </a:tc>
                <a:tc>
                  <a:txBody>
                    <a:bodyPr/>
                    <a:lstStyle/>
                    <a:p>
                      <a:pPr algn="ctr"/>
                      <a:r>
                        <a:rPr lang="en-US" sz="2400" dirty="0" smtClean="0"/>
                        <a:t>830</a:t>
                      </a:r>
                      <a:endParaRPr lang="en-US" sz="2400" dirty="0"/>
                    </a:p>
                  </a:txBody>
                  <a:tcPr>
                    <a:solidFill>
                      <a:schemeClr val="accent4">
                        <a:lumMod val="40000"/>
                        <a:lumOff val="60000"/>
                      </a:schemeClr>
                    </a:solidFill>
                  </a:tcPr>
                </a:tc>
                <a:tc>
                  <a:txBody>
                    <a:bodyPr/>
                    <a:lstStyle/>
                    <a:p>
                      <a:pPr algn="ctr"/>
                      <a:r>
                        <a:rPr lang="en-US" sz="2400" dirty="0" smtClean="0"/>
                        <a:t>38.4%</a:t>
                      </a:r>
                      <a:endParaRPr lang="en-US" sz="2400" dirty="0"/>
                    </a:p>
                  </a:txBody>
                  <a:tcPr>
                    <a:solidFill>
                      <a:schemeClr val="accent4">
                        <a:lumMod val="40000"/>
                        <a:lumOff val="60000"/>
                      </a:schemeClr>
                    </a:solidFill>
                  </a:tcPr>
                </a:tc>
              </a:tr>
              <a:tr h="525670">
                <a:tc>
                  <a:txBody>
                    <a:bodyPr/>
                    <a:lstStyle/>
                    <a:p>
                      <a:pPr algn="r"/>
                      <a:r>
                        <a:rPr lang="en-US" sz="2400" b="1" dirty="0" smtClean="0"/>
                        <a:t>C</a:t>
                      </a:r>
                      <a:endParaRPr lang="en-US" sz="2400" b="1" dirty="0"/>
                    </a:p>
                  </a:txBody>
                  <a:tcPr>
                    <a:noFill/>
                  </a:tcPr>
                </a:tc>
                <a:tc>
                  <a:txBody>
                    <a:bodyPr/>
                    <a:lstStyle/>
                    <a:p>
                      <a:pPr algn="ctr"/>
                      <a:r>
                        <a:rPr lang="en-US" sz="2400" dirty="0" smtClean="0"/>
                        <a:t>454</a:t>
                      </a:r>
                      <a:endParaRPr lang="en-US" sz="2400" dirty="0"/>
                    </a:p>
                  </a:txBody>
                  <a:tcPr>
                    <a:solidFill>
                      <a:schemeClr val="accent1">
                        <a:lumMod val="40000"/>
                        <a:lumOff val="60000"/>
                      </a:schemeClr>
                    </a:solidFill>
                  </a:tcPr>
                </a:tc>
                <a:tc>
                  <a:txBody>
                    <a:bodyPr/>
                    <a:lstStyle/>
                    <a:p>
                      <a:pPr algn="ctr"/>
                      <a:r>
                        <a:rPr lang="en-US" sz="2400" dirty="0" smtClean="0"/>
                        <a:t>21.6%</a:t>
                      </a:r>
                      <a:endParaRPr lang="en-US" sz="2400" dirty="0"/>
                    </a:p>
                  </a:txBody>
                  <a:tcPr>
                    <a:solidFill>
                      <a:schemeClr val="accent1">
                        <a:lumMod val="40000"/>
                        <a:lumOff val="60000"/>
                      </a:schemeClr>
                    </a:solidFill>
                  </a:tcPr>
                </a:tc>
                <a:tc>
                  <a:txBody>
                    <a:bodyPr/>
                    <a:lstStyle/>
                    <a:p>
                      <a:pPr algn="ctr"/>
                      <a:r>
                        <a:rPr lang="en-US" sz="2400" dirty="0" smtClean="0"/>
                        <a:t>475</a:t>
                      </a:r>
                      <a:endParaRPr lang="en-US" sz="2400" dirty="0"/>
                    </a:p>
                  </a:txBody>
                  <a:tcPr>
                    <a:solidFill>
                      <a:schemeClr val="accent4">
                        <a:lumMod val="40000"/>
                        <a:lumOff val="60000"/>
                      </a:schemeClr>
                    </a:solidFill>
                  </a:tcPr>
                </a:tc>
                <a:tc>
                  <a:txBody>
                    <a:bodyPr/>
                    <a:lstStyle/>
                    <a:p>
                      <a:pPr algn="ctr"/>
                      <a:r>
                        <a:rPr lang="en-US" sz="2400" dirty="0" smtClean="0"/>
                        <a:t>22.0%</a:t>
                      </a:r>
                      <a:endParaRPr lang="en-US" sz="2400" dirty="0"/>
                    </a:p>
                  </a:txBody>
                  <a:tcPr>
                    <a:solidFill>
                      <a:schemeClr val="accent4">
                        <a:lumMod val="40000"/>
                        <a:lumOff val="60000"/>
                      </a:schemeClr>
                    </a:solidFill>
                  </a:tcPr>
                </a:tc>
              </a:tr>
              <a:tr h="525670">
                <a:tc>
                  <a:txBody>
                    <a:bodyPr/>
                    <a:lstStyle/>
                    <a:p>
                      <a:pPr algn="r"/>
                      <a:r>
                        <a:rPr lang="en-US" sz="2400" b="1" dirty="0" smtClean="0"/>
                        <a:t>D</a:t>
                      </a:r>
                      <a:endParaRPr lang="en-US" sz="2400" b="1" dirty="0"/>
                    </a:p>
                  </a:txBody>
                  <a:tcPr>
                    <a:noFill/>
                  </a:tcPr>
                </a:tc>
                <a:tc>
                  <a:txBody>
                    <a:bodyPr/>
                    <a:lstStyle/>
                    <a:p>
                      <a:pPr algn="ctr"/>
                      <a:r>
                        <a:rPr lang="en-US" sz="2400" dirty="0" smtClean="0"/>
                        <a:t>190</a:t>
                      </a:r>
                      <a:endParaRPr lang="en-US" sz="2400" dirty="0"/>
                    </a:p>
                  </a:txBody>
                  <a:tcPr>
                    <a:solidFill>
                      <a:schemeClr val="accent1">
                        <a:lumMod val="40000"/>
                        <a:lumOff val="60000"/>
                      </a:schemeClr>
                    </a:solidFill>
                  </a:tcPr>
                </a:tc>
                <a:tc>
                  <a:txBody>
                    <a:bodyPr/>
                    <a:lstStyle/>
                    <a:p>
                      <a:pPr algn="ctr"/>
                      <a:r>
                        <a:rPr lang="en-US" sz="2400" dirty="0" smtClean="0"/>
                        <a:t>9.0%</a:t>
                      </a:r>
                      <a:endParaRPr lang="en-US" sz="2400" dirty="0"/>
                    </a:p>
                  </a:txBody>
                  <a:tcPr>
                    <a:solidFill>
                      <a:schemeClr val="accent1">
                        <a:lumMod val="40000"/>
                        <a:lumOff val="60000"/>
                      </a:schemeClr>
                    </a:solidFill>
                  </a:tcPr>
                </a:tc>
                <a:tc>
                  <a:txBody>
                    <a:bodyPr/>
                    <a:lstStyle/>
                    <a:p>
                      <a:pPr algn="ctr"/>
                      <a:r>
                        <a:rPr lang="en-US" sz="2400" dirty="0" smtClean="0"/>
                        <a:t>185</a:t>
                      </a:r>
                      <a:endParaRPr lang="en-US" sz="2400" dirty="0"/>
                    </a:p>
                  </a:txBody>
                  <a:tcPr>
                    <a:solidFill>
                      <a:schemeClr val="accent4">
                        <a:lumMod val="40000"/>
                        <a:lumOff val="60000"/>
                      </a:schemeClr>
                    </a:solidFill>
                  </a:tcPr>
                </a:tc>
                <a:tc>
                  <a:txBody>
                    <a:bodyPr/>
                    <a:lstStyle/>
                    <a:p>
                      <a:pPr algn="ctr"/>
                      <a:r>
                        <a:rPr lang="en-US" sz="2400" dirty="0" smtClean="0"/>
                        <a:t>8.6%</a:t>
                      </a:r>
                      <a:endParaRPr lang="en-US" sz="2400" dirty="0"/>
                    </a:p>
                  </a:txBody>
                  <a:tcPr>
                    <a:solidFill>
                      <a:schemeClr val="accent4">
                        <a:lumMod val="40000"/>
                        <a:lumOff val="60000"/>
                      </a:schemeClr>
                    </a:solidFill>
                  </a:tcPr>
                </a:tc>
              </a:tr>
              <a:tr h="525670">
                <a:tc>
                  <a:txBody>
                    <a:bodyPr/>
                    <a:lstStyle/>
                    <a:p>
                      <a:pPr algn="r"/>
                      <a:r>
                        <a:rPr lang="en-US" sz="2400" b="1" dirty="0" smtClean="0"/>
                        <a:t>F</a:t>
                      </a:r>
                      <a:endParaRPr lang="en-US" sz="2400" b="1" dirty="0"/>
                    </a:p>
                  </a:txBody>
                  <a:tcPr>
                    <a:noFill/>
                  </a:tcPr>
                </a:tc>
                <a:tc>
                  <a:txBody>
                    <a:bodyPr/>
                    <a:lstStyle/>
                    <a:p>
                      <a:pPr algn="ctr"/>
                      <a:r>
                        <a:rPr lang="en-US" sz="2400" dirty="0" smtClean="0"/>
                        <a:t>124</a:t>
                      </a:r>
                      <a:endParaRPr lang="en-US" sz="2400" dirty="0"/>
                    </a:p>
                  </a:txBody>
                  <a:tcPr>
                    <a:solidFill>
                      <a:schemeClr val="accent1">
                        <a:lumMod val="40000"/>
                        <a:lumOff val="60000"/>
                      </a:schemeClr>
                    </a:solidFill>
                  </a:tcPr>
                </a:tc>
                <a:tc>
                  <a:txBody>
                    <a:bodyPr/>
                    <a:lstStyle/>
                    <a:p>
                      <a:pPr algn="ctr"/>
                      <a:r>
                        <a:rPr lang="en-US" sz="2400" dirty="0" smtClean="0"/>
                        <a:t>5.9%</a:t>
                      </a:r>
                      <a:endParaRPr lang="en-US" sz="2400" dirty="0"/>
                    </a:p>
                  </a:txBody>
                  <a:tcPr>
                    <a:solidFill>
                      <a:schemeClr val="accent1">
                        <a:lumMod val="40000"/>
                        <a:lumOff val="60000"/>
                      </a:schemeClr>
                    </a:solidFill>
                  </a:tcPr>
                </a:tc>
                <a:tc>
                  <a:txBody>
                    <a:bodyPr/>
                    <a:lstStyle/>
                    <a:p>
                      <a:pPr algn="ctr"/>
                      <a:r>
                        <a:rPr lang="en-US" sz="2400" dirty="0" smtClean="0"/>
                        <a:t>118</a:t>
                      </a:r>
                      <a:endParaRPr lang="en-US" sz="2400" dirty="0"/>
                    </a:p>
                  </a:txBody>
                  <a:tcPr>
                    <a:solidFill>
                      <a:schemeClr val="accent4">
                        <a:lumMod val="40000"/>
                        <a:lumOff val="60000"/>
                      </a:schemeClr>
                    </a:solidFill>
                  </a:tcPr>
                </a:tc>
                <a:tc>
                  <a:txBody>
                    <a:bodyPr/>
                    <a:lstStyle/>
                    <a:p>
                      <a:pPr algn="ctr"/>
                      <a:r>
                        <a:rPr lang="en-US" sz="2400" dirty="0" smtClean="0"/>
                        <a:t>5.5%</a:t>
                      </a:r>
                      <a:endParaRPr lang="en-US" sz="2400" dirty="0"/>
                    </a:p>
                  </a:txBody>
                  <a:tcPr>
                    <a:solidFill>
                      <a:schemeClr val="accent4">
                        <a:lumMod val="40000"/>
                        <a:lumOff val="60000"/>
                      </a:schemeClr>
                    </a:solidFill>
                  </a:tcPr>
                </a:tc>
              </a:tr>
              <a:tr h="525670">
                <a:tc>
                  <a:txBody>
                    <a:bodyPr/>
                    <a:lstStyle/>
                    <a:p>
                      <a:pPr algn="r"/>
                      <a:r>
                        <a:rPr lang="en-US" sz="2400" b="1" dirty="0" smtClean="0"/>
                        <a:t>N/A</a:t>
                      </a:r>
                      <a:endParaRPr lang="en-US" sz="2400" b="1" dirty="0"/>
                    </a:p>
                  </a:txBody>
                  <a:tcPr>
                    <a:noFill/>
                  </a:tcPr>
                </a:tc>
                <a:tc>
                  <a:txBody>
                    <a:bodyPr/>
                    <a:lstStyle/>
                    <a:p>
                      <a:pPr algn="ctr"/>
                      <a:r>
                        <a:rPr lang="en-US" sz="2400" dirty="0" smtClean="0"/>
                        <a:t>28</a:t>
                      </a:r>
                      <a:endParaRPr lang="en-US" sz="2400" dirty="0"/>
                    </a:p>
                  </a:txBody>
                  <a:tcPr>
                    <a:solidFill>
                      <a:schemeClr val="accent1">
                        <a:lumMod val="40000"/>
                        <a:lumOff val="60000"/>
                      </a:schemeClr>
                    </a:solidFill>
                  </a:tcPr>
                </a:tc>
                <a:tc>
                  <a:txBody>
                    <a:bodyPr/>
                    <a:lstStyle/>
                    <a:p>
                      <a:pPr algn="ctr"/>
                      <a:r>
                        <a:rPr lang="en-US" sz="2400" dirty="0" smtClean="0"/>
                        <a:t>1.3%</a:t>
                      </a:r>
                      <a:endParaRPr lang="en-US" sz="2400" dirty="0"/>
                    </a:p>
                  </a:txBody>
                  <a:tcPr>
                    <a:solidFill>
                      <a:schemeClr val="accent1">
                        <a:lumMod val="40000"/>
                        <a:lumOff val="60000"/>
                      </a:schemeClr>
                    </a:solidFill>
                  </a:tcPr>
                </a:tc>
                <a:tc>
                  <a:txBody>
                    <a:bodyPr/>
                    <a:lstStyle/>
                    <a:p>
                      <a:pPr algn="ctr"/>
                      <a:r>
                        <a:rPr lang="en-US" sz="2400" dirty="0" smtClean="0"/>
                        <a:t>44</a:t>
                      </a:r>
                      <a:endParaRPr lang="en-US" sz="2400" dirty="0"/>
                    </a:p>
                  </a:txBody>
                  <a:tcPr>
                    <a:solidFill>
                      <a:schemeClr val="accent4">
                        <a:lumMod val="40000"/>
                        <a:lumOff val="60000"/>
                      </a:schemeClr>
                    </a:solidFill>
                  </a:tcPr>
                </a:tc>
                <a:tc>
                  <a:txBody>
                    <a:bodyPr/>
                    <a:lstStyle/>
                    <a:p>
                      <a:pPr algn="ctr"/>
                      <a:r>
                        <a:rPr lang="en-US" sz="2400" dirty="0" smtClean="0"/>
                        <a:t>2.0%</a:t>
                      </a:r>
                      <a:endParaRPr lang="en-US" sz="2400" dirty="0"/>
                    </a:p>
                  </a:txBody>
                  <a:tcPr>
                    <a:solidFill>
                      <a:schemeClr val="accent4">
                        <a:lumMod val="40000"/>
                        <a:lumOff val="60000"/>
                      </a:schemeClr>
                    </a:solidFill>
                  </a:tcPr>
                </a:tc>
              </a:tr>
            </a:tbl>
          </a:graphicData>
        </a:graphic>
      </p:graphicFrame>
    </p:spTree>
    <p:extLst>
      <p:ext uri="{BB962C8B-B14F-4D97-AF65-F5344CB8AC3E}">
        <p14:creationId xmlns:p14="http://schemas.microsoft.com/office/powerpoint/2010/main" val="3048982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408"/>
            <a:ext cx="12192000" cy="707886"/>
          </a:xfrm>
          <a:prstGeom prst="rect">
            <a:avLst/>
          </a:prstGeom>
          <a:solidFill>
            <a:srgbClr val="151F46"/>
          </a:solidFill>
        </p:spPr>
        <p:txBody>
          <a:bodyPr wrap="square" rtlCol="0">
            <a:spAutoFit/>
          </a:bodyPr>
          <a:lstStyle/>
          <a:p>
            <a:r>
              <a:rPr lang="en-US" sz="4000" dirty="0" smtClean="0">
                <a:solidFill>
                  <a:schemeClr val="bg1"/>
                </a:solidFill>
              </a:rPr>
              <a:t>Data Summary</a:t>
            </a:r>
            <a:endParaRPr lang="en-US" sz="4000" dirty="0">
              <a:solidFill>
                <a:schemeClr val="bg1"/>
              </a:solidFill>
            </a:endParaRPr>
          </a:p>
        </p:txBody>
      </p:sp>
      <p:graphicFrame>
        <p:nvGraphicFramePr>
          <p:cNvPr id="5" name="Chart 4"/>
          <p:cNvGraphicFramePr>
            <a:graphicFrameLocks/>
          </p:cNvGraphicFramePr>
          <p:nvPr>
            <p:extLst>
              <p:ext uri="{D42A27DB-BD31-4B8C-83A1-F6EECF244321}">
                <p14:modId xmlns:p14="http://schemas.microsoft.com/office/powerpoint/2010/main" val="2876797110"/>
              </p:ext>
            </p:extLst>
          </p:nvPr>
        </p:nvGraphicFramePr>
        <p:xfrm>
          <a:off x="667265" y="914399"/>
          <a:ext cx="10750378" cy="52346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709160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408"/>
            <a:ext cx="12192000" cy="707886"/>
          </a:xfrm>
          <a:prstGeom prst="rect">
            <a:avLst/>
          </a:prstGeom>
          <a:solidFill>
            <a:srgbClr val="151F46"/>
          </a:solidFill>
        </p:spPr>
        <p:txBody>
          <a:bodyPr wrap="square" rtlCol="0">
            <a:spAutoFit/>
          </a:bodyPr>
          <a:lstStyle/>
          <a:p>
            <a:r>
              <a:rPr lang="en-US" sz="4000" dirty="0" smtClean="0">
                <a:solidFill>
                  <a:schemeClr val="bg1"/>
                </a:solidFill>
              </a:rPr>
              <a:t>Data Summary</a:t>
            </a:r>
            <a:endParaRPr lang="en-US" sz="4000" dirty="0">
              <a:solidFill>
                <a:schemeClr val="bg1"/>
              </a:solidFill>
            </a:endParaRPr>
          </a:p>
        </p:txBody>
      </p:sp>
      <p:sp>
        <p:nvSpPr>
          <p:cNvPr id="5" name="TextBox 4"/>
          <p:cNvSpPr txBox="1"/>
          <p:nvPr/>
        </p:nvSpPr>
        <p:spPr>
          <a:xfrm>
            <a:off x="8054010" y="2636009"/>
            <a:ext cx="4018541" cy="2554545"/>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510 schools increased one or more grades</a:t>
            </a:r>
          </a:p>
          <a:p>
            <a:endParaRPr lang="en-US" sz="800" dirty="0" smtClean="0"/>
          </a:p>
          <a:p>
            <a:pPr marL="285750" indent="-285750">
              <a:buFont typeface="Arial" panose="020B0604020202020204" pitchFamily="34" charset="0"/>
              <a:buChar char="•"/>
            </a:pPr>
            <a:r>
              <a:rPr lang="en-US" sz="2400" dirty="0" smtClean="0"/>
              <a:t>1060 schools received the same grades</a:t>
            </a:r>
          </a:p>
          <a:p>
            <a:endParaRPr lang="en-US" sz="800" dirty="0" smtClean="0"/>
          </a:p>
          <a:p>
            <a:pPr marL="285750" indent="-285750">
              <a:buFont typeface="Arial" panose="020B0604020202020204" pitchFamily="34" charset="0"/>
              <a:buChar char="•"/>
            </a:pPr>
            <a:r>
              <a:rPr lang="en-US" sz="2400" dirty="0" smtClean="0"/>
              <a:t>477 schools decreased one or more grades</a:t>
            </a:r>
            <a:endParaRPr lang="en-US" sz="240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14816"/>
            <a:ext cx="7251131" cy="4597052"/>
          </a:xfrm>
          <a:prstGeom prst="rect">
            <a:avLst/>
          </a:prstGeom>
        </p:spPr>
      </p:pic>
    </p:spTree>
    <p:extLst>
      <p:ext uri="{BB962C8B-B14F-4D97-AF65-F5344CB8AC3E}">
        <p14:creationId xmlns:p14="http://schemas.microsoft.com/office/powerpoint/2010/main" val="1337857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408"/>
            <a:ext cx="12192000" cy="707886"/>
          </a:xfrm>
          <a:prstGeom prst="rect">
            <a:avLst/>
          </a:prstGeom>
          <a:solidFill>
            <a:srgbClr val="151F46"/>
          </a:solidFill>
        </p:spPr>
        <p:txBody>
          <a:bodyPr wrap="square" rtlCol="0">
            <a:spAutoFit/>
          </a:bodyPr>
          <a:lstStyle/>
          <a:p>
            <a:r>
              <a:rPr lang="en-US" sz="4000" dirty="0" smtClean="0">
                <a:solidFill>
                  <a:schemeClr val="bg1"/>
                </a:solidFill>
              </a:rPr>
              <a:t>Data Summary</a:t>
            </a:r>
            <a:endParaRPr lang="en-US" sz="4000"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747827272"/>
              </p:ext>
            </p:extLst>
          </p:nvPr>
        </p:nvGraphicFramePr>
        <p:xfrm>
          <a:off x="1396314" y="940369"/>
          <a:ext cx="8217243" cy="4918030"/>
        </p:xfrm>
        <a:graphic>
          <a:graphicData uri="http://schemas.openxmlformats.org/drawingml/2006/table">
            <a:tbl>
              <a:tblPr firstRow="1" bandRow="1">
                <a:tableStyleId>{5C22544A-7EE6-4342-B048-85BDC9FD1C3A}</a:tableStyleId>
              </a:tblPr>
              <a:tblGrid>
                <a:gridCol w="1198605"/>
                <a:gridCol w="1198605"/>
                <a:gridCol w="1205339"/>
                <a:gridCol w="1179515"/>
                <a:gridCol w="1248033"/>
                <a:gridCol w="1062681"/>
                <a:gridCol w="1124465"/>
              </a:tblGrid>
              <a:tr h="491803">
                <a:tc rowSpan="3">
                  <a:txBody>
                    <a:bodyPr/>
                    <a:lstStyle/>
                    <a:p>
                      <a:endParaRPr lang="en-US" sz="2000" dirty="0"/>
                    </a:p>
                  </a:txBody>
                  <a:tcPr>
                    <a:noFill/>
                  </a:tcPr>
                </a:tc>
                <a:tc gridSpan="6">
                  <a:txBody>
                    <a:bodyPr/>
                    <a:lstStyle/>
                    <a:p>
                      <a:pPr algn="ctr"/>
                      <a:r>
                        <a:rPr lang="en-US" sz="2000" dirty="0" smtClean="0"/>
                        <a:t>2016-17 LETTER GRADES, BY SCHOOL TYPE</a:t>
                      </a:r>
                      <a:endParaRPr lang="en-US" sz="2000" dirty="0"/>
                    </a:p>
                  </a:txBody>
                  <a:tcPr>
                    <a:solidFill>
                      <a:srgbClr val="151F46"/>
                    </a:solidFill>
                  </a:tcPr>
                </a:tc>
                <a:tc hMerge="1">
                  <a:txBody>
                    <a:bodyPr/>
                    <a:lstStyle/>
                    <a:p>
                      <a:endParaRPr lang="en-US"/>
                    </a:p>
                  </a:txBody>
                  <a:tcPr/>
                </a:tc>
                <a:tc hMerge="1">
                  <a:txBody>
                    <a:bodyPr/>
                    <a:lstStyle/>
                    <a:p>
                      <a:endParaRPr lang="en-US" sz="2000" dirty="0"/>
                    </a:p>
                  </a:txBody>
                  <a:tcPr/>
                </a:tc>
                <a:tc hMerge="1">
                  <a:txBody>
                    <a:bodyPr/>
                    <a:lstStyle/>
                    <a:p>
                      <a:endParaRPr lang="en-US"/>
                    </a:p>
                  </a:txBody>
                  <a:tcPr/>
                </a:tc>
                <a:tc hMerge="1">
                  <a:txBody>
                    <a:bodyPr/>
                    <a:lstStyle/>
                    <a:p>
                      <a:endParaRPr lang="en-US" sz="2000" dirty="0"/>
                    </a:p>
                  </a:txBody>
                  <a:tcPr/>
                </a:tc>
                <a:tc hMerge="1">
                  <a:txBody>
                    <a:bodyPr/>
                    <a:lstStyle/>
                    <a:p>
                      <a:endParaRPr lang="en-US"/>
                    </a:p>
                  </a:txBody>
                  <a:tcPr/>
                </a:tc>
              </a:tr>
              <a:tr h="491803">
                <a:tc vMerge="1">
                  <a:txBody>
                    <a:bodyPr/>
                    <a:lstStyle/>
                    <a:p>
                      <a:endParaRPr lang="en-US" sz="2000" dirty="0"/>
                    </a:p>
                  </a:txBody>
                  <a:tcPr/>
                </a:tc>
                <a:tc gridSpan="2">
                  <a:txBody>
                    <a:bodyPr/>
                    <a:lstStyle/>
                    <a:p>
                      <a:pPr algn="ctr"/>
                      <a:r>
                        <a:rPr lang="en-US" sz="2000" b="1" dirty="0" smtClean="0"/>
                        <a:t>Traditional</a:t>
                      </a:r>
                      <a:r>
                        <a:rPr lang="en-US" sz="2000" b="1" baseline="0" dirty="0" smtClean="0"/>
                        <a:t> Public</a:t>
                      </a:r>
                      <a:endParaRPr lang="en-US" sz="2000" b="1" dirty="0"/>
                    </a:p>
                  </a:txBody>
                  <a:tcPr>
                    <a:solidFill>
                      <a:srgbClr val="B4C7E7"/>
                    </a:solidFill>
                  </a:tcPr>
                </a:tc>
                <a:tc hMerge="1">
                  <a:txBody>
                    <a:bodyPr/>
                    <a:lstStyle/>
                    <a:p>
                      <a:endParaRPr lang="en-US"/>
                    </a:p>
                  </a:txBody>
                  <a:tcPr/>
                </a:tc>
                <a:tc gridSpan="2">
                  <a:txBody>
                    <a:bodyPr/>
                    <a:lstStyle/>
                    <a:p>
                      <a:pPr algn="ctr"/>
                      <a:r>
                        <a:rPr lang="en-US" sz="2000" b="1" dirty="0" smtClean="0"/>
                        <a:t>Charter Public</a:t>
                      </a:r>
                      <a:endParaRPr lang="en-US" sz="2000" b="1" dirty="0"/>
                    </a:p>
                  </a:txBody>
                  <a:tcPr>
                    <a:solidFill>
                      <a:srgbClr val="FFE699"/>
                    </a:solidFill>
                  </a:tcPr>
                </a:tc>
                <a:tc hMerge="1">
                  <a:txBody>
                    <a:bodyPr/>
                    <a:lstStyle/>
                    <a:p>
                      <a:endParaRPr lang="en-US"/>
                    </a:p>
                  </a:txBody>
                  <a:tcPr/>
                </a:tc>
                <a:tc gridSpan="2">
                  <a:txBody>
                    <a:bodyPr/>
                    <a:lstStyle/>
                    <a:p>
                      <a:pPr algn="ctr"/>
                      <a:r>
                        <a:rPr lang="en-US" sz="2000" b="1" dirty="0" smtClean="0"/>
                        <a:t>Nonpublic</a:t>
                      </a:r>
                      <a:endParaRPr lang="en-US" sz="2000" b="1" dirty="0"/>
                    </a:p>
                  </a:txBody>
                  <a:tcPr>
                    <a:solidFill>
                      <a:srgbClr val="B4C7E7"/>
                    </a:solidFill>
                  </a:tcPr>
                </a:tc>
                <a:tc hMerge="1">
                  <a:txBody>
                    <a:bodyPr/>
                    <a:lstStyle/>
                    <a:p>
                      <a:endParaRPr lang="en-US"/>
                    </a:p>
                  </a:txBody>
                  <a:tcPr/>
                </a:tc>
              </a:tr>
              <a:tr h="491803">
                <a:tc vMerge="1">
                  <a:txBody>
                    <a:bodyPr/>
                    <a:lstStyle/>
                    <a:p>
                      <a:endParaRPr lang="en-US" sz="2000" dirty="0"/>
                    </a:p>
                  </a:txBody>
                  <a:tcPr/>
                </a:tc>
                <a:tc>
                  <a:txBody>
                    <a:bodyPr/>
                    <a:lstStyle/>
                    <a:p>
                      <a:pPr algn="ctr"/>
                      <a:r>
                        <a:rPr lang="en-US" sz="2000" b="1" dirty="0" smtClean="0"/>
                        <a:t>#</a:t>
                      </a:r>
                      <a:endParaRPr lang="en-US" sz="2000" b="1" dirty="0"/>
                    </a:p>
                  </a:txBody>
                  <a:tcPr>
                    <a:solidFill>
                      <a:srgbClr val="B4C7E7"/>
                    </a:solidFill>
                  </a:tcPr>
                </a:tc>
                <a:tc>
                  <a:txBody>
                    <a:bodyPr/>
                    <a:lstStyle/>
                    <a:p>
                      <a:pPr algn="ctr"/>
                      <a:r>
                        <a:rPr lang="en-US" sz="2000" b="1" dirty="0" smtClean="0"/>
                        <a:t>%</a:t>
                      </a:r>
                      <a:endParaRPr lang="en-US" sz="2000" b="1" dirty="0"/>
                    </a:p>
                  </a:txBody>
                  <a:tcPr>
                    <a:solidFill>
                      <a:srgbClr val="B4C7E7"/>
                    </a:solidFill>
                  </a:tcPr>
                </a:tc>
                <a:tc>
                  <a:txBody>
                    <a:bodyPr/>
                    <a:lstStyle/>
                    <a:p>
                      <a:pPr algn="ctr"/>
                      <a:r>
                        <a:rPr lang="en-US" sz="2000" b="1" dirty="0" smtClean="0"/>
                        <a:t>#</a:t>
                      </a:r>
                      <a:endParaRPr lang="en-US" sz="2000" b="1" dirty="0"/>
                    </a:p>
                  </a:txBody>
                  <a:tcPr>
                    <a:solidFill>
                      <a:srgbClr val="FFE699"/>
                    </a:solidFill>
                  </a:tcPr>
                </a:tc>
                <a:tc>
                  <a:txBody>
                    <a:bodyPr/>
                    <a:lstStyle/>
                    <a:p>
                      <a:pPr algn="ctr"/>
                      <a:r>
                        <a:rPr lang="en-US" sz="2000" b="1" dirty="0" smtClean="0"/>
                        <a:t>%</a:t>
                      </a:r>
                      <a:endParaRPr lang="en-US" sz="2000" b="1" dirty="0"/>
                    </a:p>
                  </a:txBody>
                  <a:tcPr>
                    <a:solidFill>
                      <a:srgbClr val="FFE699"/>
                    </a:solidFill>
                  </a:tcPr>
                </a:tc>
                <a:tc>
                  <a:txBody>
                    <a:bodyPr/>
                    <a:lstStyle/>
                    <a:p>
                      <a:pPr algn="ctr"/>
                      <a:r>
                        <a:rPr lang="en-US" sz="2000" b="1" dirty="0" smtClean="0"/>
                        <a:t>#</a:t>
                      </a:r>
                      <a:endParaRPr lang="en-US" sz="2000" b="1" dirty="0"/>
                    </a:p>
                  </a:txBody>
                  <a:tcPr>
                    <a:solidFill>
                      <a:srgbClr val="B4C7E7"/>
                    </a:solidFill>
                  </a:tcPr>
                </a:tc>
                <a:tc>
                  <a:txBody>
                    <a:bodyPr/>
                    <a:lstStyle/>
                    <a:p>
                      <a:pPr algn="ctr"/>
                      <a:r>
                        <a:rPr lang="en-US" sz="2000" b="1" dirty="0" smtClean="0"/>
                        <a:t>%</a:t>
                      </a:r>
                      <a:endParaRPr lang="en-US" sz="2000" b="1" dirty="0"/>
                    </a:p>
                  </a:txBody>
                  <a:tcPr>
                    <a:solidFill>
                      <a:srgbClr val="B4C7E7"/>
                    </a:solidFill>
                  </a:tcPr>
                </a:tc>
              </a:tr>
              <a:tr h="491803">
                <a:tc>
                  <a:txBody>
                    <a:bodyPr/>
                    <a:lstStyle/>
                    <a:p>
                      <a:pPr algn="r"/>
                      <a:r>
                        <a:rPr lang="en-US" sz="2000" dirty="0" smtClean="0"/>
                        <a:t>A</a:t>
                      </a:r>
                      <a:endParaRPr lang="en-US" sz="2000" dirty="0"/>
                    </a:p>
                  </a:txBody>
                  <a:tcPr>
                    <a:noFill/>
                  </a:tcPr>
                </a:tc>
                <a:tc>
                  <a:txBody>
                    <a:bodyPr/>
                    <a:lstStyle/>
                    <a:p>
                      <a:pPr algn="ctr"/>
                      <a:r>
                        <a:rPr lang="en-US" sz="2000" dirty="0" smtClean="0"/>
                        <a:t>460</a:t>
                      </a:r>
                      <a:endParaRPr lang="en-US" sz="2000" dirty="0"/>
                    </a:p>
                  </a:txBody>
                  <a:tcPr>
                    <a:solidFill>
                      <a:srgbClr val="B4C7E7"/>
                    </a:solidFill>
                  </a:tcPr>
                </a:tc>
                <a:tc>
                  <a:txBody>
                    <a:bodyPr/>
                    <a:lstStyle/>
                    <a:p>
                      <a:pPr algn="ctr"/>
                      <a:r>
                        <a:rPr lang="en-US" sz="2000" dirty="0" smtClean="0"/>
                        <a:t>27.0%</a:t>
                      </a:r>
                      <a:endParaRPr lang="en-US" sz="2000" dirty="0"/>
                    </a:p>
                  </a:txBody>
                  <a:tcPr>
                    <a:solidFill>
                      <a:srgbClr val="B4C7E7"/>
                    </a:solidFill>
                  </a:tcPr>
                </a:tc>
                <a:tc>
                  <a:txBody>
                    <a:bodyPr/>
                    <a:lstStyle/>
                    <a:p>
                      <a:pPr algn="ctr"/>
                      <a:r>
                        <a:rPr lang="en-US" sz="2000" dirty="0" smtClean="0"/>
                        <a:t>14</a:t>
                      </a:r>
                      <a:endParaRPr lang="en-US" sz="2000" dirty="0"/>
                    </a:p>
                  </a:txBody>
                  <a:tcPr>
                    <a:solidFill>
                      <a:srgbClr val="FFE699"/>
                    </a:solidFill>
                  </a:tcPr>
                </a:tc>
                <a:tc>
                  <a:txBody>
                    <a:bodyPr/>
                    <a:lstStyle/>
                    <a:p>
                      <a:pPr algn="ctr"/>
                      <a:r>
                        <a:rPr lang="en-US" sz="2000" dirty="0" smtClean="0"/>
                        <a:t>17.7%</a:t>
                      </a:r>
                      <a:endParaRPr lang="en-US" sz="2000" dirty="0"/>
                    </a:p>
                  </a:txBody>
                  <a:tcPr>
                    <a:solidFill>
                      <a:srgbClr val="FFE699"/>
                    </a:solidFill>
                  </a:tcPr>
                </a:tc>
                <a:tc>
                  <a:txBody>
                    <a:bodyPr/>
                    <a:lstStyle/>
                    <a:p>
                      <a:pPr algn="ctr"/>
                      <a:r>
                        <a:rPr lang="en-US" sz="2000" dirty="0" smtClean="0"/>
                        <a:t>146</a:t>
                      </a:r>
                      <a:endParaRPr lang="en-US" sz="2000" dirty="0"/>
                    </a:p>
                  </a:txBody>
                  <a:tcPr>
                    <a:solidFill>
                      <a:srgbClr val="B4C7E7"/>
                    </a:solidFill>
                  </a:tcPr>
                </a:tc>
                <a:tc>
                  <a:txBody>
                    <a:bodyPr/>
                    <a:lstStyle/>
                    <a:p>
                      <a:pPr algn="ctr"/>
                      <a:r>
                        <a:rPr lang="en-US" sz="2000" dirty="0" smtClean="0"/>
                        <a:t>45.1%</a:t>
                      </a:r>
                      <a:endParaRPr lang="en-US" sz="2000" dirty="0"/>
                    </a:p>
                  </a:txBody>
                  <a:tcPr>
                    <a:solidFill>
                      <a:srgbClr val="B4C7E7"/>
                    </a:solidFill>
                  </a:tcPr>
                </a:tc>
              </a:tr>
              <a:tr h="491803">
                <a:tc>
                  <a:txBody>
                    <a:bodyPr/>
                    <a:lstStyle/>
                    <a:p>
                      <a:pPr algn="r"/>
                      <a:r>
                        <a:rPr lang="en-US" sz="2000" dirty="0" smtClean="0"/>
                        <a:t>B</a:t>
                      </a:r>
                      <a:endParaRPr lang="en-US" sz="2000" dirty="0"/>
                    </a:p>
                  </a:txBody>
                  <a:tcPr>
                    <a:noFill/>
                  </a:tcPr>
                </a:tc>
                <a:tc>
                  <a:txBody>
                    <a:bodyPr/>
                    <a:lstStyle/>
                    <a:p>
                      <a:pPr algn="ctr"/>
                      <a:r>
                        <a:rPr lang="en-US" sz="2000" dirty="0" smtClean="0"/>
                        <a:t>594</a:t>
                      </a:r>
                      <a:endParaRPr lang="en-US" sz="2000" dirty="0"/>
                    </a:p>
                  </a:txBody>
                  <a:tcPr>
                    <a:solidFill>
                      <a:srgbClr val="B4C7E7"/>
                    </a:solidFill>
                  </a:tcPr>
                </a:tc>
                <a:tc>
                  <a:txBody>
                    <a:bodyPr/>
                    <a:lstStyle/>
                    <a:p>
                      <a:pPr algn="ctr"/>
                      <a:r>
                        <a:rPr lang="en-US" sz="2000" dirty="0" smtClean="0"/>
                        <a:t>34.9%</a:t>
                      </a:r>
                      <a:endParaRPr lang="en-US" sz="2000" dirty="0"/>
                    </a:p>
                  </a:txBody>
                  <a:tcPr>
                    <a:solidFill>
                      <a:srgbClr val="B4C7E7"/>
                    </a:solidFill>
                  </a:tcPr>
                </a:tc>
                <a:tc>
                  <a:txBody>
                    <a:bodyPr/>
                    <a:lstStyle/>
                    <a:p>
                      <a:pPr algn="ctr"/>
                      <a:r>
                        <a:rPr lang="en-US" sz="2000" dirty="0" smtClean="0"/>
                        <a:t>12</a:t>
                      </a:r>
                      <a:endParaRPr lang="en-US" sz="2000" dirty="0"/>
                    </a:p>
                  </a:txBody>
                  <a:tcPr>
                    <a:solidFill>
                      <a:srgbClr val="FFE699"/>
                    </a:solidFill>
                  </a:tcPr>
                </a:tc>
                <a:tc>
                  <a:txBody>
                    <a:bodyPr/>
                    <a:lstStyle/>
                    <a:p>
                      <a:pPr algn="ctr"/>
                      <a:r>
                        <a:rPr lang="en-US" sz="2000" dirty="0" smtClean="0"/>
                        <a:t>15.2%</a:t>
                      </a:r>
                      <a:endParaRPr lang="en-US" sz="2000" dirty="0"/>
                    </a:p>
                  </a:txBody>
                  <a:tcPr>
                    <a:solidFill>
                      <a:srgbClr val="FFE699"/>
                    </a:solidFill>
                  </a:tcPr>
                </a:tc>
                <a:tc>
                  <a:txBody>
                    <a:bodyPr/>
                    <a:lstStyle/>
                    <a:p>
                      <a:pPr algn="ctr"/>
                      <a:r>
                        <a:rPr lang="en-US" sz="2000" dirty="0" smtClean="0"/>
                        <a:t>82</a:t>
                      </a:r>
                      <a:endParaRPr lang="en-US" sz="2000" dirty="0"/>
                    </a:p>
                  </a:txBody>
                  <a:tcPr>
                    <a:solidFill>
                      <a:srgbClr val="B4C7E7"/>
                    </a:solidFill>
                  </a:tcPr>
                </a:tc>
                <a:tc>
                  <a:txBody>
                    <a:bodyPr/>
                    <a:lstStyle/>
                    <a:p>
                      <a:pPr algn="ctr"/>
                      <a:r>
                        <a:rPr lang="en-US" sz="2000" dirty="0" smtClean="0"/>
                        <a:t>25.3%</a:t>
                      </a:r>
                      <a:endParaRPr lang="en-US" sz="2000" dirty="0"/>
                    </a:p>
                  </a:txBody>
                  <a:tcPr>
                    <a:solidFill>
                      <a:srgbClr val="B4C7E7"/>
                    </a:solidFill>
                  </a:tcPr>
                </a:tc>
              </a:tr>
              <a:tr h="491803">
                <a:tc>
                  <a:txBody>
                    <a:bodyPr/>
                    <a:lstStyle/>
                    <a:p>
                      <a:pPr algn="r"/>
                      <a:r>
                        <a:rPr lang="en-US" sz="2000" dirty="0" smtClean="0"/>
                        <a:t>C</a:t>
                      </a:r>
                      <a:endParaRPr lang="en-US" sz="2000" dirty="0"/>
                    </a:p>
                  </a:txBody>
                  <a:tcPr>
                    <a:noFill/>
                  </a:tcPr>
                </a:tc>
                <a:tc>
                  <a:txBody>
                    <a:bodyPr/>
                    <a:lstStyle/>
                    <a:p>
                      <a:pPr algn="ctr"/>
                      <a:r>
                        <a:rPr lang="en-US" sz="2000" dirty="0" smtClean="0"/>
                        <a:t>393</a:t>
                      </a:r>
                      <a:endParaRPr lang="en-US" sz="2000" dirty="0"/>
                    </a:p>
                  </a:txBody>
                  <a:tcPr>
                    <a:solidFill>
                      <a:srgbClr val="B4C7E7"/>
                    </a:solidFill>
                  </a:tcPr>
                </a:tc>
                <a:tc>
                  <a:txBody>
                    <a:bodyPr/>
                    <a:lstStyle/>
                    <a:p>
                      <a:pPr algn="ctr"/>
                      <a:r>
                        <a:rPr lang="en-US" sz="2000" dirty="0" smtClean="0"/>
                        <a:t>23.1%</a:t>
                      </a:r>
                      <a:endParaRPr lang="en-US" sz="2000" dirty="0"/>
                    </a:p>
                  </a:txBody>
                  <a:tcPr>
                    <a:solidFill>
                      <a:srgbClr val="B4C7E7"/>
                    </a:solidFill>
                  </a:tcPr>
                </a:tc>
                <a:tc>
                  <a:txBody>
                    <a:bodyPr/>
                    <a:lstStyle/>
                    <a:p>
                      <a:pPr algn="ctr"/>
                      <a:r>
                        <a:rPr lang="en-US" sz="2000" dirty="0" smtClean="0"/>
                        <a:t>16</a:t>
                      </a:r>
                      <a:endParaRPr lang="en-US" sz="2000" dirty="0"/>
                    </a:p>
                  </a:txBody>
                  <a:tcPr>
                    <a:solidFill>
                      <a:srgbClr val="FFE699"/>
                    </a:solidFill>
                  </a:tcPr>
                </a:tc>
                <a:tc>
                  <a:txBody>
                    <a:bodyPr/>
                    <a:lstStyle/>
                    <a:p>
                      <a:pPr algn="ctr"/>
                      <a:r>
                        <a:rPr lang="en-US" sz="2000" dirty="0" smtClean="0"/>
                        <a:t>20.3%</a:t>
                      </a:r>
                      <a:endParaRPr lang="en-US" sz="2000" dirty="0"/>
                    </a:p>
                  </a:txBody>
                  <a:tcPr>
                    <a:solidFill>
                      <a:srgbClr val="FFE699"/>
                    </a:solidFill>
                  </a:tcPr>
                </a:tc>
                <a:tc>
                  <a:txBody>
                    <a:bodyPr/>
                    <a:lstStyle/>
                    <a:p>
                      <a:pPr algn="ctr"/>
                      <a:r>
                        <a:rPr lang="en-US" sz="2000" dirty="0" smtClean="0"/>
                        <a:t>45</a:t>
                      </a:r>
                      <a:endParaRPr lang="en-US" sz="2000" dirty="0"/>
                    </a:p>
                  </a:txBody>
                  <a:tcPr>
                    <a:solidFill>
                      <a:srgbClr val="B4C7E7"/>
                    </a:solidFill>
                  </a:tcPr>
                </a:tc>
                <a:tc>
                  <a:txBody>
                    <a:bodyPr/>
                    <a:lstStyle/>
                    <a:p>
                      <a:pPr algn="ctr"/>
                      <a:r>
                        <a:rPr lang="en-US" sz="2000" dirty="0" smtClean="0"/>
                        <a:t>13.9%</a:t>
                      </a:r>
                      <a:endParaRPr lang="en-US" sz="2000" dirty="0"/>
                    </a:p>
                  </a:txBody>
                  <a:tcPr>
                    <a:solidFill>
                      <a:srgbClr val="B4C7E7"/>
                    </a:solidFill>
                  </a:tcPr>
                </a:tc>
              </a:tr>
              <a:tr h="491803">
                <a:tc>
                  <a:txBody>
                    <a:bodyPr/>
                    <a:lstStyle/>
                    <a:p>
                      <a:pPr algn="r"/>
                      <a:r>
                        <a:rPr lang="en-US" sz="2000" dirty="0" smtClean="0"/>
                        <a:t>D</a:t>
                      </a:r>
                      <a:endParaRPr lang="en-US" sz="2000" dirty="0"/>
                    </a:p>
                  </a:txBody>
                  <a:tcPr>
                    <a:noFill/>
                  </a:tcPr>
                </a:tc>
                <a:tc>
                  <a:txBody>
                    <a:bodyPr/>
                    <a:lstStyle/>
                    <a:p>
                      <a:pPr algn="ctr"/>
                      <a:r>
                        <a:rPr lang="en-US" sz="2000" dirty="0" smtClean="0"/>
                        <a:t>165</a:t>
                      </a:r>
                      <a:endParaRPr lang="en-US" sz="2000" dirty="0"/>
                    </a:p>
                  </a:txBody>
                  <a:tcPr>
                    <a:solidFill>
                      <a:srgbClr val="B4C7E7"/>
                    </a:solidFill>
                  </a:tcPr>
                </a:tc>
                <a:tc>
                  <a:txBody>
                    <a:bodyPr/>
                    <a:lstStyle/>
                    <a:p>
                      <a:pPr algn="ctr"/>
                      <a:r>
                        <a:rPr lang="en-US" sz="2000" dirty="0" smtClean="0"/>
                        <a:t>9.7%</a:t>
                      </a:r>
                      <a:endParaRPr lang="en-US" sz="2000" dirty="0"/>
                    </a:p>
                  </a:txBody>
                  <a:tcPr>
                    <a:solidFill>
                      <a:srgbClr val="B4C7E7"/>
                    </a:solidFill>
                  </a:tcPr>
                </a:tc>
                <a:tc>
                  <a:txBody>
                    <a:bodyPr/>
                    <a:lstStyle/>
                    <a:p>
                      <a:pPr algn="ctr"/>
                      <a:r>
                        <a:rPr lang="en-US" sz="2000" dirty="0" smtClean="0"/>
                        <a:t>10</a:t>
                      </a:r>
                      <a:endParaRPr lang="en-US" sz="2000" dirty="0"/>
                    </a:p>
                  </a:txBody>
                  <a:tcPr>
                    <a:solidFill>
                      <a:srgbClr val="FFE699"/>
                    </a:solidFill>
                  </a:tcPr>
                </a:tc>
                <a:tc>
                  <a:txBody>
                    <a:bodyPr/>
                    <a:lstStyle/>
                    <a:p>
                      <a:pPr algn="ctr"/>
                      <a:r>
                        <a:rPr lang="en-US" sz="2000" dirty="0" smtClean="0"/>
                        <a:t>12.7%</a:t>
                      </a:r>
                      <a:endParaRPr lang="en-US" sz="2000" dirty="0"/>
                    </a:p>
                  </a:txBody>
                  <a:tcPr>
                    <a:solidFill>
                      <a:srgbClr val="FFE699"/>
                    </a:solidFill>
                  </a:tcPr>
                </a:tc>
                <a:tc>
                  <a:txBody>
                    <a:bodyPr/>
                    <a:lstStyle/>
                    <a:p>
                      <a:pPr algn="ctr"/>
                      <a:r>
                        <a:rPr lang="en-US" sz="2000" dirty="0" smtClean="0"/>
                        <a:t>15</a:t>
                      </a:r>
                      <a:endParaRPr lang="en-US" sz="2000" dirty="0"/>
                    </a:p>
                  </a:txBody>
                  <a:tcPr>
                    <a:solidFill>
                      <a:srgbClr val="B4C7E7"/>
                    </a:solidFill>
                  </a:tcPr>
                </a:tc>
                <a:tc>
                  <a:txBody>
                    <a:bodyPr/>
                    <a:lstStyle/>
                    <a:p>
                      <a:pPr algn="ctr"/>
                      <a:r>
                        <a:rPr lang="en-US" sz="2000" dirty="0" smtClean="0"/>
                        <a:t>4.6%</a:t>
                      </a:r>
                      <a:endParaRPr lang="en-US" sz="2000" dirty="0"/>
                    </a:p>
                  </a:txBody>
                  <a:tcPr>
                    <a:solidFill>
                      <a:srgbClr val="B4C7E7"/>
                    </a:solidFill>
                  </a:tcPr>
                </a:tc>
              </a:tr>
              <a:tr h="491803">
                <a:tc>
                  <a:txBody>
                    <a:bodyPr/>
                    <a:lstStyle/>
                    <a:p>
                      <a:pPr algn="r"/>
                      <a:r>
                        <a:rPr lang="en-US" sz="2000" dirty="0" smtClean="0"/>
                        <a:t>F</a:t>
                      </a:r>
                      <a:endParaRPr lang="en-US" sz="2000" dirty="0"/>
                    </a:p>
                  </a:txBody>
                  <a:tcPr>
                    <a:noFill/>
                  </a:tcPr>
                </a:tc>
                <a:tc>
                  <a:txBody>
                    <a:bodyPr/>
                    <a:lstStyle/>
                    <a:p>
                      <a:pPr algn="ctr"/>
                      <a:r>
                        <a:rPr lang="en-US" sz="2000" dirty="0" smtClean="0"/>
                        <a:t>88</a:t>
                      </a:r>
                      <a:endParaRPr lang="en-US" sz="2000" dirty="0"/>
                    </a:p>
                  </a:txBody>
                  <a:tcPr>
                    <a:solidFill>
                      <a:srgbClr val="B4C7E7"/>
                    </a:solidFill>
                  </a:tcPr>
                </a:tc>
                <a:tc>
                  <a:txBody>
                    <a:bodyPr/>
                    <a:lstStyle/>
                    <a:p>
                      <a:pPr algn="ctr"/>
                      <a:r>
                        <a:rPr lang="en-US" sz="2000" dirty="0" smtClean="0"/>
                        <a:t>5.2%</a:t>
                      </a:r>
                      <a:endParaRPr lang="en-US" sz="2000" dirty="0"/>
                    </a:p>
                  </a:txBody>
                  <a:tcPr>
                    <a:solidFill>
                      <a:srgbClr val="B4C7E7"/>
                    </a:solidFill>
                  </a:tcPr>
                </a:tc>
                <a:tc>
                  <a:txBody>
                    <a:bodyPr/>
                    <a:lstStyle/>
                    <a:p>
                      <a:pPr algn="ctr"/>
                      <a:r>
                        <a:rPr lang="en-US" sz="2000" dirty="0" smtClean="0"/>
                        <a:t>17</a:t>
                      </a:r>
                      <a:endParaRPr lang="en-US" sz="2000" dirty="0"/>
                    </a:p>
                  </a:txBody>
                  <a:tcPr>
                    <a:solidFill>
                      <a:srgbClr val="FFE699"/>
                    </a:solidFill>
                  </a:tcPr>
                </a:tc>
                <a:tc>
                  <a:txBody>
                    <a:bodyPr/>
                    <a:lstStyle/>
                    <a:p>
                      <a:pPr algn="ctr"/>
                      <a:r>
                        <a:rPr lang="en-US" sz="2000" dirty="0" smtClean="0"/>
                        <a:t>21.5%</a:t>
                      </a:r>
                      <a:endParaRPr lang="en-US" sz="2000" dirty="0"/>
                    </a:p>
                  </a:txBody>
                  <a:tcPr>
                    <a:solidFill>
                      <a:srgbClr val="FFE699"/>
                    </a:solidFill>
                  </a:tcPr>
                </a:tc>
                <a:tc>
                  <a:txBody>
                    <a:bodyPr/>
                    <a:lstStyle/>
                    <a:p>
                      <a:pPr algn="ctr"/>
                      <a:r>
                        <a:rPr lang="en-US" sz="2000" dirty="0" smtClean="0"/>
                        <a:t>19</a:t>
                      </a:r>
                      <a:endParaRPr lang="en-US" sz="2000" dirty="0"/>
                    </a:p>
                  </a:txBody>
                  <a:tcPr>
                    <a:solidFill>
                      <a:srgbClr val="B4C7E7"/>
                    </a:solidFill>
                  </a:tcPr>
                </a:tc>
                <a:tc>
                  <a:txBody>
                    <a:bodyPr/>
                    <a:lstStyle/>
                    <a:p>
                      <a:pPr algn="ctr"/>
                      <a:r>
                        <a:rPr lang="en-US" sz="2000" dirty="0" smtClean="0"/>
                        <a:t>5.9%</a:t>
                      </a:r>
                      <a:endParaRPr lang="en-US" sz="2000" dirty="0"/>
                    </a:p>
                  </a:txBody>
                  <a:tcPr>
                    <a:solidFill>
                      <a:srgbClr val="B4C7E7"/>
                    </a:solidFill>
                  </a:tcPr>
                </a:tc>
              </a:tr>
              <a:tr h="491803">
                <a:tc>
                  <a:txBody>
                    <a:bodyPr/>
                    <a:lstStyle/>
                    <a:p>
                      <a:pPr algn="r"/>
                      <a:r>
                        <a:rPr lang="en-US" sz="2000" dirty="0" smtClean="0"/>
                        <a:t>N/A</a:t>
                      </a:r>
                      <a:endParaRPr lang="en-US" sz="2000" dirty="0"/>
                    </a:p>
                  </a:txBody>
                  <a:tcPr>
                    <a:noFill/>
                  </a:tcPr>
                </a:tc>
                <a:tc>
                  <a:txBody>
                    <a:bodyPr/>
                    <a:lstStyle/>
                    <a:p>
                      <a:pPr algn="ctr"/>
                      <a:r>
                        <a:rPr lang="en-US" sz="2000" dirty="0" smtClean="0"/>
                        <a:t>1</a:t>
                      </a:r>
                      <a:endParaRPr lang="en-US" sz="2000" dirty="0"/>
                    </a:p>
                  </a:txBody>
                  <a:tcPr>
                    <a:solidFill>
                      <a:srgbClr val="B4C7E7"/>
                    </a:solidFill>
                  </a:tcPr>
                </a:tc>
                <a:tc>
                  <a:txBody>
                    <a:bodyPr/>
                    <a:lstStyle/>
                    <a:p>
                      <a:pPr algn="ctr"/>
                      <a:r>
                        <a:rPr lang="en-US" sz="2000" dirty="0" smtClean="0"/>
                        <a:t>0.1%</a:t>
                      </a:r>
                      <a:endParaRPr lang="en-US" sz="2000" dirty="0"/>
                    </a:p>
                  </a:txBody>
                  <a:tcPr>
                    <a:solidFill>
                      <a:srgbClr val="B4C7E7"/>
                    </a:solidFill>
                  </a:tcPr>
                </a:tc>
                <a:tc>
                  <a:txBody>
                    <a:bodyPr/>
                    <a:lstStyle/>
                    <a:p>
                      <a:pPr algn="ctr"/>
                      <a:r>
                        <a:rPr lang="en-US" sz="2000" dirty="0" smtClean="0"/>
                        <a:t>10</a:t>
                      </a:r>
                      <a:endParaRPr lang="en-US" sz="2000" dirty="0"/>
                    </a:p>
                  </a:txBody>
                  <a:tcPr>
                    <a:solidFill>
                      <a:srgbClr val="FFE699"/>
                    </a:solidFill>
                  </a:tcPr>
                </a:tc>
                <a:tc>
                  <a:txBody>
                    <a:bodyPr/>
                    <a:lstStyle/>
                    <a:p>
                      <a:pPr algn="ctr"/>
                      <a:r>
                        <a:rPr lang="en-US" sz="2000" dirty="0" smtClean="0"/>
                        <a:t>12.7%</a:t>
                      </a:r>
                      <a:endParaRPr lang="en-US" sz="2000" dirty="0"/>
                    </a:p>
                  </a:txBody>
                  <a:tcPr>
                    <a:solidFill>
                      <a:srgbClr val="FFE699"/>
                    </a:solidFill>
                  </a:tcPr>
                </a:tc>
                <a:tc>
                  <a:txBody>
                    <a:bodyPr/>
                    <a:lstStyle/>
                    <a:p>
                      <a:pPr algn="ctr"/>
                      <a:r>
                        <a:rPr lang="en-US" sz="2000" dirty="0" smtClean="0"/>
                        <a:t>17</a:t>
                      </a:r>
                      <a:endParaRPr lang="en-US" sz="2000" dirty="0"/>
                    </a:p>
                  </a:txBody>
                  <a:tcPr>
                    <a:solidFill>
                      <a:srgbClr val="B4C7E7"/>
                    </a:solidFill>
                  </a:tcPr>
                </a:tc>
                <a:tc>
                  <a:txBody>
                    <a:bodyPr/>
                    <a:lstStyle/>
                    <a:p>
                      <a:pPr algn="ctr"/>
                      <a:r>
                        <a:rPr lang="en-US" sz="2000" dirty="0" smtClean="0"/>
                        <a:t>5.2%</a:t>
                      </a:r>
                      <a:endParaRPr lang="en-US" sz="2000" dirty="0"/>
                    </a:p>
                  </a:txBody>
                  <a:tcPr>
                    <a:solidFill>
                      <a:srgbClr val="B4C7E7"/>
                    </a:solidFill>
                  </a:tcPr>
                </a:tc>
              </a:tr>
              <a:tr h="491803">
                <a:tc>
                  <a:txBody>
                    <a:bodyPr/>
                    <a:lstStyle/>
                    <a:p>
                      <a:pPr algn="r"/>
                      <a:r>
                        <a:rPr lang="en-US" sz="2000" dirty="0" smtClean="0"/>
                        <a:t>TOTAL</a:t>
                      </a:r>
                      <a:endParaRPr lang="en-US" sz="2000" dirty="0"/>
                    </a:p>
                  </a:txBody>
                  <a:tcPr>
                    <a:noFill/>
                  </a:tcPr>
                </a:tc>
                <a:tc>
                  <a:txBody>
                    <a:bodyPr/>
                    <a:lstStyle/>
                    <a:p>
                      <a:pPr algn="ctr"/>
                      <a:r>
                        <a:rPr lang="en-US" sz="2000" b="1" dirty="0" smtClean="0"/>
                        <a:t>1713</a:t>
                      </a:r>
                      <a:endParaRPr lang="en-US" sz="2000" b="1" dirty="0"/>
                    </a:p>
                  </a:txBody>
                  <a:tcPr>
                    <a:solidFill>
                      <a:srgbClr val="B4C7E7"/>
                    </a:solidFill>
                  </a:tcPr>
                </a:tc>
                <a:tc>
                  <a:txBody>
                    <a:bodyPr/>
                    <a:lstStyle/>
                    <a:p>
                      <a:pPr algn="ctr"/>
                      <a:r>
                        <a:rPr lang="en-US" sz="2000" b="1" dirty="0" smtClean="0"/>
                        <a:t>100.0%</a:t>
                      </a:r>
                      <a:endParaRPr lang="en-US" sz="2000" b="1" dirty="0"/>
                    </a:p>
                  </a:txBody>
                  <a:tcPr>
                    <a:solidFill>
                      <a:srgbClr val="B4C7E7"/>
                    </a:solidFill>
                  </a:tcPr>
                </a:tc>
                <a:tc>
                  <a:txBody>
                    <a:bodyPr/>
                    <a:lstStyle/>
                    <a:p>
                      <a:pPr algn="ctr"/>
                      <a:r>
                        <a:rPr lang="en-US" sz="2000" b="1" dirty="0" smtClean="0"/>
                        <a:t>79</a:t>
                      </a:r>
                      <a:endParaRPr lang="en-US" sz="2000" b="1" dirty="0"/>
                    </a:p>
                  </a:txBody>
                  <a:tcPr>
                    <a:solidFill>
                      <a:srgbClr val="FFE699"/>
                    </a:solidFill>
                  </a:tcPr>
                </a:tc>
                <a:tc>
                  <a:txBody>
                    <a:bodyPr/>
                    <a:lstStyle/>
                    <a:p>
                      <a:pPr algn="ctr"/>
                      <a:r>
                        <a:rPr lang="en-US" sz="2000" b="1" dirty="0" smtClean="0"/>
                        <a:t>100.0%</a:t>
                      </a:r>
                      <a:endParaRPr lang="en-US" sz="2000" b="1" dirty="0"/>
                    </a:p>
                  </a:txBody>
                  <a:tcPr>
                    <a:solidFill>
                      <a:srgbClr val="FFE699"/>
                    </a:solidFill>
                  </a:tcPr>
                </a:tc>
                <a:tc>
                  <a:txBody>
                    <a:bodyPr/>
                    <a:lstStyle/>
                    <a:p>
                      <a:pPr algn="ctr"/>
                      <a:r>
                        <a:rPr lang="en-US" sz="2000" b="1" dirty="0" smtClean="0"/>
                        <a:t>324</a:t>
                      </a:r>
                      <a:endParaRPr lang="en-US" sz="2000" b="1" dirty="0"/>
                    </a:p>
                  </a:txBody>
                  <a:tcPr>
                    <a:solidFill>
                      <a:srgbClr val="B4C7E7"/>
                    </a:solidFill>
                  </a:tcPr>
                </a:tc>
                <a:tc>
                  <a:txBody>
                    <a:bodyPr/>
                    <a:lstStyle/>
                    <a:p>
                      <a:pPr algn="ctr"/>
                      <a:r>
                        <a:rPr lang="en-US" sz="2000" b="1" dirty="0" smtClean="0"/>
                        <a:t>100.0%</a:t>
                      </a:r>
                      <a:endParaRPr lang="en-US" sz="2000" b="1" dirty="0"/>
                    </a:p>
                  </a:txBody>
                  <a:tcPr>
                    <a:solidFill>
                      <a:srgbClr val="B4C7E7"/>
                    </a:solidFill>
                  </a:tcPr>
                </a:tc>
              </a:tr>
            </a:tbl>
          </a:graphicData>
        </a:graphic>
      </p:graphicFrame>
    </p:spTree>
    <p:extLst>
      <p:ext uri="{BB962C8B-B14F-4D97-AF65-F5344CB8AC3E}">
        <p14:creationId xmlns:p14="http://schemas.microsoft.com/office/powerpoint/2010/main" val="11588193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408"/>
            <a:ext cx="12192000" cy="707886"/>
          </a:xfrm>
          <a:prstGeom prst="rect">
            <a:avLst/>
          </a:prstGeom>
          <a:solidFill>
            <a:srgbClr val="151F46"/>
          </a:solidFill>
        </p:spPr>
        <p:txBody>
          <a:bodyPr wrap="square" rtlCol="0">
            <a:spAutoFit/>
          </a:bodyPr>
          <a:lstStyle/>
          <a:p>
            <a:r>
              <a:rPr lang="en-US" sz="4000" dirty="0" smtClean="0">
                <a:solidFill>
                  <a:schemeClr val="bg1"/>
                </a:solidFill>
              </a:rPr>
              <a:t>Data Summary</a:t>
            </a:r>
            <a:endParaRPr lang="en-US" sz="4000"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813727056"/>
              </p:ext>
            </p:extLst>
          </p:nvPr>
        </p:nvGraphicFramePr>
        <p:xfrm>
          <a:off x="914401" y="816434"/>
          <a:ext cx="10363198" cy="5455639"/>
        </p:xfrm>
        <a:graphic>
          <a:graphicData uri="http://schemas.openxmlformats.org/drawingml/2006/table">
            <a:tbl>
              <a:tblPr firstRow="1" bandRow="1">
                <a:tableStyleId>{5C22544A-7EE6-4342-B048-85BDC9FD1C3A}</a:tableStyleId>
              </a:tblPr>
              <a:tblGrid>
                <a:gridCol w="1112107"/>
                <a:gridCol w="1099751"/>
                <a:gridCol w="1198606"/>
                <a:gridCol w="1161535"/>
                <a:gridCol w="1124465"/>
                <a:gridCol w="1112307"/>
                <a:gridCol w="1303808"/>
                <a:gridCol w="1084429"/>
                <a:gridCol w="1166190"/>
              </a:tblGrid>
              <a:tr h="472822">
                <a:tc>
                  <a:txBody>
                    <a:bodyPr/>
                    <a:lstStyle/>
                    <a:p>
                      <a:endParaRPr lang="en-US" sz="2000" dirty="0"/>
                    </a:p>
                  </a:txBody>
                  <a:tcPr>
                    <a:noFill/>
                  </a:tcPr>
                </a:tc>
                <a:tc gridSpan="8">
                  <a:txBody>
                    <a:bodyPr/>
                    <a:lstStyle/>
                    <a:p>
                      <a:pPr algn="ctr"/>
                      <a:r>
                        <a:rPr lang="en-US" sz="2000" dirty="0" smtClean="0"/>
                        <a:t>2016-17 LETTER</a:t>
                      </a:r>
                      <a:r>
                        <a:rPr lang="en-US" sz="2000" baseline="0" dirty="0" smtClean="0"/>
                        <a:t> GRADES, BY CONFIGURATION</a:t>
                      </a:r>
                      <a:endParaRPr lang="en-US" sz="2000" dirty="0"/>
                    </a:p>
                  </a:txBody>
                  <a:tcPr>
                    <a:solidFill>
                      <a:srgbClr val="151F46"/>
                    </a:solidFill>
                  </a:tcPr>
                </a:tc>
                <a:tc hMerge="1">
                  <a:txBody>
                    <a:bodyPr/>
                    <a:lstStyle/>
                    <a:p>
                      <a:endParaRPr lang="en-US"/>
                    </a:p>
                  </a:txBody>
                  <a:tcPr/>
                </a:tc>
                <a:tc hMerge="1">
                  <a:txBody>
                    <a:bodyPr/>
                    <a:lstStyle/>
                    <a:p>
                      <a:endParaRPr lang="en-US" dirty="0"/>
                    </a:p>
                  </a:txBody>
                  <a:tcPr>
                    <a:solidFill>
                      <a:srgbClr val="151F46"/>
                    </a:solidFill>
                  </a:tcPr>
                </a:tc>
                <a:tc hMerge="1">
                  <a:txBody>
                    <a:bodyPr/>
                    <a:lstStyle/>
                    <a:p>
                      <a:endParaRPr lang="en-US"/>
                    </a:p>
                  </a:txBody>
                  <a:tcPr/>
                </a:tc>
                <a:tc hMerge="1">
                  <a:txBody>
                    <a:bodyPr/>
                    <a:lstStyle/>
                    <a:p>
                      <a:endParaRPr lang="en-US" dirty="0"/>
                    </a:p>
                  </a:txBody>
                  <a:tcPr>
                    <a:solidFill>
                      <a:srgbClr val="151F46"/>
                    </a:solidFill>
                  </a:tcPr>
                </a:tc>
                <a:tc hMerge="1">
                  <a:txBody>
                    <a:bodyPr/>
                    <a:lstStyle/>
                    <a:p>
                      <a:endParaRPr lang="en-US"/>
                    </a:p>
                  </a:txBody>
                  <a:tcPr/>
                </a:tc>
                <a:tc hMerge="1">
                  <a:txBody>
                    <a:bodyPr/>
                    <a:lstStyle/>
                    <a:p>
                      <a:endParaRPr lang="en-US" dirty="0"/>
                    </a:p>
                  </a:txBody>
                  <a:tcPr>
                    <a:solidFill>
                      <a:srgbClr val="151F46"/>
                    </a:solidFill>
                  </a:tcPr>
                </a:tc>
                <a:tc hMerge="1">
                  <a:txBody>
                    <a:bodyPr/>
                    <a:lstStyle/>
                    <a:p>
                      <a:endParaRPr lang="en-US"/>
                    </a:p>
                  </a:txBody>
                  <a:tcPr/>
                </a:tc>
              </a:tr>
              <a:tr h="1200241">
                <a:tc>
                  <a:txBody>
                    <a:bodyPr/>
                    <a:lstStyle/>
                    <a:p>
                      <a:endParaRPr lang="en-US" sz="2000" dirty="0"/>
                    </a:p>
                  </a:txBody>
                  <a:tcPr>
                    <a:noFill/>
                  </a:tcPr>
                </a:tc>
                <a:tc gridSpan="2">
                  <a:txBody>
                    <a:bodyPr/>
                    <a:lstStyle/>
                    <a:p>
                      <a:pPr algn="ctr"/>
                      <a:r>
                        <a:rPr lang="en-US" sz="2000" b="1" dirty="0" smtClean="0"/>
                        <a:t>E/MS </a:t>
                      </a:r>
                    </a:p>
                    <a:p>
                      <a:pPr algn="ctr"/>
                      <a:r>
                        <a:rPr lang="en-US" sz="2000" b="1" dirty="0" smtClean="0"/>
                        <a:t>(grades 3-8</a:t>
                      </a:r>
                      <a:r>
                        <a:rPr lang="en-US" sz="2000" b="1" baseline="0" dirty="0" smtClean="0"/>
                        <a:t> only)</a:t>
                      </a:r>
                      <a:endParaRPr lang="en-US" sz="2000" b="1" dirty="0"/>
                    </a:p>
                  </a:txBody>
                  <a:tcPr>
                    <a:solidFill>
                      <a:srgbClr val="B4C7E7"/>
                    </a:solidFill>
                  </a:tcPr>
                </a:tc>
                <a:tc hMerge="1">
                  <a:txBody>
                    <a:bodyPr/>
                    <a:lstStyle/>
                    <a:p>
                      <a:endParaRPr lang="en-US"/>
                    </a:p>
                  </a:txBody>
                  <a:tcPr/>
                </a:tc>
                <a:tc gridSpan="2">
                  <a:txBody>
                    <a:bodyPr/>
                    <a:lstStyle/>
                    <a:p>
                      <a:pPr algn="ctr"/>
                      <a:r>
                        <a:rPr lang="en-US" sz="2000" b="1" dirty="0" smtClean="0"/>
                        <a:t>HIGH </a:t>
                      </a:r>
                    </a:p>
                    <a:p>
                      <a:pPr algn="ctr"/>
                      <a:r>
                        <a:rPr lang="en-US" sz="2000" b="1" dirty="0" smtClean="0"/>
                        <a:t>(grades 9-12 only)</a:t>
                      </a:r>
                      <a:endParaRPr lang="en-US" sz="2000" b="1" dirty="0"/>
                    </a:p>
                  </a:txBody>
                  <a:tcPr>
                    <a:solidFill>
                      <a:srgbClr val="FFE699"/>
                    </a:solidFill>
                  </a:tcPr>
                </a:tc>
                <a:tc hMerge="1">
                  <a:txBody>
                    <a:bodyPr/>
                    <a:lstStyle/>
                    <a:p>
                      <a:endParaRPr lang="en-US"/>
                    </a:p>
                  </a:txBody>
                  <a:tcPr/>
                </a:tc>
                <a:tc gridSpan="2">
                  <a:txBody>
                    <a:bodyPr/>
                    <a:lstStyle/>
                    <a:p>
                      <a:pPr algn="ctr"/>
                      <a:r>
                        <a:rPr lang="en-US" sz="2000" b="1" dirty="0" smtClean="0"/>
                        <a:t>COMBINED </a:t>
                      </a:r>
                    </a:p>
                    <a:p>
                      <a:pPr algn="ctr"/>
                      <a:r>
                        <a:rPr lang="en-US" sz="2000" b="1" dirty="0" smtClean="0"/>
                        <a:t>(mix</a:t>
                      </a:r>
                      <a:r>
                        <a:rPr lang="en-US" sz="2000" b="1" baseline="0" dirty="0" smtClean="0"/>
                        <a:t> of grades </a:t>
                      </a:r>
                    </a:p>
                    <a:p>
                      <a:pPr algn="ctr"/>
                      <a:r>
                        <a:rPr lang="en-US" sz="2000" b="1" baseline="0" dirty="0" smtClean="0"/>
                        <a:t>3-8 &amp; 9-12)</a:t>
                      </a:r>
                      <a:endParaRPr lang="en-US" sz="2000" b="1" dirty="0"/>
                    </a:p>
                  </a:txBody>
                  <a:tcPr>
                    <a:solidFill>
                      <a:srgbClr val="B4C7E7"/>
                    </a:solidFill>
                  </a:tcPr>
                </a:tc>
                <a:tc hMerge="1">
                  <a:txBody>
                    <a:bodyPr/>
                    <a:lstStyle/>
                    <a:p>
                      <a:endParaRPr lang="en-US"/>
                    </a:p>
                  </a:txBody>
                  <a:tcPr/>
                </a:tc>
                <a:tc gridSpan="2">
                  <a:txBody>
                    <a:bodyPr/>
                    <a:lstStyle/>
                    <a:p>
                      <a:pPr algn="ctr"/>
                      <a:r>
                        <a:rPr lang="en-US" sz="2000" b="1" dirty="0" smtClean="0"/>
                        <a:t>FEEDER </a:t>
                      </a:r>
                    </a:p>
                    <a:p>
                      <a:pPr algn="ctr"/>
                      <a:r>
                        <a:rPr lang="en-US" sz="2000" b="1" dirty="0" smtClean="0"/>
                        <a:t>(grades K-2)</a:t>
                      </a:r>
                      <a:endParaRPr lang="en-US" sz="2000" b="1" dirty="0"/>
                    </a:p>
                  </a:txBody>
                  <a:tcPr>
                    <a:solidFill>
                      <a:srgbClr val="FFE699"/>
                    </a:solidFill>
                  </a:tcPr>
                </a:tc>
                <a:tc hMerge="1">
                  <a:txBody>
                    <a:bodyPr/>
                    <a:lstStyle/>
                    <a:p>
                      <a:endParaRPr lang="en-US"/>
                    </a:p>
                  </a:txBody>
                  <a:tcPr/>
                </a:tc>
              </a:tr>
              <a:tr h="472822">
                <a:tc>
                  <a:txBody>
                    <a:bodyPr/>
                    <a:lstStyle/>
                    <a:p>
                      <a:endParaRPr lang="en-US" sz="2000" dirty="0"/>
                    </a:p>
                  </a:txBody>
                  <a:tcPr>
                    <a:noFill/>
                  </a:tcPr>
                </a:tc>
                <a:tc>
                  <a:txBody>
                    <a:bodyPr/>
                    <a:lstStyle/>
                    <a:p>
                      <a:pPr algn="ctr"/>
                      <a:r>
                        <a:rPr lang="en-US" sz="2000" b="1" dirty="0" smtClean="0"/>
                        <a:t>#</a:t>
                      </a:r>
                      <a:endParaRPr lang="en-US" sz="2000" b="1" dirty="0"/>
                    </a:p>
                  </a:txBody>
                  <a:tcPr>
                    <a:solidFill>
                      <a:srgbClr val="B4C7E7"/>
                    </a:solidFill>
                  </a:tcPr>
                </a:tc>
                <a:tc>
                  <a:txBody>
                    <a:bodyPr/>
                    <a:lstStyle/>
                    <a:p>
                      <a:pPr algn="ctr"/>
                      <a:r>
                        <a:rPr lang="en-US" sz="2000" b="1" dirty="0" smtClean="0"/>
                        <a:t>%</a:t>
                      </a:r>
                      <a:endParaRPr lang="en-US" sz="2000" b="1" dirty="0"/>
                    </a:p>
                  </a:txBody>
                  <a:tcPr>
                    <a:solidFill>
                      <a:srgbClr val="B4C7E7"/>
                    </a:solidFill>
                  </a:tcPr>
                </a:tc>
                <a:tc>
                  <a:txBody>
                    <a:bodyPr/>
                    <a:lstStyle/>
                    <a:p>
                      <a:pPr algn="ctr"/>
                      <a:r>
                        <a:rPr lang="en-US" sz="2000" b="1" dirty="0" smtClean="0"/>
                        <a:t>#</a:t>
                      </a:r>
                      <a:endParaRPr lang="en-US" sz="2000" b="1" dirty="0"/>
                    </a:p>
                  </a:txBody>
                  <a:tcPr>
                    <a:solidFill>
                      <a:srgbClr val="FFE699"/>
                    </a:solidFill>
                  </a:tcPr>
                </a:tc>
                <a:tc>
                  <a:txBody>
                    <a:bodyPr/>
                    <a:lstStyle/>
                    <a:p>
                      <a:pPr algn="ctr"/>
                      <a:r>
                        <a:rPr lang="en-US" sz="2000" b="1" dirty="0" smtClean="0"/>
                        <a:t>%</a:t>
                      </a:r>
                      <a:endParaRPr lang="en-US" sz="2000" b="1" dirty="0"/>
                    </a:p>
                  </a:txBody>
                  <a:tcPr>
                    <a:solidFill>
                      <a:srgbClr val="FFE699"/>
                    </a:solidFill>
                  </a:tcPr>
                </a:tc>
                <a:tc>
                  <a:txBody>
                    <a:bodyPr/>
                    <a:lstStyle/>
                    <a:p>
                      <a:pPr algn="ctr"/>
                      <a:r>
                        <a:rPr lang="en-US" sz="2000" b="1" dirty="0" smtClean="0"/>
                        <a:t>#</a:t>
                      </a:r>
                      <a:endParaRPr lang="en-US" sz="2000" b="1" dirty="0"/>
                    </a:p>
                  </a:txBody>
                  <a:tcPr>
                    <a:solidFill>
                      <a:srgbClr val="B4C7E7"/>
                    </a:solidFill>
                  </a:tcPr>
                </a:tc>
                <a:tc>
                  <a:txBody>
                    <a:bodyPr/>
                    <a:lstStyle/>
                    <a:p>
                      <a:pPr algn="ctr"/>
                      <a:r>
                        <a:rPr lang="en-US" sz="2000" b="1" dirty="0" smtClean="0"/>
                        <a:t>%</a:t>
                      </a:r>
                      <a:endParaRPr lang="en-US" sz="2000" b="1" dirty="0"/>
                    </a:p>
                  </a:txBody>
                  <a:tcPr>
                    <a:solidFill>
                      <a:srgbClr val="B4C7E7"/>
                    </a:solidFill>
                  </a:tcPr>
                </a:tc>
                <a:tc>
                  <a:txBody>
                    <a:bodyPr/>
                    <a:lstStyle/>
                    <a:p>
                      <a:pPr algn="ctr"/>
                      <a:r>
                        <a:rPr lang="en-US" sz="2000" b="1" dirty="0" smtClean="0"/>
                        <a:t>#</a:t>
                      </a:r>
                      <a:endParaRPr lang="en-US" sz="2000" b="1" dirty="0"/>
                    </a:p>
                  </a:txBody>
                  <a:tcPr>
                    <a:solidFill>
                      <a:srgbClr val="FFE699"/>
                    </a:solidFill>
                  </a:tcPr>
                </a:tc>
                <a:tc>
                  <a:txBody>
                    <a:bodyPr/>
                    <a:lstStyle/>
                    <a:p>
                      <a:pPr algn="ctr"/>
                      <a:r>
                        <a:rPr lang="en-US" sz="2000" b="1" dirty="0" smtClean="0"/>
                        <a:t>%</a:t>
                      </a:r>
                      <a:endParaRPr lang="en-US" sz="2000" b="1" dirty="0"/>
                    </a:p>
                  </a:txBody>
                  <a:tcPr>
                    <a:solidFill>
                      <a:srgbClr val="FFE699"/>
                    </a:solidFill>
                  </a:tcPr>
                </a:tc>
              </a:tr>
              <a:tr h="472822">
                <a:tc>
                  <a:txBody>
                    <a:bodyPr/>
                    <a:lstStyle/>
                    <a:p>
                      <a:pPr algn="r"/>
                      <a:r>
                        <a:rPr lang="en-US" sz="2000" b="1" dirty="0" smtClean="0"/>
                        <a:t>A</a:t>
                      </a:r>
                      <a:endParaRPr lang="en-US" sz="2000" b="1" dirty="0"/>
                    </a:p>
                  </a:txBody>
                  <a:tcPr>
                    <a:noFill/>
                  </a:tcPr>
                </a:tc>
                <a:tc>
                  <a:txBody>
                    <a:bodyPr/>
                    <a:lstStyle/>
                    <a:p>
                      <a:pPr algn="ctr"/>
                      <a:r>
                        <a:rPr lang="en-US" sz="2000" dirty="0" smtClean="0"/>
                        <a:t>453</a:t>
                      </a:r>
                      <a:endParaRPr lang="en-US" sz="2000" dirty="0"/>
                    </a:p>
                  </a:txBody>
                  <a:tcPr>
                    <a:solidFill>
                      <a:srgbClr val="B4C7E7"/>
                    </a:solidFill>
                  </a:tcPr>
                </a:tc>
                <a:tc>
                  <a:txBody>
                    <a:bodyPr/>
                    <a:lstStyle/>
                    <a:p>
                      <a:pPr algn="ctr"/>
                      <a:r>
                        <a:rPr lang="en-US" sz="2000" dirty="0" smtClean="0"/>
                        <a:t>28.4%</a:t>
                      </a:r>
                      <a:endParaRPr lang="en-US" sz="2000" dirty="0"/>
                    </a:p>
                  </a:txBody>
                  <a:tcPr>
                    <a:solidFill>
                      <a:srgbClr val="B4C7E7"/>
                    </a:solidFill>
                  </a:tcPr>
                </a:tc>
                <a:tc>
                  <a:txBody>
                    <a:bodyPr/>
                    <a:lstStyle/>
                    <a:p>
                      <a:pPr algn="ctr"/>
                      <a:r>
                        <a:rPr lang="en-US" sz="2000" dirty="0" smtClean="0"/>
                        <a:t>120</a:t>
                      </a:r>
                      <a:endParaRPr lang="en-US" sz="2000" dirty="0"/>
                    </a:p>
                  </a:txBody>
                  <a:tcPr>
                    <a:solidFill>
                      <a:srgbClr val="FFE699"/>
                    </a:solidFill>
                  </a:tcPr>
                </a:tc>
                <a:tc>
                  <a:txBody>
                    <a:bodyPr/>
                    <a:lstStyle/>
                    <a:p>
                      <a:pPr algn="ctr"/>
                      <a:r>
                        <a:rPr lang="en-US" sz="2000" dirty="0" smtClean="0"/>
                        <a:t>41.2%</a:t>
                      </a:r>
                      <a:endParaRPr lang="en-US" sz="2000" dirty="0"/>
                    </a:p>
                  </a:txBody>
                  <a:tcPr>
                    <a:solidFill>
                      <a:srgbClr val="FFE699"/>
                    </a:solidFill>
                  </a:tcPr>
                </a:tc>
                <a:tc>
                  <a:txBody>
                    <a:bodyPr/>
                    <a:lstStyle/>
                    <a:p>
                      <a:pPr algn="ctr"/>
                      <a:r>
                        <a:rPr lang="en-US" sz="2000" dirty="0" smtClean="0"/>
                        <a:t>36</a:t>
                      </a:r>
                      <a:endParaRPr lang="en-US" sz="2000" dirty="0"/>
                    </a:p>
                  </a:txBody>
                  <a:tcPr>
                    <a:solidFill>
                      <a:srgbClr val="B4C7E7"/>
                    </a:solidFill>
                  </a:tcPr>
                </a:tc>
                <a:tc>
                  <a:txBody>
                    <a:bodyPr/>
                    <a:lstStyle/>
                    <a:p>
                      <a:pPr algn="ctr"/>
                      <a:r>
                        <a:rPr lang="en-US" sz="2000" dirty="0" smtClean="0"/>
                        <a:t>21.4%</a:t>
                      </a:r>
                      <a:endParaRPr lang="en-US" sz="2000" dirty="0"/>
                    </a:p>
                  </a:txBody>
                  <a:tcPr>
                    <a:solidFill>
                      <a:srgbClr val="B4C7E7"/>
                    </a:solidFill>
                  </a:tcPr>
                </a:tc>
                <a:tc>
                  <a:txBody>
                    <a:bodyPr/>
                    <a:lstStyle/>
                    <a:p>
                      <a:pPr algn="ctr"/>
                      <a:r>
                        <a:rPr lang="en-US" sz="2000" dirty="0" smtClean="0"/>
                        <a:t>11</a:t>
                      </a:r>
                      <a:endParaRPr lang="en-US" sz="2000" dirty="0"/>
                    </a:p>
                  </a:txBody>
                  <a:tcPr>
                    <a:solidFill>
                      <a:srgbClr val="FFE699"/>
                    </a:solidFill>
                  </a:tcPr>
                </a:tc>
                <a:tc>
                  <a:txBody>
                    <a:bodyPr/>
                    <a:lstStyle/>
                    <a:p>
                      <a:pPr algn="ctr"/>
                      <a:r>
                        <a:rPr lang="en-US" sz="2000" dirty="0" smtClean="0"/>
                        <a:t>22.9%</a:t>
                      </a:r>
                      <a:endParaRPr lang="en-US" sz="2000" dirty="0"/>
                    </a:p>
                  </a:txBody>
                  <a:tcPr>
                    <a:solidFill>
                      <a:srgbClr val="FFE699"/>
                    </a:solidFill>
                  </a:tcPr>
                </a:tc>
              </a:tr>
              <a:tr h="472822">
                <a:tc>
                  <a:txBody>
                    <a:bodyPr/>
                    <a:lstStyle/>
                    <a:p>
                      <a:pPr algn="r"/>
                      <a:r>
                        <a:rPr lang="en-US" sz="2000" b="1" dirty="0" smtClean="0"/>
                        <a:t>B</a:t>
                      </a:r>
                      <a:endParaRPr lang="en-US" sz="2000" b="1" dirty="0"/>
                    </a:p>
                  </a:txBody>
                  <a:tcPr>
                    <a:noFill/>
                  </a:tcPr>
                </a:tc>
                <a:tc>
                  <a:txBody>
                    <a:bodyPr/>
                    <a:lstStyle/>
                    <a:p>
                      <a:pPr algn="ctr"/>
                      <a:r>
                        <a:rPr lang="en-US" sz="2000" dirty="0" smtClean="0"/>
                        <a:t>482</a:t>
                      </a:r>
                      <a:endParaRPr lang="en-US" sz="2000" dirty="0"/>
                    </a:p>
                  </a:txBody>
                  <a:tcPr>
                    <a:solidFill>
                      <a:srgbClr val="B4C7E7"/>
                    </a:solidFill>
                  </a:tcPr>
                </a:tc>
                <a:tc>
                  <a:txBody>
                    <a:bodyPr/>
                    <a:lstStyle/>
                    <a:p>
                      <a:pPr algn="ctr"/>
                      <a:r>
                        <a:rPr lang="en-US" sz="2000" dirty="0" smtClean="0"/>
                        <a:t>30.2%</a:t>
                      </a:r>
                      <a:endParaRPr lang="en-US" sz="2000" dirty="0"/>
                    </a:p>
                  </a:txBody>
                  <a:tcPr>
                    <a:solidFill>
                      <a:srgbClr val="B4C7E7"/>
                    </a:solidFill>
                  </a:tcPr>
                </a:tc>
                <a:tc>
                  <a:txBody>
                    <a:bodyPr/>
                    <a:lstStyle/>
                    <a:p>
                      <a:pPr algn="ctr"/>
                      <a:r>
                        <a:rPr lang="en-US" sz="2000" dirty="0" smtClean="0"/>
                        <a:t>129</a:t>
                      </a:r>
                      <a:endParaRPr lang="en-US" sz="2000" dirty="0"/>
                    </a:p>
                  </a:txBody>
                  <a:tcPr>
                    <a:solidFill>
                      <a:srgbClr val="FFE699"/>
                    </a:solidFill>
                  </a:tcPr>
                </a:tc>
                <a:tc>
                  <a:txBody>
                    <a:bodyPr/>
                    <a:lstStyle/>
                    <a:p>
                      <a:pPr algn="ctr"/>
                      <a:r>
                        <a:rPr lang="en-US" sz="2000" dirty="0" smtClean="0"/>
                        <a:t>44.3%</a:t>
                      </a:r>
                      <a:endParaRPr lang="en-US" sz="2000" dirty="0"/>
                    </a:p>
                  </a:txBody>
                  <a:tcPr>
                    <a:solidFill>
                      <a:srgbClr val="FFE699"/>
                    </a:solidFill>
                  </a:tcPr>
                </a:tc>
                <a:tc>
                  <a:txBody>
                    <a:bodyPr/>
                    <a:lstStyle/>
                    <a:p>
                      <a:pPr algn="ctr"/>
                      <a:r>
                        <a:rPr lang="en-US" sz="2000" dirty="0" smtClean="0"/>
                        <a:t>65</a:t>
                      </a:r>
                      <a:endParaRPr lang="en-US" sz="2000" dirty="0"/>
                    </a:p>
                  </a:txBody>
                  <a:tcPr>
                    <a:solidFill>
                      <a:srgbClr val="B4C7E7"/>
                    </a:solidFill>
                  </a:tcPr>
                </a:tc>
                <a:tc>
                  <a:txBody>
                    <a:bodyPr/>
                    <a:lstStyle/>
                    <a:p>
                      <a:pPr algn="ctr"/>
                      <a:r>
                        <a:rPr lang="en-US" sz="2000" dirty="0" smtClean="0"/>
                        <a:t>38.7%</a:t>
                      </a:r>
                      <a:endParaRPr lang="en-US" sz="2000" dirty="0"/>
                    </a:p>
                  </a:txBody>
                  <a:tcPr>
                    <a:solidFill>
                      <a:srgbClr val="B4C7E7"/>
                    </a:solidFill>
                  </a:tcPr>
                </a:tc>
                <a:tc>
                  <a:txBody>
                    <a:bodyPr/>
                    <a:lstStyle/>
                    <a:p>
                      <a:pPr algn="ctr"/>
                      <a:r>
                        <a:rPr lang="en-US" sz="2000" dirty="0" smtClean="0"/>
                        <a:t>12</a:t>
                      </a:r>
                      <a:endParaRPr lang="en-US" sz="2000" dirty="0"/>
                    </a:p>
                  </a:txBody>
                  <a:tcPr>
                    <a:solidFill>
                      <a:srgbClr val="FFE699"/>
                    </a:solidFill>
                  </a:tcPr>
                </a:tc>
                <a:tc>
                  <a:txBody>
                    <a:bodyPr/>
                    <a:lstStyle/>
                    <a:p>
                      <a:pPr algn="ctr"/>
                      <a:r>
                        <a:rPr lang="en-US" sz="2000" dirty="0" smtClean="0"/>
                        <a:t>25.0%</a:t>
                      </a:r>
                      <a:endParaRPr lang="en-US" sz="2000" dirty="0"/>
                    </a:p>
                  </a:txBody>
                  <a:tcPr>
                    <a:solidFill>
                      <a:srgbClr val="FFE699"/>
                    </a:solidFill>
                  </a:tcPr>
                </a:tc>
              </a:tr>
              <a:tr h="472822">
                <a:tc>
                  <a:txBody>
                    <a:bodyPr/>
                    <a:lstStyle/>
                    <a:p>
                      <a:pPr algn="r"/>
                      <a:r>
                        <a:rPr lang="en-US" sz="2000" b="1" dirty="0" smtClean="0"/>
                        <a:t>C</a:t>
                      </a:r>
                      <a:endParaRPr lang="en-US" sz="2000" b="1" dirty="0"/>
                    </a:p>
                  </a:txBody>
                  <a:tcPr>
                    <a:noFill/>
                  </a:tcPr>
                </a:tc>
                <a:tc>
                  <a:txBody>
                    <a:bodyPr/>
                    <a:lstStyle/>
                    <a:p>
                      <a:pPr algn="ctr"/>
                      <a:r>
                        <a:rPr lang="en-US" sz="2000" dirty="0" smtClean="0"/>
                        <a:t>384</a:t>
                      </a:r>
                      <a:endParaRPr lang="en-US" sz="2000" dirty="0"/>
                    </a:p>
                  </a:txBody>
                  <a:tcPr>
                    <a:solidFill>
                      <a:srgbClr val="B4C7E7"/>
                    </a:solidFill>
                  </a:tcPr>
                </a:tc>
                <a:tc>
                  <a:txBody>
                    <a:bodyPr/>
                    <a:lstStyle/>
                    <a:p>
                      <a:pPr algn="ctr"/>
                      <a:r>
                        <a:rPr lang="en-US" sz="2000" dirty="0" smtClean="0"/>
                        <a:t>24.0%</a:t>
                      </a:r>
                      <a:endParaRPr lang="en-US" sz="2000" dirty="0"/>
                    </a:p>
                  </a:txBody>
                  <a:tcPr>
                    <a:solidFill>
                      <a:srgbClr val="B4C7E7"/>
                    </a:solidFill>
                  </a:tcPr>
                </a:tc>
                <a:tc>
                  <a:txBody>
                    <a:bodyPr/>
                    <a:lstStyle/>
                    <a:p>
                      <a:pPr algn="ctr"/>
                      <a:r>
                        <a:rPr lang="en-US" sz="2000" dirty="0" smtClean="0"/>
                        <a:t>17</a:t>
                      </a:r>
                      <a:endParaRPr lang="en-US" sz="2000" dirty="0"/>
                    </a:p>
                  </a:txBody>
                  <a:tcPr>
                    <a:solidFill>
                      <a:srgbClr val="FFE699"/>
                    </a:solidFill>
                  </a:tcPr>
                </a:tc>
                <a:tc>
                  <a:txBody>
                    <a:bodyPr/>
                    <a:lstStyle/>
                    <a:p>
                      <a:pPr algn="ctr"/>
                      <a:r>
                        <a:rPr lang="en-US" sz="2000" dirty="0" smtClean="0"/>
                        <a:t>5.8%</a:t>
                      </a:r>
                      <a:endParaRPr lang="en-US" sz="2000" dirty="0"/>
                    </a:p>
                  </a:txBody>
                  <a:tcPr>
                    <a:solidFill>
                      <a:srgbClr val="FFE699"/>
                    </a:solidFill>
                  </a:tcPr>
                </a:tc>
                <a:tc>
                  <a:txBody>
                    <a:bodyPr/>
                    <a:lstStyle/>
                    <a:p>
                      <a:pPr algn="ctr"/>
                      <a:r>
                        <a:rPr lang="en-US" sz="2000" dirty="0" smtClean="0"/>
                        <a:t>40</a:t>
                      </a:r>
                      <a:endParaRPr lang="en-US" sz="2000" dirty="0"/>
                    </a:p>
                  </a:txBody>
                  <a:tcPr>
                    <a:solidFill>
                      <a:srgbClr val="B4C7E7"/>
                    </a:solidFill>
                  </a:tcPr>
                </a:tc>
                <a:tc>
                  <a:txBody>
                    <a:bodyPr/>
                    <a:lstStyle/>
                    <a:p>
                      <a:pPr algn="ctr"/>
                      <a:r>
                        <a:rPr lang="en-US" sz="2000" dirty="0" smtClean="0"/>
                        <a:t>23.8%</a:t>
                      </a:r>
                      <a:endParaRPr lang="en-US" sz="2000" dirty="0"/>
                    </a:p>
                  </a:txBody>
                  <a:tcPr>
                    <a:solidFill>
                      <a:srgbClr val="B4C7E7"/>
                    </a:solidFill>
                  </a:tcPr>
                </a:tc>
                <a:tc>
                  <a:txBody>
                    <a:bodyPr/>
                    <a:lstStyle/>
                    <a:p>
                      <a:pPr algn="ctr"/>
                      <a:r>
                        <a:rPr lang="en-US" sz="2000" dirty="0" smtClean="0"/>
                        <a:t>13</a:t>
                      </a:r>
                      <a:endParaRPr lang="en-US" sz="2000" dirty="0"/>
                    </a:p>
                  </a:txBody>
                  <a:tcPr>
                    <a:solidFill>
                      <a:srgbClr val="FFE699"/>
                    </a:solidFill>
                  </a:tcPr>
                </a:tc>
                <a:tc>
                  <a:txBody>
                    <a:bodyPr/>
                    <a:lstStyle/>
                    <a:p>
                      <a:pPr algn="ctr"/>
                      <a:r>
                        <a:rPr lang="en-US" sz="2000" dirty="0" smtClean="0"/>
                        <a:t>27.1%</a:t>
                      </a:r>
                      <a:endParaRPr lang="en-US" sz="2000" dirty="0"/>
                    </a:p>
                  </a:txBody>
                  <a:tcPr>
                    <a:solidFill>
                      <a:srgbClr val="FFE699"/>
                    </a:solidFill>
                  </a:tcPr>
                </a:tc>
              </a:tr>
              <a:tr h="472822">
                <a:tc>
                  <a:txBody>
                    <a:bodyPr/>
                    <a:lstStyle/>
                    <a:p>
                      <a:pPr algn="r"/>
                      <a:r>
                        <a:rPr lang="en-US" sz="2000" b="1" dirty="0" smtClean="0"/>
                        <a:t>D</a:t>
                      </a:r>
                      <a:endParaRPr lang="en-US" sz="2000" b="1" dirty="0"/>
                    </a:p>
                  </a:txBody>
                  <a:tcPr>
                    <a:noFill/>
                  </a:tcPr>
                </a:tc>
                <a:tc>
                  <a:txBody>
                    <a:bodyPr/>
                    <a:lstStyle/>
                    <a:p>
                      <a:pPr algn="ctr"/>
                      <a:r>
                        <a:rPr lang="en-US" sz="2000" dirty="0" smtClean="0"/>
                        <a:t>165</a:t>
                      </a:r>
                      <a:endParaRPr lang="en-US" sz="2000" dirty="0"/>
                    </a:p>
                  </a:txBody>
                  <a:tcPr>
                    <a:solidFill>
                      <a:srgbClr val="B4C7E7"/>
                    </a:solidFill>
                  </a:tcPr>
                </a:tc>
                <a:tc>
                  <a:txBody>
                    <a:bodyPr/>
                    <a:lstStyle/>
                    <a:p>
                      <a:pPr algn="ctr"/>
                      <a:r>
                        <a:rPr lang="en-US" sz="2000" dirty="0" smtClean="0"/>
                        <a:t>10.3%</a:t>
                      </a:r>
                      <a:endParaRPr lang="en-US" sz="2000" dirty="0"/>
                    </a:p>
                  </a:txBody>
                  <a:tcPr>
                    <a:solidFill>
                      <a:srgbClr val="B4C7E7"/>
                    </a:solidFill>
                  </a:tcPr>
                </a:tc>
                <a:tc>
                  <a:txBody>
                    <a:bodyPr/>
                    <a:lstStyle/>
                    <a:p>
                      <a:pPr algn="ctr"/>
                      <a:r>
                        <a:rPr lang="en-US" sz="2000" dirty="0" smtClean="0"/>
                        <a:t>6</a:t>
                      </a:r>
                      <a:endParaRPr lang="en-US" sz="2000" dirty="0"/>
                    </a:p>
                  </a:txBody>
                  <a:tcPr>
                    <a:solidFill>
                      <a:srgbClr val="FFE699"/>
                    </a:solidFill>
                  </a:tcPr>
                </a:tc>
                <a:tc>
                  <a:txBody>
                    <a:bodyPr/>
                    <a:lstStyle/>
                    <a:p>
                      <a:pPr algn="ctr"/>
                      <a:r>
                        <a:rPr lang="en-US" sz="2000" dirty="0" smtClean="0"/>
                        <a:t>2.1%</a:t>
                      </a:r>
                      <a:endParaRPr lang="en-US" sz="2000" dirty="0"/>
                    </a:p>
                  </a:txBody>
                  <a:tcPr>
                    <a:solidFill>
                      <a:srgbClr val="FFE699"/>
                    </a:solidFill>
                  </a:tcPr>
                </a:tc>
                <a:tc>
                  <a:txBody>
                    <a:bodyPr/>
                    <a:lstStyle/>
                    <a:p>
                      <a:pPr algn="ctr"/>
                      <a:r>
                        <a:rPr lang="en-US" sz="2000" dirty="0" smtClean="0"/>
                        <a:t>11</a:t>
                      </a:r>
                      <a:endParaRPr lang="en-US" sz="2000" dirty="0"/>
                    </a:p>
                  </a:txBody>
                  <a:tcPr>
                    <a:solidFill>
                      <a:srgbClr val="B4C7E7"/>
                    </a:solidFill>
                  </a:tcPr>
                </a:tc>
                <a:tc>
                  <a:txBody>
                    <a:bodyPr/>
                    <a:lstStyle/>
                    <a:p>
                      <a:pPr algn="ctr"/>
                      <a:r>
                        <a:rPr lang="en-US" sz="2000" dirty="0" smtClean="0"/>
                        <a:t>6.5%</a:t>
                      </a:r>
                      <a:endParaRPr lang="en-US" sz="2000" dirty="0"/>
                    </a:p>
                  </a:txBody>
                  <a:tcPr>
                    <a:solidFill>
                      <a:srgbClr val="B4C7E7"/>
                    </a:solidFill>
                  </a:tcPr>
                </a:tc>
                <a:tc>
                  <a:txBody>
                    <a:bodyPr/>
                    <a:lstStyle/>
                    <a:p>
                      <a:pPr algn="ctr"/>
                      <a:r>
                        <a:rPr lang="en-US" sz="2000" dirty="0" smtClean="0"/>
                        <a:t>8</a:t>
                      </a:r>
                      <a:endParaRPr lang="en-US" sz="2000" dirty="0"/>
                    </a:p>
                  </a:txBody>
                  <a:tcPr>
                    <a:solidFill>
                      <a:srgbClr val="FFE699"/>
                    </a:solidFill>
                  </a:tcPr>
                </a:tc>
                <a:tc>
                  <a:txBody>
                    <a:bodyPr/>
                    <a:lstStyle/>
                    <a:p>
                      <a:pPr algn="ctr"/>
                      <a:r>
                        <a:rPr lang="en-US" sz="2000" dirty="0" smtClean="0"/>
                        <a:t>16.7%</a:t>
                      </a:r>
                      <a:endParaRPr lang="en-US" sz="2000" dirty="0"/>
                    </a:p>
                  </a:txBody>
                  <a:tcPr>
                    <a:solidFill>
                      <a:srgbClr val="FFE699"/>
                    </a:solidFill>
                  </a:tcPr>
                </a:tc>
              </a:tr>
              <a:tr h="472822">
                <a:tc>
                  <a:txBody>
                    <a:bodyPr/>
                    <a:lstStyle/>
                    <a:p>
                      <a:pPr algn="r"/>
                      <a:r>
                        <a:rPr lang="en-US" sz="2000" b="1" dirty="0" smtClean="0"/>
                        <a:t>F</a:t>
                      </a:r>
                      <a:endParaRPr lang="en-US" sz="2000" b="1" dirty="0"/>
                    </a:p>
                  </a:txBody>
                  <a:tcPr>
                    <a:noFill/>
                  </a:tcPr>
                </a:tc>
                <a:tc>
                  <a:txBody>
                    <a:bodyPr/>
                    <a:lstStyle/>
                    <a:p>
                      <a:pPr algn="ctr"/>
                      <a:r>
                        <a:rPr lang="en-US" sz="2000" dirty="0" smtClean="0"/>
                        <a:t>97</a:t>
                      </a:r>
                      <a:endParaRPr lang="en-US" sz="2000" dirty="0"/>
                    </a:p>
                  </a:txBody>
                  <a:tcPr>
                    <a:solidFill>
                      <a:srgbClr val="B4C7E7"/>
                    </a:solidFill>
                  </a:tcPr>
                </a:tc>
                <a:tc>
                  <a:txBody>
                    <a:bodyPr/>
                    <a:lstStyle/>
                    <a:p>
                      <a:pPr algn="ctr"/>
                      <a:r>
                        <a:rPr lang="en-US" sz="2000" dirty="0" smtClean="0"/>
                        <a:t>6.1%</a:t>
                      </a:r>
                      <a:endParaRPr lang="en-US" sz="2000" dirty="0"/>
                    </a:p>
                  </a:txBody>
                  <a:tcPr>
                    <a:solidFill>
                      <a:srgbClr val="B4C7E7"/>
                    </a:solidFill>
                  </a:tcPr>
                </a:tc>
                <a:tc>
                  <a:txBody>
                    <a:bodyPr/>
                    <a:lstStyle/>
                    <a:p>
                      <a:pPr algn="ctr"/>
                      <a:r>
                        <a:rPr lang="en-US" sz="2000" dirty="0" smtClean="0"/>
                        <a:t>18</a:t>
                      </a:r>
                      <a:endParaRPr lang="en-US" sz="2000" dirty="0"/>
                    </a:p>
                  </a:txBody>
                  <a:tcPr>
                    <a:solidFill>
                      <a:srgbClr val="FFE699"/>
                    </a:solidFill>
                  </a:tcPr>
                </a:tc>
                <a:tc>
                  <a:txBody>
                    <a:bodyPr/>
                    <a:lstStyle/>
                    <a:p>
                      <a:pPr algn="ctr"/>
                      <a:r>
                        <a:rPr lang="en-US" sz="2000" dirty="0" smtClean="0"/>
                        <a:t>6.2%</a:t>
                      </a:r>
                      <a:endParaRPr lang="en-US" sz="2000" dirty="0"/>
                    </a:p>
                  </a:txBody>
                  <a:tcPr>
                    <a:solidFill>
                      <a:srgbClr val="FFE699"/>
                    </a:solidFill>
                  </a:tcPr>
                </a:tc>
                <a:tc>
                  <a:txBody>
                    <a:bodyPr/>
                    <a:lstStyle/>
                    <a:p>
                      <a:pPr algn="ctr"/>
                      <a:r>
                        <a:rPr lang="en-US" sz="2000" dirty="0" smtClean="0"/>
                        <a:t>9</a:t>
                      </a:r>
                      <a:endParaRPr lang="en-US" sz="2000" dirty="0"/>
                    </a:p>
                  </a:txBody>
                  <a:tcPr>
                    <a:solidFill>
                      <a:srgbClr val="B4C7E7"/>
                    </a:solidFill>
                  </a:tcPr>
                </a:tc>
                <a:tc>
                  <a:txBody>
                    <a:bodyPr/>
                    <a:lstStyle/>
                    <a:p>
                      <a:pPr algn="ctr"/>
                      <a:r>
                        <a:rPr lang="en-US" sz="2000" dirty="0" smtClean="0"/>
                        <a:t>5.4%</a:t>
                      </a:r>
                      <a:endParaRPr lang="en-US" sz="2000" dirty="0"/>
                    </a:p>
                  </a:txBody>
                  <a:tcPr>
                    <a:solidFill>
                      <a:srgbClr val="B4C7E7"/>
                    </a:solidFill>
                  </a:tcPr>
                </a:tc>
                <a:tc>
                  <a:txBody>
                    <a:bodyPr/>
                    <a:lstStyle/>
                    <a:p>
                      <a:pPr algn="ctr"/>
                      <a:r>
                        <a:rPr lang="en-US" sz="2000" dirty="0" smtClean="0"/>
                        <a:t>0</a:t>
                      </a:r>
                      <a:endParaRPr lang="en-US" sz="2000" dirty="0"/>
                    </a:p>
                  </a:txBody>
                  <a:tcPr>
                    <a:solidFill>
                      <a:srgbClr val="FFE699"/>
                    </a:solidFill>
                  </a:tcPr>
                </a:tc>
                <a:tc>
                  <a:txBody>
                    <a:bodyPr/>
                    <a:lstStyle/>
                    <a:p>
                      <a:pPr algn="ctr"/>
                      <a:r>
                        <a:rPr lang="en-US" sz="2000" dirty="0" smtClean="0"/>
                        <a:t>0.0%</a:t>
                      </a:r>
                      <a:endParaRPr lang="en-US" sz="2000" dirty="0"/>
                    </a:p>
                  </a:txBody>
                  <a:tcPr>
                    <a:solidFill>
                      <a:srgbClr val="FFE699"/>
                    </a:solidFill>
                  </a:tcPr>
                </a:tc>
              </a:tr>
              <a:tr h="472822">
                <a:tc>
                  <a:txBody>
                    <a:bodyPr/>
                    <a:lstStyle/>
                    <a:p>
                      <a:pPr algn="r"/>
                      <a:r>
                        <a:rPr lang="en-US" sz="2000" b="1" dirty="0" smtClean="0"/>
                        <a:t>N/A</a:t>
                      </a:r>
                      <a:endParaRPr lang="en-US" sz="2000" b="1" dirty="0"/>
                    </a:p>
                  </a:txBody>
                  <a:tcPr>
                    <a:noFill/>
                  </a:tcPr>
                </a:tc>
                <a:tc>
                  <a:txBody>
                    <a:bodyPr/>
                    <a:lstStyle/>
                    <a:p>
                      <a:pPr algn="ctr"/>
                      <a:r>
                        <a:rPr lang="en-US" sz="2000" dirty="0" smtClean="0"/>
                        <a:t>16</a:t>
                      </a:r>
                      <a:endParaRPr lang="en-US" sz="2000" dirty="0"/>
                    </a:p>
                  </a:txBody>
                  <a:tcPr>
                    <a:solidFill>
                      <a:srgbClr val="B4C7E7"/>
                    </a:solidFill>
                  </a:tcPr>
                </a:tc>
                <a:tc>
                  <a:txBody>
                    <a:bodyPr/>
                    <a:lstStyle/>
                    <a:p>
                      <a:pPr algn="ctr"/>
                      <a:r>
                        <a:rPr lang="en-US" sz="2000" dirty="0" smtClean="0"/>
                        <a:t>1.0%</a:t>
                      </a:r>
                      <a:endParaRPr lang="en-US" sz="2000" dirty="0"/>
                    </a:p>
                  </a:txBody>
                  <a:tcPr>
                    <a:solidFill>
                      <a:srgbClr val="B4C7E7"/>
                    </a:solidFill>
                  </a:tcPr>
                </a:tc>
                <a:tc>
                  <a:txBody>
                    <a:bodyPr/>
                    <a:lstStyle/>
                    <a:p>
                      <a:pPr algn="ctr"/>
                      <a:r>
                        <a:rPr lang="en-US" sz="2000" dirty="0" smtClean="0"/>
                        <a:t>1</a:t>
                      </a:r>
                      <a:endParaRPr lang="en-US" sz="2000" dirty="0"/>
                    </a:p>
                  </a:txBody>
                  <a:tcPr>
                    <a:solidFill>
                      <a:srgbClr val="FFE699"/>
                    </a:solidFill>
                  </a:tcPr>
                </a:tc>
                <a:tc>
                  <a:txBody>
                    <a:bodyPr/>
                    <a:lstStyle/>
                    <a:p>
                      <a:pPr algn="ctr"/>
                      <a:r>
                        <a:rPr lang="en-US" sz="2000" dirty="0" smtClean="0"/>
                        <a:t>0.3%</a:t>
                      </a:r>
                      <a:endParaRPr lang="en-US" sz="2000" dirty="0"/>
                    </a:p>
                  </a:txBody>
                  <a:tcPr>
                    <a:solidFill>
                      <a:srgbClr val="FFE699"/>
                    </a:solidFill>
                  </a:tcPr>
                </a:tc>
                <a:tc>
                  <a:txBody>
                    <a:bodyPr/>
                    <a:lstStyle/>
                    <a:p>
                      <a:pPr algn="ctr"/>
                      <a:r>
                        <a:rPr lang="en-US" sz="2000" dirty="0" smtClean="0"/>
                        <a:t>7</a:t>
                      </a:r>
                      <a:endParaRPr lang="en-US" sz="2000" dirty="0"/>
                    </a:p>
                  </a:txBody>
                  <a:tcPr>
                    <a:solidFill>
                      <a:srgbClr val="B4C7E7"/>
                    </a:solidFill>
                  </a:tcPr>
                </a:tc>
                <a:tc>
                  <a:txBody>
                    <a:bodyPr/>
                    <a:lstStyle/>
                    <a:p>
                      <a:pPr algn="ctr"/>
                      <a:r>
                        <a:rPr lang="en-US" sz="2000" dirty="0" smtClean="0"/>
                        <a:t>4.2%</a:t>
                      </a:r>
                      <a:endParaRPr lang="en-US" sz="2000" dirty="0"/>
                    </a:p>
                  </a:txBody>
                  <a:tcPr>
                    <a:solidFill>
                      <a:srgbClr val="B4C7E7"/>
                    </a:solidFill>
                  </a:tcPr>
                </a:tc>
                <a:tc>
                  <a:txBody>
                    <a:bodyPr/>
                    <a:lstStyle/>
                    <a:p>
                      <a:pPr algn="ctr"/>
                      <a:r>
                        <a:rPr lang="en-US" sz="2000" dirty="0" smtClean="0"/>
                        <a:t>4</a:t>
                      </a:r>
                      <a:endParaRPr lang="en-US" sz="2000" dirty="0"/>
                    </a:p>
                  </a:txBody>
                  <a:tcPr>
                    <a:solidFill>
                      <a:srgbClr val="FFE699"/>
                    </a:solidFill>
                  </a:tcPr>
                </a:tc>
                <a:tc>
                  <a:txBody>
                    <a:bodyPr/>
                    <a:lstStyle/>
                    <a:p>
                      <a:pPr algn="ctr"/>
                      <a:r>
                        <a:rPr lang="en-US" sz="2000" dirty="0" smtClean="0"/>
                        <a:t>8.3%</a:t>
                      </a:r>
                      <a:endParaRPr lang="en-US" sz="2000" dirty="0"/>
                    </a:p>
                  </a:txBody>
                  <a:tcPr>
                    <a:solidFill>
                      <a:srgbClr val="FFE699"/>
                    </a:solidFill>
                  </a:tcPr>
                </a:tc>
              </a:tr>
              <a:tr h="472822">
                <a:tc>
                  <a:txBody>
                    <a:bodyPr/>
                    <a:lstStyle/>
                    <a:p>
                      <a:pPr algn="r"/>
                      <a:r>
                        <a:rPr lang="en-US" sz="2000" b="1" dirty="0" smtClean="0"/>
                        <a:t>TOTAL</a:t>
                      </a:r>
                      <a:endParaRPr lang="en-US" sz="2000" b="1" dirty="0"/>
                    </a:p>
                  </a:txBody>
                  <a:tcPr>
                    <a:noFill/>
                  </a:tcPr>
                </a:tc>
                <a:tc>
                  <a:txBody>
                    <a:bodyPr/>
                    <a:lstStyle/>
                    <a:p>
                      <a:pPr algn="ctr"/>
                      <a:r>
                        <a:rPr lang="en-US" sz="2000" b="1" dirty="0" smtClean="0"/>
                        <a:t>1606</a:t>
                      </a:r>
                      <a:endParaRPr lang="en-US" sz="2000" b="1" dirty="0"/>
                    </a:p>
                  </a:txBody>
                  <a:tcPr>
                    <a:solidFill>
                      <a:srgbClr val="B4C7E7"/>
                    </a:solidFill>
                  </a:tcPr>
                </a:tc>
                <a:tc>
                  <a:txBody>
                    <a:bodyPr/>
                    <a:lstStyle/>
                    <a:p>
                      <a:pPr algn="ctr"/>
                      <a:r>
                        <a:rPr lang="en-US" sz="2000" b="1" dirty="0" smtClean="0"/>
                        <a:t>100.0%</a:t>
                      </a:r>
                      <a:endParaRPr lang="en-US" sz="2000" b="1" dirty="0"/>
                    </a:p>
                  </a:txBody>
                  <a:tcPr>
                    <a:solidFill>
                      <a:srgbClr val="B4C7E7"/>
                    </a:solidFill>
                  </a:tcPr>
                </a:tc>
                <a:tc>
                  <a:txBody>
                    <a:bodyPr/>
                    <a:lstStyle/>
                    <a:p>
                      <a:pPr algn="ctr"/>
                      <a:r>
                        <a:rPr lang="en-US" sz="2000" b="1" dirty="0" smtClean="0"/>
                        <a:t>293</a:t>
                      </a:r>
                      <a:endParaRPr lang="en-US" sz="2000" b="1" dirty="0"/>
                    </a:p>
                  </a:txBody>
                  <a:tcPr>
                    <a:solidFill>
                      <a:srgbClr val="FFE699"/>
                    </a:solidFill>
                  </a:tcPr>
                </a:tc>
                <a:tc>
                  <a:txBody>
                    <a:bodyPr/>
                    <a:lstStyle/>
                    <a:p>
                      <a:pPr algn="ctr"/>
                      <a:r>
                        <a:rPr lang="en-US" sz="2000" b="1" dirty="0" smtClean="0"/>
                        <a:t>100.0%</a:t>
                      </a:r>
                      <a:endParaRPr lang="en-US" sz="2000" b="1" dirty="0"/>
                    </a:p>
                  </a:txBody>
                  <a:tcPr>
                    <a:solidFill>
                      <a:srgbClr val="FFE699"/>
                    </a:solidFill>
                  </a:tcPr>
                </a:tc>
                <a:tc>
                  <a:txBody>
                    <a:bodyPr/>
                    <a:lstStyle/>
                    <a:p>
                      <a:pPr algn="ctr"/>
                      <a:r>
                        <a:rPr lang="en-US" sz="2000" b="1" dirty="0" smtClean="0"/>
                        <a:t>169</a:t>
                      </a:r>
                      <a:endParaRPr lang="en-US" sz="2000" b="1" dirty="0"/>
                    </a:p>
                  </a:txBody>
                  <a:tcPr>
                    <a:solidFill>
                      <a:srgbClr val="B4C7E7"/>
                    </a:solidFill>
                  </a:tcPr>
                </a:tc>
                <a:tc>
                  <a:txBody>
                    <a:bodyPr/>
                    <a:lstStyle/>
                    <a:p>
                      <a:pPr algn="ctr"/>
                      <a:r>
                        <a:rPr lang="en-US" sz="2000" b="1" dirty="0" smtClean="0"/>
                        <a:t>100.0%</a:t>
                      </a:r>
                      <a:endParaRPr lang="en-US" sz="2000" b="1" dirty="0"/>
                    </a:p>
                  </a:txBody>
                  <a:tcPr>
                    <a:solidFill>
                      <a:srgbClr val="B4C7E7"/>
                    </a:solidFill>
                  </a:tcPr>
                </a:tc>
                <a:tc>
                  <a:txBody>
                    <a:bodyPr/>
                    <a:lstStyle/>
                    <a:p>
                      <a:pPr algn="ctr"/>
                      <a:r>
                        <a:rPr lang="en-US" sz="2000" b="1" dirty="0" smtClean="0"/>
                        <a:t>48</a:t>
                      </a:r>
                      <a:endParaRPr lang="en-US" sz="2000" b="1" dirty="0"/>
                    </a:p>
                  </a:txBody>
                  <a:tcPr>
                    <a:solidFill>
                      <a:srgbClr val="FFE699"/>
                    </a:solidFill>
                  </a:tcPr>
                </a:tc>
                <a:tc>
                  <a:txBody>
                    <a:bodyPr/>
                    <a:lstStyle/>
                    <a:p>
                      <a:pPr algn="ctr"/>
                      <a:r>
                        <a:rPr lang="en-US" sz="2000" b="1" dirty="0" smtClean="0"/>
                        <a:t>100.0%</a:t>
                      </a:r>
                      <a:endParaRPr lang="en-US" sz="2000" b="1" dirty="0"/>
                    </a:p>
                  </a:txBody>
                  <a:tcPr>
                    <a:solidFill>
                      <a:srgbClr val="FFE699"/>
                    </a:solidFill>
                  </a:tcPr>
                </a:tc>
              </a:tr>
            </a:tbl>
          </a:graphicData>
        </a:graphic>
      </p:graphicFrame>
    </p:spTree>
    <p:extLst>
      <p:ext uri="{BB962C8B-B14F-4D97-AF65-F5344CB8AC3E}">
        <p14:creationId xmlns:p14="http://schemas.microsoft.com/office/powerpoint/2010/main" val="1257113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408"/>
            <a:ext cx="12192000" cy="707886"/>
          </a:xfrm>
          <a:prstGeom prst="rect">
            <a:avLst/>
          </a:prstGeom>
          <a:solidFill>
            <a:srgbClr val="151F46"/>
          </a:solidFill>
        </p:spPr>
        <p:txBody>
          <a:bodyPr wrap="square" rtlCol="0">
            <a:spAutoFit/>
          </a:bodyPr>
          <a:lstStyle/>
          <a:p>
            <a:r>
              <a:rPr lang="en-US" sz="4000" dirty="0" smtClean="0">
                <a:solidFill>
                  <a:schemeClr val="bg1"/>
                </a:solidFill>
              </a:rPr>
              <a:t>Data Summary</a:t>
            </a:r>
            <a:endParaRPr lang="en-US" sz="4000"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208893762"/>
              </p:ext>
            </p:extLst>
          </p:nvPr>
        </p:nvGraphicFramePr>
        <p:xfrm>
          <a:off x="1111212" y="868575"/>
          <a:ext cx="9528315" cy="4952862"/>
        </p:xfrm>
        <a:graphic>
          <a:graphicData uri="http://schemas.openxmlformats.org/drawingml/2006/table">
            <a:tbl>
              <a:tblPr firstRow="1" bandRow="1">
                <a:tableStyleId>{5C22544A-7EE6-4342-B048-85BDC9FD1C3A}</a:tableStyleId>
              </a:tblPr>
              <a:tblGrid>
                <a:gridCol w="1367659"/>
                <a:gridCol w="2012415"/>
                <a:gridCol w="2129643"/>
                <a:gridCol w="2054888"/>
                <a:gridCol w="1963710"/>
              </a:tblGrid>
              <a:tr h="550318">
                <a:tc>
                  <a:txBody>
                    <a:bodyPr/>
                    <a:lstStyle/>
                    <a:p>
                      <a:pPr algn="ctr"/>
                      <a:endParaRPr lang="en-US" sz="2400" dirty="0"/>
                    </a:p>
                  </a:txBody>
                  <a:tcPr>
                    <a:no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t>STUDENTS SERVED,</a:t>
                      </a:r>
                      <a:r>
                        <a:rPr lang="en-US" sz="2400" baseline="0" dirty="0" smtClean="0"/>
                        <a:t> BY SCHOOL LETTER GRADE</a:t>
                      </a:r>
                      <a:endParaRPr lang="en-US" sz="2400" dirty="0" smtClean="0"/>
                    </a:p>
                  </a:txBody>
                  <a:tcPr>
                    <a:solidFill>
                      <a:srgbClr val="151F46"/>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r>
              <a:tr h="550318">
                <a:tc>
                  <a:txBody>
                    <a:bodyPr/>
                    <a:lstStyle/>
                    <a:p>
                      <a:endParaRPr lang="en-US" sz="2400" dirty="0"/>
                    </a:p>
                  </a:txBody>
                  <a:tcPr>
                    <a:noFill/>
                  </a:tcPr>
                </a:tc>
                <a:tc gridSpan="2">
                  <a:txBody>
                    <a:bodyPr/>
                    <a:lstStyle/>
                    <a:p>
                      <a:pPr algn="ctr"/>
                      <a:r>
                        <a:rPr lang="en-US" sz="2400" b="1" dirty="0" smtClean="0"/>
                        <a:t>2016-17</a:t>
                      </a:r>
                      <a:endParaRPr lang="en-US" sz="2400" b="1" dirty="0"/>
                    </a:p>
                  </a:txBody>
                  <a:tcPr>
                    <a:solidFill>
                      <a:schemeClr val="accent1">
                        <a:lumMod val="40000"/>
                        <a:lumOff val="60000"/>
                      </a:schemeClr>
                    </a:solidFill>
                  </a:tcPr>
                </a:tc>
                <a:tc hMerge="1">
                  <a:txBody>
                    <a:bodyPr/>
                    <a:lstStyle/>
                    <a:p>
                      <a:endParaRPr lang="en-US"/>
                    </a:p>
                  </a:txBody>
                  <a:tcPr/>
                </a:tc>
                <a:tc gridSpan="2">
                  <a:txBody>
                    <a:bodyPr/>
                    <a:lstStyle/>
                    <a:p>
                      <a:pPr algn="ctr"/>
                      <a:r>
                        <a:rPr lang="en-US" sz="2400" b="1" dirty="0" smtClean="0"/>
                        <a:t>2015-16</a:t>
                      </a:r>
                      <a:endParaRPr lang="en-US" sz="2400" b="1" dirty="0"/>
                    </a:p>
                  </a:txBody>
                  <a:tcPr>
                    <a:solidFill>
                      <a:schemeClr val="accent4">
                        <a:lumMod val="40000"/>
                        <a:lumOff val="60000"/>
                      </a:schemeClr>
                    </a:solidFill>
                  </a:tcPr>
                </a:tc>
                <a:tc hMerge="1">
                  <a:txBody>
                    <a:bodyPr/>
                    <a:lstStyle/>
                    <a:p>
                      <a:endParaRPr lang="en-US"/>
                    </a:p>
                  </a:txBody>
                  <a:tcPr/>
                </a:tc>
              </a:tr>
              <a:tr h="550318">
                <a:tc>
                  <a:txBody>
                    <a:bodyPr/>
                    <a:lstStyle/>
                    <a:p>
                      <a:endParaRPr lang="en-US" sz="2400" dirty="0"/>
                    </a:p>
                  </a:txBody>
                  <a:tcPr>
                    <a:noFill/>
                  </a:tcPr>
                </a:tc>
                <a:tc>
                  <a:txBody>
                    <a:bodyPr/>
                    <a:lstStyle/>
                    <a:p>
                      <a:pPr algn="ctr"/>
                      <a:r>
                        <a:rPr lang="en-US" sz="2400" b="1" dirty="0" smtClean="0"/>
                        <a:t>#</a:t>
                      </a:r>
                      <a:endParaRPr lang="en-US" sz="2400" b="1" dirty="0"/>
                    </a:p>
                  </a:txBody>
                  <a:tcPr>
                    <a:solidFill>
                      <a:schemeClr val="accent1">
                        <a:lumMod val="40000"/>
                        <a:lumOff val="60000"/>
                      </a:schemeClr>
                    </a:solidFill>
                  </a:tcPr>
                </a:tc>
                <a:tc>
                  <a:txBody>
                    <a:bodyPr/>
                    <a:lstStyle/>
                    <a:p>
                      <a:pPr algn="ctr"/>
                      <a:r>
                        <a:rPr lang="en-US" sz="2400" b="1" dirty="0" smtClean="0"/>
                        <a:t>%</a:t>
                      </a:r>
                      <a:endParaRPr lang="en-US" sz="2400" b="1" dirty="0"/>
                    </a:p>
                  </a:txBody>
                  <a:tcPr>
                    <a:solidFill>
                      <a:schemeClr val="accent1">
                        <a:lumMod val="40000"/>
                        <a:lumOff val="60000"/>
                      </a:schemeClr>
                    </a:solidFill>
                  </a:tcPr>
                </a:tc>
                <a:tc>
                  <a:txBody>
                    <a:bodyPr/>
                    <a:lstStyle/>
                    <a:p>
                      <a:pPr algn="ctr"/>
                      <a:r>
                        <a:rPr lang="en-US" sz="2400" b="1" dirty="0" smtClean="0"/>
                        <a:t>#</a:t>
                      </a:r>
                      <a:endParaRPr lang="en-US" sz="2400" b="1" dirty="0"/>
                    </a:p>
                  </a:txBody>
                  <a:tcPr>
                    <a:solidFill>
                      <a:schemeClr val="accent4">
                        <a:lumMod val="40000"/>
                        <a:lumOff val="60000"/>
                      </a:schemeClr>
                    </a:solidFill>
                  </a:tcPr>
                </a:tc>
                <a:tc>
                  <a:txBody>
                    <a:bodyPr/>
                    <a:lstStyle/>
                    <a:p>
                      <a:pPr algn="ctr"/>
                      <a:r>
                        <a:rPr lang="en-US" sz="2400" b="1" dirty="0" smtClean="0"/>
                        <a:t>%</a:t>
                      </a:r>
                      <a:endParaRPr lang="en-US" sz="2400" b="1" dirty="0"/>
                    </a:p>
                  </a:txBody>
                  <a:tcPr>
                    <a:solidFill>
                      <a:schemeClr val="accent4">
                        <a:lumMod val="40000"/>
                        <a:lumOff val="60000"/>
                      </a:schemeClr>
                    </a:solidFill>
                  </a:tcPr>
                </a:tc>
              </a:tr>
              <a:tr h="550318">
                <a:tc>
                  <a:txBody>
                    <a:bodyPr/>
                    <a:lstStyle/>
                    <a:p>
                      <a:pPr algn="r"/>
                      <a:r>
                        <a:rPr lang="en-US" sz="2400" b="1" dirty="0" smtClean="0"/>
                        <a:t>A</a:t>
                      </a:r>
                      <a:endParaRPr lang="en-US" sz="2400" b="1" dirty="0"/>
                    </a:p>
                  </a:txBody>
                  <a:tcPr>
                    <a:noFill/>
                  </a:tcPr>
                </a:tc>
                <a:tc>
                  <a:txBody>
                    <a:bodyPr/>
                    <a:lstStyle/>
                    <a:p>
                      <a:pPr algn="ctr"/>
                      <a:r>
                        <a:rPr lang="en-US" sz="2400" dirty="0" smtClean="0"/>
                        <a:t>270,373</a:t>
                      </a:r>
                      <a:endParaRPr lang="en-US" sz="2400" dirty="0"/>
                    </a:p>
                  </a:txBody>
                  <a:tcPr>
                    <a:solidFill>
                      <a:schemeClr val="accent1">
                        <a:lumMod val="40000"/>
                        <a:lumOff val="60000"/>
                      </a:schemeClr>
                    </a:solidFill>
                  </a:tcPr>
                </a:tc>
                <a:tc>
                  <a:txBody>
                    <a:bodyPr/>
                    <a:lstStyle/>
                    <a:p>
                      <a:pPr algn="ctr"/>
                      <a:r>
                        <a:rPr lang="en-US" sz="2400" dirty="0" smtClean="0"/>
                        <a:t>32.5%</a:t>
                      </a:r>
                      <a:endParaRPr lang="en-US" sz="2400" dirty="0"/>
                    </a:p>
                  </a:txBody>
                  <a:tcPr>
                    <a:solidFill>
                      <a:schemeClr val="accent1">
                        <a:lumMod val="40000"/>
                        <a:lumOff val="60000"/>
                      </a:schemeClr>
                    </a:solidFill>
                  </a:tcPr>
                </a:tc>
                <a:tc>
                  <a:txBody>
                    <a:bodyPr/>
                    <a:lstStyle/>
                    <a:p>
                      <a:pPr algn="ctr"/>
                      <a:r>
                        <a:rPr lang="en-US" sz="2400" dirty="0" smtClean="0"/>
                        <a:t>180,068</a:t>
                      </a:r>
                      <a:endParaRPr lang="en-US" sz="2400" dirty="0"/>
                    </a:p>
                  </a:txBody>
                  <a:tcPr>
                    <a:solidFill>
                      <a:schemeClr val="accent4">
                        <a:lumMod val="40000"/>
                        <a:lumOff val="60000"/>
                      </a:schemeClr>
                    </a:solidFill>
                  </a:tcPr>
                </a:tc>
                <a:tc>
                  <a:txBody>
                    <a:bodyPr/>
                    <a:lstStyle/>
                    <a:p>
                      <a:pPr algn="ctr"/>
                      <a:r>
                        <a:rPr lang="en-US" sz="2400" dirty="0" smtClean="0"/>
                        <a:t>21.3%</a:t>
                      </a:r>
                      <a:endParaRPr lang="en-US" sz="2400" dirty="0"/>
                    </a:p>
                  </a:txBody>
                  <a:tcPr>
                    <a:solidFill>
                      <a:schemeClr val="accent4">
                        <a:lumMod val="40000"/>
                        <a:lumOff val="60000"/>
                      </a:schemeClr>
                    </a:solidFill>
                  </a:tcPr>
                </a:tc>
              </a:tr>
              <a:tr h="550318">
                <a:tc>
                  <a:txBody>
                    <a:bodyPr/>
                    <a:lstStyle/>
                    <a:p>
                      <a:pPr algn="r"/>
                      <a:r>
                        <a:rPr lang="en-US" sz="2400" b="1" dirty="0" smtClean="0"/>
                        <a:t>B</a:t>
                      </a:r>
                      <a:endParaRPr lang="en-US" sz="2400" b="1" dirty="0"/>
                    </a:p>
                  </a:txBody>
                  <a:tcPr>
                    <a:noFill/>
                  </a:tcPr>
                </a:tc>
                <a:tc>
                  <a:txBody>
                    <a:bodyPr/>
                    <a:lstStyle/>
                    <a:p>
                      <a:pPr algn="ctr"/>
                      <a:r>
                        <a:rPr lang="en-US" sz="2400" dirty="0" smtClean="0"/>
                        <a:t>307,407</a:t>
                      </a:r>
                      <a:endParaRPr lang="en-US" sz="2400" dirty="0"/>
                    </a:p>
                  </a:txBody>
                  <a:tcPr>
                    <a:solidFill>
                      <a:schemeClr val="accent1">
                        <a:lumMod val="40000"/>
                        <a:lumOff val="60000"/>
                      </a:schemeClr>
                    </a:solidFill>
                  </a:tcPr>
                </a:tc>
                <a:tc>
                  <a:txBody>
                    <a:bodyPr/>
                    <a:lstStyle/>
                    <a:p>
                      <a:pPr algn="ctr"/>
                      <a:r>
                        <a:rPr lang="en-US" sz="2400" dirty="0" smtClean="0"/>
                        <a:t>37.0%</a:t>
                      </a:r>
                      <a:endParaRPr lang="en-US" sz="2400" dirty="0"/>
                    </a:p>
                  </a:txBody>
                  <a:tcPr>
                    <a:solidFill>
                      <a:schemeClr val="accent1">
                        <a:lumMod val="40000"/>
                        <a:lumOff val="60000"/>
                      </a:schemeClr>
                    </a:solidFill>
                  </a:tcPr>
                </a:tc>
                <a:tc>
                  <a:txBody>
                    <a:bodyPr/>
                    <a:lstStyle/>
                    <a:p>
                      <a:pPr algn="ctr"/>
                      <a:r>
                        <a:rPr lang="en-US" sz="2400" dirty="0" smtClean="0"/>
                        <a:t>378,896</a:t>
                      </a:r>
                      <a:endParaRPr lang="en-US" sz="2400" dirty="0"/>
                    </a:p>
                  </a:txBody>
                  <a:tcPr>
                    <a:solidFill>
                      <a:schemeClr val="accent4">
                        <a:lumMod val="40000"/>
                        <a:lumOff val="60000"/>
                      </a:schemeClr>
                    </a:solidFill>
                  </a:tcPr>
                </a:tc>
                <a:tc>
                  <a:txBody>
                    <a:bodyPr/>
                    <a:lstStyle/>
                    <a:p>
                      <a:pPr algn="ctr"/>
                      <a:r>
                        <a:rPr lang="en-US" sz="2400" dirty="0" smtClean="0"/>
                        <a:t>44.8%</a:t>
                      </a:r>
                      <a:endParaRPr lang="en-US" sz="2400" dirty="0"/>
                    </a:p>
                  </a:txBody>
                  <a:tcPr>
                    <a:solidFill>
                      <a:schemeClr val="accent4">
                        <a:lumMod val="40000"/>
                        <a:lumOff val="60000"/>
                      </a:schemeClr>
                    </a:solidFill>
                  </a:tcPr>
                </a:tc>
              </a:tr>
              <a:tr h="550318">
                <a:tc>
                  <a:txBody>
                    <a:bodyPr/>
                    <a:lstStyle/>
                    <a:p>
                      <a:pPr algn="r"/>
                      <a:r>
                        <a:rPr lang="en-US" sz="2400" b="1" dirty="0" smtClean="0"/>
                        <a:t>C</a:t>
                      </a:r>
                      <a:endParaRPr lang="en-US" sz="2400" b="1" dirty="0"/>
                    </a:p>
                  </a:txBody>
                  <a:tcPr>
                    <a:noFill/>
                  </a:tcPr>
                </a:tc>
                <a:tc>
                  <a:txBody>
                    <a:bodyPr/>
                    <a:lstStyle/>
                    <a:p>
                      <a:pPr algn="ctr"/>
                      <a:r>
                        <a:rPr lang="en-US" sz="2400" dirty="0" smtClean="0"/>
                        <a:t>146,818</a:t>
                      </a:r>
                      <a:endParaRPr lang="en-US" sz="2400" dirty="0"/>
                    </a:p>
                  </a:txBody>
                  <a:tcPr>
                    <a:solidFill>
                      <a:schemeClr val="accent1">
                        <a:lumMod val="40000"/>
                        <a:lumOff val="60000"/>
                      </a:schemeClr>
                    </a:solidFill>
                  </a:tcPr>
                </a:tc>
                <a:tc>
                  <a:txBody>
                    <a:bodyPr/>
                    <a:lstStyle/>
                    <a:p>
                      <a:pPr algn="ctr"/>
                      <a:r>
                        <a:rPr lang="en-US" sz="2400" dirty="0" smtClean="0"/>
                        <a:t>17.7%</a:t>
                      </a:r>
                      <a:endParaRPr lang="en-US" sz="2400" dirty="0"/>
                    </a:p>
                  </a:txBody>
                  <a:tcPr>
                    <a:solidFill>
                      <a:schemeClr val="accent1">
                        <a:lumMod val="40000"/>
                        <a:lumOff val="60000"/>
                      </a:schemeClr>
                    </a:solidFill>
                  </a:tcPr>
                </a:tc>
                <a:tc>
                  <a:txBody>
                    <a:bodyPr/>
                    <a:lstStyle/>
                    <a:p>
                      <a:pPr algn="ctr"/>
                      <a:r>
                        <a:rPr lang="en-US" sz="2400" dirty="0" smtClean="0"/>
                        <a:t>183,647</a:t>
                      </a:r>
                      <a:endParaRPr lang="en-US" sz="2400" dirty="0"/>
                    </a:p>
                  </a:txBody>
                  <a:tcPr>
                    <a:solidFill>
                      <a:schemeClr val="accent4">
                        <a:lumMod val="40000"/>
                        <a:lumOff val="60000"/>
                      </a:schemeClr>
                    </a:solidFill>
                  </a:tcPr>
                </a:tc>
                <a:tc>
                  <a:txBody>
                    <a:bodyPr/>
                    <a:lstStyle/>
                    <a:p>
                      <a:pPr algn="ctr"/>
                      <a:r>
                        <a:rPr lang="en-US" sz="2400" dirty="0" smtClean="0"/>
                        <a:t>21.7%</a:t>
                      </a:r>
                      <a:endParaRPr lang="en-US" sz="2400" dirty="0"/>
                    </a:p>
                  </a:txBody>
                  <a:tcPr>
                    <a:solidFill>
                      <a:schemeClr val="accent4">
                        <a:lumMod val="40000"/>
                        <a:lumOff val="60000"/>
                      </a:schemeClr>
                    </a:solidFill>
                  </a:tcPr>
                </a:tc>
              </a:tr>
              <a:tr h="550318">
                <a:tc>
                  <a:txBody>
                    <a:bodyPr/>
                    <a:lstStyle/>
                    <a:p>
                      <a:pPr algn="r"/>
                      <a:r>
                        <a:rPr lang="en-US" sz="2400" b="1" dirty="0" smtClean="0"/>
                        <a:t>D</a:t>
                      </a:r>
                      <a:endParaRPr lang="en-US" sz="2400" b="1" dirty="0"/>
                    </a:p>
                  </a:txBody>
                  <a:tcPr>
                    <a:noFill/>
                  </a:tcPr>
                </a:tc>
                <a:tc>
                  <a:txBody>
                    <a:bodyPr/>
                    <a:lstStyle/>
                    <a:p>
                      <a:pPr algn="ctr"/>
                      <a:r>
                        <a:rPr lang="en-US" sz="2400" dirty="0" smtClean="0"/>
                        <a:t>62,824</a:t>
                      </a:r>
                      <a:endParaRPr lang="en-US" sz="2400" dirty="0"/>
                    </a:p>
                  </a:txBody>
                  <a:tcPr>
                    <a:solidFill>
                      <a:schemeClr val="accent1">
                        <a:lumMod val="40000"/>
                        <a:lumOff val="60000"/>
                      </a:schemeClr>
                    </a:solidFill>
                  </a:tcPr>
                </a:tc>
                <a:tc>
                  <a:txBody>
                    <a:bodyPr/>
                    <a:lstStyle/>
                    <a:p>
                      <a:pPr algn="ctr"/>
                      <a:r>
                        <a:rPr lang="en-US" sz="2400" dirty="0" smtClean="0"/>
                        <a:t>7.6%</a:t>
                      </a:r>
                      <a:endParaRPr lang="en-US" sz="2400" dirty="0"/>
                    </a:p>
                  </a:txBody>
                  <a:tcPr>
                    <a:solidFill>
                      <a:schemeClr val="accent1">
                        <a:lumMod val="40000"/>
                        <a:lumOff val="60000"/>
                      </a:schemeClr>
                    </a:solidFill>
                  </a:tcPr>
                </a:tc>
                <a:tc>
                  <a:txBody>
                    <a:bodyPr/>
                    <a:lstStyle/>
                    <a:p>
                      <a:pPr algn="ctr"/>
                      <a:r>
                        <a:rPr lang="en-US" sz="2400" dirty="0" smtClean="0"/>
                        <a:t>60,269</a:t>
                      </a:r>
                      <a:endParaRPr lang="en-US" sz="2400" dirty="0"/>
                    </a:p>
                  </a:txBody>
                  <a:tcPr>
                    <a:solidFill>
                      <a:schemeClr val="accent4">
                        <a:lumMod val="40000"/>
                        <a:lumOff val="60000"/>
                      </a:schemeClr>
                    </a:solidFill>
                  </a:tcPr>
                </a:tc>
                <a:tc>
                  <a:txBody>
                    <a:bodyPr/>
                    <a:lstStyle/>
                    <a:p>
                      <a:pPr algn="ctr"/>
                      <a:r>
                        <a:rPr lang="en-US" sz="2400" dirty="0" smtClean="0"/>
                        <a:t>7.1%</a:t>
                      </a:r>
                      <a:endParaRPr lang="en-US" sz="2400" dirty="0"/>
                    </a:p>
                  </a:txBody>
                  <a:tcPr>
                    <a:solidFill>
                      <a:schemeClr val="accent4">
                        <a:lumMod val="40000"/>
                        <a:lumOff val="60000"/>
                      </a:schemeClr>
                    </a:solidFill>
                  </a:tcPr>
                </a:tc>
              </a:tr>
              <a:tr h="550318">
                <a:tc>
                  <a:txBody>
                    <a:bodyPr/>
                    <a:lstStyle/>
                    <a:p>
                      <a:pPr algn="r"/>
                      <a:r>
                        <a:rPr lang="en-US" sz="2400" b="1" dirty="0" smtClean="0"/>
                        <a:t>F</a:t>
                      </a:r>
                      <a:endParaRPr lang="en-US" sz="2400" b="1" dirty="0"/>
                    </a:p>
                  </a:txBody>
                  <a:tcPr>
                    <a:noFill/>
                  </a:tcPr>
                </a:tc>
                <a:tc>
                  <a:txBody>
                    <a:bodyPr/>
                    <a:lstStyle/>
                    <a:p>
                      <a:pPr algn="ctr"/>
                      <a:r>
                        <a:rPr lang="en-US" sz="2400" dirty="0" smtClean="0"/>
                        <a:t>42,214</a:t>
                      </a:r>
                      <a:endParaRPr lang="en-US" sz="2400" dirty="0"/>
                    </a:p>
                  </a:txBody>
                  <a:tcPr>
                    <a:solidFill>
                      <a:schemeClr val="accent1">
                        <a:lumMod val="40000"/>
                        <a:lumOff val="60000"/>
                      </a:schemeClr>
                    </a:solidFill>
                  </a:tcPr>
                </a:tc>
                <a:tc>
                  <a:txBody>
                    <a:bodyPr/>
                    <a:lstStyle/>
                    <a:p>
                      <a:pPr algn="ctr"/>
                      <a:r>
                        <a:rPr lang="en-US" sz="2400" dirty="0" smtClean="0"/>
                        <a:t>5.3%</a:t>
                      </a:r>
                      <a:endParaRPr lang="en-US" sz="2400" dirty="0"/>
                    </a:p>
                  </a:txBody>
                  <a:tcPr>
                    <a:solidFill>
                      <a:schemeClr val="accent1">
                        <a:lumMod val="40000"/>
                        <a:lumOff val="60000"/>
                      </a:schemeClr>
                    </a:solidFill>
                  </a:tcPr>
                </a:tc>
                <a:tc>
                  <a:txBody>
                    <a:bodyPr/>
                    <a:lstStyle/>
                    <a:p>
                      <a:pPr algn="ctr"/>
                      <a:r>
                        <a:rPr lang="en-US" sz="2400" dirty="0" smtClean="0"/>
                        <a:t>38,523</a:t>
                      </a:r>
                      <a:endParaRPr lang="en-US" sz="2400" dirty="0"/>
                    </a:p>
                  </a:txBody>
                  <a:tcPr>
                    <a:solidFill>
                      <a:schemeClr val="accent4">
                        <a:lumMod val="40000"/>
                        <a:lumOff val="60000"/>
                      </a:schemeClr>
                    </a:solidFill>
                  </a:tcPr>
                </a:tc>
                <a:tc>
                  <a:txBody>
                    <a:bodyPr/>
                    <a:lstStyle/>
                    <a:p>
                      <a:pPr algn="ctr"/>
                      <a:r>
                        <a:rPr lang="en-US" sz="2400" dirty="0" smtClean="0"/>
                        <a:t>4.6%</a:t>
                      </a:r>
                      <a:endParaRPr lang="en-US" sz="2400" dirty="0"/>
                    </a:p>
                  </a:txBody>
                  <a:tcPr>
                    <a:solidFill>
                      <a:schemeClr val="accent4">
                        <a:lumMod val="40000"/>
                        <a:lumOff val="60000"/>
                      </a:schemeClr>
                    </a:solidFill>
                  </a:tcPr>
                </a:tc>
              </a:tr>
              <a:tr h="550318">
                <a:tc>
                  <a:txBody>
                    <a:bodyPr/>
                    <a:lstStyle/>
                    <a:p>
                      <a:pPr algn="r"/>
                      <a:r>
                        <a:rPr lang="en-US" sz="2400" b="1" dirty="0" smtClean="0"/>
                        <a:t>N/A</a:t>
                      </a:r>
                      <a:endParaRPr lang="en-US" sz="2400" b="1" dirty="0"/>
                    </a:p>
                  </a:txBody>
                  <a:tcPr>
                    <a:noFill/>
                  </a:tcPr>
                </a:tc>
                <a:tc>
                  <a:txBody>
                    <a:bodyPr/>
                    <a:lstStyle/>
                    <a:p>
                      <a:pPr algn="ctr"/>
                      <a:r>
                        <a:rPr lang="en-US" sz="2400" dirty="0" smtClean="0"/>
                        <a:t>2,075</a:t>
                      </a:r>
                      <a:endParaRPr lang="en-US" sz="2400" dirty="0"/>
                    </a:p>
                  </a:txBody>
                  <a:tcPr>
                    <a:solidFill>
                      <a:schemeClr val="accent1">
                        <a:lumMod val="40000"/>
                        <a:lumOff val="60000"/>
                      </a:schemeClr>
                    </a:solidFill>
                  </a:tcPr>
                </a:tc>
                <a:tc>
                  <a:txBody>
                    <a:bodyPr/>
                    <a:lstStyle/>
                    <a:p>
                      <a:pPr algn="ctr"/>
                      <a:r>
                        <a:rPr lang="en-US" sz="2400" dirty="0" smtClean="0"/>
                        <a:t>0.2%</a:t>
                      </a:r>
                      <a:endParaRPr lang="en-US" sz="2400" dirty="0"/>
                    </a:p>
                  </a:txBody>
                  <a:tcPr>
                    <a:solidFill>
                      <a:schemeClr val="accent1">
                        <a:lumMod val="40000"/>
                        <a:lumOff val="60000"/>
                      </a:schemeClr>
                    </a:solidFill>
                  </a:tcPr>
                </a:tc>
                <a:tc>
                  <a:txBody>
                    <a:bodyPr/>
                    <a:lstStyle/>
                    <a:p>
                      <a:pPr algn="ctr"/>
                      <a:r>
                        <a:rPr lang="en-US" sz="2400" dirty="0" smtClean="0"/>
                        <a:t>4,035</a:t>
                      </a:r>
                      <a:endParaRPr lang="en-US" sz="2400" dirty="0"/>
                    </a:p>
                  </a:txBody>
                  <a:tcPr>
                    <a:solidFill>
                      <a:schemeClr val="accent4">
                        <a:lumMod val="40000"/>
                        <a:lumOff val="60000"/>
                      </a:schemeClr>
                    </a:solidFill>
                  </a:tcPr>
                </a:tc>
                <a:tc>
                  <a:txBody>
                    <a:bodyPr/>
                    <a:lstStyle/>
                    <a:p>
                      <a:pPr algn="ctr"/>
                      <a:r>
                        <a:rPr lang="en-US" sz="2400" dirty="0" smtClean="0"/>
                        <a:t>0.5%</a:t>
                      </a:r>
                      <a:endParaRPr lang="en-US" sz="2400" dirty="0"/>
                    </a:p>
                  </a:txBody>
                  <a:tcPr>
                    <a:solidFill>
                      <a:schemeClr val="accent4">
                        <a:lumMod val="40000"/>
                        <a:lumOff val="60000"/>
                      </a:schemeClr>
                    </a:solidFill>
                  </a:tcPr>
                </a:tc>
              </a:tr>
            </a:tbl>
          </a:graphicData>
        </a:graphic>
      </p:graphicFrame>
    </p:spTree>
    <p:extLst>
      <p:ext uri="{BB962C8B-B14F-4D97-AF65-F5344CB8AC3E}">
        <p14:creationId xmlns:p14="http://schemas.microsoft.com/office/powerpoint/2010/main" val="996390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633491" y="2272683"/>
            <a:ext cx="8922059" cy="1446550"/>
          </a:xfrm>
          <a:prstGeom prst="rect">
            <a:avLst/>
          </a:prstGeom>
          <a:noFill/>
        </p:spPr>
        <p:txBody>
          <a:bodyPr wrap="square" rtlCol="0">
            <a:spAutoFit/>
          </a:bodyPr>
          <a:lstStyle/>
          <a:p>
            <a:pPr algn="ctr"/>
            <a:r>
              <a:rPr lang="en-US" sz="4400" b="1" dirty="0" smtClean="0"/>
              <a:t>OVERVIEW OF A-F SYSTEM FOR 16/17 CALCULATIONS</a:t>
            </a:r>
            <a:endParaRPr lang="en-US" sz="4400" b="1" dirty="0"/>
          </a:p>
        </p:txBody>
      </p:sp>
    </p:spTree>
    <p:extLst>
      <p:ext uri="{BB962C8B-B14F-4D97-AF65-F5344CB8AC3E}">
        <p14:creationId xmlns:p14="http://schemas.microsoft.com/office/powerpoint/2010/main" val="33527636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408"/>
            <a:ext cx="12192000" cy="707886"/>
          </a:xfrm>
          <a:prstGeom prst="rect">
            <a:avLst/>
          </a:prstGeom>
          <a:solidFill>
            <a:srgbClr val="151F46"/>
          </a:solidFill>
        </p:spPr>
        <p:txBody>
          <a:bodyPr wrap="square" rtlCol="0">
            <a:spAutoFit/>
          </a:bodyPr>
          <a:lstStyle/>
          <a:p>
            <a:r>
              <a:rPr lang="en-US" sz="4000" dirty="0" smtClean="0">
                <a:solidFill>
                  <a:schemeClr val="bg1"/>
                </a:solidFill>
              </a:rPr>
              <a:t>Data Summary</a:t>
            </a:r>
            <a:endParaRPr lang="en-US" sz="4000"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087155921"/>
              </p:ext>
            </p:extLst>
          </p:nvPr>
        </p:nvGraphicFramePr>
        <p:xfrm>
          <a:off x="2054087" y="993911"/>
          <a:ext cx="7845287" cy="4205360"/>
        </p:xfrm>
        <a:graphic>
          <a:graphicData uri="http://schemas.openxmlformats.org/drawingml/2006/table">
            <a:tbl>
              <a:tblPr firstRow="1" bandRow="1">
                <a:tableStyleId>{5C22544A-7EE6-4342-B048-85BDC9FD1C3A}</a:tableStyleId>
              </a:tblPr>
              <a:tblGrid>
                <a:gridCol w="1232810"/>
                <a:gridCol w="1618523"/>
                <a:gridCol w="1796505"/>
                <a:gridCol w="1483352"/>
                <a:gridCol w="1714097"/>
              </a:tblGrid>
              <a:tr h="525670">
                <a:tc>
                  <a:txBody>
                    <a:bodyPr/>
                    <a:lstStyle/>
                    <a:p>
                      <a:pPr algn="ctr"/>
                      <a:endParaRPr lang="en-US" sz="2400" dirty="0"/>
                    </a:p>
                  </a:txBody>
                  <a:tcPr>
                    <a:no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t>PERFORMANCE</a:t>
                      </a:r>
                      <a:r>
                        <a:rPr lang="en-US" sz="2400" baseline="0" dirty="0" smtClean="0"/>
                        <a:t> DOMAIN, GRADES 3-8</a:t>
                      </a:r>
                      <a:endParaRPr lang="en-US" sz="2400" dirty="0" smtClean="0"/>
                    </a:p>
                  </a:txBody>
                  <a:tcPr>
                    <a:solidFill>
                      <a:srgbClr val="151F46"/>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r>
              <a:tr h="525670">
                <a:tc>
                  <a:txBody>
                    <a:bodyPr/>
                    <a:lstStyle/>
                    <a:p>
                      <a:endParaRPr lang="en-US" sz="2400" dirty="0"/>
                    </a:p>
                  </a:txBody>
                  <a:tcPr>
                    <a:noFill/>
                  </a:tcPr>
                </a:tc>
                <a:tc gridSpan="2">
                  <a:txBody>
                    <a:bodyPr/>
                    <a:lstStyle/>
                    <a:p>
                      <a:pPr algn="ctr"/>
                      <a:r>
                        <a:rPr lang="en-US" sz="2400" b="1" dirty="0" smtClean="0"/>
                        <a:t>2016-17</a:t>
                      </a:r>
                      <a:endParaRPr lang="en-US" sz="2400" b="1" dirty="0"/>
                    </a:p>
                  </a:txBody>
                  <a:tcPr>
                    <a:solidFill>
                      <a:schemeClr val="accent1">
                        <a:lumMod val="40000"/>
                        <a:lumOff val="60000"/>
                      </a:schemeClr>
                    </a:solidFill>
                  </a:tcPr>
                </a:tc>
                <a:tc hMerge="1">
                  <a:txBody>
                    <a:bodyPr/>
                    <a:lstStyle/>
                    <a:p>
                      <a:endParaRPr lang="en-US"/>
                    </a:p>
                  </a:txBody>
                  <a:tcPr/>
                </a:tc>
                <a:tc gridSpan="2">
                  <a:txBody>
                    <a:bodyPr/>
                    <a:lstStyle/>
                    <a:p>
                      <a:pPr algn="ctr"/>
                      <a:r>
                        <a:rPr lang="en-US" sz="2400" b="1" dirty="0" smtClean="0"/>
                        <a:t>2015-16</a:t>
                      </a:r>
                      <a:endParaRPr lang="en-US" sz="2400" b="1" dirty="0"/>
                    </a:p>
                  </a:txBody>
                  <a:tcPr>
                    <a:solidFill>
                      <a:schemeClr val="accent4">
                        <a:lumMod val="40000"/>
                        <a:lumOff val="60000"/>
                      </a:schemeClr>
                    </a:solidFill>
                  </a:tcPr>
                </a:tc>
                <a:tc hMerge="1">
                  <a:txBody>
                    <a:bodyPr/>
                    <a:lstStyle/>
                    <a:p>
                      <a:endParaRPr lang="en-US"/>
                    </a:p>
                  </a:txBody>
                  <a:tcPr/>
                </a:tc>
              </a:tr>
              <a:tr h="525670">
                <a:tc>
                  <a:txBody>
                    <a:bodyPr/>
                    <a:lstStyle/>
                    <a:p>
                      <a:endParaRPr lang="en-US" sz="2400" dirty="0"/>
                    </a:p>
                  </a:txBody>
                  <a:tcPr>
                    <a:noFill/>
                  </a:tcPr>
                </a:tc>
                <a:tc>
                  <a:txBody>
                    <a:bodyPr/>
                    <a:lstStyle/>
                    <a:p>
                      <a:pPr algn="ctr"/>
                      <a:r>
                        <a:rPr lang="en-US" sz="2400" b="1" dirty="0" smtClean="0"/>
                        <a:t>#</a:t>
                      </a:r>
                      <a:endParaRPr lang="en-US" sz="2400" b="1" dirty="0"/>
                    </a:p>
                  </a:txBody>
                  <a:tcPr>
                    <a:solidFill>
                      <a:schemeClr val="accent1">
                        <a:lumMod val="40000"/>
                        <a:lumOff val="60000"/>
                      </a:schemeClr>
                    </a:solidFill>
                  </a:tcPr>
                </a:tc>
                <a:tc>
                  <a:txBody>
                    <a:bodyPr/>
                    <a:lstStyle/>
                    <a:p>
                      <a:pPr algn="ctr"/>
                      <a:r>
                        <a:rPr lang="en-US" sz="2400" b="1" dirty="0" smtClean="0"/>
                        <a:t>%</a:t>
                      </a:r>
                      <a:endParaRPr lang="en-US" sz="2400" b="1" dirty="0"/>
                    </a:p>
                  </a:txBody>
                  <a:tcPr>
                    <a:solidFill>
                      <a:schemeClr val="accent1">
                        <a:lumMod val="40000"/>
                        <a:lumOff val="60000"/>
                      </a:schemeClr>
                    </a:solidFill>
                  </a:tcPr>
                </a:tc>
                <a:tc>
                  <a:txBody>
                    <a:bodyPr/>
                    <a:lstStyle/>
                    <a:p>
                      <a:pPr algn="ctr"/>
                      <a:r>
                        <a:rPr lang="en-US" sz="2400" b="1" dirty="0" smtClean="0"/>
                        <a:t>#</a:t>
                      </a:r>
                      <a:endParaRPr lang="en-US" sz="2400" b="1" dirty="0"/>
                    </a:p>
                  </a:txBody>
                  <a:tcPr>
                    <a:solidFill>
                      <a:schemeClr val="accent4">
                        <a:lumMod val="40000"/>
                        <a:lumOff val="60000"/>
                      </a:schemeClr>
                    </a:solidFill>
                  </a:tcPr>
                </a:tc>
                <a:tc>
                  <a:txBody>
                    <a:bodyPr/>
                    <a:lstStyle/>
                    <a:p>
                      <a:pPr algn="ctr"/>
                      <a:r>
                        <a:rPr lang="en-US" sz="2400" b="1" dirty="0" smtClean="0"/>
                        <a:t>%</a:t>
                      </a:r>
                      <a:endParaRPr lang="en-US" sz="2400" b="1" dirty="0"/>
                    </a:p>
                  </a:txBody>
                  <a:tcPr>
                    <a:solidFill>
                      <a:schemeClr val="accent4">
                        <a:lumMod val="40000"/>
                        <a:lumOff val="60000"/>
                      </a:schemeClr>
                    </a:solidFill>
                  </a:tcPr>
                </a:tc>
              </a:tr>
              <a:tr h="525670">
                <a:tc>
                  <a:txBody>
                    <a:bodyPr/>
                    <a:lstStyle/>
                    <a:p>
                      <a:pPr algn="r"/>
                      <a:r>
                        <a:rPr lang="en-US" sz="2400" b="1" dirty="0" smtClean="0"/>
                        <a:t>A</a:t>
                      </a:r>
                      <a:endParaRPr lang="en-US" sz="2400" b="1" dirty="0"/>
                    </a:p>
                  </a:txBody>
                  <a:tcPr>
                    <a:noFill/>
                  </a:tcPr>
                </a:tc>
                <a:tc>
                  <a:txBody>
                    <a:bodyPr/>
                    <a:lstStyle/>
                    <a:p>
                      <a:pPr algn="ctr"/>
                      <a:r>
                        <a:rPr lang="en-US" sz="2400" dirty="0" smtClean="0"/>
                        <a:t>38</a:t>
                      </a:r>
                      <a:endParaRPr lang="en-US" sz="2400" dirty="0"/>
                    </a:p>
                  </a:txBody>
                  <a:tcPr>
                    <a:solidFill>
                      <a:schemeClr val="accent1">
                        <a:lumMod val="40000"/>
                        <a:lumOff val="60000"/>
                      </a:schemeClr>
                    </a:solidFill>
                  </a:tcPr>
                </a:tc>
                <a:tc>
                  <a:txBody>
                    <a:bodyPr/>
                    <a:lstStyle/>
                    <a:p>
                      <a:pPr algn="ctr"/>
                      <a:r>
                        <a:rPr lang="en-US" sz="2400" dirty="0" smtClean="0"/>
                        <a:t>2.2%</a:t>
                      </a:r>
                      <a:endParaRPr lang="en-US" sz="2400" dirty="0"/>
                    </a:p>
                  </a:txBody>
                  <a:tcPr>
                    <a:solidFill>
                      <a:schemeClr val="accent1">
                        <a:lumMod val="40000"/>
                        <a:lumOff val="60000"/>
                      </a:schemeClr>
                    </a:solidFill>
                  </a:tcPr>
                </a:tc>
                <a:tc>
                  <a:txBody>
                    <a:bodyPr/>
                    <a:lstStyle/>
                    <a:p>
                      <a:pPr algn="ctr"/>
                      <a:r>
                        <a:rPr lang="en-US" sz="2400" dirty="0" smtClean="0"/>
                        <a:t>36</a:t>
                      </a:r>
                      <a:endParaRPr lang="en-US" sz="2400" dirty="0"/>
                    </a:p>
                  </a:txBody>
                  <a:tcPr>
                    <a:solidFill>
                      <a:schemeClr val="accent4">
                        <a:lumMod val="40000"/>
                        <a:lumOff val="60000"/>
                      </a:schemeClr>
                    </a:solidFill>
                  </a:tcPr>
                </a:tc>
                <a:tc>
                  <a:txBody>
                    <a:bodyPr/>
                    <a:lstStyle/>
                    <a:p>
                      <a:pPr algn="ctr"/>
                      <a:r>
                        <a:rPr lang="en-US" sz="2400" dirty="0" smtClean="0"/>
                        <a:t>2.0%</a:t>
                      </a:r>
                      <a:endParaRPr lang="en-US" sz="2400" dirty="0"/>
                    </a:p>
                  </a:txBody>
                  <a:tcPr>
                    <a:solidFill>
                      <a:schemeClr val="accent4">
                        <a:lumMod val="40000"/>
                        <a:lumOff val="60000"/>
                      </a:schemeClr>
                    </a:solidFill>
                  </a:tcPr>
                </a:tc>
              </a:tr>
              <a:tr h="525670">
                <a:tc>
                  <a:txBody>
                    <a:bodyPr/>
                    <a:lstStyle/>
                    <a:p>
                      <a:pPr algn="r"/>
                      <a:r>
                        <a:rPr lang="en-US" sz="2400" b="1" dirty="0" smtClean="0"/>
                        <a:t>B</a:t>
                      </a:r>
                      <a:endParaRPr lang="en-US" sz="2400" b="1" dirty="0"/>
                    </a:p>
                  </a:txBody>
                  <a:tcPr>
                    <a:noFill/>
                  </a:tcPr>
                </a:tc>
                <a:tc>
                  <a:txBody>
                    <a:bodyPr/>
                    <a:lstStyle/>
                    <a:p>
                      <a:pPr algn="ctr"/>
                      <a:r>
                        <a:rPr lang="en-US" sz="2400" dirty="0" smtClean="0"/>
                        <a:t>203</a:t>
                      </a:r>
                      <a:endParaRPr lang="en-US" sz="2400" dirty="0"/>
                    </a:p>
                  </a:txBody>
                  <a:tcPr>
                    <a:solidFill>
                      <a:schemeClr val="accent1">
                        <a:lumMod val="40000"/>
                        <a:lumOff val="60000"/>
                      </a:schemeClr>
                    </a:solidFill>
                  </a:tcPr>
                </a:tc>
                <a:tc>
                  <a:txBody>
                    <a:bodyPr/>
                    <a:lstStyle/>
                    <a:p>
                      <a:pPr algn="ctr"/>
                      <a:r>
                        <a:rPr lang="en-US" sz="2400" dirty="0" smtClean="0"/>
                        <a:t>11.7%</a:t>
                      </a:r>
                      <a:endParaRPr lang="en-US" sz="2400" dirty="0"/>
                    </a:p>
                  </a:txBody>
                  <a:tcPr>
                    <a:solidFill>
                      <a:schemeClr val="accent1">
                        <a:lumMod val="40000"/>
                        <a:lumOff val="60000"/>
                      </a:schemeClr>
                    </a:solidFill>
                  </a:tcPr>
                </a:tc>
                <a:tc>
                  <a:txBody>
                    <a:bodyPr/>
                    <a:lstStyle/>
                    <a:p>
                      <a:pPr algn="ctr"/>
                      <a:r>
                        <a:rPr lang="en-US" sz="2400" dirty="0" smtClean="0"/>
                        <a:t>216</a:t>
                      </a:r>
                      <a:endParaRPr lang="en-US" sz="2400" dirty="0"/>
                    </a:p>
                  </a:txBody>
                  <a:tcPr>
                    <a:solidFill>
                      <a:schemeClr val="accent4">
                        <a:lumMod val="40000"/>
                        <a:lumOff val="60000"/>
                      </a:schemeClr>
                    </a:solidFill>
                  </a:tcPr>
                </a:tc>
                <a:tc>
                  <a:txBody>
                    <a:bodyPr/>
                    <a:lstStyle/>
                    <a:p>
                      <a:pPr algn="ctr"/>
                      <a:r>
                        <a:rPr lang="en-US" sz="2400" dirty="0" smtClean="0"/>
                        <a:t>12.1%</a:t>
                      </a:r>
                      <a:endParaRPr lang="en-US" sz="2400" dirty="0"/>
                    </a:p>
                  </a:txBody>
                  <a:tcPr>
                    <a:solidFill>
                      <a:schemeClr val="accent4">
                        <a:lumMod val="40000"/>
                        <a:lumOff val="60000"/>
                      </a:schemeClr>
                    </a:solidFill>
                  </a:tcPr>
                </a:tc>
              </a:tr>
              <a:tr h="525670">
                <a:tc>
                  <a:txBody>
                    <a:bodyPr/>
                    <a:lstStyle/>
                    <a:p>
                      <a:pPr algn="r"/>
                      <a:r>
                        <a:rPr lang="en-US" sz="2400" b="1" dirty="0" smtClean="0"/>
                        <a:t>C</a:t>
                      </a:r>
                      <a:endParaRPr lang="en-US" sz="2400" b="1" dirty="0"/>
                    </a:p>
                  </a:txBody>
                  <a:tcPr>
                    <a:noFill/>
                  </a:tcPr>
                </a:tc>
                <a:tc>
                  <a:txBody>
                    <a:bodyPr/>
                    <a:lstStyle/>
                    <a:p>
                      <a:pPr algn="ctr"/>
                      <a:r>
                        <a:rPr lang="en-US" sz="2400" dirty="0" smtClean="0"/>
                        <a:t>382</a:t>
                      </a:r>
                      <a:endParaRPr lang="en-US" sz="2400" dirty="0"/>
                    </a:p>
                  </a:txBody>
                  <a:tcPr>
                    <a:solidFill>
                      <a:schemeClr val="accent1">
                        <a:lumMod val="40000"/>
                        <a:lumOff val="60000"/>
                      </a:schemeClr>
                    </a:solidFill>
                  </a:tcPr>
                </a:tc>
                <a:tc>
                  <a:txBody>
                    <a:bodyPr/>
                    <a:lstStyle/>
                    <a:p>
                      <a:pPr algn="ctr"/>
                      <a:r>
                        <a:rPr lang="en-US" sz="2400" dirty="0" smtClean="0"/>
                        <a:t>22.0%</a:t>
                      </a:r>
                      <a:endParaRPr lang="en-US" sz="2400" dirty="0"/>
                    </a:p>
                  </a:txBody>
                  <a:tcPr>
                    <a:solidFill>
                      <a:schemeClr val="accent1">
                        <a:lumMod val="40000"/>
                        <a:lumOff val="60000"/>
                      </a:schemeClr>
                    </a:solidFill>
                  </a:tcPr>
                </a:tc>
                <a:tc>
                  <a:txBody>
                    <a:bodyPr/>
                    <a:lstStyle/>
                    <a:p>
                      <a:pPr algn="ctr"/>
                      <a:r>
                        <a:rPr lang="en-US" sz="2400" dirty="0" smtClean="0"/>
                        <a:t>425</a:t>
                      </a:r>
                      <a:endParaRPr lang="en-US" sz="2400" dirty="0"/>
                    </a:p>
                  </a:txBody>
                  <a:tcPr>
                    <a:solidFill>
                      <a:schemeClr val="accent4">
                        <a:lumMod val="40000"/>
                        <a:lumOff val="60000"/>
                      </a:schemeClr>
                    </a:solidFill>
                  </a:tcPr>
                </a:tc>
                <a:tc>
                  <a:txBody>
                    <a:bodyPr/>
                    <a:lstStyle/>
                    <a:p>
                      <a:pPr algn="ctr"/>
                      <a:r>
                        <a:rPr lang="en-US" sz="2400" dirty="0" smtClean="0"/>
                        <a:t>23.8%</a:t>
                      </a:r>
                      <a:endParaRPr lang="en-US" sz="2400" dirty="0"/>
                    </a:p>
                  </a:txBody>
                  <a:tcPr>
                    <a:solidFill>
                      <a:schemeClr val="accent4">
                        <a:lumMod val="40000"/>
                        <a:lumOff val="60000"/>
                      </a:schemeClr>
                    </a:solidFill>
                  </a:tcPr>
                </a:tc>
              </a:tr>
              <a:tr h="525670">
                <a:tc>
                  <a:txBody>
                    <a:bodyPr/>
                    <a:lstStyle/>
                    <a:p>
                      <a:pPr algn="r"/>
                      <a:r>
                        <a:rPr lang="en-US" sz="2400" b="1" dirty="0" smtClean="0"/>
                        <a:t>D</a:t>
                      </a:r>
                      <a:endParaRPr lang="en-US" sz="2400" b="1" dirty="0"/>
                    </a:p>
                  </a:txBody>
                  <a:tcPr>
                    <a:noFill/>
                  </a:tcPr>
                </a:tc>
                <a:tc>
                  <a:txBody>
                    <a:bodyPr/>
                    <a:lstStyle/>
                    <a:p>
                      <a:pPr algn="ctr"/>
                      <a:r>
                        <a:rPr lang="en-US" sz="2400" dirty="0" smtClean="0"/>
                        <a:t>438</a:t>
                      </a:r>
                      <a:endParaRPr lang="en-US" sz="2400" dirty="0"/>
                    </a:p>
                  </a:txBody>
                  <a:tcPr>
                    <a:solidFill>
                      <a:schemeClr val="accent1">
                        <a:lumMod val="40000"/>
                        <a:lumOff val="60000"/>
                      </a:schemeClr>
                    </a:solidFill>
                  </a:tcPr>
                </a:tc>
                <a:tc>
                  <a:txBody>
                    <a:bodyPr/>
                    <a:lstStyle/>
                    <a:p>
                      <a:pPr algn="ctr"/>
                      <a:r>
                        <a:rPr lang="en-US" sz="2400" dirty="0" smtClean="0"/>
                        <a:t>25.2%</a:t>
                      </a:r>
                      <a:endParaRPr lang="en-US" sz="2400" dirty="0"/>
                    </a:p>
                  </a:txBody>
                  <a:tcPr>
                    <a:solidFill>
                      <a:schemeClr val="accent1">
                        <a:lumMod val="40000"/>
                        <a:lumOff val="60000"/>
                      </a:schemeClr>
                    </a:solidFill>
                  </a:tcPr>
                </a:tc>
                <a:tc>
                  <a:txBody>
                    <a:bodyPr/>
                    <a:lstStyle/>
                    <a:p>
                      <a:pPr algn="ctr"/>
                      <a:r>
                        <a:rPr lang="en-US" sz="2400" dirty="0" smtClean="0"/>
                        <a:t>478</a:t>
                      </a:r>
                      <a:endParaRPr lang="en-US" sz="2400" dirty="0"/>
                    </a:p>
                  </a:txBody>
                  <a:tcPr>
                    <a:solidFill>
                      <a:schemeClr val="accent4">
                        <a:lumMod val="40000"/>
                        <a:lumOff val="60000"/>
                      </a:schemeClr>
                    </a:solidFill>
                  </a:tcPr>
                </a:tc>
                <a:tc>
                  <a:txBody>
                    <a:bodyPr/>
                    <a:lstStyle/>
                    <a:p>
                      <a:pPr algn="ctr"/>
                      <a:r>
                        <a:rPr lang="en-US" sz="2400" dirty="0" smtClean="0"/>
                        <a:t>26.7%</a:t>
                      </a:r>
                      <a:endParaRPr lang="en-US" sz="2400" dirty="0"/>
                    </a:p>
                  </a:txBody>
                  <a:tcPr>
                    <a:solidFill>
                      <a:schemeClr val="accent4">
                        <a:lumMod val="40000"/>
                        <a:lumOff val="60000"/>
                      </a:schemeClr>
                    </a:solidFill>
                  </a:tcPr>
                </a:tc>
              </a:tr>
              <a:tr h="525670">
                <a:tc>
                  <a:txBody>
                    <a:bodyPr/>
                    <a:lstStyle/>
                    <a:p>
                      <a:pPr algn="r"/>
                      <a:r>
                        <a:rPr lang="en-US" sz="2400" b="1" dirty="0" smtClean="0"/>
                        <a:t>F</a:t>
                      </a:r>
                      <a:endParaRPr lang="en-US" sz="2400" b="1" dirty="0"/>
                    </a:p>
                  </a:txBody>
                  <a:tcPr>
                    <a:noFill/>
                  </a:tcPr>
                </a:tc>
                <a:tc>
                  <a:txBody>
                    <a:bodyPr/>
                    <a:lstStyle/>
                    <a:p>
                      <a:pPr algn="ctr"/>
                      <a:r>
                        <a:rPr lang="en-US" sz="2400" dirty="0" smtClean="0"/>
                        <a:t>675</a:t>
                      </a:r>
                      <a:endParaRPr lang="en-US" sz="2400" dirty="0"/>
                    </a:p>
                  </a:txBody>
                  <a:tcPr>
                    <a:solidFill>
                      <a:schemeClr val="accent1">
                        <a:lumMod val="40000"/>
                        <a:lumOff val="60000"/>
                      </a:schemeClr>
                    </a:solidFill>
                  </a:tcPr>
                </a:tc>
                <a:tc>
                  <a:txBody>
                    <a:bodyPr/>
                    <a:lstStyle/>
                    <a:p>
                      <a:pPr algn="ctr"/>
                      <a:r>
                        <a:rPr lang="en-US" sz="2400" dirty="0" smtClean="0"/>
                        <a:t>38.9%</a:t>
                      </a:r>
                      <a:endParaRPr lang="en-US" sz="2400" dirty="0"/>
                    </a:p>
                  </a:txBody>
                  <a:tcPr>
                    <a:solidFill>
                      <a:schemeClr val="accent1">
                        <a:lumMod val="40000"/>
                        <a:lumOff val="60000"/>
                      </a:schemeClr>
                    </a:solidFill>
                  </a:tcPr>
                </a:tc>
                <a:tc>
                  <a:txBody>
                    <a:bodyPr/>
                    <a:lstStyle/>
                    <a:p>
                      <a:pPr algn="ctr"/>
                      <a:r>
                        <a:rPr lang="en-US" sz="2400" dirty="0" smtClean="0"/>
                        <a:t>633</a:t>
                      </a:r>
                      <a:endParaRPr lang="en-US" sz="2400" dirty="0"/>
                    </a:p>
                  </a:txBody>
                  <a:tcPr>
                    <a:solidFill>
                      <a:schemeClr val="accent4">
                        <a:lumMod val="40000"/>
                        <a:lumOff val="60000"/>
                      </a:schemeClr>
                    </a:solidFill>
                  </a:tcPr>
                </a:tc>
                <a:tc>
                  <a:txBody>
                    <a:bodyPr/>
                    <a:lstStyle/>
                    <a:p>
                      <a:pPr algn="ctr"/>
                      <a:r>
                        <a:rPr lang="en-US" sz="2400" dirty="0" smtClean="0"/>
                        <a:t>35.4%</a:t>
                      </a:r>
                      <a:endParaRPr lang="en-US" sz="2400" dirty="0"/>
                    </a:p>
                  </a:txBody>
                  <a:tcPr>
                    <a:solidFill>
                      <a:schemeClr val="accent4">
                        <a:lumMod val="40000"/>
                        <a:lumOff val="60000"/>
                      </a:schemeClr>
                    </a:solidFill>
                  </a:tcPr>
                </a:tc>
              </a:tr>
            </a:tbl>
          </a:graphicData>
        </a:graphic>
      </p:graphicFrame>
    </p:spTree>
    <p:extLst>
      <p:ext uri="{BB962C8B-B14F-4D97-AF65-F5344CB8AC3E}">
        <p14:creationId xmlns:p14="http://schemas.microsoft.com/office/powerpoint/2010/main" val="3101148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408"/>
            <a:ext cx="12192000" cy="707886"/>
          </a:xfrm>
          <a:prstGeom prst="rect">
            <a:avLst/>
          </a:prstGeom>
          <a:solidFill>
            <a:srgbClr val="151F46"/>
          </a:solidFill>
        </p:spPr>
        <p:txBody>
          <a:bodyPr wrap="square" rtlCol="0">
            <a:spAutoFit/>
          </a:bodyPr>
          <a:lstStyle/>
          <a:p>
            <a:r>
              <a:rPr lang="en-US" sz="4000" dirty="0" smtClean="0">
                <a:solidFill>
                  <a:schemeClr val="bg1"/>
                </a:solidFill>
              </a:rPr>
              <a:t>Data Summary</a:t>
            </a:r>
            <a:endParaRPr lang="en-US" sz="4000"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503418202"/>
              </p:ext>
            </p:extLst>
          </p:nvPr>
        </p:nvGraphicFramePr>
        <p:xfrm>
          <a:off x="2054087" y="993911"/>
          <a:ext cx="7845287" cy="4205360"/>
        </p:xfrm>
        <a:graphic>
          <a:graphicData uri="http://schemas.openxmlformats.org/drawingml/2006/table">
            <a:tbl>
              <a:tblPr firstRow="1" bandRow="1">
                <a:tableStyleId>{5C22544A-7EE6-4342-B048-85BDC9FD1C3A}</a:tableStyleId>
              </a:tblPr>
              <a:tblGrid>
                <a:gridCol w="1282237"/>
                <a:gridCol w="1569096"/>
                <a:gridCol w="1796505"/>
                <a:gridCol w="1483352"/>
                <a:gridCol w="1714097"/>
              </a:tblGrid>
              <a:tr h="525670">
                <a:tc>
                  <a:txBody>
                    <a:bodyPr/>
                    <a:lstStyle/>
                    <a:p>
                      <a:pPr algn="ctr"/>
                      <a:endParaRPr lang="en-US" sz="2400" dirty="0"/>
                    </a:p>
                  </a:txBody>
                  <a:tcPr>
                    <a:no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aseline="0" dirty="0" smtClean="0"/>
                        <a:t>GROWTH DOMAIN, GRADES 4-8</a:t>
                      </a:r>
                      <a:endParaRPr lang="en-US" sz="2400" dirty="0" smtClean="0"/>
                    </a:p>
                  </a:txBody>
                  <a:tcPr>
                    <a:solidFill>
                      <a:srgbClr val="151F46"/>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r>
              <a:tr h="525670">
                <a:tc>
                  <a:txBody>
                    <a:bodyPr/>
                    <a:lstStyle/>
                    <a:p>
                      <a:endParaRPr lang="en-US" sz="2400" dirty="0"/>
                    </a:p>
                  </a:txBody>
                  <a:tcPr>
                    <a:noFill/>
                  </a:tcPr>
                </a:tc>
                <a:tc gridSpan="2">
                  <a:txBody>
                    <a:bodyPr/>
                    <a:lstStyle/>
                    <a:p>
                      <a:pPr algn="ctr"/>
                      <a:r>
                        <a:rPr lang="en-US" sz="2400" b="1" dirty="0" smtClean="0"/>
                        <a:t>2016-17</a:t>
                      </a:r>
                      <a:endParaRPr lang="en-US" sz="2400" b="1" dirty="0"/>
                    </a:p>
                  </a:txBody>
                  <a:tcPr>
                    <a:solidFill>
                      <a:schemeClr val="accent1">
                        <a:lumMod val="40000"/>
                        <a:lumOff val="60000"/>
                      </a:schemeClr>
                    </a:solidFill>
                  </a:tcPr>
                </a:tc>
                <a:tc hMerge="1">
                  <a:txBody>
                    <a:bodyPr/>
                    <a:lstStyle/>
                    <a:p>
                      <a:endParaRPr lang="en-US"/>
                    </a:p>
                  </a:txBody>
                  <a:tcPr/>
                </a:tc>
                <a:tc gridSpan="2">
                  <a:txBody>
                    <a:bodyPr/>
                    <a:lstStyle/>
                    <a:p>
                      <a:pPr algn="ctr"/>
                      <a:r>
                        <a:rPr lang="en-US" sz="2400" b="1" dirty="0" smtClean="0"/>
                        <a:t>2015-16</a:t>
                      </a:r>
                      <a:endParaRPr lang="en-US" sz="2400" b="1" dirty="0"/>
                    </a:p>
                  </a:txBody>
                  <a:tcPr>
                    <a:solidFill>
                      <a:schemeClr val="accent4">
                        <a:lumMod val="40000"/>
                        <a:lumOff val="60000"/>
                      </a:schemeClr>
                    </a:solidFill>
                  </a:tcPr>
                </a:tc>
                <a:tc hMerge="1">
                  <a:txBody>
                    <a:bodyPr/>
                    <a:lstStyle/>
                    <a:p>
                      <a:endParaRPr lang="en-US"/>
                    </a:p>
                  </a:txBody>
                  <a:tcPr/>
                </a:tc>
              </a:tr>
              <a:tr h="525670">
                <a:tc>
                  <a:txBody>
                    <a:bodyPr/>
                    <a:lstStyle/>
                    <a:p>
                      <a:endParaRPr lang="en-US" sz="2400" dirty="0"/>
                    </a:p>
                  </a:txBody>
                  <a:tcPr>
                    <a:noFill/>
                  </a:tcPr>
                </a:tc>
                <a:tc>
                  <a:txBody>
                    <a:bodyPr/>
                    <a:lstStyle/>
                    <a:p>
                      <a:pPr algn="ctr"/>
                      <a:r>
                        <a:rPr lang="en-US" sz="2400" b="1" dirty="0" smtClean="0"/>
                        <a:t>#</a:t>
                      </a:r>
                      <a:endParaRPr lang="en-US" sz="2400" b="1" dirty="0"/>
                    </a:p>
                  </a:txBody>
                  <a:tcPr>
                    <a:solidFill>
                      <a:schemeClr val="accent1">
                        <a:lumMod val="40000"/>
                        <a:lumOff val="60000"/>
                      </a:schemeClr>
                    </a:solidFill>
                  </a:tcPr>
                </a:tc>
                <a:tc>
                  <a:txBody>
                    <a:bodyPr/>
                    <a:lstStyle/>
                    <a:p>
                      <a:pPr algn="ctr"/>
                      <a:r>
                        <a:rPr lang="en-US" sz="2400" b="1" dirty="0" smtClean="0"/>
                        <a:t>%</a:t>
                      </a:r>
                      <a:endParaRPr lang="en-US" sz="2400" b="1" dirty="0"/>
                    </a:p>
                  </a:txBody>
                  <a:tcPr>
                    <a:solidFill>
                      <a:schemeClr val="accent1">
                        <a:lumMod val="40000"/>
                        <a:lumOff val="60000"/>
                      </a:schemeClr>
                    </a:solidFill>
                  </a:tcPr>
                </a:tc>
                <a:tc>
                  <a:txBody>
                    <a:bodyPr/>
                    <a:lstStyle/>
                    <a:p>
                      <a:pPr algn="ctr"/>
                      <a:r>
                        <a:rPr lang="en-US" sz="2400" b="1" dirty="0" smtClean="0"/>
                        <a:t>#</a:t>
                      </a:r>
                      <a:endParaRPr lang="en-US" sz="2400" b="1" dirty="0"/>
                    </a:p>
                  </a:txBody>
                  <a:tcPr>
                    <a:solidFill>
                      <a:schemeClr val="accent4">
                        <a:lumMod val="40000"/>
                        <a:lumOff val="60000"/>
                      </a:schemeClr>
                    </a:solidFill>
                  </a:tcPr>
                </a:tc>
                <a:tc>
                  <a:txBody>
                    <a:bodyPr/>
                    <a:lstStyle/>
                    <a:p>
                      <a:pPr algn="ctr"/>
                      <a:r>
                        <a:rPr lang="en-US" sz="2400" b="1" dirty="0" smtClean="0"/>
                        <a:t>%</a:t>
                      </a:r>
                      <a:endParaRPr lang="en-US" sz="2400" b="1" dirty="0"/>
                    </a:p>
                  </a:txBody>
                  <a:tcPr>
                    <a:solidFill>
                      <a:schemeClr val="accent4">
                        <a:lumMod val="40000"/>
                        <a:lumOff val="60000"/>
                      </a:schemeClr>
                    </a:solidFill>
                  </a:tcPr>
                </a:tc>
              </a:tr>
              <a:tr h="525670">
                <a:tc>
                  <a:txBody>
                    <a:bodyPr/>
                    <a:lstStyle/>
                    <a:p>
                      <a:pPr algn="r"/>
                      <a:r>
                        <a:rPr lang="en-US" sz="2400" b="1" dirty="0" smtClean="0"/>
                        <a:t>A</a:t>
                      </a:r>
                      <a:endParaRPr lang="en-US" sz="2400" b="1" dirty="0"/>
                    </a:p>
                  </a:txBody>
                  <a:tcPr>
                    <a:noFill/>
                  </a:tcPr>
                </a:tc>
                <a:tc>
                  <a:txBody>
                    <a:bodyPr/>
                    <a:lstStyle/>
                    <a:p>
                      <a:pPr algn="ctr"/>
                      <a:r>
                        <a:rPr lang="en-US" sz="2400" dirty="0" smtClean="0"/>
                        <a:t>1328</a:t>
                      </a:r>
                      <a:endParaRPr lang="en-US" sz="2400" dirty="0"/>
                    </a:p>
                  </a:txBody>
                  <a:tcPr>
                    <a:solidFill>
                      <a:schemeClr val="accent1">
                        <a:lumMod val="40000"/>
                        <a:lumOff val="60000"/>
                      </a:schemeClr>
                    </a:solidFill>
                  </a:tcPr>
                </a:tc>
                <a:tc>
                  <a:txBody>
                    <a:bodyPr/>
                    <a:lstStyle/>
                    <a:p>
                      <a:pPr algn="ctr"/>
                      <a:r>
                        <a:rPr lang="en-US" sz="2400" dirty="0" smtClean="0"/>
                        <a:t>74.5%</a:t>
                      </a:r>
                      <a:endParaRPr lang="en-US" sz="2400" dirty="0"/>
                    </a:p>
                  </a:txBody>
                  <a:tcPr>
                    <a:solidFill>
                      <a:schemeClr val="accent1">
                        <a:lumMod val="40000"/>
                        <a:lumOff val="60000"/>
                      </a:schemeClr>
                    </a:solidFill>
                  </a:tcPr>
                </a:tc>
                <a:tc>
                  <a:txBody>
                    <a:bodyPr/>
                    <a:lstStyle/>
                    <a:p>
                      <a:pPr algn="ctr"/>
                      <a:r>
                        <a:rPr lang="en-US" sz="2400" dirty="0" smtClean="0"/>
                        <a:t>1338</a:t>
                      </a:r>
                      <a:endParaRPr lang="en-US" sz="2400" dirty="0"/>
                    </a:p>
                  </a:txBody>
                  <a:tcPr>
                    <a:solidFill>
                      <a:schemeClr val="accent4">
                        <a:lumMod val="40000"/>
                        <a:lumOff val="60000"/>
                      </a:schemeClr>
                    </a:solidFill>
                  </a:tcPr>
                </a:tc>
                <a:tc>
                  <a:txBody>
                    <a:bodyPr/>
                    <a:lstStyle/>
                    <a:p>
                      <a:pPr algn="ctr"/>
                      <a:r>
                        <a:rPr lang="en-US" sz="2400" dirty="0" smtClean="0"/>
                        <a:t>73.9%</a:t>
                      </a:r>
                      <a:endParaRPr lang="en-US" sz="2400" dirty="0"/>
                    </a:p>
                  </a:txBody>
                  <a:tcPr>
                    <a:solidFill>
                      <a:schemeClr val="accent4">
                        <a:lumMod val="40000"/>
                        <a:lumOff val="60000"/>
                      </a:schemeClr>
                    </a:solidFill>
                  </a:tcPr>
                </a:tc>
              </a:tr>
              <a:tr h="525670">
                <a:tc>
                  <a:txBody>
                    <a:bodyPr/>
                    <a:lstStyle/>
                    <a:p>
                      <a:pPr algn="r"/>
                      <a:r>
                        <a:rPr lang="en-US" sz="2400" b="1" dirty="0" smtClean="0"/>
                        <a:t>B</a:t>
                      </a:r>
                      <a:endParaRPr lang="en-US" sz="2400" b="1" dirty="0"/>
                    </a:p>
                  </a:txBody>
                  <a:tcPr>
                    <a:noFill/>
                  </a:tcPr>
                </a:tc>
                <a:tc>
                  <a:txBody>
                    <a:bodyPr/>
                    <a:lstStyle/>
                    <a:p>
                      <a:pPr algn="ctr"/>
                      <a:r>
                        <a:rPr lang="en-US" sz="2400" dirty="0" smtClean="0"/>
                        <a:t>313</a:t>
                      </a:r>
                      <a:endParaRPr lang="en-US" sz="2400" dirty="0"/>
                    </a:p>
                  </a:txBody>
                  <a:tcPr>
                    <a:solidFill>
                      <a:schemeClr val="accent1">
                        <a:lumMod val="40000"/>
                        <a:lumOff val="60000"/>
                      </a:schemeClr>
                    </a:solidFill>
                  </a:tcPr>
                </a:tc>
                <a:tc>
                  <a:txBody>
                    <a:bodyPr/>
                    <a:lstStyle/>
                    <a:p>
                      <a:pPr algn="ctr"/>
                      <a:r>
                        <a:rPr lang="en-US" sz="2400" dirty="0" smtClean="0"/>
                        <a:t>17.6%</a:t>
                      </a:r>
                      <a:endParaRPr lang="en-US" sz="2400" dirty="0"/>
                    </a:p>
                  </a:txBody>
                  <a:tcPr>
                    <a:solidFill>
                      <a:schemeClr val="accent1">
                        <a:lumMod val="40000"/>
                        <a:lumOff val="60000"/>
                      </a:schemeClr>
                    </a:solidFill>
                  </a:tcPr>
                </a:tc>
                <a:tc>
                  <a:txBody>
                    <a:bodyPr/>
                    <a:lstStyle/>
                    <a:p>
                      <a:pPr algn="ctr"/>
                      <a:r>
                        <a:rPr lang="en-US" sz="2400" dirty="0" smtClean="0"/>
                        <a:t>309</a:t>
                      </a:r>
                      <a:endParaRPr lang="en-US" sz="2400" dirty="0"/>
                    </a:p>
                  </a:txBody>
                  <a:tcPr>
                    <a:solidFill>
                      <a:schemeClr val="accent4">
                        <a:lumMod val="40000"/>
                        <a:lumOff val="60000"/>
                      </a:schemeClr>
                    </a:solidFill>
                  </a:tcPr>
                </a:tc>
                <a:tc>
                  <a:txBody>
                    <a:bodyPr/>
                    <a:lstStyle/>
                    <a:p>
                      <a:pPr algn="ctr"/>
                      <a:r>
                        <a:rPr lang="en-US" sz="2400" dirty="0" smtClean="0"/>
                        <a:t>17.1%</a:t>
                      </a:r>
                      <a:endParaRPr lang="en-US" sz="2400" dirty="0"/>
                    </a:p>
                  </a:txBody>
                  <a:tcPr>
                    <a:solidFill>
                      <a:schemeClr val="accent4">
                        <a:lumMod val="40000"/>
                        <a:lumOff val="60000"/>
                      </a:schemeClr>
                    </a:solidFill>
                  </a:tcPr>
                </a:tc>
              </a:tr>
              <a:tr h="525670">
                <a:tc>
                  <a:txBody>
                    <a:bodyPr/>
                    <a:lstStyle/>
                    <a:p>
                      <a:pPr algn="r"/>
                      <a:r>
                        <a:rPr lang="en-US" sz="2400" b="1" dirty="0" smtClean="0"/>
                        <a:t>C</a:t>
                      </a:r>
                      <a:endParaRPr lang="en-US" sz="2400" b="1" dirty="0"/>
                    </a:p>
                  </a:txBody>
                  <a:tcPr>
                    <a:noFill/>
                  </a:tcPr>
                </a:tc>
                <a:tc>
                  <a:txBody>
                    <a:bodyPr/>
                    <a:lstStyle/>
                    <a:p>
                      <a:pPr algn="ctr"/>
                      <a:r>
                        <a:rPr lang="en-US" sz="2400" dirty="0" smtClean="0"/>
                        <a:t>98</a:t>
                      </a:r>
                      <a:endParaRPr lang="en-US" sz="2400" dirty="0"/>
                    </a:p>
                  </a:txBody>
                  <a:tcPr>
                    <a:solidFill>
                      <a:schemeClr val="accent1">
                        <a:lumMod val="40000"/>
                        <a:lumOff val="60000"/>
                      </a:schemeClr>
                    </a:solidFill>
                  </a:tcPr>
                </a:tc>
                <a:tc>
                  <a:txBody>
                    <a:bodyPr/>
                    <a:lstStyle/>
                    <a:p>
                      <a:pPr algn="ctr"/>
                      <a:r>
                        <a:rPr lang="en-US" sz="2400" dirty="0" smtClean="0"/>
                        <a:t>5.5%</a:t>
                      </a:r>
                      <a:endParaRPr lang="en-US" sz="2400" dirty="0"/>
                    </a:p>
                  </a:txBody>
                  <a:tcPr>
                    <a:solidFill>
                      <a:schemeClr val="accent1">
                        <a:lumMod val="40000"/>
                        <a:lumOff val="60000"/>
                      </a:schemeClr>
                    </a:solidFill>
                  </a:tcPr>
                </a:tc>
                <a:tc>
                  <a:txBody>
                    <a:bodyPr/>
                    <a:lstStyle/>
                    <a:p>
                      <a:pPr algn="ctr"/>
                      <a:r>
                        <a:rPr lang="en-US" sz="2400" dirty="0" smtClean="0"/>
                        <a:t>115</a:t>
                      </a:r>
                      <a:endParaRPr lang="en-US" sz="2400" dirty="0"/>
                    </a:p>
                  </a:txBody>
                  <a:tcPr>
                    <a:solidFill>
                      <a:schemeClr val="accent4">
                        <a:lumMod val="40000"/>
                        <a:lumOff val="60000"/>
                      </a:schemeClr>
                    </a:solidFill>
                  </a:tcPr>
                </a:tc>
                <a:tc>
                  <a:txBody>
                    <a:bodyPr/>
                    <a:lstStyle/>
                    <a:p>
                      <a:pPr algn="ctr"/>
                      <a:r>
                        <a:rPr lang="en-US" sz="2400" dirty="0" smtClean="0"/>
                        <a:t>6.4%</a:t>
                      </a:r>
                      <a:endParaRPr lang="en-US" sz="2400" dirty="0"/>
                    </a:p>
                  </a:txBody>
                  <a:tcPr>
                    <a:solidFill>
                      <a:schemeClr val="accent4">
                        <a:lumMod val="40000"/>
                        <a:lumOff val="60000"/>
                      </a:schemeClr>
                    </a:solidFill>
                  </a:tcPr>
                </a:tc>
              </a:tr>
              <a:tr h="525670">
                <a:tc>
                  <a:txBody>
                    <a:bodyPr/>
                    <a:lstStyle/>
                    <a:p>
                      <a:pPr algn="r"/>
                      <a:r>
                        <a:rPr lang="en-US" sz="2400" b="1" dirty="0" smtClean="0"/>
                        <a:t>D</a:t>
                      </a:r>
                      <a:endParaRPr lang="en-US" sz="2400" b="1" dirty="0"/>
                    </a:p>
                  </a:txBody>
                  <a:tcPr>
                    <a:noFill/>
                  </a:tcPr>
                </a:tc>
                <a:tc>
                  <a:txBody>
                    <a:bodyPr/>
                    <a:lstStyle/>
                    <a:p>
                      <a:pPr algn="ctr"/>
                      <a:r>
                        <a:rPr lang="en-US" sz="2400" dirty="0" smtClean="0"/>
                        <a:t>33</a:t>
                      </a:r>
                      <a:endParaRPr lang="en-US" sz="2400" dirty="0"/>
                    </a:p>
                  </a:txBody>
                  <a:tcPr>
                    <a:solidFill>
                      <a:schemeClr val="accent1">
                        <a:lumMod val="40000"/>
                        <a:lumOff val="60000"/>
                      </a:schemeClr>
                    </a:solidFill>
                  </a:tcPr>
                </a:tc>
                <a:tc>
                  <a:txBody>
                    <a:bodyPr/>
                    <a:lstStyle/>
                    <a:p>
                      <a:pPr algn="ctr"/>
                      <a:r>
                        <a:rPr lang="en-US" sz="2400" dirty="0" smtClean="0"/>
                        <a:t>1.9%</a:t>
                      </a:r>
                      <a:endParaRPr lang="en-US" sz="2400" dirty="0"/>
                    </a:p>
                  </a:txBody>
                  <a:tcPr>
                    <a:solidFill>
                      <a:schemeClr val="accent1">
                        <a:lumMod val="40000"/>
                        <a:lumOff val="60000"/>
                      </a:schemeClr>
                    </a:solidFill>
                  </a:tcPr>
                </a:tc>
                <a:tc>
                  <a:txBody>
                    <a:bodyPr/>
                    <a:lstStyle/>
                    <a:p>
                      <a:pPr algn="ctr"/>
                      <a:r>
                        <a:rPr lang="en-US" sz="2400" dirty="0" smtClean="0"/>
                        <a:t>39</a:t>
                      </a:r>
                      <a:endParaRPr lang="en-US" sz="2400" dirty="0"/>
                    </a:p>
                  </a:txBody>
                  <a:tcPr>
                    <a:solidFill>
                      <a:schemeClr val="accent4">
                        <a:lumMod val="40000"/>
                        <a:lumOff val="60000"/>
                      </a:schemeClr>
                    </a:solidFill>
                  </a:tcPr>
                </a:tc>
                <a:tc>
                  <a:txBody>
                    <a:bodyPr/>
                    <a:lstStyle/>
                    <a:p>
                      <a:pPr algn="ctr"/>
                      <a:r>
                        <a:rPr lang="en-US" sz="2400" dirty="0" smtClean="0"/>
                        <a:t>2.2%</a:t>
                      </a:r>
                      <a:endParaRPr lang="en-US" sz="2400" dirty="0"/>
                    </a:p>
                  </a:txBody>
                  <a:tcPr>
                    <a:solidFill>
                      <a:schemeClr val="accent4">
                        <a:lumMod val="40000"/>
                        <a:lumOff val="60000"/>
                      </a:schemeClr>
                    </a:solidFill>
                  </a:tcPr>
                </a:tc>
              </a:tr>
              <a:tr h="525670">
                <a:tc>
                  <a:txBody>
                    <a:bodyPr/>
                    <a:lstStyle/>
                    <a:p>
                      <a:pPr algn="r"/>
                      <a:r>
                        <a:rPr lang="en-US" sz="2400" b="1" dirty="0" smtClean="0"/>
                        <a:t>F</a:t>
                      </a:r>
                      <a:endParaRPr lang="en-US" sz="2400" b="1" dirty="0"/>
                    </a:p>
                  </a:txBody>
                  <a:tcPr>
                    <a:noFill/>
                  </a:tcPr>
                </a:tc>
                <a:tc>
                  <a:txBody>
                    <a:bodyPr/>
                    <a:lstStyle/>
                    <a:p>
                      <a:pPr algn="ctr"/>
                      <a:r>
                        <a:rPr lang="en-US" sz="2400" dirty="0" smtClean="0"/>
                        <a:t>11</a:t>
                      </a:r>
                      <a:endParaRPr lang="en-US" sz="2400" dirty="0"/>
                    </a:p>
                  </a:txBody>
                  <a:tcPr>
                    <a:solidFill>
                      <a:schemeClr val="accent1">
                        <a:lumMod val="40000"/>
                        <a:lumOff val="60000"/>
                      </a:schemeClr>
                    </a:solidFill>
                  </a:tcPr>
                </a:tc>
                <a:tc>
                  <a:txBody>
                    <a:bodyPr/>
                    <a:lstStyle/>
                    <a:p>
                      <a:pPr algn="ctr"/>
                      <a:r>
                        <a:rPr lang="en-US" sz="2400" dirty="0" smtClean="0"/>
                        <a:t>0.6%</a:t>
                      </a:r>
                      <a:endParaRPr lang="en-US" sz="2400" dirty="0"/>
                    </a:p>
                  </a:txBody>
                  <a:tcPr>
                    <a:solidFill>
                      <a:schemeClr val="accent1">
                        <a:lumMod val="40000"/>
                        <a:lumOff val="60000"/>
                      </a:schemeClr>
                    </a:solidFill>
                  </a:tcPr>
                </a:tc>
                <a:tc>
                  <a:txBody>
                    <a:bodyPr/>
                    <a:lstStyle/>
                    <a:p>
                      <a:pPr algn="ctr"/>
                      <a:r>
                        <a:rPr lang="en-US" sz="2400" dirty="0" smtClean="0"/>
                        <a:t>10</a:t>
                      </a:r>
                      <a:endParaRPr lang="en-US" sz="2400" dirty="0"/>
                    </a:p>
                  </a:txBody>
                  <a:tcPr>
                    <a:solidFill>
                      <a:schemeClr val="accent4">
                        <a:lumMod val="40000"/>
                        <a:lumOff val="60000"/>
                      </a:schemeClr>
                    </a:solidFill>
                  </a:tcPr>
                </a:tc>
                <a:tc>
                  <a:txBody>
                    <a:bodyPr/>
                    <a:lstStyle/>
                    <a:p>
                      <a:pPr algn="ctr"/>
                      <a:r>
                        <a:rPr lang="en-US" sz="2400" dirty="0" smtClean="0"/>
                        <a:t>0.6%</a:t>
                      </a:r>
                      <a:endParaRPr lang="en-US" sz="2400" dirty="0"/>
                    </a:p>
                  </a:txBody>
                  <a:tcPr>
                    <a:solidFill>
                      <a:schemeClr val="accent4">
                        <a:lumMod val="40000"/>
                        <a:lumOff val="60000"/>
                      </a:schemeClr>
                    </a:solidFill>
                  </a:tcPr>
                </a:tc>
              </a:tr>
            </a:tbl>
          </a:graphicData>
        </a:graphic>
      </p:graphicFrame>
    </p:spTree>
    <p:extLst>
      <p:ext uri="{BB962C8B-B14F-4D97-AF65-F5344CB8AC3E}">
        <p14:creationId xmlns:p14="http://schemas.microsoft.com/office/powerpoint/2010/main" val="33763006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408"/>
            <a:ext cx="12192000" cy="707886"/>
          </a:xfrm>
          <a:prstGeom prst="rect">
            <a:avLst/>
          </a:prstGeom>
          <a:solidFill>
            <a:srgbClr val="151F46"/>
          </a:solidFill>
        </p:spPr>
        <p:txBody>
          <a:bodyPr wrap="square" rtlCol="0">
            <a:spAutoFit/>
          </a:bodyPr>
          <a:lstStyle/>
          <a:p>
            <a:r>
              <a:rPr lang="en-US" sz="4000" dirty="0" smtClean="0">
                <a:solidFill>
                  <a:schemeClr val="bg1"/>
                </a:solidFill>
              </a:rPr>
              <a:t>Data Summary</a:t>
            </a:r>
            <a:endParaRPr lang="en-US" sz="4000" dirty="0">
              <a:solidFill>
                <a:schemeClr val="bg1"/>
              </a:solidFill>
            </a:endParaRPr>
          </a:p>
        </p:txBody>
      </p:sp>
      <p:graphicFrame>
        <p:nvGraphicFramePr>
          <p:cNvPr id="6" name="Chart 5"/>
          <p:cNvGraphicFramePr>
            <a:graphicFrameLocks/>
          </p:cNvGraphicFramePr>
          <p:nvPr>
            <p:extLst>
              <p:ext uri="{D42A27DB-BD31-4B8C-83A1-F6EECF244321}">
                <p14:modId xmlns:p14="http://schemas.microsoft.com/office/powerpoint/2010/main" val="372043242"/>
              </p:ext>
            </p:extLst>
          </p:nvPr>
        </p:nvGraphicFramePr>
        <p:xfrm>
          <a:off x="739346" y="720294"/>
          <a:ext cx="10713307" cy="556929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970237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408"/>
            <a:ext cx="12192000" cy="707886"/>
          </a:xfrm>
          <a:prstGeom prst="rect">
            <a:avLst/>
          </a:prstGeom>
          <a:solidFill>
            <a:srgbClr val="151F46"/>
          </a:solidFill>
        </p:spPr>
        <p:txBody>
          <a:bodyPr wrap="square" rtlCol="0">
            <a:spAutoFit/>
          </a:bodyPr>
          <a:lstStyle/>
          <a:p>
            <a:r>
              <a:rPr lang="en-US" sz="4000" dirty="0" smtClean="0">
                <a:solidFill>
                  <a:schemeClr val="bg1"/>
                </a:solidFill>
              </a:rPr>
              <a:t>Data Summary</a:t>
            </a:r>
            <a:endParaRPr lang="en-US" sz="4000"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452810820"/>
              </p:ext>
            </p:extLst>
          </p:nvPr>
        </p:nvGraphicFramePr>
        <p:xfrm>
          <a:off x="2054087" y="993911"/>
          <a:ext cx="7845287" cy="4205360"/>
        </p:xfrm>
        <a:graphic>
          <a:graphicData uri="http://schemas.openxmlformats.org/drawingml/2006/table">
            <a:tbl>
              <a:tblPr firstRow="1" bandRow="1">
                <a:tableStyleId>{5C22544A-7EE6-4342-B048-85BDC9FD1C3A}</a:tableStyleId>
              </a:tblPr>
              <a:tblGrid>
                <a:gridCol w="1153718"/>
                <a:gridCol w="1697615"/>
                <a:gridCol w="1796505"/>
                <a:gridCol w="1483352"/>
                <a:gridCol w="1714097"/>
              </a:tblGrid>
              <a:tr h="525670">
                <a:tc>
                  <a:txBody>
                    <a:bodyPr/>
                    <a:lstStyle/>
                    <a:p>
                      <a:pPr algn="ctr"/>
                      <a:endParaRPr lang="en-US" sz="2400" dirty="0"/>
                    </a:p>
                  </a:txBody>
                  <a:tcPr>
                    <a:no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t>PERFORMANCE</a:t>
                      </a:r>
                      <a:r>
                        <a:rPr lang="en-US" sz="2400" baseline="0" dirty="0" smtClean="0"/>
                        <a:t> DOMAIN, GRADE 10</a:t>
                      </a:r>
                      <a:endParaRPr lang="en-US" sz="2400" dirty="0" smtClean="0"/>
                    </a:p>
                  </a:txBody>
                  <a:tcPr>
                    <a:solidFill>
                      <a:srgbClr val="151F46"/>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r>
              <a:tr h="525670">
                <a:tc>
                  <a:txBody>
                    <a:bodyPr/>
                    <a:lstStyle/>
                    <a:p>
                      <a:endParaRPr lang="en-US" sz="2400" dirty="0"/>
                    </a:p>
                  </a:txBody>
                  <a:tcPr>
                    <a:noFill/>
                  </a:tcPr>
                </a:tc>
                <a:tc gridSpan="2">
                  <a:txBody>
                    <a:bodyPr/>
                    <a:lstStyle/>
                    <a:p>
                      <a:pPr algn="ctr"/>
                      <a:r>
                        <a:rPr lang="en-US" sz="2400" b="1" dirty="0" smtClean="0"/>
                        <a:t>2016-17</a:t>
                      </a:r>
                      <a:endParaRPr lang="en-US" sz="2400" b="1" dirty="0"/>
                    </a:p>
                  </a:txBody>
                  <a:tcPr>
                    <a:solidFill>
                      <a:schemeClr val="accent1">
                        <a:lumMod val="40000"/>
                        <a:lumOff val="60000"/>
                      </a:schemeClr>
                    </a:solidFill>
                  </a:tcPr>
                </a:tc>
                <a:tc hMerge="1">
                  <a:txBody>
                    <a:bodyPr/>
                    <a:lstStyle/>
                    <a:p>
                      <a:endParaRPr lang="en-US"/>
                    </a:p>
                  </a:txBody>
                  <a:tcPr/>
                </a:tc>
                <a:tc gridSpan="2">
                  <a:txBody>
                    <a:bodyPr/>
                    <a:lstStyle/>
                    <a:p>
                      <a:pPr algn="ctr"/>
                      <a:r>
                        <a:rPr lang="en-US" sz="2400" b="1" dirty="0" smtClean="0"/>
                        <a:t>2015-16</a:t>
                      </a:r>
                      <a:endParaRPr lang="en-US" sz="2400" b="1" dirty="0"/>
                    </a:p>
                  </a:txBody>
                  <a:tcPr>
                    <a:solidFill>
                      <a:schemeClr val="accent4">
                        <a:lumMod val="40000"/>
                        <a:lumOff val="60000"/>
                      </a:schemeClr>
                    </a:solidFill>
                  </a:tcPr>
                </a:tc>
                <a:tc hMerge="1">
                  <a:txBody>
                    <a:bodyPr/>
                    <a:lstStyle/>
                    <a:p>
                      <a:endParaRPr lang="en-US"/>
                    </a:p>
                  </a:txBody>
                  <a:tcPr/>
                </a:tc>
              </a:tr>
              <a:tr h="525670">
                <a:tc>
                  <a:txBody>
                    <a:bodyPr/>
                    <a:lstStyle/>
                    <a:p>
                      <a:endParaRPr lang="en-US" sz="2400" dirty="0"/>
                    </a:p>
                  </a:txBody>
                  <a:tcPr>
                    <a:noFill/>
                  </a:tcPr>
                </a:tc>
                <a:tc>
                  <a:txBody>
                    <a:bodyPr/>
                    <a:lstStyle/>
                    <a:p>
                      <a:pPr algn="ctr"/>
                      <a:r>
                        <a:rPr lang="en-US" sz="2400" b="1" dirty="0" smtClean="0"/>
                        <a:t>#</a:t>
                      </a:r>
                      <a:endParaRPr lang="en-US" sz="2400" b="1" dirty="0"/>
                    </a:p>
                  </a:txBody>
                  <a:tcPr>
                    <a:solidFill>
                      <a:schemeClr val="accent1">
                        <a:lumMod val="40000"/>
                        <a:lumOff val="60000"/>
                      </a:schemeClr>
                    </a:solidFill>
                  </a:tcPr>
                </a:tc>
                <a:tc>
                  <a:txBody>
                    <a:bodyPr/>
                    <a:lstStyle/>
                    <a:p>
                      <a:pPr algn="ctr"/>
                      <a:r>
                        <a:rPr lang="en-US" sz="2400" b="1" dirty="0" smtClean="0"/>
                        <a:t>%</a:t>
                      </a:r>
                      <a:endParaRPr lang="en-US" sz="2400" b="1" dirty="0"/>
                    </a:p>
                  </a:txBody>
                  <a:tcPr>
                    <a:solidFill>
                      <a:schemeClr val="accent1">
                        <a:lumMod val="40000"/>
                        <a:lumOff val="60000"/>
                      </a:schemeClr>
                    </a:solidFill>
                  </a:tcPr>
                </a:tc>
                <a:tc>
                  <a:txBody>
                    <a:bodyPr/>
                    <a:lstStyle/>
                    <a:p>
                      <a:pPr algn="ctr"/>
                      <a:r>
                        <a:rPr lang="en-US" sz="2400" b="1" dirty="0" smtClean="0"/>
                        <a:t>#</a:t>
                      </a:r>
                      <a:endParaRPr lang="en-US" sz="2400" b="1" dirty="0"/>
                    </a:p>
                  </a:txBody>
                  <a:tcPr>
                    <a:solidFill>
                      <a:schemeClr val="accent4">
                        <a:lumMod val="40000"/>
                        <a:lumOff val="60000"/>
                      </a:schemeClr>
                    </a:solidFill>
                  </a:tcPr>
                </a:tc>
                <a:tc>
                  <a:txBody>
                    <a:bodyPr/>
                    <a:lstStyle/>
                    <a:p>
                      <a:pPr algn="ctr"/>
                      <a:r>
                        <a:rPr lang="en-US" sz="2400" b="1" dirty="0" smtClean="0"/>
                        <a:t>%</a:t>
                      </a:r>
                      <a:endParaRPr lang="en-US" sz="2400" b="1" dirty="0"/>
                    </a:p>
                  </a:txBody>
                  <a:tcPr>
                    <a:solidFill>
                      <a:schemeClr val="accent4">
                        <a:lumMod val="40000"/>
                        <a:lumOff val="60000"/>
                      </a:schemeClr>
                    </a:solidFill>
                  </a:tcPr>
                </a:tc>
              </a:tr>
              <a:tr h="525670">
                <a:tc>
                  <a:txBody>
                    <a:bodyPr/>
                    <a:lstStyle/>
                    <a:p>
                      <a:pPr algn="r"/>
                      <a:r>
                        <a:rPr lang="en-US" sz="2400" b="1" dirty="0" smtClean="0"/>
                        <a:t>A</a:t>
                      </a:r>
                      <a:endParaRPr lang="en-US" sz="2400" b="1" dirty="0"/>
                    </a:p>
                  </a:txBody>
                  <a:tcPr>
                    <a:noFill/>
                  </a:tcPr>
                </a:tc>
                <a:tc>
                  <a:txBody>
                    <a:bodyPr/>
                    <a:lstStyle/>
                    <a:p>
                      <a:pPr algn="ctr"/>
                      <a:r>
                        <a:rPr lang="en-US" sz="2400" dirty="0" smtClean="0"/>
                        <a:t>1</a:t>
                      </a:r>
                      <a:endParaRPr lang="en-US" sz="2400" dirty="0"/>
                    </a:p>
                  </a:txBody>
                  <a:tcPr>
                    <a:solidFill>
                      <a:schemeClr val="accent1">
                        <a:lumMod val="40000"/>
                        <a:lumOff val="60000"/>
                      </a:schemeClr>
                    </a:solidFill>
                  </a:tcPr>
                </a:tc>
                <a:tc>
                  <a:txBody>
                    <a:bodyPr/>
                    <a:lstStyle/>
                    <a:p>
                      <a:pPr algn="ctr"/>
                      <a:r>
                        <a:rPr lang="en-US" sz="2400" dirty="0" smtClean="0"/>
                        <a:t>0.2%</a:t>
                      </a:r>
                      <a:endParaRPr lang="en-US" sz="2400" dirty="0"/>
                    </a:p>
                  </a:txBody>
                  <a:tcPr>
                    <a:solidFill>
                      <a:schemeClr val="accent1">
                        <a:lumMod val="40000"/>
                        <a:lumOff val="60000"/>
                      </a:schemeClr>
                    </a:solidFill>
                  </a:tcPr>
                </a:tc>
                <a:tc>
                  <a:txBody>
                    <a:bodyPr/>
                    <a:lstStyle/>
                    <a:p>
                      <a:pPr algn="ctr"/>
                      <a:r>
                        <a:rPr lang="en-US" sz="2400" dirty="0" smtClean="0"/>
                        <a:t>2</a:t>
                      </a:r>
                      <a:endParaRPr lang="en-US" sz="2400" dirty="0"/>
                    </a:p>
                  </a:txBody>
                  <a:tcPr>
                    <a:solidFill>
                      <a:schemeClr val="accent4">
                        <a:lumMod val="40000"/>
                        <a:lumOff val="60000"/>
                      </a:schemeClr>
                    </a:solidFill>
                  </a:tcPr>
                </a:tc>
                <a:tc>
                  <a:txBody>
                    <a:bodyPr/>
                    <a:lstStyle/>
                    <a:p>
                      <a:pPr algn="ctr"/>
                      <a:r>
                        <a:rPr lang="en-US" sz="2400" dirty="0" smtClean="0"/>
                        <a:t>0.5%</a:t>
                      </a:r>
                      <a:endParaRPr lang="en-US" sz="2400" dirty="0"/>
                    </a:p>
                  </a:txBody>
                  <a:tcPr>
                    <a:solidFill>
                      <a:schemeClr val="accent4">
                        <a:lumMod val="40000"/>
                        <a:lumOff val="60000"/>
                      </a:schemeClr>
                    </a:solidFill>
                  </a:tcPr>
                </a:tc>
              </a:tr>
              <a:tr h="525670">
                <a:tc>
                  <a:txBody>
                    <a:bodyPr/>
                    <a:lstStyle/>
                    <a:p>
                      <a:pPr algn="r"/>
                      <a:r>
                        <a:rPr lang="en-US" sz="2400" b="1" dirty="0" smtClean="0"/>
                        <a:t>B</a:t>
                      </a:r>
                      <a:endParaRPr lang="en-US" sz="2400" b="1" dirty="0"/>
                    </a:p>
                  </a:txBody>
                  <a:tcPr>
                    <a:noFill/>
                  </a:tcPr>
                </a:tc>
                <a:tc>
                  <a:txBody>
                    <a:bodyPr/>
                    <a:lstStyle/>
                    <a:p>
                      <a:pPr algn="ctr"/>
                      <a:r>
                        <a:rPr lang="en-US" sz="2400" dirty="0" smtClean="0"/>
                        <a:t>4</a:t>
                      </a:r>
                      <a:endParaRPr lang="en-US" sz="2400" dirty="0"/>
                    </a:p>
                  </a:txBody>
                  <a:tcPr>
                    <a:solidFill>
                      <a:schemeClr val="accent1">
                        <a:lumMod val="40000"/>
                        <a:lumOff val="60000"/>
                      </a:schemeClr>
                    </a:solidFill>
                  </a:tcPr>
                </a:tc>
                <a:tc>
                  <a:txBody>
                    <a:bodyPr/>
                    <a:lstStyle/>
                    <a:p>
                      <a:pPr algn="ctr"/>
                      <a:r>
                        <a:rPr lang="en-US" sz="2400" dirty="0" smtClean="0"/>
                        <a:t>1.0%</a:t>
                      </a:r>
                      <a:endParaRPr lang="en-US" sz="2400" dirty="0"/>
                    </a:p>
                  </a:txBody>
                  <a:tcPr>
                    <a:solidFill>
                      <a:schemeClr val="accent1">
                        <a:lumMod val="40000"/>
                        <a:lumOff val="60000"/>
                      </a:schemeClr>
                    </a:solidFill>
                  </a:tcPr>
                </a:tc>
                <a:tc>
                  <a:txBody>
                    <a:bodyPr/>
                    <a:lstStyle/>
                    <a:p>
                      <a:pPr algn="ctr"/>
                      <a:r>
                        <a:rPr lang="en-US" sz="2400" dirty="0" smtClean="0"/>
                        <a:t>6</a:t>
                      </a:r>
                      <a:endParaRPr lang="en-US" sz="2400" dirty="0"/>
                    </a:p>
                  </a:txBody>
                  <a:tcPr>
                    <a:solidFill>
                      <a:schemeClr val="accent4">
                        <a:lumMod val="40000"/>
                        <a:lumOff val="60000"/>
                      </a:schemeClr>
                    </a:solidFill>
                  </a:tcPr>
                </a:tc>
                <a:tc>
                  <a:txBody>
                    <a:bodyPr/>
                    <a:lstStyle/>
                    <a:p>
                      <a:pPr algn="ctr"/>
                      <a:r>
                        <a:rPr lang="en-US" sz="2400" dirty="0" smtClean="0"/>
                        <a:t>1.5%</a:t>
                      </a:r>
                      <a:endParaRPr lang="en-US" sz="2400" dirty="0"/>
                    </a:p>
                  </a:txBody>
                  <a:tcPr>
                    <a:solidFill>
                      <a:schemeClr val="accent4">
                        <a:lumMod val="40000"/>
                        <a:lumOff val="60000"/>
                      </a:schemeClr>
                    </a:solidFill>
                  </a:tcPr>
                </a:tc>
              </a:tr>
              <a:tr h="525670">
                <a:tc>
                  <a:txBody>
                    <a:bodyPr/>
                    <a:lstStyle/>
                    <a:p>
                      <a:pPr algn="r"/>
                      <a:r>
                        <a:rPr lang="en-US" sz="2400" b="1" dirty="0" smtClean="0"/>
                        <a:t>C</a:t>
                      </a:r>
                      <a:endParaRPr lang="en-US" sz="2400" b="1" dirty="0"/>
                    </a:p>
                  </a:txBody>
                  <a:tcPr>
                    <a:noFill/>
                  </a:tcPr>
                </a:tc>
                <a:tc>
                  <a:txBody>
                    <a:bodyPr/>
                    <a:lstStyle/>
                    <a:p>
                      <a:pPr algn="ctr"/>
                      <a:r>
                        <a:rPr lang="en-US" sz="2400" dirty="0" smtClean="0"/>
                        <a:t>23</a:t>
                      </a:r>
                      <a:endParaRPr lang="en-US" sz="2400" dirty="0"/>
                    </a:p>
                  </a:txBody>
                  <a:tcPr>
                    <a:solidFill>
                      <a:schemeClr val="accent1">
                        <a:lumMod val="40000"/>
                        <a:lumOff val="60000"/>
                      </a:schemeClr>
                    </a:solidFill>
                  </a:tcPr>
                </a:tc>
                <a:tc>
                  <a:txBody>
                    <a:bodyPr/>
                    <a:lstStyle/>
                    <a:p>
                      <a:pPr algn="ctr"/>
                      <a:r>
                        <a:rPr lang="en-US" sz="2400" dirty="0" smtClean="0"/>
                        <a:t>5.6%</a:t>
                      </a:r>
                      <a:endParaRPr lang="en-US" sz="2400" dirty="0"/>
                    </a:p>
                  </a:txBody>
                  <a:tcPr>
                    <a:solidFill>
                      <a:schemeClr val="accent1">
                        <a:lumMod val="40000"/>
                        <a:lumOff val="60000"/>
                      </a:schemeClr>
                    </a:solidFill>
                  </a:tcPr>
                </a:tc>
                <a:tc>
                  <a:txBody>
                    <a:bodyPr/>
                    <a:lstStyle/>
                    <a:p>
                      <a:pPr algn="ctr"/>
                      <a:r>
                        <a:rPr lang="en-US" sz="2400" dirty="0" smtClean="0"/>
                        <a:t>22</a:t>
                      </a:r>
                      <a:endParaRPr lang="en-US" sz="2400" dirty="0"/>
                    </a:p>
                  </a:txBody>
                  <a:tcPr>
                    <a:solidFill>
                      <a:schemeClr val="accent4">
                        <a:lumMod val="40000"/>
                        <a:lumOff val="60000"/>
                      </a:schemeClr>
                    </a:solidFill>
                  </a:tcPr>
                </a:tc>
                <a:tc>
                  <a:txBody>
                    <a:bodyPr/>
                    <a:lstStyle/>
                    <a:p>
                      <a:pPr algn="ctr"/>
                      <a:r>
                        <a:rPr lang="en-US" sz="2400" dirty="0" smtClean="0"/>
                        <a:t>5.4%</a:t>
                      </a:r>
                      <a:endParaRPr lang="en-US" sz="2400" dirty="0"/>
                    </a:p>
                  </a:txBody>
                  <a:tcPr>
                    <a:solidFill>
                      <a:schemeClr val="accent4">
                        <a:lumMod val="40000"/>
                        <a:lumOff val="60000"/>
                      </a:schemeClr>
                    </a:solidFill>
                  </a:tcPr>
                </a:tc>
              </a:tr>
              <a:tr h="525670">
                <a:tc>
                  <a:txBody>
                    <a:bodyPr/>
                    <a:lstStyle/>
                    <a:p>
                      <a:pPr algn="r"/>
                      <a:r>
                        <a:rPr lang="en-US" sz="2400" b="1" dirty="0" smtClean="0"/>
                        <a:t>D</a:t>
                      </a:r>
                      <a:endParaRPr lang="en-US" sz="2400" b="1" dirty="0"/>
                    </a:p>
                  </a:txBody>
                  <a:tcPr>
                    <a:noFill/>
                  </a:tcPr>
                </a:tc>
                <a:tc>
                  <a:txBody>
                    <a:bodyPr/>
                    <a:lstStyle/>
                    <a:p>
                      <a:pPr algn="ctr"/>
                      <a:r>
                        <a:rPr lang="en-US" sz="2400" dirty="0" smtClean="0"/>
                        <a:t>61</a:t>
                      </a:r>
                      <a:endParaRPr lang="en-US" sz="2400" dirty="0"/>
                    </a:p>
                  </a:txBody>
                  <a:tcPr>
                    <a:solidFill>
                      <a:schemeClr val="accent1">
                        <a:lumMod val="40000"/>
                        <a:lumOff val="60000"/>
                      </a:schemeClr>
                    </a:solidFill>
                  </a:tcPr>
                </a:tc>
                <a:tc>
                  <a:txBody>
                    <a:bodyPr/>
                    <a:lstStyle/>
                    <a:p>
                      <a:pPr algn="ctr"/>
                      <a:r>
                        <a:rPr lang="en-US" sz="2400" dirty="0" smtClean="0"/>
                        <a:t>14.9%</a:t>
                      </a:r>
                      <a:endParaRPr lang="en-US" sz="2400" dirty="0"/>
                    </a:p>
                  </a:txBody>
                  <a:tcPr>
                    <a:solidFill>
                      <a:schemeClr val="accent1">
                        <a:lumMod val="40000"/>
                        <a:lumOff val="60000"/>
                      </a:schemeClr>
                    </a:solidFill>
                  </a:tcPr>
                </a:tc>
                <a:tc>
                  <a:txBody>
                    <a:bodyPr/>
                    <a:lstStyle/>
                    <a:p>
                      <a:pPr algn="ctr"/>
                      <a:r>
                        <a:rPr lang="en-US" sz="2400" dirty="0" smtClean="0"/>
                        <a:t>39</a:t>
                      </a:r>
                      <a:endParaRPr lang="en-US" sz="2400" dirty="0"/>
                    </a:p>
                  </a:txBody>
                  <a:tcPr>
                    <a:solidFill>
                      <a:schemeClr val="accent4">
                        <a:lumMod val="40000"/>
                        <a:lumOff val="60000"/>
                      </a:schemeClr>
                    </a:solidFill>
                  </a:tcPr>
                </a:tc>
                <a:tc>
                  <a:txBody>
                    <a:bodyPr/>
                    <a:lstStyle/>
                    <a:p>
                      <a:pPr algn="ctr"/>
                      <a:r>
                        <a:rPr lang="en-US" sz="2400" dirty="0" smtClean="0"/>
                        <a:t>9.5%</a:t>
                      </a:r>
                      <a:endParaRPr lang="en-US" sz="2400" dirty="0"/>
                    </a:p>
                  </a:txBody>
                  <a:tcPr>
                    <a:solidFill>
                      <a:schemeClr val="accent4">
                        <a:lumMod val="40000"/>
                        <a:lumOff val="60000"/>
                      </a:schemeClr>
                    </a:solidFill>
                  </a:tcPr>
                </a:tc>
              </a:tr>
              <a:tr h="525670">
                <a:tc>
                  <a:txBody>
                    <a:bodyPr/>
                    <a:lstStyle/>
                    <a:p>
                      <a:pPr algn="r"/>
                      <a:r>
                        <a:rPr lang="en-US" sz="2400" b="1" dirty="0" smtClean="0"/>
                        <a:t>F</a:t>
                      </a:r>
                      <a:endParaRPr lang="en-US" sz="2400" b="1" dirty="0"/>
                    </a:p>
                  </a:txBody>
                  <a:tcPr>
                    <a:noFill/>
                  </a:tcPr>
                </a:tc>
                <a:tc>
                  <a:txBody>
                    <a:bodyPr/>
                    <a:lstStyle/>
                    <a:p>
                      <a:pPr algn="ctr"/>
                      <a:r>
                        <a:rPr lang="en-US" sz="2400" dirty="0" smtClean="0"/>
                        <a:t>321</a:t>
                      </a:r>
                      <a:endParaRPr lang="en-US" sz="2400" dirty="0"/>
                    </a:p>
                  </a:txBody>
                  <a:tcPr>
                    <a:solidFill>
                      <a:schemeClr val="accent1">
                        <a:lumMod val="40000"/>
                        <a:lumOff val="60000"/>
                      </a:schemeClr>
                    </a:solidFill>
                  </a:tcPr>
                </a:tc>
                <a:tc>
                  <a:txBody>
                    <a:bodyPr/>
                    <a:lstStyle/>
                    <a:p>
                      <a:pPr algn="ctr"/>
                      <a:r>
                        <a:rPr lang="en-US" sz="2400" dirty="0" smtClean="0"/>
                        <a:t>78.3%</a:t>
                      </a:r>
                      <a:endParaRPr lang="en-US" sz="2400" dirty="0"/>
                    </a:p>
                  </a:txBody>
                  <a:tcPr>
                    <a:solidFill>
                      <a:schemeClr val="accent1">
                        <a:lumMod val="40000"/>
                        <a:lumOff val="60000"/>
                      </a:schemeClr>
                    </a:solidFill>
                  </a:tcPr>
                </a:tc>
                <a:tc>
                  <a:txBody>
                    <a:bodyPr/>
                    <a:lstStyle/>
                    <a:p>
                      <a:pPr algn="ctr"/>
                      <a:r>
                        <a:rPr lang="en-US" sz="2400" dirty="0" smtClean="0"/>
                        <a:t>340</a:t>
                      </a:r>
                      <a:endParaRPr lang="en-US" sz="2400" dirty="0"/>
                    </a:p>
                  </a:txBody>
                  <a:tcPr>
                    <a:solidFill>
                      <a:schemeClr val="accent4">
                        <a:lumMod val="40000"/>
                        <a:lumOff val="60000"/>
                      </a:schemeClr>
                    </a:solidFill>
                  </a:tcPr>
                </a:tc>
                <a:tc>
                  <a:txBody>
                    <a:bodyPr/>
                    <a:lstStyle/>
                    <a:p>
                      <a:pPr algn="ctr"/>
                      <a:r>
                        <a:rPr lang="en-US" sz="2400" dirty="0" smtClean="0"/>
                        <a:t>83.1%</a:t>
                      </a:r>
                      <a:endParaRPr lang="en-US" sz="2400" dirty="0"/>
                    </a:p>
                  </a:txBody>
                  <a:tcPr>
                    <a:solidFill>
                      <a:schemeClr val="accent4">
                        <a:lumMod val="40000"/>
                        <a:lumOff val="60000"/>
                      </a:schemeClr>
                    </a:solidFill>
                  </a:tcPr>
                </a:tc>
              </a:tr>
            </a:tbl>
          </a:graphicData>
        </a:graphic>
      </p:graphicFrame>
    </p:spTree>
    <p:extLst>
      <p:ext uri="{BB962C8B-B14F-4D97-AF65-F5344CB8AC3E}">
        <p14:creationId xmlns:p14="http://schemas.microsoft.com/office/powerpoint/2010/main" val="34938079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408"/>
            <a:ext cx="12192000" cy="707886"/>
          </a:xfrm>
          <a:prstGeom prst="rect">
            <a:avLst/>
          </a:prstGeom>
          <a:solidFill>
            <a:srgbClr val="151F46"/>
          </a:solidFill>
        </p:spPr>
        <p:txBody>
          <a:bodyPr wrap="square" rtlCol="0">
            <a:spAutoFit/>
          </a:bodyPr>
          <a:lstStyle/>
          <a:p>
            <a:r>
              <a:rPr lang="en-US" sz="4000" dirty="0" smtClean="0">
                <a:solidFill>
                  <a:schemeClr val="bg1"/>
                </a:solidFill>
              </a:rPr>
              <a:t>Data Summary</a:t>
            </a:r>
            <a:endParaRPr lang="en-US" sz="4000"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88029128"/>
              </p:ext>
            </p:extLst>
          </p:nvPr>
        </p:nvGraphicFramePr>
        <p:xfrm>
          <a:off x="2342368" y="951977"/>
          <a:ext cx="6989524" cy="4572000"/>
        </p:xfrm>
        <a:graphic>
          <a:graphicData uri="http://schemas.openxmlformats.org/drawingml/2006/table">
            <a:tbl>
              <a:tblPr firstRow="1" bandRow="1">
                <a:tableStyleId>{5C22544A-7EE6-4342-B048-85BDC9FD1C3A}</a:tableStyleId>
              </a:tblPr>
              <a:tblGrid>
                <a:gridCol w="1368868"/>
                <a:gridCol w="2779217"/>
                <a:gridCol w="2841439"/>
              </a:tblGrid>
              <a:tr h="571500">
                <a:tc rowSpan="3">
                  <a:txBody>
                    <a:bodyPr/>
                    <a:lstStyle/>
                    <a:p>
                      <a:endParaRPr lang="en-US" sz="2400" dirty="0"/>
                    </a:p>
                  </a:txBody>
                  <a:tcPr>
                    <a:noFill/>
                  </a:tcPr>
                </a:tc>
                <a:tc gridSpan="2">
                  <a:txBody>
                    <a:bodyPr/>
                    <a:lstStyle/>
                    <a:p>
                      <a:pPr algn="ctr"/>
                      <a:r>
                        <a:rPr lang="en-US" sz="2400" dirty="0" smtClean="0"/>
                        <a:t>GROWTH DOMAIN, GRADE 10</a:t>
                      </a:r>
                      <a:endParaRPr lang="en-US" sz="2400" dirty="0"/>
                    </a:p>
                  </a:txBody>
                  <a:tcPr>
                    <a:solidFill>
                      <a:srgbClr val="151F46"/>
                    </a:solidFill>
                  </a:tcPr>
                </a:tc>
                <a:tc hMerge="1">
                  <a:txBody>
                    <a:bodyPr/>
                    <a:lstStyle/>
                    <a:p>
                      <a:endParaRPr lang="en-US" dirty="0"/>
                    </a:p>
                  </a:txBody>
                  <a:tcPr/>
                </a:tc>
              </a:tr>
              <a:tr h="571500">
                <a:tc vMerge="1">
                  <a:txBody>
                    <a:bodyPr/>
                    <a:lstStyle/>
                    <a:p>
                      <a:endParaRPr lang="en-US" dirty="0"/>
                    </a:p>
                  </a:txBody>
                  <a:tcPr/>
                </a:tc>
                <a:tc gridSpan="2">
                  <a:txBody>
                    <a:bodyPr/>
                    <a:lstStyle/>
                    <a:p>
                      <a:pPr algn="ctr"/>
                      <a:r>
                        <a:rPr lang="en-US" sz="2400" b="1" dirty="0" smtClean="0"/>
                        <a:t>2016-17</a:t>
                      </a:r>
                      <a:endParaRPr lang="en-US" sz="2400" b="1" dirty="0"/>
                    </a:p>
                  </a:txBody>
                  <a:tcPr>
                    <a:solidFill>
                      <a:srgbClr val="B4C7E7"/>
                    </a:solidFill>
                  </a:tcPr>
                </a:tc>
                <a:tc hMerge="1">
                  <a:txBody>
                    <a:bodyPr/>
                    <a:lstStyle/>
                    <a:p>
                      <a:endParaRPr lang="en-US" dirty="0"/>
                    </a:p>
                  </a:txBody>
                  <a:tcPr/>
                </a:tc>
              </a:tr>
              <a:tr h="571500">
                <a:tc vMerge="1">
                  <a:txBody>
                    <a:bodyPr/>
                    <a:lstStyle/>
                    <a:p>
                      <a:endParaRPr lang="en-US" dirty="0"/>
                    </a:p>
                  </a:txBody>
                  <a:tcPr/>
                </a:tc>
                <a:tc>
                  <a:txBody>
                    <a:bodyPr/>
                    <a:lstStyle/>
                    <a:p>
                      <a:pPr algn="ctr"/>
                      <a:r>
                        <a:rPr lang="en-US" sz="2400" b="1" dirty="0" smtClean="0"/>
                        <a:t>#</a:t>
                      </a:r>
                      <a:endParaRPr lang="en-US" sz="2400" b="1" dirty="0"/>
                    </a:p>
                  </a:txBody>
                  <a:tcPr>
                    <a:solidFill>
                      <a:srgbClr val="B4C7E7"/>
                    </a:solidFill>
                  </a:tcPr>
                </a:tc>
                <a:tc>
                  <a:txBody>
                    <a:bodyPr/>
                    <a:lstStyle/>
                    <a:p>
                      <a:pPr algn="ctr"/>
                      <a:r>
                        <a:rPr lang="en-US" sz="2400" b="1" dirty="0" smtClean="0"/>
                        <a:t>%</a:t>
                      </a:r>
                      <a:endParaRPr lang="en-US" sz="2400" b="1" dirty="0"/>
                    </a:p>
                  </a:txBody>
                  <a:tcPr>
                    <a:solidFill>
                      <a:srgbClr val="B4C7E7"/>
                    </a:solidFill>
                  </a:tcPr>
                </a:tc>
              </a:tr>
              <a:tr h="571500">
                <a:tc>
                  <a:txBody>
                    <a:bodyPr/>
                    <a:lstStyle/>
                    <a:p>
                      <a:pPr algn="r"/>
                      <a:r>
                        <a:rPr lang="en-US" sz="2400" b="1" dirty="0" smtClean="0"/>
                        <a:t>A</a:t>
                      </a:r>
                      <a:endParaRPr lang="en-US" sz="2400" b="1" dirty="0"/>
                    </a:p>
                  </a:txBody>
                  <a:tcPr>
                    <a:noFill/>
                  </a:tcPr>
                </a:tc>
                <a:tc>
                  <a:txBody>
                    <a:bodyPr/>
                    <a:lstStyle/>
                    <a:p>
                      <a:pPr algn="ctr"/>
                      <a:r>
                        <a:rPr lang="en-US" sz="2400" dirty="0" smtClean="0"/>
                        <a:t>263</a:t>
                      </a:r>
                      <a:endParaRPr lang="en-US" sz="2400" dirty="0"/>
                    </a:p>
                  </a:txBody>
                  <a:tcPr>
                    <a:solidFill>
                      <a:srgbClr val="B4C7E7"/>
                    </a:solidFill>
                  </a:tcPr>
                </a:tc>
                <a:tc>
                  <a:txBody>
                    <a:bodyPr/>
                    <a:lstStyle/>
                    <a:p>
                      <a:pPr algn="ctr"/>
                      <a:r>
                        <a:rPr lang="en-US" sz="2400" dirty="0" smtClean="0"/>
                        <a:t>70.4%</a:t>
                      </a:r>
                      <a:endParaRPr lang="en-US" sz="2400" dirty="0"/>
                    </a:p>
                  </a:txBody>
                  <a:tcPr>
                    <a:solidFill>
                      <a:srgbClr val="B4C7E7"/>
                    </a:solidFill>
                  </a:tcPr>
                </a:tc>
              </a:tr>
              <a:tr h="571500">
                <a:tc>
                  <a:txBody>
                    <a:bodyPr/>
                    <a:lstStyle/>
                    <a:p>
                      <a:pPr algn="r"/>
                      <a:r>
                        <a:rPr lang="en-US" sz="2400" b="1" dirty="0" smtClean="0"/>
                        <a:t>B</a:t>
                      </a:r>
                      <a:endParaRPr lang="en-US" sz="2400" b="1" dirty="0"/>
                    </a:p>
                  </a:txBody>
                  <a:tcPr>
                    <a:noFill/>
                  </a:tcPr>
                </a:tc>
                <a:tc>
                  <a:txBody>
                    <a:bodyPr/>
                    <a:lstStyle/>
                    <a:p>
                      <a:pPr algn="ctr"/>
                      <a:r>
                        <a:rPr lang="en-US" sz="2400" dirty="0" smtClean="0"/>
                        <a:t>63</a:t>
                      </a:r>
                      <a:endParaRPr lang="en-US" sz="2400" dirty="0"/>
                    </a:p>
                  </a:txBody>
                  <a:tcPr>
                    <a:solidFill>
                      <a:srgbClr val="B4C7E7"/>
                    </a:solidFill>
                  </a:tcPr>
                </a:tc>
                <a:tc>
                  <a:txBody>
                    <a:bodyPr/>
                    <a:lstStyle/>
                    <a:p>
                      <a:pPr algn="ctr"/>
                      <a:r>
                        <a:rPr lang="en-US" sz="2400" dirty="0" smtClean="0"/>
                        <a:t>17.0%</a:t>
                      </a:r>
                      <a:endParaRPr lang="en-US" sz="2400" dirty="0"/>
                    </a:p>
                  </a:txBody>
                  <a:tcPr>
                    <a:solidFill>
                      <a:srgbClr val="B4C7E7"/>
                    </a:solidFill>
                  </a:tcPr>
                </a:tc>
              </a:tr>
              <a:tr h="571500">
                <a:tc>
                  <a:txBody>
                    <a:bodyPr/>
                    <a:lstStyle/>
                    <a:p>
                      <a:pPr algn="r"/>
                      <a:r>
                        <a:rPr lang="en-US" sz="2400" b="1" dirty="0" smtClean="0"/>
                        <a:t>C</a:t>
                      </a:r>
                      <a:endParaRPr lang="en-US" sz="2400" b="1" dirty="0"/>
                    </a:p>
                  </a:txBody>
                  <a:tcPr>
                    <a:noFill/>
                  </a:tcPr>
                </a:tc>
                <a:tc>
                  <a:txBody>
                    <a:bodyPr/>
                    <a:lstStyle/>
                    <a:p>
                      <a:pPr algn="ctr"/>
                      <a:r>
                        <a:rPr lang="en-US" sz="2400" dirty="0" smtClean="0"/>
                        <a:t>32</a:t>
                      </a:r>
                      <a:endParaRPr lang="en-US" sz="2400" dirty="0"/>
                    </a:p>
                  </a:txBody>
                  <a:tcPr>
                    <a:solidFill>
                      <a:srgbClr val="B4C7E7"/>
                    </a:solidFill>
                  </a:tcPr>
                </a:tc>
                <a:tc>
                  <a:txBody>
                    <a:bodyPr/>
                    <a:lstStyle/>
                    <a:p>
                      <a:pPr algn="ctr"/>
                      <a:r>
                        <a:rPr lang="en-US" sz="2400" dirty="0" smtClean="0"/>
                        <a:t>8.6%</a:t>
                      </a:r>
                      <a:endParaRPr lang="en-US" sz="2400" dirty="0"/>
                    </a:p>
                  </a:txBody>
                  <a:tcPr>
                    <a:solidFill>
                      <a:srgbClr val="B4C7E7"/>
                    </a:solidFill>
                  </a:tcPr>
                </a:tc>
              </a:tr>
              <a:tr h="571500">
                <a:tc>
                  <a:txBody>
                    <a:bodyPr/>
                    <a:lstStyle/>
                    <a:p>
                      <a:pPr algn="r"/>
                      <a:r>
                        <a:rPr lang="en-US" sz="2400" b="1" dirty="0" smtClean="0"/>
                        <a:t>D</a:t>
                      </a:r>
                      <a:endParaRPr lang="en-US" sz="2400" b="1" dirty="0"/>
                    </a:p>
                  </a:txBody>
                  <a:tcPr>
                    <a:noFill/>
                  </a:tcPr>
                </a:tc>
                <a:tc>
                  <a:txBody>
                    <a:bodyPr/>
                    <a:lstStyle/>
                    <a:p>
                      <a:pPr algn="ctr"/>
                      <a:r>
                        <a:rPr lang="en-US" sz="2400" dirty="0" smtClean="0"/>
                        <a:t>12</a:t>
                      </a:r>
                      <a:endParaRPr lang="en-US" sz="2400" dirty="0"/>
                    </a:p>
                  </a:txBody>
                  <a:tcPr>
                    <a:solidFill>
                      <a:srgbClr val="B4C7E7"/>
                    </a:solidFill>
                  </a:tcPr>
                </a:tc>
                <a:tc>
                  <a:txBody>
                    <a:bodyPr/>
                    <a:lstStyle/>
                    <a:p>
                      <a:pPr algn="ctr"/>
                      <a:r>
                        <a:rPr lang="en-US" sz="2400" dirty="0" smtClean="0"/>
                        <a:t>3.2%</a:t>
                      </a:r>
                      <a:endParaRPr lang="en-US" sz="2400" dirty="0"/>
                    </a:p>
                  </a:txBody>
                  <a:tcPr>
                    <a:solidFill>
                      <a:srgbClr val="B4C7E7"/>
                    </a:solidFill>
                  </a:tcPr>
                </a:tc>
              </a:tr>
              <a:tr h="571500">
                <a:tc>
                  <a:txBody>
                    <a:bodyPr/>
                    <a:lstStyle/>
                    <a:p>
                      <a:pPr algn="r"/>
                      <a:r>
                        <a:rPr lang="en-US" sz="2400" b="1" dirty="0" smtClean="0"/>
                        <a:t>F</a:t>
                      </a:r>
                      <a:endParaRPr lang="en-US" sz="2400" b="1" dirty="0"/>
                    </a:p>
                  </a:txBody>
                  <a:tcPr>
                    <a:noFill/>
                  </a:tcPr>
                </a:tc>
                <a:tc>
                  <a:txBody>
                    <a:bodyPr/>
                    <a:lstStyle/>
                    <a:p>
                      <a:pPr algn="ctr"/>
                      <a:r>
                        <a:rPr lang="en-US" sz="2400" dirty="0" smtClean="0"/>
                        <a:t>3</a:t>
                      </a:r>
                      <a:endParaRPr lang="en-US" sz="2400" dirty="0"/>
                    </a:p>
                  </a:txBody>
                  <a:tcPr>
                    <a:solidFill>
                      <a:srgbClr val="B4C7E7"/>
                    </a:solidFill>
                  </a:tcPr>
                </a:tc>
                <a:tc>
                  <a:txBody>
                    <a:bodyPr/>
                    <a:lstStyle/>
                    <a:p>
                      <a:pPr algn="ctr"/>
                      <a:r>
                        <a:rPr lang="en-US" sz="2400" dirty="0" smtClean="0"/>
                        <a:t>0.8%</a:t>
                      </a:r>
                      <a:endParaRPr lang="en-US" sz="2400" dirty="0"/>
                    </a:p>
                  </a:txBody>
                  <a:tcPr>
                    <a:solidFill>
                      <a:srgbClr val="B4C7E7"/>
                    </a:solidFill>
                  </a:tcPr>
                </a:tc>
              </a:tr>
            </a:tbl>
          </a:graphicData>
        </a:graphic>
      </p:graphicFrame>
    </p:spTree>
    <p:extLst>
      <p:ext uri="{BB962C8B-B14F-4D97-AF65-F5344CB8AC3E}">
        <p14:creationId xmlns:p14="http://schemas.microsoft.com/office/powerpoint/2010/main" val="20398945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408"/>
            <a:ext cx="12192000" cy="707886"/>
          </a:xfrm>
          <a:prstGeom prst="rect">
            <a:avLst/>
          </a:prstGeom>
          <a:solidFill>
            <a:srgbClr val="151F46"/>
          </a:solidFill>
        </p:spPr>
        <p:txBody>
          <a:bodyPr wrap="square" rtlCol="0">
            <a:spAutoFit/>
          </a:bodyPr>
          <a:lstStyle/>
          <a:p>
            <a:r>
              <a:rPr lang="en-US" sz="4000" dirty="0" smtClean="0">
                <a:solidFill>
                  <a:schemeClr val="bg1"/>
                </a:solidFill>
              </a:rPr>
              <a:t>Data Summary</a:t>
            </a:r>
            <a:endParaRPr lang="en-US" sz="4000"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04310408"/>
              </p:ext>
            </p:extLst>
          </p:nvPr>
        </p:nvGraphicFramePr>
        <p:xfrm>
          <a:off x="2054087" y="993911"/>
          <a:ext cx="7845287" cy="4205360"/>
        </p:xfrm>
        <a:graphic>
          <a:graphicData uri="http://schemas.openxmlformats.org/drawingml/2006/table">
            <a:tbl>
              <a:tblPr firstRow="1" bandRow="1">
                <a:tableStyleId>{5C22544A-7EE6-4342-B048-85BDC9FD1C3A}</a:tableStyleId>
              </a:tblPr>
              <a:tblGrid>
                <a:gridCol w="1153718"/>
                <a:gridCol w="1697615"/>
                <a:gridCol w="1796505"/>
                <a:gridCol w="1483352"/>
                <a:gridCol w="1714097"/>
              </a:tblGrid>
              <a:tr h="525670">
                <a:tc>
                  <a:txBody>
                    <a:bodyPr/>
                    <a:lstStyle/>
                    <a:p>
                      <a:pPr algn="ctr"/>
                      <a:endParaRPr lang="en-US" sz="2400" dirty="0"/>
                    </a:p>
                  </a:txBody>
                  <a:tcPr>
                    <a:no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smtClean="0"/>
                        <a:t>MULTIPLE MEASURES</a:t>
                      </a:r>
                      <a:r>
                        <a:rPr lang="en-US" sz="2400" baseline="0" dirty="0" smtClean="0"/>
                        <a:t> DOMAIN, GRADE 10</a:t>
                      </a:r>
                      <a:endParaRPr lang="en-US" sz="2400" dirty="0" smtClean="0"/>
                    </a:p>
                  </a:txBody>
                  <a:tcPr>
                    <a:solidFill>
                      <a:srgbClr val="151F46"/>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r>
              <a:tr h="525670">
                <a:tc>
                  <a:txBody>
                    <a:bodyPr/>
                    <a:lstStyle/>
                    <a:p>
                      <a:endParaRPr lang="en-US" sz="2400" dirty="0"/>
                    </a:p>
                  </a:txBody>
                  <a:tcPr>
                    <a:noFill/>
                  </a:tcPr>
                </a:tc>
                <a:tc gridSpan="2">
                  <a:txBody>
                    <a:bodyPr/>
                    <a:lstStyle/>
                    <a:p>
                      <a:pPr algn="ctr"/>
                      <a:r>
                        <a:rPr lang="en-US" sz="2400" b="1" dirty="0" smtClean="0"/>
                        <a:t>2016-17</a:t>
                      </a:r>
                      <a:endParaRPr lang="en-US" sz="2400" b="1" dirty="0"/>
                    </a:p>
                  </a:txBody>
                  <a:tcPr>
                    <a:solidFill>
                      <a:schemeClr val="accent1">
                        <a:lumMod val="40000"/>
                        <a:lumOff val="60000"/>
                      </a:schemeClr>
                    </a:solidFill>
                  </a:tcPr>
                </a:tc>
                <a:tc hMerge="1">
                  <a:txBody>
                    <a:bodyPr/>
                    <a:lstStyle/>
                    <a:p>
                      <a:endParaRPr lang="en-US"/>
                    </a:p>
                  </a:txBody>
                  <a:tcPr/>
                </a:tc>
                <a:tc gridSpan="2">
                  <a:txBody>
                    <a:bodyPr/>
                    <a:lstStyle/>
                    <a:p>
                      <a:pPr algn="ctr"/>
                      <a:r>
                        <a:rPr lang="en-US" sz="2400" b="1" dirty="0" smtClean="0"/>
                        <a:t>2015-16</a:t>
                      </a:r>
                      <a:endParaRPr lang="en-US" sz="2400" b="1" dirty="0"/>
                    </a:p>
                  </a:txBody>
                  <a:tcPr>
                    <a:solidFill>
                      <a:schemeClr val="accent4">
                        <a:lumMod val="40000"/>
                        <a:lumOff val="60000"/>
                      </a:schemeClr>
                    </a:solidFill>
                  </a:tcPr>
                </a:tc>
                <a:tc hMerge="1">
                  <a:txBody>
                    <a:bodyPr/>
                    <a:lstStyle/>
                    <a:p>
                      <a:endParaRPr lang="en-US"/>
                    </a:p>
                  </a:txBody>
                  <a:tcPr/>
                </a:tc>
              </a:tr>
              <a:tr h="525670">
                <a:tc>
                  <a:txBody>
                    <a:bodyPr/>
                    <a:lstStyle/>
                    <a:p>
                      <a:endParaRPr lang="en-US" sz="2400" dirty="0"/>
                    </a:p>
                  </a:txBody>
                  <a:tcPr>
                    <a:noFill/>
                  </a:tcPr>
                </a:tc>
                <a:tc>
                  <a:txBody>
                    <a:bodyPr/>
                    <a:lstStyle/>
                    <a:p>
                      <a:pPr algn="ctr"/>
                      <a:r>
                        <a:rPr lang="en-US" sz="2400" b="1" dirty="0" smtClean="0"/>
                        <a:t>#</a:t>
                      </a:r>
                      <a:endParaRPr lang="en-US" sz="2400" b="1" dirty="0"/>
                    </a:p>
                  </a:txBody>
                  <a:tcPr>
                    <a:solidFill>
                      <a:schemeClr val="accent1">
                        <a:lumMod val="40000"/>
                        <a:lumOff val="60000"/>
                      </a:schemeClr>
                    </a:solidFill>
                  </a:tcPr>
                </a:tc>
                <a:tc>
                  <a:txBody>
                    <a:bodyPr/>
                    <a:lstStyle/>
                    <a:p>
                      <a:pPr algn="ctr"/>
                      <a:r>
                        <a:rPr lang="en-US" sz="2400" b="1" dirty="0" smtClean="0"/>
                        <a:t>%</a:t>
                      </a:r>
                      <a:endParaRPr lang="en-US" sz="2400" b="1" dirty="0"/>
                    </a:p>
                  </a:txBody>
                  <a:tcPr>
                    <a:solidFill>
                      <a:schemeClr val="accent1">
                        <a:lumMod val="40000"/>
                        <a:lumOff val="60000"/>
                      </a:schemeClr>
                    </a:solidFill>
                  </a:tcPr>
                </a:tc>
                <a:tc>
                  <a:txBody>
                    <a:bodyPr/>
                    <a:lstStyle/>
                    <a:p>
                      <a:pPr algn="ctr"/>
                      <a:r>
                        <a:rPr lang="en-US" sz="2400" b="1" dirty="0" smtClean="0"/>
                        <a:t>#</a:t>
                      </a:r>
                      <a:endParaRPr lang="en-US" sz="2400" b="1" dirty="0"/>
                    </a:p>
                  </a:txBody>
                  <a:tcPr>
                    <a:solidFill>
                      <a:schemeClr val="accent4">
                        <a:lumMod val="40000"/>
                        <a:lumOff val="60000"/>
                      </a:schemeClr>
                    </a:solidFill>
                  </a:tcPr>
                </a:tc>
                <a:tc>
                  <a:txBody>
                    <a:bodyPr/>
                    <a:lstStyle/>
                    <a:p>
                      <a:pPr algn="ctr"/>
                      <a:r>
                        <a:rPr lang="en-US" sz="2400" b="1" dirty="0" smtClean="0"/>
                        <a:t>%</a:t>
                      </a:r>
                      <a:endParaRPr lang="en-US" sz="2400" b="1" dirty="0"/>
                    </a:p>
                  </a:txBody>
                  <a:tcPr>
                    <a:solidFill>
                      <a:schemeClr val="accent4">
                        <a:lumMod val="40000"/>
                        <a:lumOff val="60000"/>
                      </a:schemeClr>
                    </a:solidFill>
                  </a:tcPr>
                </a:tc>
              </a:tr>
              <a:tr h="525670">
                <a:tc>
                  <a:txBody>
                    <a:bodyPr/>
                    <a:lstStyle/>
                    <a:p>
                      <a:pPr algn="r"/>
                      <a:r>
                        <a:rPr lang="en-US" sz="2400" b="1" dirty="0" smtClean="0"/>
                        <a:t>A</a:t>
                      </a:r>
                      <a:endParaRPr lang="en-US" sz="2400" b="1" dirty="0"/>
                    </a:p>
                  </a:txBody>
                  <a:tcPr>
                    <a:noFill/>
                  </a:tcPr>
                </a:tc>
                <a:tc>
                  <a:txBody>
                    <a:bodyPr/>
                    <a:lstStyle/>
                    <a:p>
                      <a:pPr algn="ctr"/>
                      <a:r>
                        <a:rPr lang="en-US" sz="2400" dirty="0" smtClean="0"/>
                        <a:t>396</a:t>
                      </a:r>
                      <a:endParaRPr lang="en-US" sz="2400" dirty="0"/>
                    </a:p>
                  </a:txBody>
                  <a:tcPr>
                    <a:solidFill>
                      <a:schemeClr val="accent1">
                        <a:lumMod val="40000"/>
                        <a:lumOff val="60000"/>
                      </a:schemeClr>
                    </a:solidFill>
                  </a:tcPr>
                </a:tc>
                <a:tc>
                  <a:txBody>
                    <a:bodyPr/>
                    <a:lstStyle/>
                    <a:p>
                      <a:pPr algn="ctr"/>
                      <a:r>
                        <a:rPr lang="en-US" sz="2400" dirty="0" smtClean="0"/>
                        <a:t>88.4%</a:t>
                      </a:r>
                      <a:endParaRPr lang="en-US" sz="2400" dirty="0"/>
                    </a:p>
                  </a:txBody>
                  <a:tcPr>
                    <a:solidFill>
                      <a:schemeClr val="accent1">
                        <a:lumMod val="40000"/>
                        <a:lumOff val="60000"/>
                      </a:schemeClr>
                    </a:solidFill>
                  </a:tcPr>
                </a:tc>
                <a:tc>
                  <a:txBody>
                    <a:bodyPr/>
                    <a:lstStyle/>
                    <a:p>
                      <a:pPr algn="ctr"/>
                      <a:r>
                        <a:rPr lang="en-US" sz="2400" dirty="0" smtClean="0"/>
                        <a:t>390</a:t>
                      </a:r>
                      <a:endParaRPr lang="en-US" sz="2400" dirty="0"/>
                    </a:p>
                  </a:txBody>
                  <a:tcPr>
                    <a:solidFill>
                      <a:schemeClr val="accent4">
                        <a:lumMod val="40000"/>
                        <a:lumOff val="60000"/>
                      </a:schemeClr>
                    </a:solidFill>
                  </a:tcPr>
                </a:tc>
                <a:tc>
                  <a:txBody>
                    <a:bodyPr/>
                    <a:lstStyle/>
                    <a:p>
                      <a:pPr algn="ctr"/>
                      <a:r>
                        <a:rPr lang="en-US" sz="2400" dirty="0" smtClean="0"/>
                        <a:t>85.9%</a:t>
                      </a:r>
                      <a:endParaRPr lang="en-US" sz="2400" dirty="0"/>
                    </a:p>
                  </a:txBody>
                  <a:tcPr>
                    <a:solidFill>
                      <a:schemeClr val="accent4">
                        <a:lumMod val="40000"/>
                        <a:lumOff val="60000"/>
                      </a:schemeClr>
                    </a:solidFill>
                  </a:tcPr>
                </a:tc>
              </a:tr>
              <a:tr h="525670">
                <a:tc>
                  <a:txBody>
                    <a:bodyPr/>
                    <a:lstStyle/>
                    <a:p>
                      <a:pPr algn="r"/>
                      <a:r>
                        <a:rPr lang="en-US" sz="2400" b="1" dirty="0" smtClean="0"/>
                        <a:t>B</a:t>
                      </a:r>
                      <a:endParaRPr lang="en-US" sz="2400" b="1" dirty="0"/>
                    </a:p>
                  </a:txBody>
                  <a:tcPr>
                    <a:noFill/>
                  </a:tcPr>
                </a:tc>
                <a:tc>
                  <a:txBody>
                    <a:bodyPr/>
                    <a:lstStyle/>
                    <a:p>
                      <a:pPr algn="ctr"/>
                      <a:r>
                        <a:rPr lang="en-US" sz="2400" dirty="0" smtClean="0"/>
                        <a:t>12</a:t>
                      </a:r>
                      <a:endParaRPr lang="en-US" sz="2400" dirty="0"/>
                    </a:p>
                  </a:txBody>
                  <a:tcPr>
                    <a:solidFill>
                      <a:schemeClr val="accent1">
                        <a:lumMod val="40000"/>
                        <a:lumOff val="60000"/>
                      </a:schemeClr>
                    </a:solidFill>
                  </a:tcPr>
                </a:tc>
                <a:tc>
                  <a:txBody>
                    <a:bodyPr/>
                    <a:lstStyle/>
                    <a:p>
                      <a:pPr algn="ctr"/>
                      <a:r>
                        <a:rPr lang="en-US" sz="2400" dirty="0" smtClean="0"/>
                        <a:t>2.7%</a:t>
                      </a:r>
                      <a:endParaRPr lang="en-US" sz="2400" dirty="0"/>
                    </a:p>
                  </a:txBody>
                  <a:tcPr>
                    <a:solidFill>
                      <a:schemeClr val="accent1">
                        <a:lumMod val="40000"/>
                        <a:lumOff val="60000"/>
                      </a:schemeClr>
                    </a:solidFill>
                  </a:tcPr>
                </a:tc>
                <a:tc>
                  <a:txBody>
                    <a:bodyPr/>
                    <a:lstStyle/>
                    <a:p>
                      <a:pPr algn="ctr"/>
                      <a:r>
                        <a:rPr lang="en-US" sz="2400" dirty="0" smtClean="0"/>
                        <a:t>20</a:t>
                      </a:r>
                      <a:endParaRPr lang="en-US" sz="2400" dirty="0"/>
                    </a:p>
                  </a:txBody>
                  <a:tcPr>
                    <a:solidFill>
                      <a:schemeClr val="accent4">
                        <a:lumMod val="40000"/>
                        <a:lumOff val="60000"/>
                      </a:schemeClr>
                    </a:solidFill>
                  </a:tcPr>
                </a:tc>
                <a:tc>
                  <a:txBody>
                    <a:bodyPr/>
                    <a:lstStyle/>
                    <a:p>
                      <a:pPr algn="ctr"/>
                      <a:r>
                        <a:rPr lang="en-US" sz="2400" dirty="0" smtClean="0"/>
                        <a:t>4.4%</a:t>
                      </a:r>
                      <a:endParaRPr lang="en-US" sz="2400" dirty="0"/>
                    </a:p>
                  </a:txBody>
                  <a:tcPr>
                    <a:solidFill>
                      <a:schemeClr val="accent4">
                        <a:lumMod val="40000"/>
                        <a:lumOff val="60000"/>
                      </a:schemeClr>
                    </a:solidFill>
                  </a:tcPr>
                </a:tc>
              </a:tr>
              <a:tr h="525670">
                <a:tc>
                  <a:txBody>
                    <a:bodyPr/>
                    <a:lstStyle/>
                    <a:p>
                      <a:pPr algn="r"/>
                      <a:r>
                        <a:rPr lang="en-US" sz="2400" b="1" dirty="0" smtClean="0"/>
                        <a:t>C</a:t>
                      </a:r>
                      <a:endParaRPr lang="en-US" sz="2400" b="1" dirty="0"/>
                    </a:p>
                  </a:txBody>
                  <a:tcPr>
                    <a:noFill/>
                  </a:tcPr>
                </a:tc>
                <a:tc>
                  <a:txBody>
                    <a:bodyPr/>
                    <a:lstStyle/>
                    <a:p>
                      <a:pPr algn="ctr"/>
                      <a:r>
                        <a:rPr lang="en-US" sz="2400" dirty="0" smtClean="0"/>
                        <a:t>4</a:t>
                      </a:r>
                      <a:endParaRPr lang="en-US" sz="2400" dirty="0"/>
                    </a:p>
                  </a:txBody>
                  <a:tcPr>
                    <a:solidFill>
                      <a:schemeClr val="accent1">
                        <a:lumMod val="40000"/>
                        <a:lumOff val="60000"/>
                      </a:schemeClr>
                    </a:solidFill>
                  </a:tcPr>
                </a:tc>
                <a:tc>
                  <a:txBody>
                    <a:bodyPr/>
                    <a:lstStyle/>
                    <a:p>
                      <a:pPr algn="ctr"/>
                      <a:r>
                        <a:rPr lang="en-US" sz="2400" dirty="0" smtClean="0"/>
                        <a:t>0.9%</a:t>
                      </a:r>
                      <a:endParaRPr lang="en-US" sz="2400" dirty="0"/>
                    </a:p>
                  </a:txBody>
                  <a:tcPr>
                    <a:solidFill>
                      <a:schemeClr val="accent1">
                        <a:lumMod val="40000"/>
                        <a:lumOff val="60000"/>
                      </a:schemeClr>
                    </a:solidFill>
                  </a:tcPr>
                </a:tc>
                <a:tc>
                  <a:txBody>
                    <a:bodyPr/>
                    <a:lstStyle/>
                    <a:p>
                      <a:pPr algn="ctr"/>
                      <a:r>
                        <a:rPr lang="en-US" sz="2400" dirty="0" smtClean="0"/>
                        <a:t>8</a:t>
                      </a:r>
                      <a:endParaRPr lang="en-US" sz="2400" dirty="0"/>
                    </a:p>
                  </a:txBody>
                  <a:tcPr>
                    <a:solidFill>
                      <a:schemeClr val="accent4">
                        <a:lumMod val="40000"/>
                        <a:lumOff val="60000"/>
                      </a:schemeClr>
                    </a:solidFill>
                  </a:tcPr>
                </a:tc>
                <a:tc>
                  <a:txBody>
                    <a:bodyPr/>
                    <a:lstStyle/>
                    <a:p>
                      <a:pPr algn="ctr"/>
                      <a:r>
                        <a:rPr lang="en-US" sz="2400" dirty="0" smtClean="0"/>
                        <a:t>1.8%</a:t>
                      </a:r>
                      <a:endParaRPr lang="en-US" sz="2400" dirty="0"/>
                    </a:p>
                  </a:txBody>
                  <a:tcPr>
                    <a:solidFill>
                      <a:schemeClr val="accent4">
                        <a:lumMod val="40000"/>
                        <a:lumOff val="60000"/>
                      </a:schemeClr>
                    </a:solidFill>
                  </a:tcPr>
                </a:tc>
              </a:tr>
              <a:tr h="525670">
                <a:tc>
                  <a:txBody>
                    <a:bodyPr/>
                    <a:lstStyle/>
                    <a:p>
                      <a:pPr algn="r"/>
                      <a:r>
                        <a:rPr lang="en-US" sz="2400" b="1" dirty="0" smtClean="0"/>
                        <a:t>D</a:t>
                      </a:r>
                      <a:endParaRPr lang="en-US" sz="2400" b="1" dirty="0"/>
                    </a:p>
                  </a:txBody>
                  <a:tcPr>
                    <a:noFill/>
                  </a:tcPr>
                </a:tc>
                <a:tc>
                  <a:txBody>
                    <a:bodyPr/>
                    <a:lstStyle/>
                    <a:p>
                      <a:pPr algn="ctr"/>
                      <a:r>
                        <a:rPr lang="en-US" sz="2400" dirty="0" smtClean="0"/>
                        <a:t>12</a:t>
                      </a:r>
                      <a:endParaRPr lang="en-US" sz="2400" dirty="0"/>
                    </a:p>
                  </a:txBody>
                  <a:tcPr>
                    <a:solidFill>
                      <a:schemeClr val="accent1">
                        <a:lumMod val="40000"/>
                        <a:lumOff val="60000"/>
                      </a:schemeClr>
                    </a:solidFill>
                  </a:tcPr>
                </a:tc>
                <a:tc>
                  <a:txBody>
                    <a:bodyPr/>
                    <a:lstStyle/>
                    <a:p>
                      <a:pPr algn="ctr"/>
                      <a:r>
                        <a:rPr lang="en-US" sz="2400" dirty="0" smtClean="0"/>
                        <a:t>2.7%</a:t>
                      </a:r>
                      <a:endParaRPr lang="en-US" sz="2400" dirty="0"/>
                    </a:p>
                  </a:txBody>
                  <a:tcPr>
                    <a:solidFill>
                      <a:schemeClr val="accent1">
                        <a:lumMod val="40000"/>
                        <a:lumOff val="60000"/>
                      </a:schemeClr>
                    </a:solidFill>
                  </a:tcPr>
                </a:tc>
                <a:tc>
                  <a:txBody>
                    <a:bodyPr/>
                    <a:lstStyle/>
                    <a:p>
                      <a:pPr algn="ctr"/>
                      <a:r>
                        <a:rPr lang="en-US" sz="2400" dirty="0" smtClean="0"/>
                        <a:t>5</a:t>
                      </a:r>
                      <a:endParaRPr lang="en-US" sz="2400" dirty="0"/>
                    </a:p>
                  </a:txBody>
                  <a:tcPr>
                    <a:solidFill>
                      <a:schemeClr val="accent4">
                        <a:lumMod val="40000"/>
                        <a:lumOff val="60000"/>
                      </a:schemeClr>
                    </a:solidFill>
                  </a:tcPr>
                </a:tc>
                <a:tc>
                  <a:txBody>
                    <a:bodyPr/>
                    <a:lstStyle/>
                    <a:p>
                      <a:pPr algn="ctr"/>
                      <a:r>
                        <a:rPr lang="en-US" sz="2400" dirty="0" smtClean="0"/>
                        <a:t>1.1%</a:t>
                      </a:r>
                      <a:endParaRPr lang="en-US" sz="2400" dirty="0"/>
                    </a:p>
                  </a:txBody>
                  <a:tcPr>
                    <a:solidFill>
                      <a:schemeClr val="accent4">
                        <a:lumMod val="40000"/>
                        <a:lumOff val="60000"/>
                      </a:schemeClr>
                    </a:solidFill>
                  </a:tcPr>
                </a:tc>
              </a:tr>
              <a:tr h="525670">
                <a:tc>
                  <a:txBody>
                    <a:bodyPr/>
                    <a:lstStyle/>
                    <a:p>
                      <a:pPr algn="r"/>
                      <a:r>
                        <a:rPr lang="en-US" sz="2400" b="1" dirty="0" smtClean="0"/>
                        <a:t>F</a:t>
                      </a:r>
                      <a:endParaRPr lang="en-US" sz="2400" b="1" dirty="0"/>
                    </a:p>
                  </a:txBody>
                  <a:tcPr>
                    <a:noFill/>
                  </a:tcPr>
                </a:tc>
                <a:tc>
                  <a:txBody>
                    <a:bodyPr/>
                    <a:lstStyle/>
                    <a:p>
                      <a:pPr algn="ctr"/>
                      <a:r>
                        <a:rPr lang="en-US" sz="2400" dirty="0" smtClean="0"/>
                        <a:t>24</a:t>
                      </a:r>
                      <a:endParaRPr lang="en-US" sz="2400" dirty="0"/>
                    </a:p>
                  </a:txBody>
                  <a:tcPr>
                    <a:solidFill>
                      <a:schemeClr val="accent1">
                        <a:lumMod val="40000"/>
                        <a:lumOff val="60000"/>
                      </a:schemeClr>
                    </a:solidFill>
                  </a:tcPr>
                </a:tc>
                <a:tc>
                  <a:txBody>
                    <a:bodyPr/>
                    <a:lstStyle/>
                    <a:p>
                      <a:pPr algn="ctr"/>
                      <a:r>
                        <a:rPr lang="en-US" sz="2400" dirty="0" smtClean="0"/>
                        <a:t>5.4%</a:t>
                      </a:r>
                      <a:endParaRPr lang="en-US" sz="2400" dirty="0"/>
                    </a:p>
                  </a:txBody>
                  <a:tcPr>
                    <a:solidFill>
                      <a:schemeClr val="accent1">
                        <a:lumMod val="40000"/>
                        <a:lumOff val="60000"/>
                      </a:schemeClr>
                    </a:solidFill>
                  </a:tcPr>
                </a:tc>
                <a:tc>
                  <a:txBody>
                    <a:bodyPr/>
                    <a:lstStyle/>
                    <a:p>
                      <a:pPr algn="ctr"/>
                      <a:r>
                        <a:rPr lang="en-US" sz="2400" dirty="0" smtClean="0"/>
                        <a:t>31</a:t>
                      </a:r>
                      <a:endParaRPr lang="en-US" sz="2400" dirty="0"/>
                    </a:p>
                  </a:txBody>
                  <a:tcPr>
                    <a:solidFill>
                      <a:schemeClr val="accent4">
                        <a:lumMod val="40000"/>
                        <a:lumOff val="60000"/>
                      </a:schemeClr>
                    </a:solidFill>
                  </a:tcPr>
                </a:tc>
                <a:tc>
                  <a:txBody>
                    <a:bodyPr/>
                    <a:lstStyle/>
                    <a:p>
                      <a:pPr algn="ctr"/>
                      <a:r>
                        <a:rPr lang="en-US" sz="2400" dirty="0" smtClean="0"/>
                        <a:t>6.8%</a:t>
                      </a:r>
                      <a:endParaRPr lang="en-US" sz="2400" dirty="0"/>
                    </a:p>
                  </a:txBody>
                  <a:tcPr>
                    <a:solidFill>
                      <a:schemeClr val="accent4">
                        <a:lumMod val="40000"/>
                        <a:lumOff val="60000"/>
                      </a:schemeClr>
                    </a:solidFill>
                  </a:tcPr>
                </a:tc>
              </a:tr>
            </a:tbl>
          </a:graphicData>
        </a:graphic>
      </p:graphicFrame>
    </p:spTree>
    <p:extLst>
      <p:ext uri="{BB962C8B-B14F-4D97-AF65-F5344CB8AC3E}">
        <p14:creationId xmlns:p14="http://schemas.microsoft.com/office/powerpoint/2010/main" val="10091356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408"/>
            <a:ext cx="12192000" cy="707886"/>
          </a:xfrm>
          <a:prstGeom prst="rect">
            <a:avLst/>
          </a:prstGeom>
          <a:solidFill>
            <a:srgbClr val="151F46"/>
          </a:solidFill>
        </p:spPr>
        <p:txBody>
          <a:bodyPr wrap="square" rtlCol="0">
            <a:spAutoFit/>
          </a:bodyPr>
          <a:lstStyle/>
          <a:p>
            <a:r>
              <a:rPr lang="en-US" sz="4000" dirty="0" smtClean="0">
                <a:solidFill>
                  <a:schemeClr val="bg1"/>
                </a:solidFill>
              </a:rPr>
              <a:t>Data Summary</a:t>
            </a:r>
            <a:endParaRPr lang="en-US" sz="4000" dirty="0">
              <a:solidFill>
                <a:schemeClr val="bg1"/>
              </a:solidFill>
            </a:endParaRPr>
          </a:p>
        </p:txBody>
      </p:sp>
      <p:graphicFrame>
        <p:nvGraphicFramePr>
          <p:cNvPr id="7" name="Chart 6"/>
          <p:cNvGraphicFramePr>
            <a:graphicFrameLocks/>
          </p:cNvGraphicFramePr>
          <p:nvPr>
            <p:extLst>
              <p:ext uri="{D42A27DB-BD31-4B8C-83A1-F6EECF244321}">
                <p14:modId xmlns:p14="http://schemas.microsoft.com/office/powerpoint/2010/main" val="3205288077"/>
              </p:ext>
            </p:extLst>
          </p:nvPr>
        </p:nvGraphicFramePr>
        <p:xfrm>
          <a:off x="875270" y="914400"/>
          <a:ext cx="10441459" cy="52516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530337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408"/>
            <a:ext cx="12192000" cy="707886"/>
          </a:xfrm>
          <a:prstGeom prst="rect">
            <a:avLst/>
          </a:prstGeom>
          <a:solidFill>
            <a:srgbClr val="151F46"/>
          </a:solidFill>
        </p:spPr>
        <p:txBody>
          <a:bodyPr wrap="square" rtlCol="0">
            <a:spAutoFit/>
          </a:bodyPr>
          <a:lstStyle/>
          <a:p>
            <a:r>
              <a:rPr lang="en-US" sz="4000" dirty="0" smtClean="0">
                <a:solidFill>
                  <a:schemeClr val="bg1"/>
                </a:solidFill>
              </a:rPr>
              <a:t>Data Summary</a:t>
            </a:r>
            <a:endParaRPr lang="en-US" sz="4000"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4069741804"/>
              </p:ext>
            </p:extLst>
          </p:nvPr>
        </p:nvGraphicFramePr>
        <p:xfrm>
          <a:off x="578708" y="914398"/>
          <a:ext cx="11034583" cy="4893277"/>
        </p:xfrm>
        <a:graphic>
          <a:graphicData uri="http://schemas.openxmlformats.org/drawingml/2006/table">
            <a:tbl>
              <a:tblPr firstRow="1" bandRow="1">
                <a:tableStyleId>{5C22544A-7EE6-4342-B048-85BDC9FD1C3A}</a:tableStyleId>
              </a:tblPr>
              <a:tblGrid>
                <a:gridCol w="5166561"/>
                <a:gridCol w="1497359"/>
                <a:gridCol w="1443398"/>
                <a:gridCol w="1483867"/>
                <a:gridCol w="1443398"/>
              </a:tblGrid>
              <a:tr h="1010074">
                <a:tc>
                  <a:txBody>
                    <a:bodyPr/>
                    <a:lstStyle/>
                    <a:p>
                      <a:pPr algn="ctr"/>
                      <a:endParaRPr lang="en-US" sz="2400" dirty="0"/>
                    </a:p>
                  </a:txBody>
                  <a:tcPr>
                    <a:noFill/>
                  </a:tcPr>
                </a:tc>
                <a:tc gridSpan="4">
                  <a:txBody>
                    <a:bodyPr/>
                    <a:lstStyle/>
                    <a:p>
                      <a:pPr algn="ctr"/>
                      <a:r>
                        <a:rPr lang="en-US" sz="2400" dirty="0" smtClean="0"/>
                        <a:t>SCHOOL IMPROVEMENT SUMMARY</a:t>
                      </a:r>
                      <a:endParaRPr lang="en-US" sz="2400" dirty="0"/>
                    </a:p>
                  </a:txBody>
                  <a:tcPr>
                    <a:solidFill>
                      <a:srgbClr val="151F46"/>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561153">
                <a:tc>
                  <a:txBody>
                    <a:bodyPr/>
                    <a:lstStyle/>
                    <a:p>
                      <a:pPr algn="ctr"/>
                      <a:endParaRPr lang="en-US" sz="2400" dirty="0"/>
                    </a:p>
                  </a:txBody>
                  <a:tcPr>
                    <a:noFill/>
                  </a:tcPr>
                </a:tc>
                <a:tc>
                  <a:txBody>
                    <a:bodyPr/>
                    <a:lstStyle/>
                    <a:p>
                      <a:pPr algn="ctr"/>
                      <a:r>
                        <a:rPr lang="en-US" sz="2400" b="1" dirty="0" smtClean="0"/>
                        <a:t>2016-17</a:t>
                      </a:r>
                      <a:endParaRPr lang="en-US" sz="2400" b="1" dirty="0"/>
                    </a:p>
                  </a:txBody>
                  <a:tcPr>
                    <a:solidFill>
                      <a:srgbClr val="B4C7E7"/>
                    </a:solidFill>
                  </a:tcPr>
                </a:tc>
                <a:tc>
                  <a:txBody>
                    <a:bodyPr/>
                    <a:lstStyle/>
                    <a:p>
                      <a:pPr algn="ctr"/>
                      <a:r>
                        <a:rPr lang="en-US" sz="2400" b="1" dirty="0" smtClean="0"/>
                        <a:t>2015-16</a:t>
                      </a:r>
                      <a:endParaRPr lang="en-US" sz="2400" b="1" dirty="0"/>
                    </a:p>
                  </a:txBody>
                  <a:tcPr>
                    <a:solidFill>
                      <a:srgbClr val="FFE699"/>
                    </a:solidFill>
                  </a:tcPr>
                </a:tc>
                <a:tc>
                  <a:txBody>
                    <a:bodyPr/>
                    <a:lstStyle/>
                    <a:p>
                      <a:pPr algn="ctr"/>
                      <a:r>
                        <a:rPr lang="en-US" sz="2400" b="1" dirty="0" smtClean="0"/>
                        <a:t>2014-15</a:t>
                      </a:r>
                      <a:endParaRPr lang="en-US" sz="2400" b="1" dirty="0"/>
                    </a:p>
                  </a:txBody>
                  <a:tcPr>
                    <a:solidFill>
                      <a:srgbClr val="B4C7E7"/>
                    </a:solidFill>
                  </a:tcPr>
                </a:tc>
                <a:tc>
                  <a:txBody>
                    <a:bodyPr/>
                    <a:lstStyle/>
                    <a:p>
                      <a:pPr algn="ctr"/>
                      <a:r>
                        <a:rPr lang="en-US" sz="2400" b="1" dirty="0" smtClean="0"/>
                        <a:t>2013-14</a:t>
                      </a:r>
                      <a:endParaRPr lang="en-US" sz="2400" b="1" dirty="0"/>
                    </a:p>
                  </a:txBody>
                  <a:tcPr>
                    <a:solidFill>
                      <a:srgbClr val="FFE699"/>
                    </a:solidFill>
                  </a:tcPr>
                </a:tc>
              </a:tr>
              <a:tr h="561153">
                <a:tc>
                  <a:txBody>
                    <a:bodyPr/>
                    <a:lstStyle/>
                    <a:p>
                      <a:pPr algn="r"/>
                      <a:r>
                        <a:rPr lang="en-US" sz="2400" b="1" dirty="0" smtClean="0"/>
                        <a:t>Total Schools</a:t>
                      </a:r>
                      <a:endParaRPr lang="en-US" sz="2400" b="1" dirty="0"/>
                    </a:p>
                  </a:txBody>
                  <a:tcPr>
                    <a:noFill/>
                  </a:tcPr>
                </a:tc>
                <a:tc>
                  <a:txBody>
                    <a:bodyPr/>
                    <a:lstStyle/>
                    <a:p>
                      <a:pPr algn="ctr"/>
                      <a:r>
                        <a:rPr lang="en-US" sz="2400" dirty="0" smtClean="0"/>
                        <a:t>1780</a:t>
                      </a:r>
                      <a:endParaRPr lang="en-US" sz="2400" dirty="0"/>
                    </a:p>
                  </a:txBody>
                  <a:tcPr>
                    <a:solidFill>
                      <a:srgbClr val="B4C7E7"/>
                    </a:solidFill>
                  </a:tcPr>
                </a:tc>
                <a:tc>
                  <a:txBody>
                    <a:bodyPr/>
                    <a:lstStyle/>
                    <a:p>
                      <a:pPr algn="ctr"/>
                      <a:r>
                        <a:rPr lang="en-US" sz="2400" dirty="0" smtClean="0"/>
                        <a:t>1861</a:t>
                      </a:r>
                      <a:endParaRPr lang="en-US" sz="2400" dirty="0"/>
                    </a:p>
                  </a:txBody>
                  <a:tcPr>
                    <a:solidFill>
                      <a:srgbClr val="FFE699"/>
                    </a:solidFill>
                  </a:tcPr>
                </a:tc>
                <a:tc>
                  <a:txBody>
                    <a:bodyPr/>
                    <a:lstStyle/>
                    <a:p>
                      <a:pPr algn="ctr"/>
                      <a:r>
                        <a:rPr lang="en-US" sz="2400" dirty="0" smtClean="0"/>
                        <a:t>1808</a:t>
                      </a:r>
                      <a:endParaRPr lang="en-US" sz="2400" dirty="0"/>
                    </a:p>
                  </a:txBody>
                  <a:tcPr>
                    <a:solidFill>
                      <a:srgbClr val="B4C7E7"/>
                    </a:solidFill>
                  </a:tcPr>
                </a:tc>
                <a:tc>
                  <a:txBody>
                    <a:bodyPr/>
                    <a:lstStyle/>
                    <a:p>
                      <a:pPr algn="ctr"/>
                      <a:r>
                        <a:rPr lang="en-US" sz="2400" dirty="0" smtClean="0"/>
                        <a:t>1821</a:t>
                      </a:r>
                      <a:endParaRPr lang="en-US" sz="2400" dirty="0"/>
                    </a:p>
                  </a:txBody>
                  <a:tcPr>
                    <a:solidFill>
                      <a:srgbClr val="FFE699"/>
                    </a:solidFill>
                  </a:tcPr>
                </a:tc>
              </a:tr>
              <a:tr h="637616">
                <a:tc>
                  <a:txBody>
                    <a:bodyPr/>
                    <a:lstStyle/>
                    <a:p>
                      <a:pPr algn="r"/>
                      <a:r>
                        <a:rPr lang="en-US" sz="2400" b="1" dirty="0" smtClean="0"/>
                        <a:t>Schools</a:t>
                      </a:r>
                      <a:r>
                        <a:rPr lang="en-US" sz="2400" b="1" baseline="0" dirty="0" smtClean="0"/>
                        <a:t> in Improvement Status</a:t>
                      </a:r>
                      <a:endParaRPr lang="en-US" sz="2400" b="1" dirty="0"/>
                    </a:p>
                  </a:txBody>
                  <a:tcPr>
                    <a:noFill/>
                  </a:tcPr>
                </a:tc>
                <a:tc>
                  <a:txBody>
                    <a:bodyPr/>
                    <a:lstStyle/>
                    <a:p>
                      <a:pPr algn="ctr"/>
                      <a:r>
                        <a:rPr lang="en-US" sz="2400" dirty="0" smtClean="0"/>
                        <a:t>280</a:t>
                      </a:r>
                      <a:endParaRPr lang="en-US" sz="2400" dirty="0"/>
                    </a:p>
                  </a:txBody>
                  <a:tcPr>
                    <a:solidFill>
                      <a:srgbClr val="B4C7E7"/>
                    </a:solidFill>
                  </a:tcPr>
                </a:tc>
                <a:tc>
                  <a:txBody>
                    <a:bodyPr/>
                    <a:lstStyle/>
                    <a:p>
                      <a:pPr algn="ctr"/>
                      <a:r>
                        <a:rPr lang="en-US" sz="2400" dirty="0" smtClean="0"/>
                        <a:t>321</a:t>
                      </a:r>
                      <a:endParaRPr lang="en-US" sz="2400" dirty="0"/>
                    </a:p>
                  </a:txBody>
                  <a:tcPr>
                    <a:solidFill>
                      <a:srgbClr val="FFE699"/>
                    </a:solidFill>
                  </a:tcPr>
                </a:tc>
                <a:tc>
                  <a:txBody>
                    <a:bodyPr/>
                    <a:lstStyle/>
                    <a:p>
                      <a:pPr algn="ctr"/>
                      <a:r>
                        <a:rPr lang="en-US" sz="2400" dirty="0" smtClean="0"/>
                        <a:t>247</a:t>
                      </a:r>
                      <a:endParaRPr lang="en-US" sz="2400" dirty="0"/>
                    </a:p>
                  </a:txBody>
                  <a:tcPr>
                    <a:solidFill>
                      <a:srgbClr val="B4C7E7"/>
                    </a:solidFill>
                  </a:tcPr>
                </a:tc>
                <a:tc>
                  <a:txBody>
                    <a:bodyPr/>
                    <a:lstStyle/>
                    <a:p>
                      <a:pPr algn="ctr"/>
                      <a:r>
                        <a:rPr lang="en-US" sz="2400" dirty="0" smtClean="0"/>
                        <a:t>385</a:t>
                      </a:r>
                      <a:endParaRPr lang="en-US" sz="2400" dirty="0"/>
                    </a:p>
                  </a:txBody>
                  <a:tcPr>
                    <a:solidFill>
                      <a:srgbClr val="FFE699"/>
                    </a:solidFill>
                  </a:tcPr>
                </a:tc>
              </a:tr>
              <a:tr h="1016141">
                <a:tc>
                  <a:txBody>
                    <a:bodyPr/>
                    <a:lstStyle/>
                    <a:p>
                      <a:pPr algn="r"/>
                      <a:r>
                        <a:rPr lang="en-US" sz="2400" b="1" dirty="0" smtClean="0"/>
                        <a:t>Schools Exited Improvement</a:t>
                      </a:r>
                      <a:r>
                        <a:rPr lang="en-US" sz="2400" b="1" baseline="0" dirty="0" smtClean="0"/>
                        <a:t> Status</a:t>
                      </a:r>
                      <a:endParaRPr lang="en-US" sz="2400" b="1" dirty="0"/>
                    </a:p>
                  </a:txBody>
                  <a:tcPr>
                    <a:noFill/>
                  </a:tcPr>
                </a:tc>
                <a:tc>
                  <a:txBody>
                    <a:bodyPr/>
                    <a:lstStyle/>
                    <a:p>
                      <a:pPr algn="ctr"/>
                      <a:r>
                        <a:rPr lang="en-US" sz="2400" dirty="0" smtClean="0"/>
                        <a:t>55</a:t>
                      </a:r>
                      <a:endParaRPr lang="en-US" sz="2400" dirty="0"/>
                    </a:p>
                  </a:txBody>
                  <a:tcPr>
                    <a:solidFill>
                      <a:srgbClr val="B4C7E7"/>
                    </a:solidFill>
                  </a:tcPr>
                </a:tc>
                <a:tc>
                  <a:txBody>
                    <a:bodyPr/>
                    <a:lstStyle/>
                    <a:p>
                      <a:pPr algn="ctr"/>
                      <a:r>
                        <a:rPr lang="en-US" sz="2400" dirty="0" smtClean="0"/>
                        <a:t>17</a:t>
                      </a:r>
                      <a:endParaRPr lang="en-US" sz="2400" dirty="0"/>
                    </a:p>
                  </a:txBody>
                  <a:tcPr>
                    <a:solidFill>
                      <a:srgbClr val="FFE699"/>
                    </a:solidFill>
                  </a:tcPr>
                </a:tc>
                <a:tc>
                  <a:txBody>
                    <a:bodyPr/>
                    <a:lstStyle/>
                    <a:p>
                      <a:pPr algn="ctr"/>
                      <a:r>
                        <a:rPr lang="en-US" sz="2400" dirty="0" smtClean="0"/>
                        <a:t>34</a:t>
                      </a:r>
                      <a:endParaRPr lang="en-US" sz="2400" dirty="0"/>
                    </a:p>
                  </a:txBody>
                  <a:tcPr>
                    <a:solidFill>
                      <a:srgbClr val="B4C7E7"/>
                    </a:solidFill>
                  </a:tcPr>
                </a:tc>
                <a:tc>
                  <a:txBody>
                    <a:bodyPr/>
                    <a:lstStyle/>
                    <a:p>
                      <a:pPr algn="ctr"/>
                      <a:r>
                        <a:rPr lang="en-US" sz="2400" dirty="0" smtClean="0"/>
                        <a:t>159</a:t>
                      </a:r>
                      <a:endParaRPr lang="en-US" sz="2400" dirty="0"/>
                    </a:p>
                  </a:txBody>
                  <a:tcPr>
                    <a:solidFill>
                      <a:srgbClr val="FFE699"/>
                    </a:solidFill>
                  </a:tcPr>
                </a:tc>
              </a:tr>
              <a:tr h="1107140">
                <a:tc>
                  <a:txBody>
                    <a:bodyPr/>
                    <a:lstStyle/>
                    <a:p>
                      <a:pPr algn="r"/>
                      <a:r>
                        <a:rPr lang="en-US" sz="2400" b="1" dirty="0" smtClean="0"/>
                        <a:t>Schools Demonstrating</a:t>
                      </a:r>
                      <a:r>
                        <a:rPr lang="en-US" sz="2400" b="1" baseline="0" dirty="0" smtClean="0"/>
                        <a:t> Improvement</a:t>
                      </a:r>
                      <a:endParaRPr lang="en-US" sz="2400" b="1" dirty="0"/>
                    </a:p>
                  </a:txBody>
                  <a:tcPr>
                    <a:noFill/>
                  </a:tcPr>
                </a:tc>
                <a:tc>
                  <a:txBody>
                    <a:bodyPr/>
                    <a:lstStyle/>
                    <a:p>
                      <a:pPr algn="ctr"/>
                      <a:r>
                        <a:rPr lang="en-US" sz="2400" dirty="0" smtClean="0"/>
                        <a:t>108</a:t>
                      </a:r>
                      <a:endParaRPr lang="en-US" sz="2400" dirty="0"/>
                    </a:p>
                  </a:txBody>
                  <a:tcPr>
                    <a:solidFill>
                      <a:srgbClr val="B4C7E7"/>
                    </a:solidFill>
                  </a:tcPr>
                </a:tc>
                <a:tc>
                  <a:txBody>
                    <a:bodyPr/>
                    <a:lstStyle/>
                    <a:p>
                      <a:pPr algn="ctr"/>
                      <a:r>
                        <a:rPr lang="en-US" sz="2400" dirty="0" smtClean="0"/>
                        <a:t>94</a:t>
                      </a:r>
                      <a:endParaRPr lang="en-US" sz="2400" dirty="0"/>
                    </a:p>
                  </a:txBody>
                  <a:tcPr>
                    <a:solidFill>
                      <a:srgbClr val="FFE699"/>
                    </a:solidFill>
                  </a:tcPr>
                </a:tc>
                <a:tc>
                  <a:txBody>
                    <a:bodyPr/>
                    <a:lstStyle/>
                    <a:p>
                      <a:pPr algn="ctr"/>
                      <a:r>
                        <a:rPr lang="en-US" sz="2400" dirty="0" smtClean="0"/>
                        <a:t>55</a:t>
                      </a:r>
                      <a:endParaRPr lang="en-US" sz="2400" dirty="0"/>
                    </a:p>
                  </a:txBody>
                  <a:tcPr>
                    <a:solidFill>
                      <a:srgbClr val="B4C7E7"/>
                    </a:solidFill>
                  </a:tcPr>
                </a:tc>
                <a:tc>
                  <a:txBody>
                    <a:bodyPr/>
                    <a:lstStyle/>
                    <a:p>
                      <a:pPr algn="ctr"/>
                      <a:r>
                        <a:rPr lang="en-US" sz="2400" dirty="0" smtClean="0"/>
                        <a:t>286</a:t>
                      </a:r>
                      <a:endParaRPr lang="en-US" sz="2400" dirty="0"/>
                    </a:p>
                  </a:txBody>
                  <a:tcPr>
                    <a:solidFill>
                      <a:srgbClr val="FFE699"/>
                    </a:solidFill>
                  </a:tcPr>
                </a:tc>
              </a:tr>
            </a:tbl>
          </a:graphicData>
        </a:graphic>
      </p:graphicFrame>
    </p:spTree>
    <p:extLst>
      <p:ext uri="{BB962C8B-B14F-4D97-AF65-F5344CB8AC3E}">
        <p14:creationId xmlns:p14="http://schemas.microsoft.com/office/powerpoint/2010/main" val="30709832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408"/>
            <a:ext cx="12192000" cy="707886"/>
          </a:xfrm>
          <a:prstGeom prst="rect">
            <a:avLst/>
          </a:prstGeom>
          <a:solidFill>
            <a:srgbClr val="151F46"/>
          </a:solidFill>
        </p:spPr>
        <p:txBody>
          <a:bodyPr wrap="square" rtlCol="0">
            <a:spAutoFit/>
          </a:bodyPr>
          <a:lstStyle/>
          <a:p>
            <a:r>
              <a:rPr lang="en-US" sz="4000" dirty="0" smtClean="0">
                <a:solidFill>
                  <a:schemeClr val="bg1"/>
                </a:solidFill>
              </a:rPr>
              <a:t>Data Summary</a:t>
            </a:r>
            <a:endParaRPr lang="en-US" sz="4000" dirty="0">
              <a:solidFill>
                <a:schemeClr val="bg1"/>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175341590"/>
              </p:ext>
            </p:extLst>
          </p:nvPr>
        </p:nvGraphicFramePr>
        <p:xfrm>
          <a:off x="2656703" y="1136824"/>
          <a:ext cx="7315200" cy="4621428"/>
        </p:xfrm>
        <a:graphic>
          <a:graphicData uri="http://schemas.openxmlformats.org/drawingml/2006/table">
            <a:tbl>
              <a:tblPr firstRow="1" bandRow="1">
                <a:tableStyleId>{5C22544A-7EE6-4342-B048-85BDC9FD1C3A}</a:tableStyleId>
              </a:tblPr>
              <a:tblGrid>
                <a:gridCol w="4389989"/>
                <a:gridCol w="2925211"/>
              </a:tblGrid>
              <a:tr h="660204">
                <a:tc gridSpan="2">
                  <a:txBody>
                    <a:bodyPr/>
                    <a:lstStyle/>
                    <a:p>
                      <a:pPr algn="ctr"/>
                      <a:r>
                        <a:rPr lang="en-US" sz="2800" dirty="0" smtClean="0"/>
                        <a:t>SBOE</a:t>
                      </a:r>
                      <a:r>
                        <a:rPr lang="en-US" sz="2800" baseline="0" dirty="0" smtClean="0"/>
                        <a:t> TIMELINE</a:t>
                      </a:r>
                      <a:endParaRPr lang="en-US" sz="2800" dirty="0"/>
                    </a:p>
                  </a:txBody>
                  <a:tcPr>
                    <a:solidFill>
                      <a:srgbClr val="151F46"/>
                    </a:solidFill>
                  </a:tcPr>
                </a:tc>
                <a:tc hMerge="1">
                  <a:txBody>
                    <a:bodyPr/>
                    <a:lstStyle/>
                    <a:p>
                      <a:endParaRPr lang="en-US" dirty="0"/>
                    </a:p>
                  </a:txBody>
                  <a:tcPr/>
                </a:tc>
              </a:tr>
              <a:tr h="660204">
                <a:tc>
                  <a:txBody>
                    <a:bodyPr/>
                    <a:lstStyle/>
                    <a:p>
                      <a:pPr algn="ctr"/>
                      <a:r>
                        <a:rPr lang="en-US" sz="2800" dirty="0" smtClean="0"/>
                        <a:t>Year One</a:t>
                      </a:r>
                      <a:endParaRPr lang="en-US" sz="2800" dirty="0"/>
                    </a:p>
                  </a:txBody>
                  <a:tcPr/>
                </a:tc>
                <a:tc>
                  <a:txBody>
                    <a:bodyPr/>
                    <a:lstStyle/>
                    <a:p>
                      <a:pPr algn="ctr"/>
                      <a:r>
                        <a:rPr lang="en-US" sz="2800" dirty="0" smtClean="0"/>
                        <a:t>36</a:t>
                      </a:r>
                      <a:endParaRPr lang="en-US" sz="2800" dirty="0"/>
                    </a:p>
                  </a:txBody>
                  <a:tcPr/>
                </a:tc>
              </a:tr>
              <a:tr h="660204">
                <a:tc>
                  <a:txBody>
                    <a:bodyPr/>
                    <a:lstStyle/>
                    <a:p>
                      <a:pPr algn="ctr"/>
                      <a:r>
                        <a:rPr lang="en-US" sz="2800" dirty="0" smtClean="0"/>
                        <a:t>Year Two</a:t>
                      </a:r>
                      <a:endParaRPr lang="en-US" sz="2800" dirty="0"/>
                    </a:p>
                  </a:txBody>
                  <a:tcPr/>
                </a:tc>
                <a:tc>
                  <a:txBody>
                    <a:bodyPr/>
                    <a:lstStyle/>
                    <a:p>
                      <a:pPr algn="ctr"/>
                      <a:r>
                        <a:rPr lang="en-US" sz="2800" dirty="0" smtClean="0"/>
                        <a:t>31</a:t>
                      </a:r>
                      <a:endParaRPr lang="en-US" sz="2800" dirty="0"/>
                    </a:p>
                  </a:txBody>
                  <a:tcPr/>
                </a:tc>
              </a:tr>
              <a:tr h="660204">
                <a:tc>
                  <a:txBody>
                    <a:bodyPr/>
                    <a:lstStyle/>
                    <a:p>
                      <a:pPr algn="ctr"/>
                      <a:r>
                        <a:rPr lang="en-US" sz="2800" dirty="0" smtClean="0"/>
                        <a:t>Year Three</a:t>
                      </a:r>
                      <a:endParaRPr lang="en-US" sz="2800" dirty="0"/>
                    </a:p>
                  </a:txBody>
                  <a:tcPr/>
                </a:tc>
                <a:tc>
                  <a:txBody>
                    <a:bodyPr/>
                    <a:lstStyle/>
                    <a:p>
                      <a:pPr algn="ctr"/>
                      <a:r>
                        <a:rPr lang="en-US" sz="2800" dirty="0" smtClean="0"/>
                        <a:t>0</a:t>
                      </a:r>
                      <a:endParaRPr lang="en-US" sz="2800" dirty="0"/>
                    </a:p>
                  </a:txBody>
                  <a:tcPr/>
                </a:tc>
              </a:tr>
              <a:tr h="660204">
                <a:tc>
                  <a:txBody>
                    <a:bodyPr/>
                    <a:lstStyle/>
                    <a:p>
                      <a:pPr algn="ctr"/>
                      <a:r>
                        <a:rPr lang="en-US" sz="2800" dirty="0" smtClean="0"/>
                        <a:t>Year Four</a:t>
                      </a:r>
                    </a:p>
                  </a:txBody>
                  <a:tcPr/>
                </a:tc>
                <a:tc>
                  <a:txBody>
                    <a:bodyPr/>
                    <a:lstStyle/>
                    <a:p>
                      <a:pPr algn="ctr"/>
                      <a:r>
                        <a:rPr lang="en-US" sz="2800" dirty="0" smtClean="0"/>
                        <a:t>6</a:t>
                      </a:r>
                      <a:endParaRPr lang="en-US" sz="2800" dirty="0"/>
                    </a:p>
                  </a:txBody>
                  <a:tcPr/>
                </a:tc>
              </a:tr>
              <a:tr h="660204">
                <a:tc>
                  <a:txBody>
                    <a:bodyPr/>
                    <a:lstStyle/>
                    <a:p>
                      <a:pPr algn="ctr"/>
                      <a:r>
                        <a:rPr lang="en-US" sz="2800" dirty="0" smtClean="0"/>
                        <a:t>Year Five</a:t>
                      </a:r>
                      <a:endParaRPr lang="en-US" sz="2800" dirty="0"/>
                    </a:p>
                  </a:txBody>
                  <a:tcPr/>
                </a:tc>
                <a:tc>
                  <a:txBody>
                    <a:bodyPr/>
                    <a:lstStyle/>
                    <a:p>
                      <a:pPr algn="ctr"/>
                      <a:r>
                        <a:rPr lang="en-US" sz="2800" dirty="0" smtClean="0"/>
                        <a:t>6</a:t>
                      </a:r>
                      <a:endParaRPr lang="en-US" sz="2800" dirty="0"/>
                    </a:p>
                  </a:txBody>
                  <a:tcPr/>
                </a:tc>
              </a:tr>
              <a:tr h="660204">
                <a:tc>
                  <a:txBody>
                    <a:bodyPr/>
                    <a:lstStyle/>
                    <a:p>
                      <a:pPr algn="ctr"/>
                      <a:r>
                        <a:rPr lang="en-US" sz="2800" dirty="0" smtClean="0"/>
                        <a:t>Year Six</a:t>
                      </a:r>
                      <a:r>
                        <a:rPr lang="en-US" sz="2800" baseline="0" dirty="0" smtClean="0"/>
                        <a:t> +</a:t>
                      </a:r>
                      <a:endParaRPr lang="en-US" sz="2800" dirty="0"/>
                    </a:p>
                  </a:txBody>
                  <a:tcPr/>
                </a:tc>
                <a:tc>
                  <a:txBody>
                    <a:bodyPr/>
                    <a:lstStyle/>
                    <a:p>
                      <a:pPr algn="ctr"/>
                      <a:r>
                        <a:rPr lang="en-US" sz="2800" dirty="0" smtClean="0"/>
                        <a:t>7</a:t>
                      </a:r>
                      <a:endParaRPr lang="en-US" sz="2800" dirty="0"/>
                    </a:p>
                  </a:txBody>
                  <a:tcPr/>
                </a:tc>
              </a:tr>
            </a:tbl>
          </a:graphicData>
        </a:graphic>
      </p:graphicFrame>
    </p:spTree>
    <p:extLst>
      <p:ext uri="{BB962C8B-B14F-4D97-AF65-F5344CB8AC3E}">
        <p14:creationId xmlns:p14="http://schemas.microsoft.com/office/powerpoint/2010/main" val="3604591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408"/>
            <a:ext cx="12192000" cy="707886"/>
          </a:xfrm>
          <a:prstGeom prst="rect">
            <a:avLst/>
          </a:prstGeom>
          <a:solidFill>
            <a:srgbClr val="151F46"/>
          </a:solidFill>
        </p:spPr>
        <p:txBody>
          <a:bodyPr wrap="square" rtlCol="0">
            <a:spAutoFit/>
          </a:bodyPr>
          <a:lstStyle/>
          <a:p>
            <a:r>
              <a:rPr lang="en-US" sz="4000" dirty="0" smtClean="0">
                <a:solidFill>
                  <a:schemeClr val="bg1"/>
                </a:solidFill>
              </a:rPr>
              <a:t>Overview</a:t>
            </a:r>
            <a:endParaRPr lang="en-US" sz="4000" dirty="0">
              <a:solidFill>
                <a:schemeClr val="bg1"/>
              </a:solidFill>
            </a:endParaRPr>
          </a:p>
        </p:txBody>
      </p:sp>
      <p:graphicFrame>
        <p:nvGraphicFramePr>
          <p:cNvPr id="8" name="Chart 7"/>
          <p:cNvGraphicFramePr>
            <a:graphicFrameLocks/>
          </p:cNvGraphicFramePr>
          <p:nvPr>
            <p:extLst>
              <p:ext uri="{D42A27DB-BD31-4B8C-83A1-F6EECF244321}">
                <p14:modId xmlns:p14="http://schemas.microsoft.com/office/powerpoint/2010/main" val="3016552318"/>
              </p:ext>
            </p:extLst>
          </p:nvPr>
        </p:nvGraphicFramePr>
        <p:xfrm>
          <a:off x="256919" y="1127464"/>
          <a:ext cx="4572000" cy="41902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p:cNvGraphicFramePr>
            <a:graphicFrameLocks/>
          </p:cNvGraphicFramePr>
          <p:nvPr>
            <p:extLst>
              <p:ext uri="{D42A27DB-BD31-4B8C-83A1-F6EECF244321}">
                <p14:modId xmlns:p14="http://schemas.microsoft.com/office/powerpoint/2010/main" val="2885695080"/>
              </p:ext>
            </p:extLst>
          </p:nvPr>
        </p:nvGraphicFramePr>
        <p:xfrm>
          <a:off x="7254536" y="1127464"/>
          <a:ext cx="4572000" cy="41902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20196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408"/>
            <a:ext cx="12192000" cy="707886"/>
          </a:xfrm>
          <a:prstGeom prst="rect">
            <a:avLst/>
          </a:prstGeom>
          <a:solidFill>
            <a:srgbClr val="151F46"/>
          </a:solidFill>
        </p:spPr>
        <p:txBody>
          <a:bodyPr wrap="square" rtlCol="0">
            <a:spAutoFit/>
          </a:bodyPr>
          <a:lstStyle/>
          <a:p>
            <a:r>
              <a:rPr lang="en-US" sz="4000" dirty="0" smtClean="0">
                <a:solidFill>
                  <a:schemeClr val="bg1"/>
                </a:solidFill>
              </a:rPr>
              <a:t>Overview</a:t>
            </a:r>
            <a:endParaRPr lang="en-US" sz="4000" dirty="0">
              <a:solidFill>
                <a:schemeClr val="bg1"/>
              </a:solidFill>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57943"/>
            <a:ext cx="12192000" cy="5300966"/>
          </a:xfrm>
          <a:prstGeom prst="rect">
            <a:avLst/>
          </a:prstGeom>
        </p:spPr>
      </p:pic>
    </p:spTree>
    <p:extLst>
      <p:ext uri="{BB962C8B-B14F-4D97-AF65-F5344CB8AC3E}">
        <p14:creationId xmlns:p14="http://schemas.microsoft.com/office/powerpoint/2010/main" val="3193921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408"/>
            <a:ext cx="12192000" cy="707886"/>
          </a:xfrm>
          <a:prstGeom prst="rect">
            <a:avLst/>
          </a:prstGeom>
          <a:solidFill>
            <a:srgbClr val="151F46"/>
          </a:solidFill>
        </p:spPr>
        <p:txBody>
          <a:bodyPr wrap="square" rtlCol="0">
            <a:spAutoFit/>
          </a:bodyPr>
          <a:lstStyle/>
          <a:p>
            <a:r>
              <a:rPr lang="en-US" sz="4000" dirty="0" smtClean="0">
                <a:solidFill>
                  <a:schemeClr val="bg1"/>
                </a:solidFill>
              </a:rPr>
              <a:t>Overview</a:t>
            </a:r>
            <a:endParaRPr lang="en-US" sz="4000" dirty="0">
              <a:solidFill>
                <a:schemeClr val="bg1"/>
              </a:solidFill>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57942"/>
            <a:ext cx="12192000" cy="5138057"/>
          </a:xfrm>
          <a:prstGeom prst="rect">
            <a:avLst/>
          </a:prstGeom>
        </p:spPr>
      </p:pic>
    </p:spTree>
    <p:extLst>
      <p:ext uri="{BB962C8B-B14F-4D97-AF65-F5344CB8AC3E}">
        <p14:creationId xmlns:p14="http://schemas.microsoft.com/office/powerpoint/2010/main" val="21115663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408"/>
            <a:ext cx="12192000" cy="707886"/>
          </a:xfrm>
          <a:prstGeom prst="rect">
            <a:avLst/>
          </a:prstGeom>
          <a:solidFill>
            <a:srgbClr val="151F46"/>
          </a:solidFill>
        </p:spPr>
        <p:txBody>
          <a:bodyPr wrap="square" rtlCol="0">
            <a:spAutoFit/>
          </a:bodyPr>
          <a:lstStyle/>
          <a:p>
            <a:r>
              <a:rPr lang="en-US" sz="4000" dirty="0" smtClean="0">
                <a:solidFill>
                  <a:schemeClr val="bg1"/>
                </a:solidFill>
              </a:rPr>
              <a:t>Overview</a:t>
            </a:r>
            <a:endParaRPr lang="en-US" sz="4000" dirty="0">
              <a:solidFill>
                <a:schemeClr val="bg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57943"/>
            <a:ext cx="12192000" cy="5138057"/>
          </a:xfrm>
          <a:prstGeom prst="rect">
            <a:avLst/>
          </a:prstGeom>
        </p:spPr>
      </p:pic>
    </p:spTree>
    <p:extLst>
      <p:ext uri="{BB962C8B-B14F-4D97-AF65-F5344CB8AC3E}">
        <p14:creationId xmlns:p14="http://schemas.microsoft.com/office/powerpoint/2010/main" val="25275856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408"/>
            <a:ext cx="12192000" cy="707886"/>
          </a:xfrm>
          <a:prstGeom prst="rect">
            <a:avLst/>
          </a:prstGeom>
          <a:solidFill>
            <a:srgbClr val="151F46"/>
          </a:solidFill>
        </p:spPr>
        <p:txBody>
          <a:bodyPr wrap="square" rtlCol="0">
            <a:spAutoFit/>
          </a:bodyPr>
          <a:lstStyle/>
          <a:p>
            <a:r>
              <a:rPr lang="en-US" sz="4000" dirty="0" smtClean="0">
                <a:solidFill>
                  <a:schemeClr val="bg1"/>
                </a:solidFill>
              </a:rPr>
              <a:t>Overview</a:t>
            </a:r>
            <a:endParaRPr lang="en-US" sz="4000" dirty="0">
              <a:solidFill>
                <a:schemeClr val="bg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57942"/>
            <a:ext cx="12192000" cy="4528457"/>
          </a:xfrm>
          <a:prstGeom prst="rect">
            <a:avLst/>
          </a:prstGeom>
        </p:spPr>
      </p:pic>
    </p:spTree>
    <p:extLst>
      <p:ext uri="{BB962C8B-B14F-4D97-AF65-F5344CB8AC3E}">
        <p14:creationId xmlns:p14="http://schemas.microsoft.com/office/powerpoint/2010/main" val="1083835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633491" y="2272683"/>
            <a:ext cx="8922059" cy="1446550"/>
          </a:xfrm>
          <a:prstGeom prst="rect">
            <a:avLst/>
          </a:prstGeom>
          <a:noFill/>
        </p:spPr>
        <p:txBody>
          <a:bodyPr wrap="square" rtlCol="0">
            <a:spAutoFit/>
          </a:bodyPr>
          <a:lstStyle/>
          <a:p>
            <a:pPr algn="ctr"/>
            <a:r>
              <a:rPr lang="en-US" sz="4400" b="1" dirty="0" smtClean="0"/>
              <a:t>SUMMARY OF AUDITS &amp; APPEALS</a:t>
            </a:r>
            <a:endParaRPr lang="en-US" sz="4400" b="1" dirty="0"/>
          </a:p>
        </p:txBody>
      </p:sp>
    </p:spTree>
    <p:extLst>
      <p:ext uri="{BB962C8B-B14F-4D97-AF65-F5344CB8AC3E}">
        <p14:creationId xmlns:p14="http://schemas.microsoft.com/office/powerpoint/2010/main" val="29548846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2408"/>
            <a:ext cx="12192000" cy="707886"/>
          </a:xfrm>
          <a:prstGeom prst="rect">
            <a:avLst/>
          </a:prstGeom>
          <a:solidFill>
            <a:srgbClr val="151F46"/>
          </a:solidFill>
        </p:spPr>
        <p:txBody>
          <a:bodyPr wrap="square" rtlCol="0">
            <a:spAutoFit/>
          </a:bodyPr>
          <a:lstStyle/>
          <a:p>
            <a:r>
              <a:rPr lang="en-US" sz="4000" dirty="0" smtClean="0">
                <a:solidFill>
                  <a:schemeClr val="bg1"/>
                </a:solidFill>
              </a:rPr>
              <a:t>Audits/Appeals Summary</a:t>
            </a:r>
            <a:endParaRPr lang="en-US" sz="4000" dirty="0">
              <a:solidFill>
                <a:schemeClr val="bg1"/>
              </a:solidFill>
            </a:endParaRPr>
          </a:p>
        </p:txBody>
      </p:sp>
      <p:sp>
        <p:nvSpPr>
          <p:cNvPr id="6" name="TextBox 5"/>
          <p:cNvSpPr txBox="1"/>
          <p:nvPr/>
        </p:nvSpPr>
        <p:spPr>
          <a:xfrm>
            <a:off x="0" y="956812"/>
            <a:ext cx="12192000" cy="5386090"/>
          </a:xfrm>
          <a:prstGeom prst="rect">
            <a:avLst/>
          </a:prstGeom>
          <a:noFill/>
        </p:spPr>
        <p:txBody>
          <a:bodyPr wrap="square" rtlCol="0">
            <a:spAutoFit/>
          </a:bodyPr>
          <a:lstStyle/>
          <a:p>
            <a:r>
              <a:rPr lang="en-US" sz="3200" b="1" u="sng" dirty="0"/>
              <a:t>IC 20-31-8-4(b)</a:t>
            </a:r>
            <a:endParaRPr lang="en-US" sz="3200" dirty="0"/>
          </a:p>
          <a:p>
            <a:pPr marL="457200" indent="-457200">
              <a:buFont typeface="Arial" panose="020B0604020202020204" pitchFamily="34" charset="0"/>
              <a:buChar char="•"/>
            </a:pPr>
            <a:r>
              <a:rPr lang="en-US" sz="2800" dirty="0"/>
              <a:t>SBOE shall place each school in a category or designation of school performance once annually based on the DOE’s findings</a:t>
            </a:r>
          </a:p>
          <a:p>
            <a:endParaRPr lang="en-US" dirty="0"/>
          </a:p>
          <a:p>
            <a:pPr marL="457200" indent="-457200">
              <a:buFont typeface="Arial" panose="020B0604020202020204" pitchFamily="34" charset="0"/>
              <a:buChar char="•"/>
            </a:pPr>
            <a:r>
              <a:rPr lang="en-US" sz="2800" dirty="0"/>
              <a:t>SBOE may only place schools in categories if the DOE has provided each school the opportunity to review, add to, or supplement the data, and to correct any errors in the </a:t>
            </a:r>
            <a:r>
              <a:rPr lang="en-US" sz="2800" dirty="0" smtClean="0"/>
              <a:t>data</a:t>
            </a:r>
          </a:p>
          <a:p>
            <a:pPr marL="457200" indent="-457200">
              <a:buFont typeface="Arial" panose="020B0604020202020204" pitchFamily="34" charset="0"/>
              <a:buChar char="•"/>
            </a:pPr>
            <a:endParaRPr lang="en-US" sz="2800" dirty="0"/>
          </a:p>
          <a:p>
            <a:r>
              <a:rPr lang="en-US" sz="3200" b="1" u="sng" dirty="0" smtClean="0"/>
              <a:t>511 IAC 6.2-10-11</a:t>
            </a:r>
          </a:p>
          <a:p>
            <a:pPr marL="457200" indent="-457200">
              <a:buFont typeface="Arial" panose="020B0604020202020204" pitchFamily="34" charset="0"/>
              <a:buChar char="•"/>
            </a:pPr>
            <a:r>
              <a:rPr lang="en-US" sz="2800" dirty="0" smtClean="0"/>
              <a:t>School/corporation may appeal its accountability placement based on relevant objective factors that demonstrate annual assessment data do not accurately reflect the school’s performance</a:t>
            </a:r>
            <a:endParaRPr lang="en-US" sz="2800" dirty="0"/>
          </a:p>
        </p:txBody>
      </p:sp>
    </p:spTree>
    <p:extLst>
      <p:ext uri="{BB962C8B-B14F-4D97-AF65-F5344CB8AC3E}">
        <p14:creationId xmlns:p14="http://schemas.microsoft.com/office/powerpoint/2010/main" val="1069235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Communication" ma:contentTypeID="0x010100CDF09AFB16DBA246AA1829C99C4EC51500BE04A5D6E7FA1447A0D86780DC66C8B3" ma:contentTypeVersion="9" ma:contentTypeDescription="" ma:contentTypeScope="" ma:versionID="1d16007a31e91456774be9ea387cd731">
  <xsd:schema xmlns:xsd="http://www.w3.org/2001/XMLSchema" xmlns:xs="http://www.w3.org/2001/XMLSchema" xmlns:p="http://schemas.microsoft.com/office/2006/metadata/properties" xmlns:ns2="356fc40a-2c05-4234-aca6-3aac47c4303b" targetNamespace="http://schemas.microsoft.com/office/2006/metadata/properties" ma:root="true" ma:fieldsID="db4fce2e6230a092cf4226b7470ccfea" ns2:_="">
    <xsd:import namespace="356fc40a-2c05-4234-aca6-3aac47c4303b"/>
    <xsd:element name="properties">
      <xsd:complexType>
        <xsd:sequence>
          <xsd:element name="documentManagement">
            <xsd:complexType>
              <xsd:all>
                <xsd:element ref="ns2:_dlc_DocId" minOccurs="0"/>
                <xsd:element ref="ns2:_dlc_DocIdUrl" minOccurs="0"/>
                <xsd:element ref="ns2:_dlc_DocIdPersistId" minOccurs="0"/>
                <xsd:element ref="ns2:Document_x0020_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6fc40a-2c05-4234-aca6-3aac47c4303b" elementFormDefault="qualified">
    <xsd:import namespace="http://schemas.microsoft.com/office/2006/documentManagement/types"/>
    <xsd:import namespace="http://schemas.microsoft.com/office/infopath/2007/PartnerControls"/>
    <xsd:element name="_dlc_DocId" ma:index="4" nillable="true" ma:displayName="Document ID Value" ma:description="The value of the document ID assigned to this item." ma:internalName="_dlc_DocId" ma:readOnly="true">
      <xsd:simpleType>
        <xsd:restriction base="dms:Text"/>
      </xsd:simpleType>
    </xsd:element>
    <xsd:element name="_dlc_DocIdUrl" ma:index="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 nillable="true" ma:displayName="Persist ID" ma:description="Keep ID on add." ma:hidden="true" ma:internalName="_dlc_DocIdPersistId" ma:readOnly="true">
      <xsd:simpleType>
        <xsd:restriction base="dms:Boolean"/>
      </xsd:simpleType>
    </xsd:element>
    <xsd:element name="Document_x0020_Type" ma:index="7" nillable="true" ma:displayName="Document Type" ma:format="Dropdown" ma:internalName="Document_x0020_Type" ma:readOnly="false">
      <xsd:simpleType>
        <xsd:restriction base="dms:Choice">
          <xsd:enumeration value="Template"/>
          <xsd:enumeration value="Logo"/>
          <xsd:enumeration value="Guideline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356fc40a-2c05-4234-aca6-3aac47c4303b">NV2ZH7633T4V-918364394-37</_dlc_DocId>
    <Document_x0020_Type xmlns="356fc40a-2c05-4234-aca6-3aac47c4303b">Template</Document_x0020_Type>
    <_dlc_DocIdUrl xmlns="356fc40a-2c05-4234-aca6-3aac47c4303b">
      <Url>https://ingov.sharepoint.com/sites/DOEPortal/communication/_layouts/15/DocIdRedir.aspx?ID=NV2ZH7633T4V-918364394-37</Url>
      <Description>NV2ZH7633T4V-918364394-37</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92D15C8-7B9A-405B-8FDE-0B7B028F9D72}">
  <ds:schemaRefs>
    <ds:schemaRef ds:uri="http://schemas.microsoft.com/sharepoint/events"/>
  </ds:schemaRefs>
</ds:datastoreItem>
</file>

<file path=customXml/itemProps2.xml><?xml version="1.0" encoding="utf-8"?>
<ds:datastoreItem xmlns:ds="http://schemas.openxmlformats.org/officeDocument/2006/customXml" ds:itemID="{BBF16BCD-8234-45AF-9238-4CA1C53BD9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6fc40a-2c05-4234-aca6-3aac47c4303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3DE20D8-33E4-49CA-B4C7-4F80237B38AC}">
  <ds:schemaRefs>
    <ds:schemaRef ds:uri="http://purl.org/dc/dcmitype/"/>
    <ds:schemaRef ds:uri="http://purl.org/dc/elements/1.1/"/>
    <ds:schemaRef ds:uri="http://purl.org/dc/terms/"/>
    <ds:schemaRef ds:uri="http://schemas.microsoft.com/office/2006/documentManagement/types"/>
    <ds:schemaRef ds:uri="http://www.w3.org/XML/1998/namespace"/>
    <ds:schemaRef ds:uri="http://schemas.microsoft.com/office/infopath/2007/PartnerControls"/>
    <ds:schemaRef ds:uri="http://schemas.microsoft.com/office/2006/metadata/properties"/>
    <ds:schemaRef ds:uri="http://schemas.openxmlformats.org/package/2006/metadata/core-properties"/>
    <ds:schemaRef ds:uri="356fc40a-2c05-4234-aca6-3aac47c4303b"/>
  </ds:schemaRefs>
</ds:datastoreItem>
</file>

<file path=customXml/itemProps4.xml><?xml version="1.0" encoding="utf-8"?>
<ds:datastoreItem xmlns:ds="http://schemas.openxmlformats.org/officeDocument/2006/customXml" ds:itemID="{313B8FC6-3B43-4D45-902C-FF40D49988B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939</TotalTime>
  <Words>876</Words>
  <Application>Microsoft Office PowerPoint</Application>
  <PresentationFormat>Widescreen</PresentationFormat>
  <Paragraphs>493</Paragraphs>
  <Slides>28</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Accountability Determinations for the  2016-17 School Year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Bailey</dc:creator>
  <cp:lastModifiedBy>Paino, Maggie</cp:lastModifiedBy>
  <cp:revision>61</cp:revision>
  <dcterms:created xsi:type="dcterms:W3CDTF">2017-01-23T18:11:18Z</dcterms:created>
  <dcterms:modified xsi:type="dcterms:W3CDTF">2017-10-03T20:36:09Z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31ca1202-4648-42f2-9688-137bdb37050b</vt:lpwstr>
  </property>
  <property fmtid="{D5CDD505-2E9C-101B-9397-08002B2CF9AE}" pid="3" name="ContentTypeId">
    <vt:lpwstr>0x010100CDF09AFB16DBA246AA1829C99C4EC51500BE04A5D6E7FA1447A0D86780DC66C8B3</vt:lpwstr>
  </property>
</Properties>
</file>