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Bebas Neu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swald" panose="020B0604020202020204" charset="0"/>
      <p:regular r:id="rId21"/>
      <p:bold r:id="rId22"/>
    </p:embeddedFont>
    <p:embeddedFont>
      <p:font typeface="Oswald Regular" panose="020B0604020202020204" charset="0"/>
      <p:regular r:id="rId23"/>
      <p:bold r:id="rId24"/>
    </p:embeddedFont>
    <p:embeddedFont>
      <p:font typeface="Saira SemiCondensed Light" panose="020B0604020202020204" charset="0"/>
      <p:regular r:id="rId25"/>
      <p:bold r:id="rId26"/>
    </p:embeddedFont>
    <p:embeddedFont>
      <p:font typeface="Viga" panose="020B0604020202020204" charset="0"/>
      <p:regular r:id="rId27"/>
    </p:embeddedFont>
    <p:embeddedFont>
      <p:font typeface="Walter Turncoat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80DC63-DAA2-4C1D-B176-A0E5F6F7CB4D}">
  <a:tblStyle styleId="{6E80DC63-DAA2-4C1D-B176-A0E5F6F7CB4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rsch, Courtney" userId="80ef0b81-54cc-4ffb-8504-5c96cd729ffb" providerId="ADAL" clId="{E66FDD98-9FA6-4753-8046-047E121C5A1B}"/>
    <pc:docChg chg="modSld">
      <pc:chgData name="Bearsch, Courtney" userId="80ef0b81-54cc-4ffb-8504-5c96cd729ffb" providerId="ADAL" clId="{E66FDD98-9FA6-4753-8046-047E121C5A1B}" dt="2021-08-31T23:33:20.407" v="86" actId="1035"/>
      <pc:docMkLst>
        <pc:docMk/>
      </pc:docMkLst>
      <pc:sldChg chg="modSp mod">
        <pc:chgData name="Bearsch, Courtney" userId="80ef0b81-54cc-4ffb-8504-5c96cd729ffb" providerId="ADAL" clId="{E66FDD98-9FA6-4753-8046-047E121C5A1B}" dt="2021-08-31T23:31:44.325" v="7" actId="1035"/>
        <pc:sldMkLst>
          <pc:docMk/>
          <pc:sldMk cId="0" sldId="258"/>
        </pc:sldMkLst>
        <pc:spChg chg="mod">
          <ac:chgData name="Bearsch, Courtney" userId="80ef0b81-54cc-4ffb-8504-5c96cd729ffb" providerId="ADAL" clId="{E66FDD98-9FA6-4753-8046-047E121C5A1B}" dt="2021-08-31T23:31:44.325" v="7" actId="1035"/>
          <ac:spMkLst>
            <pc:docMk/>
            <pc:sldMk cId="0" sldId="258"/>
            <ac:spMk id="835" creationId="{00000000-0000-0000-0000-000000000000}"/>
          </ac:spMkLst>
        </pc:spChg>
      </pc:sldChg>
      <pc:sldChg chg="modSp mod">
        <pc:chgData name="Bearsch, Courtney" userId="80ef0b81-54cc-4ffb-8504-5c96cd729ffb" providerId="ADAL" clId="{E66FDD98-9FA6-4753-8046-047E121C5A1B}" dt="2021-08-31T23:31:52.266" v="15" actId="1035"/>
        <pc:sldMkLst>
          <pc:docMk/>
          <pc:sldMk cId="0" sldId="259"/>
        </pc:sldMkLst>
        <pc:spChg chg="mod">
          <ac:chgData name="Bearsch, Courtney" userId="80ef0b81-54cc-4ffb-8504-5c96cd729ffb" providerId="ADAL" clId="{E66FDD98-9FA6-4753-8046-047E121C5A1B}" dt="2021-08-31T23:31:52.266" v="15" actId="1035"/>
          <ac:spMkLst>
            <pc:docMk/>
            <pc:sldMk cId="0" sldId="259"/>
            <ac:spMk id="842" creationId="{00000000-0000-0000-0000-000000000000}"/>
          </ac:spMkLst>
        </pc:spChg>
      </pc:sldChg>
      <pc:sldChg chg="modSp mod">
        <pc:chgData name="Bearsch, Courtney" userId="80ef0b81-54cc-4ffb-8504-5c96cd729ffb" providerId="ADAL" clId="{E66FDD98-9FA6-4753-8046-047E121C5A1B}" dt="2021-08-31T23:32:05.671" v="22" actId="1035"/>
        <pc:sldMkLst>
          <pc:docMk/>
          <pc:sldMk cId="0" sldId="261"/>
        </pc:sldMkLst>
        <pc:spChg chg="mod">
          <ac:chgData name="Bearsch, Courtney" userId="80ef0b81-54cc-4ffb-8504-5c96cd729ffb" providerId="ADAL" clId="{E66FDD98-9FA6-4753-8046-047E121C5A1B}" dt="2021-08-31T23:32:05.671" v="22" actId="1035"/>
          <ac:spMkLst>
            <pc:docMk/>
            <pc:sldMk cId="0" sldId="261"/>
            <ac:spMk id="855" creationId="{00000000-0000-0000-0000-000000000000}"/>
          </ac:spMkLst>
        </pc:spChg>
      </pc:sldChg>
      <pc:sldChg chg="modSp mod">
        <pc:chgData name="Bearsch, Courtney" userId="80ef0b81-54cc-4ffb-8504-5c96cd729ffb" providerId="ADAL" clId="{E66FDD98-9FA6-4753-8046-047E121C5A1B}" dt="2021-08-31T23:32:13.287" v="29" actId="1035"/>
        <pc:sldMkLst>
          <pc:docMk/>
          <pc:sldMk cId="0" sldId="262"/>
        </pc:sldMkLst>
        <pc:spChg chg="mod">
          <ac:chgData name="Bearsch, Courtney" userId="80ef0b81-54cc-4ffb-8504-5c96cd729ffb" providerId="ADAL" clId="{E66FDD98-9FA6-4753-8046-047E121C5A1B}" dt="2021-08-31T23:32:13.287" v="29" actId="1035"/>
          <ac:spMkLst>
            <pc:docMk/>
            <pc:sldMk cId="0" sldId="262"/>
            <ac:spMk id="862" creationId="{00000000-0000-0000-0000-000000000000}"/>
          </ac:spMkLst>
        </pc:spChg>
      </pc:sldChg>
      <pc:sldChg chg="modSp mod">
        <pc:chgData name="Bearsch, Courtney" userId="80ef0b81-54cc-4ffb-8504-5c96cd729ffb" providerId="ADAL" clId="{E66FDD98-9FA6-4753-8046-047E121C5A1B}" dt="2021-08-31T23:33:20.407" v="86" actId="1035"/>
        <pc:sldMkLst>
          <pc:docMk/>
          <pc:sldMk cId="0" sldId="266"/>
        </pc:sldMkLst>
        <pc:spChg chg="mod">
          <ac:chgData name="Bearsch, Courtney" userId="80ef0b81-54cc-4ffb-8504-5c96cd729ffb" providerId="ADAL" clId="{E66FDD98-9FA6-4753-8046-047E121C5A1B}" dt="2021-08-31T23:33:11.892" v="82" actId="1035"/>
          <ac:spMkLst>
            <pc:docMk/>
            <pc:sldMk cId="0" sldId="266"/>
            <ac:spMk id="930" creationId="{00000000-0000-0000-0000-000000000000}"/>
          </ac:spMkLst>
        </pc:spChg>
        <pc:graphicFrameChg chg="mod">
          <ac:chgData name="Bearsch, Courtney" userId="80ef0b81-54cc-4ffb-8504-5c96cd729ffb" providerId="ADAL" clId="{E66FDD98-9FA6-4753-8046-047E121C5A1B}" dt="2021-08-31T23:33:18.193" v="84" actId="1035"/>
          <ac:graphicFrameMkLst>
            <pc:docMk/>
            <pc:sldMk cId="0" sldId="266"/>
            <ac:graphicFrameMk id="931" creationId="{00000000-0000-0000-0000-000000000000}"/>
          </ac:graphicFrameMkLst>
        </pc:graphicFrameChg>
        <pc:graphicFrameChg chg="mod">
          <ac:chgData name="Bearsch, Courtney" userId="80ef0b81-54cc-4ffb-8504-5c96cd729ffb" providerId="ADAL" clId="{E66FDD98-9FA6-4753-8046-047E121C5A1B}" dt="2021-08-31T23:33:20.407" v="86" actId="1035"/>
          <ac:graphicFrameMkLst>
            <pc:docMk/>
            <pc:sldMk cId="0" sldId="266"/>
            <ac:graphicFrameMk id="93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e4f6bb9c4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e4f6bb9c4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e54098e5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e54098e5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ECF0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ECF00"/>
                </a:solidFill>
                <a:latin typeface="Bebas Neue"/>
                <a:ea typeface="Bebas Neue"/>
                <a:cs typeface="Bebas Neue"/>
                <a:sym typeface="Bebas Neue"/>
              </a:rPr>
              <a:t>iNDIANA Graduates </a:t>
            </a:r>
            <a:r>
              <a:rPr lang="en" sz="2800">
                <a:solidFill>
                  <a:srgbClr val="F2F2F2"/>
                </a:solidFill>
                <a:latin typeface="Bebas Neue"/>
                <a:ea typeface="Bebas Neue"/>
                <a:cs typeface="Bebas Neue"/>
                <a:sym typeface="Bebas Neue"/>
              </a:rPr>
              <a:t>Prepared to Succeed (GPS) - </a:t>
            </a:r>
            <a:r>
              <a:rPr lang="en" sz="2800" b="1" i="1" u="sng">
                <a:solidFill>
                  <a:srgbClr val="F2F2F2"/>
                </a:solidFill>
                <a:latin typeface="Bebas Neue"/>
                <a:ea typeface="Bebas Neue"/>
                <a:cs typeface="Bebas Neue"/>
                <a:sym typeface="Bebas Neue"/>
              </a:rPr>
              <a:t>DRAFT</a:t>
            </a:r>
            <a:endParaRPr sz="2800" b="1" i="1" u="sng">
              <a:solidFill>
                <a:srgbClr val="F2F2F2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Purdue Polytechnic - dimensions of successful Purdue Polytechnic grade (T bar) - per Dave Shane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want to EVIDENCE - some might be assessment, some might be “see it” (evidence-based)-written, dialogue, communication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Read, write, communicate, comprehend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the kitchen sink in each one of these, first (how will it look) - details underneath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b7a7103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8" name="Google Shape;928;geb7a7103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8e94e3860_1_7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8e94e3860_1_7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ed138c0a35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ed138c0a35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e8e94e3860_1_8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3" name="Google Shape;833;ge8e94e3860_1_8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e8e94e3860_1_8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ge8e94e3860_1_8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e8e94e3860_1_8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ge8e94e3860_1_8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e4f6bb9c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3" name="Google Shape;853;ge4f6bb9c4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In 2021, the Indiana General Assembly passed HEA 1514, a comprehensive education bill that, among other things, requires the SBOE to revisit school accountability.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 b="0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New in the Bill…</a:t>
            </a:r>
            <a:endParaRPr sz="14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Requires the IDOE recommend and SBOE approve a state performance dashboard that includes a compilation of longitudinal performance data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In additional to the state dashboard, school corporations may publish locally selected indicators to complement the state’s dashboard</a:t>
            </a:r>
            <a:endParaRPr/>
          </a:p>
          <a:p>
            <a:pPr marL="3429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400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Allows the SBOE to assign individual ratings to each indicator, in addition to the overall rating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e4f6bb9c4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0" name="Google Shape;860;ge4f6bb9c4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e8e94e3860_1_8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7" name="Google Shape;867;ge8e94e3860_1_8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Signal that we will work at characteristics soon -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e8e94e3860_1_8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2" name="Google Shape;892;ge8e94e3860_1_8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Why are their blanks - Explain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Be VERY CLEAR about Conceptual &amp; Preliminary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We are simply “measuring” progress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310108" y="4805089"/>
            <a:ext cx="2052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Alt">
  <p:cSld name="TITLE_AND_BODY_1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612564" y="228600"/>
            <a:ext cx="2421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Alt 1">
  <p:cSld name="TITLE_AND_BODY_2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2564" y="228600"/>
            <a:ext cx="2421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64" name="Google Shape;64;p17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3429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858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0287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3716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7145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057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003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432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3429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858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0287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3716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7145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057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003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432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55000" lnSpcReduction="20000"/>
          </a:bodyPr>
          <a:lstStyle>
            <a:lvl1pPr marL="0" marR="0" lvl="0" indent="0" rtl="0">
              <a:buNone/>
              <a:defRPr sz="1300"/>
            </a:lvl1pPr>
            <a:lvl2pPr marL="0" marR="0" lvl="1" indent="0" rtl="0">
              <a:buNone/>
              <a:defRPr sz="1300"/>
            </a:lvl2pPr>
            <a:lvl3pPr marL="0" marR="0" lvl="2" indent="0" rtl="0">
              <a:buNone/>
              <a:defRPr sz="1300"/>
            </a:lvl3pPr>
            <a:lvl4pPr marL="0" marR="0" lvl="3" indent="0" rtl="0">
              <a:buNone/>
              <a:defRPr sz="1300"/>
            </a:lvl4pPr>
            <a:lvl5pPr marL="0" marR="0" lvl="4" indent="0" rtl="0">
              <a:buNone/>
              <a:defRPr sz="1300"/>
            </a:lvl5pPr>
            <a:lvl6pPr marL="0" marR="0" lvl="5" indent="0" rtl="0">
              <a:buNone/>
              <a:defRPr sz="1300"/>
            </a:lvl6pPr>
            <a:lvl7pPr marL="0" marR="0" lvl="6" indent="0" rtl="0">
              <a:buNone/>
              <a:defRPr sz="1300"/>
            </a:lvl7pPr>
            <a:lvl8pPr marL="0" marR="0" lvl="7" indent="0" rtl="0">
              <a:buNone/>
              <a:defRPr sz="1300"/>
            </a:lvl8pPr>
            <a:lvl9pPr marL="0" marR="0" lvl="8" indent="0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/>
        </p:nvSpPr>
        <p:spPr>
          <a:xfrm>
            <a:off x="475" y="581975"/>
            <a:ext cx="4716792" cy="41960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EEFA8">
                  <a:alpha val="62010"/>
                </a:srgbClr>
              </a:gs>
              <a:gs pos="100000">
                <a:srgbClr val="F7D22C">
                  <a:alpha val="6201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9"/>
          <p:cNvSpPr/>
          <p:nvPr/>
        </p:nvSpPr>
        <p:spPr>
          <a:xfrm>
            <a:off x="0" y="560075"/>
            <a:ext cx="4418874" cy="37632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9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9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9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9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9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9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9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9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9"/>
          <p:cNvSpPr txBox="1">
            <a:spLocks noGrp="1"/>
          </p:cNvSpPr>
          <p:nvPr>
            <p:ph type="ctrTitle"/>
          </p:nvPr>
        </p:nvSpPr>
        <p:spPr>
          <a:xfrm>
            <a:off x="489100" y="1093950"/>
            <a:ext cx="3583800" cy="29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25" y="-230275"/>
            <a:ext cx="1309676" cy="13096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246676" y="4747700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" y="4787350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475" y="581975"/>
            <a:ext cx="4716792" cy="41960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EEFA8">
                  <a:alpha val="62010"/>
                </a:srgbClr>
              </a:gs>
              <a:gs pos="100000">
                <a:srgbClr val="F7D22C">
                  <a:alpha val="6201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1"/>
          <p:cNvSpPr/>
          <p:nvPr/>
        </p:nvSpPr>
        <p:spPr>
          <a:xfrm>
            <a:off x="0" y="560075"/>
            <a:ext cx="4418874" cy="37632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1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1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1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489100" y="10939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25" y="-230275"/>
            <a:ext cx="1309676" cy="130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246676" y="4747700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" y="4787350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0B0D18">
              <a:alpha val="2235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2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133" name="Google Shape;133;p22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2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22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1090601" y="4866975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@EducateIN</a:t>
            </a:r>
            <a:endParaRPr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22" name="Google Shape;22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399" y="4906625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inverse">
  <p:cSld name="TITLE_1_2">
    <p:bg>
      <p:bgPr>
        <a:solidFill>
          <a:schemeClr val="dk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3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23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251" name="Google Shape;251;p23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23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338" name="Google Shape;338;p23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23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subTitle" idx="1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"/>
          <p:cNvSpPr/>
          <p:nvPr/>
        </p:nvSpPr>
        <p:spPr>
          <a:xfrm>
            <a:off x="0" y="0"/>
            <a:ext cx="7558974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EEFA8"/>
              </a:gs>
              <a:gs pos="100000">
                <a:srgbClr val="F7D22C"/>
              </a:gs>
            </a:gsLst>
            <a:lin ang="5400012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4"/>
          <p:cNvSpPr/>
          <p:nvPr/>
        </p:nvSpPr>
        <p:spPr>
          <a:xfrm>
            <a:off x="0" y="0"/>
            <a:ext cx="7082964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2" name="Google Shape;432;p24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433" name="Google Shape;433;p24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0" name="Google Shape;540;p24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4"/>
          <p:cNvSpPr/>
          <p:nvPr/>
        </p:nvSpPr>
        <p:spPr>
          <a:xfrm>
            <a:off x="220503" y="4022853"/>
            <a:ext cx="1714068" cy="11206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4"/>
          <p:cNvSpPr/>
          <p:nvPr/>
        </p:nvSpPr>
        <p:spPr>
          <a:xfrm>
            <a:off x="1161573" y="468865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4"/>
          <p:cNvSpPr/>
          <p:nvPr/>
        </p:nvSpPr>
        <p:spPr>
          <a:xfrm>
            <a:off x="0" y="4440524"/>
            <a:ext cx="905850" cy="6377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4"/>
          <p:cNvSpPr/>
          <p:nvPr/>
        </p:nvSpPr>
        <p:spPr>
          <a:xfrm>
            <a:off x="330517" y="4462432"/>
            <a:ext cx="1080648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4"/>
          <p:cNvSpPr/>
          <p:nvPr/>
        </p:nvSpPr>
        <p:spPr>
          <a:xfrm>
            <a:off x="0" y="4177634"/>
            <a:ext cx="1027782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4"/>
          <p:cNvSpPr/>
          <p:nvPr/>
        </p:nvSpPr>
        <p:spPr>
          <a:xfrm>
            <a:off x="0" y="4150488"/>
            <a:ext cx="361044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4"/>
          <p:cNvSpPr/>
          <p:nvPr/>
        </p:nvSpPr>
        <p:spPr>
          <a:xfrm>
            <a:off x="1043939" y="5030598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4"/>
          <p:cNvSpPr/>
          <p:nvPr/>
        </p:nvSpPr>
        <p:spPr>
          <a:xfrm>
            <a:off x="611981" y="4294316"/>
            <a:ext cx="1309716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4"/>
          <p:cNvSpPr/>
          <p:nvPr/>
        </p:nvSpPr>
        <p:spPr>
          <a:xfrm>
            <a:off x="907256" y="481533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4"/>
          <p:cNvSpPr/>
          <p:nvPr/>
        </p:nvSpPr>
        <p:spPr>
          <a:xfrm>
            <a:off x="7813825" y="0"/>
            <a:ext cx="1244430" cy="8668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4"/>
          <p:cNvSpPr/>
          <p:nvPr/>
        </p:nvSpPr>
        <p:spPr>
          <a:xfrm>
            <a:off x="8063856" y="251936"/>
            <a:ext cx="1080162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4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4"/>
          <p:cNvSpPr/>
          <p:nvPr/>
        </p:nvSpPr>
        <p:spPr>
          <a:xfrm>
            <a:off x="8407709" y="62389"/>
            <a:ext cx="736290" cy="5643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4"/>
          <p:cNvSpPr/>
          <p:nvPr/>
        </p:nvSpPr>
        <p:spPr>
          <a:xfrm>
            <a:off x="8064333" y="537686"/>
            <a:ext cx="1079676" cy="824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4"/>
          <p:cNvSpPr/>
          <p:nvPr/>
        </p:nvSpPr>
        <p:spPr>
          <a:xfrm>
            <a:off x="8272930" y="0"/>
            <a:ext cx="240516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24"/>
          <p:cNvSpPr/>
          <p:nvPr/>
        </p:nvSpPr>
        <p:spPr>
          <a:xfrm>
            <a:off x="8154821" y="0"/>
            <a:ext cx="636282" cy="3981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4"/>
          <p:cNvSpPr/>
          <p:nvPr/>
        </p:nvSpPr>
        <p:spPr>
          <a:xfrm>
            <a:off x="7708574" y="179546"/>
            <a:ext cx="1435428" cy="10634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4"/>
          <p:cNvSpPr/>
          <p:nvPr/>
        </p:nvSpPr>
        <p:spPr>
          <a:xfrm>
            <a:off x="8029567" y="0"/>
            <a:ext cx="810540" cy="5643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4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4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24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63" name="Google Shape;563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5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5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5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5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5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5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5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5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5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5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5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5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5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▱"/>
              <a:defRPr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▸"/>
              <a:defRPr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0" name="Google Shape;580;p25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5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@EducateIN</a:t>
            </a:r>
            <a:endParaRPr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82" name="Google Shape;58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/>
          <p:nvPr/>
        </p:nvSpPr>
        <p:spPr>
          <a:xfrm>
            <a:off x="0" y="20175"/>
            <a:ext cx="84834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-1900" y="4673651"/>
            <a:ext cx="9145926" cy="4786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7" y="13766"/>
                </a:lnTo>
                <a:lnTo>
                  <a:pt x="15597" y="1338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6"/>
          <p:cNvSpPr txBox="1">
            <a:spLocks noGrp="1"/>
          </p:cNvSpPr>
          <p:nvPr>
            <p:ph type="body" idx="1"/>
          </p:nvPr>
        </p:nvSpPr>
        <p:spPr>
          <a:xfrm>
            <a:off x="1073400" y="1615600"/>
            <a:ext cx="3511200" cy="220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▱"/>
              <a:defRPr sz="2200"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▸"/>
              <a:defRPr sz="2200"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588" name="Google Shape;588;p26"/>
          <p:cNvGrpSpPr/>
          <p:nvPr/>
        </p:nvGrpSpPr>
        <p:grpSpPr>
          <a:xfrm>
            <a:off x="-21250" y="104800"/>
            <a:ext cx="1050747" cy="844380"/>
            <a:chOff x="-21250" y="104800"/>
            <a:chExt cx="1050747" cy="844380"/>
          </a:xfrm>
        </p:grpSpPr>
        <p:sp>
          <p:nvSpPr>
            <p:cNvPr id="589" name="Google Shape;589;p26"/>
            <p:cNvSpPr/>
            <p:nvPr/>
          </p:nvSpPr>
          <p:spPr>
            <a:xfrm>
              <a:off x="973823" y="1154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973197" y="211751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971946" y="30869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970696" y="40501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970070" y="50195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968819" y="5982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967568" y="6952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966316" y="79154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965692" y="88848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884385" y="1141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883134" y="21112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882509" y="307444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881258" y="40438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880007" y="50070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878755" y="5976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878131" y="69397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876880" y="79091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875628" y="8872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794947" y="11355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793697" y="2098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792445" y="3068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791195" y="4031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790569" y="50008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789318" y="5964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788068" y="6933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787442" y="78966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786190" y="8859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704883" y="11230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703634" y="20924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703008" y="305568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701756" y="40251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700506" y="49883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699881" y="595775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698629" y="6920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697379" y="78841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696127" y="88535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615447" y="11168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614194" y="20800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612944" y="30494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612320" y="40126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611067" y="49758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609817" y="59452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608565" y="69084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607940" y="78778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606690" y="88410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525383" y="11043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524758" y="207374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523505" y="3036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522256" y="40001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521004" y="49695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520378" y="59327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519128" y="69021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517876" y="78653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517251" y="883480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35944" y="10917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434694" y="20612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33442" y="30244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32817" y="39938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31567" y="4957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430315" y="5926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429690" y="688966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428440" y="78591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427188" y="88223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45882" y="10855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45256" y="20487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44006" y="30181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42755" y="39813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42128" y="49507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40878" y="59139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39628" y="68834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38377" y="78466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37751" y="8816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56444" y="1073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255193" y="2042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54567" y="300565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53317" y="39750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52066" y="49382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250815" y="59077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50190" y="68709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48939" y="78403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47688" y="8803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167007" y="10667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165755" y="20299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164505" y="29994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163254" y="39625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162628" y="4932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161378" y="5895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160127" y="685839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159500" y="78278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158251" y="87910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76943" y="10542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75693" y="20237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75066" y="29868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73815" y="3956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72566" y="49195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71939" y="588270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70688" y="68521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69438" y="78153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8188" y="87847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-12493" y="10480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-13744" y="2011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-14996" y="2974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-15620" y="394382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-16872" y="4907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-18123" y="5876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-19373" y="68396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-19999" y="78090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-21250" y="87722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7" name="Google Shape;697;p26"/>
          <p:cNvSpPr txBox="1">
            <a:spLocks noGrp="1"/>
          </p:cNvSpPr>
          <p:nvPr>
            <p:ph type="title"/>
          </p:nvPr>
        </p:nvSpPr>
        <p:spPr>
          <a:xfrm>
            <a:off x="768600" y="785000"/>
            <a:ext cx="3511200" cy="682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26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99" name="Google Shape;69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7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7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27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31521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8" name="Google Shape;718;p27"/>
          <p:cNvSpPr txBox="1">
            <a:spLocks noGrp="1"/>
          </p:cNvSpPr>
          <p:nvPr>
            <p:ph type="body" idx="2"/>
          </p:nvPr>
        </p:nvSpPr>
        <p:spPr>
          <a:xfrm>
            <a:off x="4440553" y="1418300"/>
            <a:ext cx="31521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9" name="Google Shape;719;p27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20" name="Google Shape;72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8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8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28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26" name="Google Shape;72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28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28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28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8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8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8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28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28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28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8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28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8"/>
          <p:cNvSpPr/>
          <p:nvPr/>
        </p:nvSpPr>
        <p:spPr>
          <a:xfrm>
            <a:off x="575219" y="4990986"/>
            <a:ext cx="219456" cy="1525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8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28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8"/>
          <p:cNvSpPr txBox="1">
            <a:spLocks noGrp="1"/>
          </p:cNvSpPr>
          <p:nvPr>
            <p:ph type="body" idx="1"/>
          </p:nvPr>
        </p:nvSpPr>
        <p:spPr>
          <a:xfrm>
            <a:off x="855400" y="1418300"/>
            <a:ext cx="21018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42" name="Google Shape;742;p28"/>
          <p:cNvSpPr txBox="1">
            <a:spLocks noGrp="1"/>
          </p:cNvSpPr>
          <p:nvPr>
            <p:ph type="body" idx="2"/>
          </p:nvPr>
        </p:nvSpPr>
        <p:spPr>
          <a:xfrm>
            <a:off x="3177788" y="1418300"/>
            <a:ext cx="21018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43" name="Google Shape;743;p28"/>
          <p:cNvSpPr txBox="1">
            <a:spLocks noGrp="1"/>
          </p:cNvSpPr>
          <p:nvPr>
            <p:ph type="body" idx="3"/>
          </p:nvPr>
        </p:nvSpPr>
        <p:spPr>
          <a:xfrm>
            <a:off x="5500177" y="1418300"/>
            <a:ext cx="21018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44" name="Google Shape;744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9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9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9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9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9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9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9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9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9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9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9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9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9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29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9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9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@</a:t>
            </a:r>
            <a:r>
              <a:rPr lang="en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EducateIN</a:t>
            </a:r>
            <a:endParaRPr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62" name="Google Shape;76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0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30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0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0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0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30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0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0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30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30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30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@</a:t>
            </a:r>
            <a:r>
              <a:rPr lang="en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EducateIN</a:t>
            </a:r>
            <a:endParaRPr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78" name="Google Shape;77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1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31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31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31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31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31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31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31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31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31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31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31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31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94" name="Google Shape;79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2"/>
          <p:cNvSpPr/>
          <p:nvPr/>
        </p:nvSpPr>
        <p:spPr>
          <a:xfrm>
            <a:off x="8595299" y="11425"/>
            <a:ext cx="548694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3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3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3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3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3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3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3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3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3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3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32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32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32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11" name="Google Shape;81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s.utah.gov/portraitgradua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3"/>
          <p:cNvSpPr txBox="1">
            <a:spLocks noGrp="1"/>
          </p:cNvSpPr>
          <p:nvPr>
            <p:ph type="ctrTitle"/>
          </p:nvPr>
        </p:nvSpPr>
        <p:spPr>
          <a:xfrm>
            <a:off x="412900" y="2769975"/>
            <a:ext cx="427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i="0">
                <a:latin typeface="Oswald"/>
                <a:ea typeface="Oswald"/>
                <a:cs typeface="Oswald"/>
                <a:sym typeface="Oswald"/>
              </a:rPr>
              <a:t>Indiana </a:t>
            </a:r>
            <a:br>
              <a:rPr lang="en" sz="3400" b="1" i="0">
                <a:latin typeface="Oswald"/>
                <a:ea typeface="Oswald"/>
                <a:cs typeface="Oswald"/>
                <a:sym typeface="Oswald"/>
              </a:rPr>
            </a:br>
            <a:r>
              <a:rPr lang="en" sz="3400" b="1" i="0">
                <a:latin typeface="Oswald"/>
                <a:ea typeface="Oswald"/>
                <a:cs typeface="Oswald"/>
                <a:sym typeface="Oswald"/>
              </a:rPr>
              <a:t>Graduate </a:t>
            </a:r>
            <a:br>
              <a:rPr lang="en" sz="3400" b="1" i="0">
                <a:latin typeface="Oswald"/>
                <a:ea typeface="Oswald"/>
                <a:cs typeface="Oswald"/>
                <a:sym typeface="Oswald"/>
              </a:rPr>
            </a:br>
            <a:r>
              <a:rPr lang="en" sz="3400" b="1" i="0">
                <a:latin typeface="Oswald"/>
                <a:ea typeface="Oswald"/>
                <a:cs typeface="Oswald"/>
                <a:sym typeface="Oswald"/>
              </a:rPr>
              <a:t>Prepared to Succeed and Performance</a:t>
            </a:r>
            <a:br>
              <a:rPr lang="en" sz="3400" b="1" i="0">
                <a:latin typeface="Oswald"/>
                <a:ea typeface="Oswald"/>
                <a:cs typeface="Oswald"/>
                <a:sym typeface="Oswald"/>
              </a:rPr>
            </a:br>
            <a:r>
              <a:rPr lang="en" sz="3400" b="1" i="0">
                <a:latin typeface="Oswald"/>
                <a:ea typeface="Oswald"/>
                <a:cs typeface="Oswald"/>
                <a:sym typeface="Oswald"/>
              </a:rPr>
              <a:t>Dashboard</a:t>
            </a:r>
            <a:endParaRPr sz="3400" b="1" i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8" name="Google Shape;818;p33"/>
          <p:cNvSpPr txBox="1">
            <a:spLocks noGrp="1"/>
          </p:cNvSpPr>
          <p:nvPr>
            <p:ph type="subTitle" idx="1"/>
          </p:nvPr>
        </p:nvSpPr>
        <p:spPr>
          <a:xfrm>
            <a:off x="412900" y="4007450"/>
            <a:ext cx="3243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September 1, 2021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500"/>
          </a:p>
        </p:txBody>
      </p:sp>
      <p:sp>
        <p:nvSpPr>
          <p:cNvPr id="819" name="Google Shape;819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2"/>
          <p:cNvSpPr txBox="1">
            <a:spLocks noGrp="1"/>
          </p:cNvSpPr>
          <p:nvPr>
            <p:ph type="title"/>
          </p:nvPr>
        </p:nvSpPr>
        <p:spPr>
          <a:xfrm>
            <a:off x="398550" y="511500"/>
            <a:ext cx="6124500" cy="6825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i="0"/>
              <a:t>CHARACTERISTICS: </a:t>
            </a:r>
            <a:r>
              <a:rPr lang="en" sz="2600" i="0">
                <a:solidFill>
                  <a:srgbClr val="FECF00"/>
                </a:solidFill>
              </a:rPr>
              <a:t>GRADUATES PREPARED TO SUCCEED</a:t>
            </a:r>
            <a:endParaRPr sz="2600" b="1" u="sng"/>
          </a:p>
        </p:txBody>
      </p:sp>
      <p:sp>
        <p:nvSpPr>
          <p:cNvPr id="920" name="Google Shape;920;p42"/>
          <p:cNvSpPr/>
          <p:nvPr/>
        </p:nvSpPr>
        <p:spPr>
          <a:xfrm>
            <a:off x="847350" y="1996700"/>
            <a:ext cx="7449300" cy="584100"/>
          </a:xfrm>
          <a:prstGeom prst="roundRect">
            <a:avLst>
              <a:gd name="adj" fmla="val 16667"/>
            </a:avLst>
          </a:prstGeom>
          <a:solidFill>
            <a:srgbClr val="351C75"/>
          </a:solidFill>
          <a:ln w="9525" cap="flat" cmpd="sng">
            <a:solidFill>
              <a:srgbClr val="0A245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CAREER &amp; POSTSECONDARY: CREDENTIALS &amp; EXPERIENCES</a:t>
            </a:r>
            <a:endParaRPr sz="2200">
              <a:solidFill>
                <a:srgbClr val="FFFFFF"/>
              </a:solidFill>
              <a:highlight>
                <a:srgbClr val="0A2458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1" name="Google Shape;921;p42"/>
          <p:cNvSpPr/>
          <p:nvPr/>
        </p:nvSpPr>
        <p:spPr>
          <a:xfrm>
            <a:off x="847500" y="2744350"/>
            <a:ext cx="7449300" cy="584100"/>
          </a:xfrm>
          <a:prstGeom prst="roundRect">
            <a:avLst>
              <a:gd name="adj" fmla="val 16667"/>
            </a:avLst>
          </a:prstGeom>
          <a:solidFill>
            <a:srgbClr val="38761D"/>
          </a:solidFill>
          <a:ln w="9525" cap="flat" cmpd="sng">
            <a:solidFill>
              <a:srgbClr val="0A2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COMMUNICATION &amp; COLLABORATION</a:t>
            </a: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2" name="Google Shape;922;p42"/>
          <p:cNvSpPr/>
          <p:nvPr/>
        </p:nvSpPr>
        <p:spPr>
          <a:xfrm>
            <a:off x="847350" y="3492000"/>
            <a:ext cx="7449300" cy="584100"/>
          </a:xfrm>
          <a:prstGeom prst="roundRect">
            <a:avLst>
              <a:gd name="adj" fmla="val 16667"/>
            </a:avLst>
          </a:prstGeom>
          <a:solidFill>
            <a:srgbClr val="B45F06"/>
          </a:solidFill>
          <a:ln w="9525" cap="flat" cmpd="sng">
            <a:solidFill>
              <a:srgbClr val="0A2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HARD WORK (GRIT) &amp; RESILIENCE</a:t>
            </a: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3" name="Google Shape;923;p42"/>
          <p:cNvSpPr/>
          <p:nvPr/>
        </p:nvSpPr>
        <p:spPr>
          <a:xfrm>
            <a:off x="847500" y="4194475"/>
            <a:ext cx="7449300" cy="5841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 cap="flat" cmpd="sng">
            <a:solidFill>
              <a:srgbClr val="0A2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CIVIC, FINANCIAL, &amp; DIGITAL LITERACY</a:t>
            </a:r>
            <a:endParaRPr sz="2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4" name="Google Shape;924;p42"/>
          <p:cNvSpPr/>
          <p:nvPr/>
        </p:nvSpPr>
        <p:spPr>
          <a:xfrm>
            <a:off x="847350" y="1303300"/>
            <a:ext cx="7449300" cy="584100"/>
          </a:xfrm>
          <a:prstGeom prst="roundRect">
            <a:avLst>
              <a:gd name="adj" fmla="val 16667"/>
            </a:avLst>
          </a:prstGeom>
          <a:solidFill>
            <a:srgbClr val="0B5394"/>
          </a:solidFill>
          <a:ln w="9525" cap="flat" cmpd="sng">
            <a:solidFill>
              <a:srgbClr val="0A2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ACADEMIC MASTERY</a:t>
            </a:r>
            <a:endParaRPr sz="2200" i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5" name="Google Shape;925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3"/>
          <p:cNvSpPr txBox="1">
            <a:spLocks noGrp="1"/>
          </p:cNvSpPr>
          <p:nvPr>
            <p:ph type="body" idx="1"/>
          </p:nvPr>
        </p:nvSpPr>
        <p:spPr>
          <a:xfrm>
            <a:off x="408349" y="1119092"/>
            <a:ext cx="8157000" cy="3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600" b="1" dirty="0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Finalizing Indiana Graduates Prepared to Success (GPS)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51F46"/>
              </a:buClr>
              <a:buSzPts val="2100"/>
              <a:buNone/>
            </a:pPr>
            <a:endParaRPr sz="2000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51F46"/>
              </a:buClr>
              <a:buSzPts val="2100"/>
              <a:buNone/>
            </a:pPr>
            <a:endParaRPr sz="2000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F46"/>
              </a:buClr>
              <a:buSzPts val="2100"/>
              <a:buNone/>
            </a:pPr>
            <a:endParaRPr sz="2000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51F46"/>
              </a:buClr>
              <a:buSzPts val="2100"/>
              <a:buNone/>
            </a:pPr>
            <a:r>
              <a:rPr lang="en" sz="2400" b="1" dirty="0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Finalize Framework for Performance Dashboard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2400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931" name="Google Shape;931;p43"/>
          <p:cNvGraphicFramePr/>
          <p:nvPr>
            <p:extLst>
              <p:ext uri="{D42A27DB-BD31-4B8C-83A1-F6EECF244321}">
                <p14:modId xmlns:p14="http://schemas.microsoft.com/office/powerpoint/2010/main" val="3217870932"/>
              </p:ext>
            </p:extLst>
          </p:nvPr>
        </p:nvGraphicFramePr>
        <p:xfrm>
          <a:off x="513750" y="1707055"/>
          <a:ext cx="6096000" cy="1239234"/>
        </p:xfrm>
        <a:graphic>
          <a:graphicData uri="http://schemas.openxmlformats.org/drawingml/2006/table">
            <a:tbl>
              <a:tblPr firstRow="1" bandRow="1">
                <a:noFill/>
                <a:tableStyleId>{6E80DC63-DAA2-4C1D-B176-A0E5F6F7CB4D}</a:tableStyleId>
              </a:tblPr>
              <a:tblGrid>
                <a:gridCol w="11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Aug - Sept </a:t>
                      </a:r>
                      <a:endParaRPr sz="1600" b="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u="none" strike="noStrike" cap="none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Stakeholder Engagement &amp; Draft Continuum</a:t>
                      </a:r>
                      <a:endParaRPr sz="1600" b="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Oct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Public Comment &amp; Final Continuum to SBOE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none" strike="noStrike" cap="none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Ongoing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Aligning Programs &amp; Support to </a:t>
                      </a:r>
                      <a:r>
                        <a:rPr lang="en" sz="1600" dirty="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GPS</a:t>
                      </a:r>
                      <a:r>
                        <a:rPr lang="en" sz="1600" u="none" strike="noStrike" cap="none" dirty="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Continuum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32" name="Google Shape;932;p43"/>
          <p:cNvGraphicFramePr/>
          <p:nvPr>
            <p:extLst>
              <p:ext uri="{D42A27DB-BD31-4B8C-83A1-F6EECF244321}">
                <p14:modId xmlns:p14="http://schemas.microsoft.com/office/powerpoint/2010/main" val="2008608379"/>
              </p:ext>
            </p:extLst>
          </p:nvPr>
        </p:nvGraphicFramePr>
        <p:xfrm>
          <a:off x="457200" y="3451906"/>
          <a:ext cx="8145175" cy="1239234"/>
        </p:xfrm>
        <a:graphic>
          <a:graphicData uri="http://schemas.openxmlformats.org/drawingml/2006/table">
            <a:tbl>
              <a:tblPr firstRow="1" bandRow="1">
                <a:noFill/>
                <a:tableStyleId>{6E80DC63-DAA2-4C1D-B176-A0E5F6F7CB4D}</a:tableStyleId>
              </a:tblPr>
              <a:tblGrid>
                <a:gridCol w="118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4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Sept - Oct</a:t>
                      </a:r>
                      <a:endParaRPr sz="1600" b="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research &amp; design on how to best measure continuum benchmarks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Nov</a:t>
                      </a:r>
                      <a:endParaRPr sz="1600" b="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Discuss indicators relative to GPS Continuum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Dec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Proposed Dashboard </a:t>
                      </a:r>
                      <a:r>
                        <a:rPr lang="en" sz="1600" dirty="0">
                          <a:solidFill>
                            <a:srgbClr val="151E4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Indicators to SBOE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3" name="Google Shape;933;p43"/>
          <p:cNvSpPr txBox="1"/>
          <p:nvPr/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ECF00"/>
                </a:solidFill>
                <a:latin typeface="Bebas Neue"/>
                <a:ea typeface="Bebas Neue"/>
                <a:cs typeface="Bebas Neue"/>
                <a:sym typeface="Bebas Neue"/>
              </a:rPr>
              <a:t>Timeline </a:t>
            </a:r>
            <a:r>
              <a:rPr lang="en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and next steps</a:t>
            </a:r>
            <a:endParaRPr sz="28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34" name="Google Shape;934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4"/>
          <p:cNvSpPr txBox="1">
            <a:spLocks noGrp="1"/>
          </p:cNvSpPr>
          <p:nvPr>
            <p:ph type="ctrTitle"/>
          </p:nvPr>
        </p:nvSpPr>
        <p:spPr>
          <a:xfrm>
            <a:off x="489100" y="209981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Thank you!</a:t>
            </a:r>
            <a:endParaRPr sz="5400"/>
          </a:p>
        </p:txBody>
      </p:sp>
      <p:sp>
        <p:nvSpPr>
          <p:cNvPr id="940" name="Google Shape;940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4"/>
          <p:cNvSpPr/>
          <p:nvPr/>
        </p:nvSpPr>
        <p:spPr>
          <a:xfrm>
            <a:off x="2654025" y="1246625"/>
            <a:ext cx="3806400" cy="3368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4"/>
          <p:cNvSpPr txBox="1">
            <a:spLocks noGrp="1"/>
          </p:cNvSpPr>
          <p:nvPr>
            <p:ph type="title"/>
          </p:nvPr>
        </p:nvSpPr>
        <p:spPr>
          <a:xfrm>
            <a:off x="235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>
                <a:solidFill>
                  <a:schemeClr val="accent6"/>
                </a:solidFill>
              </a:rPr>
              <a:t>LEVEL-Setting:</a:t>
            </a:r>
            <a:r>
              <a:rPr lang="en" i="0"/>
              <a:t> State ATTAINMENT - Overall</a:t>
            </a:r>
            <a:endParaRPr i="0"/>
          </a:p>
        </p:txBody>
      </p:sp>
      <p:sp>
        <p:nvSpPr>
          <p:cNvPr id="826" name="Google Shape;826;p34"/>
          <p:cNvSpPr txBox="1"/>
          <p:nvPr/>
        </p:nvSpPr>
        <p:spPr>
          <a:xfrm>
            <a:off x="1155950" y="2155450"/>
            <a:ext cx="7122900" cy="708000"/>
          </a:xfrm>
          <a:prstGeom prst="rect">
            <a:avLst/>
          </a:prstGeom>
          <a:noFill/>
          <a:ln w="28575" cap="flat" cmpd="sng">
            <a:solidFill>
              <a:srgbClr val="0A2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59 PERCENT</a:t>
            </a:r>
            <a:br>
              <a:rPr lang="en" sz="1900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1500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Hoosier high school graduates who went on to some form of higher learning. </a:t>
            </a:r>
            <a:r>
              <a:rPr lang="en" sz="1200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(</a:t>
            </a:r>
            <a:r>
              <a:rPr lang="en" sz="1200" i="1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DOWN FROM 61% IN 2018)</a:t>
            </a:r>
            <a:endParaRPr sz="1200" i="1">
              <a:solidFill>
                <a:srgbClr val="0A245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7" name="Google Shape;827;p34"/>
          <p:cNvSpPr txBox="1"/>
          <p:nvPr/>
        </p:nvSpPr>
        <p:spPr>
          <a:xfrm>
            <a:off x="2142000" y="3033525"/>
            <a:ext cx="4860000" cy="615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0A2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Approx. </a:t>
            </a:r>
            <a:r>
              <a:rPr lang="en" b="1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25 PERCENT </a:t>
            </a:r>
            <a:r>
              <a:rPr lang="en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of a graduating H.S. Indiana Cohort, after 4 years, completes any credential.</a:t>
            </a:r>
            <a:endParaRPr i="1">
              <a:solidFill>
                <a:srgbClr val="0A245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8" name="Google Shape;828;p34"/>
          <p:cNvSpPr txBox="1"/>
          <p:nvPr/>
        </p:nvSpPr>
        <p:spPr>
          <a:xfrm>
            <a:off x="0" y="4666500"/>
            <a:ext cx="8961000" cy="477000"/>
          </a:xfrm>
          <a:prstGeom prst="rect">
            <a:avLst/>
          </a:prstGeom>
          <a:solidFill>
            <a:srgbClr val="0A2458"/>
          </a:solidFill>
          <a:ln w="28575" cap="flat" cmpd="sng">
            <a:solidFill>
              <a:srgbClr val="0A2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**K-12 must have ATTAINMENT STRATEGIES to improve individuals’ &amp; Indiana outcomes.</a:t>
            </a:r>
            <a:endParaRPr sz="1900" i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9" name="Google Shape;829;p34"/>
          <p:cNvSpPr txBox="1"/>
          <p:nvPr/>
        </p:nvSpPr>
        <p:spPr>
          <a:xfrm>
            <a:off x="218550" y="1246625"/>
            <a:ext cx="8706900" cy="738900"/>
          </a:xfrm>
          <a:prstGeom prst="rect">
            <a:avLst/>
          </a:prstGeom>
          <a:noFill/>
          <a:ln w="28575" cap="flat" cmpd="sng">
            <a:solidFill>
              <a:srgbClr val="0A2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79 PERCENT</a:t>
            </a:r>
            <a:br>
              <a:rPr lang="en" sz="2400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1700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Hoosier high school graduates who said they intend to go on to some form of higher learning.</a:t>
            </a:r>
            <a:endParaRPr sz="1700" i="1">
              <a:solidFill>
                <a:srgbClr val="0A245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0" name="Google Shape;830;p34"/>
          <p:cNvSpPr txBox="1"/>
          <p:nvPr/>
        </p:nvSpPr>
        <p:spPr>
          <a:xfrm>
            <a:off x="2021400" y="3788600"/>
            <a:ext cx="5101200" cy="615600"/>
          </a:xfrm>
          <a:prstGeom prst="rect">
            <a:avLst/>
          </a:prstGeom>
          <a:solidFill>
            <a:srgbClr val="FECF00"/>
          </a:solidFill>
          <a:ln w="28575" cap="flat" cmpd="sng">
            <a:solidFill>
              <a:srgbClr val="0A2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Approx. </a:t>
            </a:r>
            <a:r>
              <a:rPr lang="en" b="1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33 PERCENT </a:t>
            </a:r>
            <a:r>
              <a:rPr lang="en">
                <a:solidFill>
                  <a:srgbClr val="0A2458"/>
                </a:solidFill>
                <a:latin typeface="Oswald"/>
                <a:ea typeface="Oswald"/>
                <a:cs typeface="Oswald"/>
                <a:sym typeface="Oswald"/>
              </a:rPr>
              <a:t>of a graduating H.S. Indiana Cohort, after 6 years, completes any credential.</a:t>
            </a:r>
            <a:endParaRPr i="1">
              <a:solidFill>
                <a:srgbClr val="0A245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5"/>
          <p:cNvSpPr txBox="1">
            <a:spLocks noGrp="1"/>
          </p:cNvSpPr>
          <p:nvPr>
            <p:ph type="body" idx="1"/>
          </p:nvPr>
        </p:nvSpPr>
        <p:spPr>
          <a:xfrm>
            <a:off x="846150" y="1280108"/>
            <a:ext cx="77031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1" dirty="0">
                <a:latin typeface="Oswald"/>
                <a:ea typeface="Oswald"/>
                <a:cs typeface="Oswald"/>
                <a:sym typeface="Oswald"/>
              </a:rPr>
              <a:t>In preparing to launch Indiana’s new accountability system and data dashboard, our team is considering: </a:t>
            </a:r>
            <a:br>
              <a:rPr lang="en" sz="2100" b="1" dirty="0">
                <a:latin typeface="Oswald"/>
                <a:ea typeface="Oswald"/>
                <a:cs typeface="Oswald"/>
                <a:sym typeface="Oswald"/>
              </a:rPr>
            </a:br>
            <a:endParaRPr sz="8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swald"/>
              <a:buChar char="●"/>
            </a:pPr>
            <a:r>
              <a:rPr lang="en" sz="1900" dirty="0">
                <a:latin typeface="Oswald"/>
                <a:ea typeface="Oswald"/>
                <a:cs typeface="Oswald"/>
                <a:sym typeface="Oswald"/>
              </a:rPr>
              <a:t>How might we “begin with the end in mind” in order to maximize a student’s 13 years with us? </a:t>
            </a:r>
            <a:br>
              <a:rPr lang="en" sz="1900" dirty="0">
                <a:latin typeface="Oswald"/>
                <a:ea typeface="Oswald"/>
                <a:cs typeface="Oswald"/>
                <a:sym typeface="Oswald"/>
              </a:rPr>
            </a:br>
            <a:endParaRPr sz="8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swald"/>
              <a:buChar char="●"/>
            </a:pPr>
            <a:r>
              <a:rPr lang="en" sz="1900" dirty="0">
                <a:latin typeface="Oswald"/>
                <a:ea typeface="Oswald"/>
                <a:cs typeface="Oswald"/>
                <a:sym typeface="Oswald"/>
              </a:rPr>
              <a:t>What transportable skills and knowledge should students have by high school graduation?</a:t>
            </a:r>
            <a:br>
              <a:rPr lang="en" sz="1900" dirty="0">
                <a:latin typeface="Oswald"/>
                <a:ea typeface="Oswald"/>
                <a:cs typeface="Oswald"/>
                <a:sym typeface="Oswald"/>
              </a:rPr>
            </a:br>
            <a:endParaRPr sz="8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swald"/>
              <a:buChar char="●"/>
            </a:pPr>
            <a:r>
              <a:rPr lang="en" sz="1900" dirty="0">
                <a:latin typeface="Oswald"/>
                <a:ea typeface="Oswald"/>
                <a:cs typeface="Oswald"/>
                <a:sym typeface="Oswald"/>
              </a:rPr>
              <a:t>Recognizing that students are so much more than a single data point, what combination of data indicators are most important, making sure we are learner-centered, future-focused?</a:t>
            </a:r>
            <a:endParaRPr sz="19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36" name="Google Shape;836;p35"/>
          <p:cNvSpPr txBox="1"/>
          <p:nvPr/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rPr>
              <a:t>Key</a:t>
            </a:r>
            <a:r>
              <a:rPr lang="en" sz="28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 CONSIDERATIONS</a:t>
            </a:r>
            <a:endParaRPr sz="28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37" name="Google Shape;837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6"/>
          <p:cNvSpPr txBox="1">
            <a:spLocks noGrp="1"/>
          </p:cNvSpPr>
          <p:nvPr>
            <p:ph type="body" idx="1"/>
          </p:nvPr>
        </p:nvSpPr>
        <p:spPr>
          <a:xfrm>
            <a:off x="209950" y="1280108"/>
            <a:ext cx="8712600" cy="289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 b="1" dirty="0">
                <a:latin typeface="Oswald"/>
                <a:ea typeface="Oswald"/>
                <a:cs typeface="Oswald"/>
                <a:sym typeface="Oswald"/>
              </a:rPr>
              <a:t>Help students understand the </a:t>
            </a:r>
            <a:r>
              <a:rPr lang="en" sz="1800" b="1" i="1" dirty="0">
                <a:latin typeface="Oswald"/>
                <a:ea typeface="Oswald"/>
                <a:cs typeface="Oswald"/>
                <a:sym typeface="Oswald"/>
              </a:rPr>
              <a:t>value</a:t>
            </a:r>
            <a:r>
              <a:rPr lang="en" sz="1800" b="1" dirty="0">
                <a:latin typeface="Oswald"/>
                <a:ea typeface="Oswald"/>
                <a:cs typeface="Oswald"/>
                <a:sym typeface="Oswald"/>
              </a:rPr>
              <a:t> of education and the </a:t>
            </a:r>
            <a:r>
              <a:rPr lang="en" sz="1800" b="1" i="1" dirty="0">
                <a:latin typeface="Oswald"/>
                <a:ea typeface="Oswald"/>
                <a:cs typeface="Oswald"/>
                <a:sym typeface="Oswald"/>
              </a:rPr>
              <a:t>opportunity</a:t>
            </a:r>
            <a:r>
              <a:rPr lang="en" sz="1800" b="1" dirty="0">
                <a:latin typeface="Oswald"/>
                <a:ea typeface="Oswald"/>
                <a:cs typeface="Oswald"/>
                <a:sym typeface="Oswald"/>
              </a:rPr>
              <a:t> that awaits.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 i="1" dirty="0">
                <a:latin typeface="Oswald"/>
                <a:ea typeface="Oswald"/>
                <a:cs typeface="Oswald"/>
                <a:sym typeface="Oswald"/>
              </a:rPr>
              <a:t>Explore </a:t>
            </a: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and </a:t>
            </a:r>
            <a:r>
              <a:rPr lang="en" sz="1800" i="1" dirty="0">
                <a:latin typeface="Oswald"/>
                <a:ea typeface="Oswald"/>
                <a:cs typeface="Oswald"/>
                <a:sym typeface="Oswald"/>
              </a:rPr>
              <a:t>Engage </a:t>
            </a: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in Elementary and Middle; </a:t>
            </a:r>
            <a:r>
              <a:rPr lang="en" sz="1800" i="1" dirty="0">
                <a:latin typeface="Oswald"/>
                <a:ea typeface="Oswald"/>
                <a:cs typeface="Oswald"/>
                <a:sym typeface="Oswald"/>
              </a:rPr>
              <a:t>Experience</a:t>
            </a: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 in High School.</a:t>
            </a:r>
            <a:br>
              <a:rPr lang="en" sz="1800" dirty="0">
                <a:latin typeface="Oswald"/>
                <a:ea typeface="Oswald"/>
                <a:cs typeface="Oswald"/>
                <a:sym typeface="Oswald"/>
              </a:rPr>
            </a:br>
            <a:endParaRPr sz="18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 b="1" dirty="0">
                <a:latin typeface="Oswald"/>
                <a:ea typeface="Oswald"/>
                <a:cs typeface="Oswald"/>
                <a:sym typeface="Oswald"/>
              </a:rPr>
              <a:t>Ensure students have access to high-quality learning opportunities.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Racially and ethnically diverse, low income, and rural students.</a:t>
            </a:r>
            <a:br>
              <a:rPr lang="en" sz="1800" dirty="0">
                <a:latin typeface="Oswald"/>
                <a:ea typeface="Oswald"/>
                <a:cs typeface="Oswald"/>
                <a:sym typeface="Oswald"/>
              </a:rPr>
            </a:br>
            <a:endParaRPr sz="18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 b="1" dirty="0">
                <a:latin typeface="Oswald"/>
                <a:ea typeface="Oswald"/>
                <a:cs typeface="Oswald"/>
                <a:sym typeface="Oswald"/>
              </a:rPr>
              <a:t>Effectively measure knowledge and skills so they are prioritized in the classroom.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What gets measured is what gets done.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43" name="Google Shape;843;p36"/>
          <p:cNvSpPr txBox="1"/>
          <p:nvPr/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FOR OUR STUDENTS, WE MUST BE </a:t>
            </a:r>
            <a:r>
              <a:rPr lang="en"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INTENTIONAL</a:t>
            </a:r>
            <a:endParaRPr sz="28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44" name="Google Shape;844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7"/>
          <p:cNvSpPr txBox="1">
            <a:spLocks noGrp="1"/>
          </p:cNvSpPr>
          <p:nvPr>
            <p:ph type="body" idx="1"/>
          </p:nvPr>
        </p:nvSpPr>
        <p:spPr>
          <a:xfrm>
            <a:off x="541350" y="1342100"/>
            <a:ext cx="8313000" cy="3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Establish more seamless transitions for students.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K-12, higher education, and the workforce.</a:t>
            </a:r>
            <a:br>
              <a:rPr lang="en" sz="1800">
                <a:latin typeface="Oswald"/>
                <a:ea typeface="Oswald"/>
                <a:cs typeface="Oswald"/>
                <a:sym typeface="Oswald"/>
              </a:rPr>
            </a:b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Pathways should reflect the diverse goals of students post-graduation.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Employment, enrollment, enlistment.</a:t>
            </a:r>
            <a:br>
              <a:rPr lang="en" sz="1800">
                <a:latin typeface="Oswald"/>
                <a:ea typeface="Oswald"/>
                <a:cs typeface="Oswald"/>
                <a:sym typeface="Oswald"/>
              </a:rPr>
            </a:b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Maintain and communicate a clear, shared purpose with all stakeholders.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Educators, families, students, lawmakers, SBOE, and other partners.</a:t>
            </a:r>
            <a:br>
              <a:rPr lang="en" sz="1800">
                <a:latin typeface="Oswald"/>
                <a:ea typeface="Oswald"/>
                <a:cs typeface="Oswald"/>
                <a:sym typeface="Oswald"/>
              </a:rPr>
            </a:b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Ensure educators at every grade level, from K-12, understand their role.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Every grade level matters.</a:t>
            </a:r>
            <a:endParaRPr sz="1800"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850" name="Google Shape;850;p37"/>
          <p:cNvSpPr txBox="1"/>
          <p:nvPr/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FOR OUR STUDENTS, WE MUST BE </a:t>
            </a:r>
            <a:r>
              <a:rPr lang="en"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INTENTIONAL</a:t>
            </a:r>
            <a:endParaRPr sz="28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8"/>
          <p:cNvSpPr txBox="1">
            <a:spLocks noGrp="1"/>
          </p:cNvSpPr>
          <p:nvPr>
            <p:ph type="body" idx="1"/>
          </p:nvPr>
        </p:nvSpPr>
        <p:spPr>
          <a:xfrm>
            <a:off x="853675" y="1279832"/>
            <a:ext cx="77031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House Enrolled Act 1514 - Various Education Matters</a:t>
            </a:r>
            <a:br>
              <a:rPr lang="en" sz="2100" b="1" dirty="0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800" b="1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0005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51E49"/>
              </a:buClr>
              <a:buSzPts val="1900"/>
              <a:buFont typeface="Oswald"/>
              <a:buChar char="○"/>
            </a:pPr>
            <a:r>
              <a:rPr lang="en" sz="1900" dirty="0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Passed by the Indiana General Assembly in 2021</a:t>
            </a:r>
            <a:endParaRPr sz="1900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0005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900"/>
              <a:buFont typeface="Oswald"/>
              <a:buChar char="○"/>
            </a:pPr>
            <a:r>
              <a:rPr lang="en" sz="1900" dirty="0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Requires an accountability system that promotes multiple measures and prioritizes transparency</a:t>
            </a:r>
            <a:endParaRPr sz="1900"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700"/>
              <a:buFont typeface="Oswald"/>
              <a:buChar char="■"/>
            </a:pPr>
            <a:r>
              <a:rPr lang="en" sz="1700" dirty="0">
                <a:latin typeface="Oswald"/>
                <a:ea typeface="Oswald"/>
                <a:cs typeface="Oswald"/>
                <a:sym typeface="Oswald"/>
              </a:rPr>
              <a:t>Requires state and local dashboards</a:t>
            </a:r>
            <a:endParaRPr sz="1700" dirty="0"/>
          </a:p>
          <a:p>
            <a:pPr marL="91440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700"/>
              <a:buFont typeface="Oswald"/>
              <a:buChar char="■"/>
            </a:pPr>
            <a:r>
              <a:rPr lang="en" sz="1700" dirty="0">
                <a:latin typeface="Oswald"/>
                <a:ea typeface="Oswald"/>
                <a:cs typeface="Oswald"/>
                <a:sym typeface="Oswald"/>
              </a:rPr>
              <a:t>Adds compilation of longitudinal school performance data </a:t>
            </a:r>
            <a:endParaRPr sz="1700" dirty="0"/>
          </a:p>
          <a:p>
            <a:pPr marL="91440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700"/>
              <a:buFont typeface="Oswald"/>
              <a:buChar char="■"/>
            </a:pPr>
            <a:r>
              <a:rPr lang="en" sz="1700" dirty="0">
                <a:latin typeface="Oswald"/>
                <a:ea typeface="Oswald"/>
                <a:cs typeface="Oswald"/>
                <a:sym typeface="Oswald"/>
              </a:rPr>
              <a:t>Maintains summative ratings for schools and school corporations</a:t>
            </a:r>
            <a:endParaRPr sz="1700" dirty="0"/>
          </a:p>
          <a:p>
            <a:pPr marL="91440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700"/>
              <a:buFont typeface="Oswald"/>
              <a:buChar char="■"/>
            </a:pPr>
            <a:r>
              <a:rPr lang="en" sz="1700" dirty="0">
                <a:latin typeface="Oswald"/>
                <a:ea typeface="Oswald"/>
                <a:cs typeface="Oswald"/>
                <a:sym typeface="Oswald"/>
              </a:rPr>
              <a:t>Allows individual indicator ratings</a:t>
            </a:r>
            <a:endParaRPr sz="1700" dirty="0"/>
          </a:p>
        </p:txBody>
      </p:sp>
      <p:sp>
        <p:nvSpPr>
          <p:cNvPr id="856" name="Google Shape;856;p38"/>
          <p:cNvSpPr txBox="1"/>
          <p:nvPr/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ECF00"/>
                </a:solidFill>
                <a:latin typeface="Bebas Neue"/>
                <a:ea typeface="Bebas Neue"/>
                <a:cs typeface="Bebas Neue"/>
                <a:sym typeface="Bebas Neue"/>
              </a:rPr>
              <a:t>SUMMARY </a:t>
            </a:r>
            <a:r>
              <a:rPr lang="en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of PL 211-2021</a:t>
            </a:r>
            <a:endParaRPr sz="28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57" name="Google Shape;857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9"/>
          <p:cNvSpPr txBox="1">
            <a:spLocks noGrp="1"/>
          </p:cNvSpPr>
          <p:nvPr>
            <p:ph type="body" idx="1"/>
          </p:nvPr>
        </p:nvSpPr>
        <p:spPr>
          <a:xfrm>
            <a:off x="846150" y="1364057"/>
            <a:ext cx="75348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F46"/>
              </a:buClr>
              <a:buSzPts val="2100"/>
              <a:buFont typeface="Noto Sans Symbols"/>
              <a:buChar char="●"/>
            </a:pPr>
            <a:r>
              <a:rPr lang="en" sz="2100" b="1" dirty="0">
                <a:latin typeface="Oswald"/>
                <a:ea typeface="Oswald"/>
                <a:cs typeface="Oswald"/>
                <a:sym typeface="Oswald"/>
              </a:rPr>
              <a:t>Review </a:t>
            </a:r>
            <a:r>
              <a:rPr lang="en" sz="2100" b="1" u="sng" dirty="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Utah’s Portrait of a Graduate</a:t>
            </a:r>
            <a:r>
              <a:rPr lang="en" sz="2100" b="1" dirty="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100" b="1" dirty="0">
                <a:latin typeface="Oswald"/>
                <a:ea typeface="Oswald"/>
                <a:cs typeface="Oswald"/>
                <a:sym typeface="Oswald"/>
              </a:rPr>
              <a:t>model.</a:t>
            </a:r>
            <a:endParaRPr sz="2100" b="1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" sz="2100" b="1" dirty="0">
                <a:latin typeface="Oswald"/>
                <a:ea typeface="Oswald"/>
                <a:cs typeface="Oswald"/>
                <a:sym typeface="Oswald"/>
              </a:rPr>
              <a:t>What are the characteristics of a graduate prepared to succeed after high school?</a:t>
            </a:r>
            <a:br>
              <a:rPr lang="en" sz="2100" b="1" dirty="0">
                <a:latin typeface="Oswald"/>
                <a:ea typeface="Oswald"/>
                <a:cs typeface="Oswald"/>
                <a:sym typeface="Oswald"/>
              </a:rPr>
            </a:br>
            <a:endParaRPr sz="1800" b="1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●"/>
            </a:pPr>
            <a:r>
              <a:rPr lang="en" sz="2100" b="1" dirty="0">
                <a:latin typeface="Oswald"/>
                <a:ea typeface="Oswald"/>
                <a:cs typeface="Oswald"/>
                <a:sym typeface="Oswald"/>
              </a:rPr>
              <a:t>Goals</a:t>
            </a:r>
            <a:endParaRPr sz="2100" b="1" dirty="0">
              <a:latin typeface="Oswald"/>
              <a:ea typeface="Oswald"/>
              <a:cs typeface="Oswald"/>
              <a:sym typeface="Oswald"/>
            </a:endParaRPr>
          </a:p>
          <a:p>
            <a:pPr marL="74295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○"/>
            </a:pPr>
            <a:r>
              <a:rPr lang="en" sz="1900" dirty="0">
                <a:latin typeface="Oswald"/>
                <a:ea typeface="Oswald"/>
                <a:cs typeface="Oswald"/>
                <a:sym typeface="Oswald"/>
              </a:rPr>
              <a:t>Learner-centered</a:t>
            </a:r>
            <a:endParaRPr sz="1900" dirty="0">
              <a:latin typeface="Oswald"/>
              <a:ea typeface="Oswald"/>
              <a:cs typeface="Oswald"/>
              <a:sym typeface="Oswald"/>
            </a:endParaRPr>
          </a:p>
          <a:p>
            <a:pPr marL="74295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○"/>
            </a:pPr>
            <a:r>
              <a:rPr lang="en" sz="1900" dirty="0">
                <a:latin typeface="Oswald"/>
                <a:ea typeface="Oswald"/>
                <a:cs typeface="Oswald"/>
                <a:sym typeface="Oswald"/>
              </a:rPr>
              <a:t>Future-focused</a:t>
            </a:r>
            <a:endParaRPr sz="1900" dirty="0">
              <a:latin typeface="Oswald"/>
              <a:ea typeface="Oswald"/>
              <a:cs typeface="Oswald"/>
              <a:sym typeface="Oswald"/>
            </a:endParaRPr>
          </a:p>
          <a:p>
            <a:pPr marL="74295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○"/>
            </a:pPr>
            <a:r>
              <a:rPr lang="en" sz="1900" dirty="0">
                <a:latin typeface="Oswald"/>
                <a:ea typeface="Oswald"/>
                <a:cs typeface="Oswald"/>
                <a:sym typeface="Oswald"/>
              </a:rPr>
              <a:t>Holistic approach</a:t>
            </a:r>
            <a:endParaRPr sz="1000" dirty="0">
              <a:latin typeface="Oswald"/>
              <a:ea typeface="Oswald"/>
              <a:cs typeface="Oswald"/>
              <a:sym typeface="Oswald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3" name="Google Shape;863;p39"/>
          <p:cNvSpPr txBox="1"/>
          <p:nvPr/>
        </p:nvSpPr>
        <p:spPr>
          <a:xfrm>
            <a:off x="311400" y="511500"/>
            <a:ext cx="57030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INDIANA graduateS </a:t>
            </a:r>
            <a:r>
              <a:rPr lang="en"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Prepared to Succeed</a:t>
            </a:r>
            <a:r>
              <a:rPr lang="en" sz="28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  (GPS)  </a:t>
            </a:r>
            <a:endParaRPr sz="28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64" name="Google Shape;864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0"/>
          <p:cNvSpPr txBox="1"/>
          <p:nvPr/>
        </p:nvSpPr>
        <p:spPr>
          <a:xfrm>
            <a:off x="562729" y="511500"/>
            <a:ext cx="47379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ECF00"/>
                </a:solidFill>
                <a:latin typeface="Bebas Neue"/>
                <a:ea typeface="Bebas Neue"/>
                <a:cs typeface="Bebas Neue"/>
                <a:sym typeface="Bebas Neue"/>
              </a:rPr>
              <a:t>CONCEPTUAL </a:t>
            </a:r>
            <a:r>
              <a:rPr lang="en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FRAMEWORK &amp; DASHBOARD</a:t>
            </a:r>
            <a:endParaRPr sz="2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870" name="Google Shape;870;p40"/>
          <p:cNvCxnSpPr/>
          <p:nvPr/>
        </p:nvCxnSpPr>
        <p:spPr>
          <a:xfrm>
            <a:off x="2174966" y="1555589"/>
            <a:ext cx="0" cy="312810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71" name="Google Shape;871;p40"/>
          <p:cNvCxnSpPr/>
          <p:nvPr/>
        </p:nvCxnSpPr>
        <p:spPr>
          <a:xfrm>
            <a:off x="3441986" y="1548273"/>
            <a:ext cx="0" cy="312810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72" name="Google Shape;872;p40"/>
          <p:cNvCxnSpPr/>
          <p:nvPr/>
        </p:nvCxnSpPr>
        <p:spPr>
          <a:xfrm>
            <a:off x="5505501" y="1555589"/>
            <a:ext cx="0" cy="313800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73" name="Google Shape;873;p40"/>
          <p:cNvCxnSpPr/>
          <p:nvPr/>
        </p:nvCxnSpPr>
        <p:spPr>
          <a:xfrm>
            <a:off x="7109484" y="1555589"/>
            <a:ext cx="0" cy="313800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74" name="Google Shape;874;p40"/>
          <p:cNvCxnSpPr/>
          <p:nvPr/>
        </p:nvCxnSpPr>
        <p:spPr>
          <a:xfrm>
            <a:off x="2165397" y="1877487"/>
            <a:ext cx="5516400" cy="0"/>
          </a:xfrm>
          <a:prstGeom prst="straightConnector1">
            <a:avLst/>
          </a:prstGeom>
          <a:noFill/>
          <a:ln w="76200" cap="flat" cmpd="sng">
            <a:solidFill>
              <a:srgbClr val="D3B5E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75" name="Google Shape;875;p40"/>
          <p:cNvCxnSpPr/>
          <p:nvPr/>
        </p:nvCxnSpPr>
        <p:spPr>
          <a:xfrm>
            <a:off x="2165397" y="2509717"/>
            <a:ext cx="5516400" cy="0"/>
          </a:xfrm>
          <a:prstGeom prst="straightConnector1">
            <a:avLst/>
          </a:prstGeom>
          <a:noFill/>
          <a:ln w="76200" cap="flat" cmpd="sng">
            <a:solidFill>
              <a:srgbClr val="B5C0E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76" name="Google Shape;876;p40"/>
          <p:cNvCxnSpPr/>
          <p:nvPr/>
        </p:nvCxnSpPr>
        <p:spPr>
          <a:xfrm>
            <a:off x="2174966" y="3141948"/>
            <a:ext cx="5516400" cy="0"/>
          </a:xfrm>
          <a:prstGeom prst="straightConnector1">
            <a:avLst/>
          </a:prstGeom>
          <a:noFill/>
          <a:ln w="76200" cap="flat" cmpd="sng">
            <a:solidFill>
              <a:srgbClr val="FFC1C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77" name="Google Shape;877;p40"/>
          <p:cNvCxnSpPr/>
          <p:nvPr/>
        </p:nvCxnSpPr>
        <p:spPr>
          <a:xfrm>
            <a:off x="2174966" y="3774178"/>
            <a:ext cx="5516400" cy="0"/>
          </a:xfrm>
          <a:prstGeom prst="straightConnector1">
            <a:avLst/>
          </a:prstGeom>
          <a:noFill/>
          <a:ln w="76200" cap="flat" cmpd="sng">
            <a:solidFill>
              <a:srgbClr val="F9D5BD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78" name="Google Shape;878;p40"/>
          <p:cNvCxnSpPr/>
          <p:nvPr/>
        </p:nvCxnSpPr>
        <p:spPr>
          <a:xfrm>
            <a:off x="2174966" y="4406408"/>
            <a:ext cx="5516400" cy="0"/>
          </a:xfrm>
          <a:prstGeom prst="straightConnector1">
            <a:avLst/>
          </a:prstGeom>
          <a:noFill/>
          <a:ln w="76200" cap="flat" cmpd="sng">
            <a:solidFill>
              <a:srgbClr val="D8EAC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79" name="Google Shape;879;p40"/>
          <p:cNvSpPr/>
          <p:nvPr/>
        </p:nvSpPr>
        <p:spPr>
          <a:xfrm>
            <a:off x="257168" y="2231067"/>
            <a:ext cx="1707600" cy="5541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57150" cap="flat" cmpd="sng">
            <a:solidFill>
              <a:srgbClr val="2E45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CHARACTERISTIC #2</a:t>
            </a:r>
            <a:endParaRPr sz="1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0" name="Google Shape;880;p40"/>
          <p:cNvSpPr/>
          <p:nvPr/>
        </p:nvSpPr>
        <p:spPr>
          <a:xfrm>
            <a:off x="257168" y="2861301"/>
            <a:ext cx="1707600" cy="554400"/>
          </a:xfrm>
          <a:prstGeom prst="roundRect">
            <a:avLst>
              <a:gd name="adj" fmla="val 16667"/>
            </a:avLst>
          </a:prstGeom>
          <a:solidFill>
            <a:srgbClr val="FFEBFF"/>
          </a:solidFill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CHARACTERISTIC #3</a:t>
            </a:r>
            <a:endParaRPr sz="1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1" name="Google Shape;881;p40"/>
          <p:cNvSpPr/>
          <p:nvPr/>
        </p:nvSpPr>
        <p:spPr>
          <a:xfrm>
            <a:off x="257168" y="4122340"/>
            <a:ext cx="1707600" cy="5541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57150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CHARACTERISTIC #5</a:t>
            </a:r>
            <a:endParaRPr sz="1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2" name="Google Shape;882;p40"/>
          <p:cNvSpPr/>
          <p:nvPr/>
        </p:nvSpPr>
        <p:spPr>
          <a:xfrm>
            <a:off x="257168" y="3492105"/>
            <a:ext cx="1707600" cy="55410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5715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CHARACTERISTIC #4</a:t>
            </a:r>
            <a:endParaRPr sz="1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3" name="Google Shape;883;p40"/>
          <p:cNvSpPr/>
          <p:nvPr/>
        </p:nvSpPr>
        <p:spPr>
          <a:xfrm>
            <a:off x="257168" y="1600262"/>
            <a:ext cx="1707600" cy="554400"/>
          </a:xfrm>
          <a:prstGeom prst="roundRect">
            <a:avLst>
              <a:gd name="adj" fmla="val 16667"/>
            </a:avLst>
          </a:prstGeom>
          <a:solidFill>
            <a:srgbClr val="E8D9F3"/>
          </a:solidFill>
          <a:ln w="5715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HARACTERISTIC #1 </a:t>
            </a:r>
            <a:endParaRPr sz="1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4" name="Google Shape;884;p40"/>
          <p:cNvSpPr txBox="1"/>
          <p:nvPr/>
        </p:nvSpPr>
        <p:spPr>
          <a:xfrm>
            <a:off x="2383026" y="1905842"/>
            <a:ext cx="50814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Developmental Continuum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Shared vision for the progression of a 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Graduate Prepared to Succeed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Drives Student-Centered Decision Making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5" name="Google Shape;885;p40"/>
          <p:cNvSpPr txBox="1"/>
          <p:nvPr/>
        </p:nvSpPr>
        <p:spPr>
          <a:xfrm>
            <a:off x="2177370" y="1252436"/>
            <a:ext cx="101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PRIMARY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6" name="Google Shape;886;p40"/>
          <p:cNvSpPr txBox="1"/>
          <p:nvPr/>
        </p:nvSpPr>
        <p:spPr>
          <a:xfrm>
            <a:off x="3365773" y="1253113"/>
            <a:ext cx="118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GRADE 3 to 8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7" name="Google Shape;887;p40"/>
          <p:cNvSpPr txBox="1"/>
          <p:nvPr/>
        </p:nvSpPr>
        <p:spPr>
          <a:xfrm>
            <a:off x="5395199" y="1258600"/>
            <a:ext cx="137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GRADE 9 to 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8" name="Google Shape;888;p40"/>
          <p:cNvSpPr txBox="1"/>
          <p:nvPr/>
        </p:nvSpPr>
        <p:spPr>
          <a:xfrm>
            <a:off x="7077300" y="1252425"/>
            <a:ext cx="219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GRADUATION &amp; BEYOND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9" name="Google Shape;889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1"/>
          <p:cNvSpPr txBox="1"/>
          <p:nvPr/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ECF00"/>
                </a:solidFill>
                <a:latin typeface="Bebas Neue"/>
                <a:ea typeface="Bebas Neue"/>
                <a:cs typeface="Bebas Neue"/>
                <a:sym typeface="Bebas Neue"/>
              </a:rPr>
              <a:t>CONCEPTUAL </a:t>
            </a:r>
            <a:r>
              <a:rPr lang="en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FRAMEWORK &amp; DASHBOARD</a:t>
            </a:r>
            <a:endParaRPr sz="2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95" name="Google Shape;895;p41"/>
          <p:cNvSpPr/>
          <p:nvPr/>
        </p:nvSpPr>
        <p:spPr>
          <a:xfrm>
            <a:off x="173925" y="2200063"/>
            <a:ext cx="1799700" cy="5394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57150" cap="flat" cmpd="sng">
            <a:solidFill>
              <a:srgbClr val="2E45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CHARACTERISTIC #2</a:t>
            </a:r>
            <a:endParaRPr sz="1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6" name="Google Shape;896;p41"/>
          <p:cNvSpPr/>
          <p:nvPr/>
        </p:nvSpPr>
        <p:spPr>
          <a:xfrm>
            <a:off x="173925" y="2832626"/>
            <a:ext cx="1799700" cy="540000"/>
          </a:xfrm>
          <a:prstGeom prst="roundRect">
            <a:avLst>
              <a:gd name="adj" fmla="val 16667"/>
            </a:avLst>
          </a:prstGeom>
          <a:solidFill>
            <a:srgbClr val="FFEBFF"/>
          </a:solidFill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CHARACTERISTIC #3</a:t>
            </a:r>
            <a:endParaRPr sz="1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7" name="Google Shape;897;p41"/>
          <p:cNvSpPr/>
          <p:nvPr/>
        </p:nvSpPr>
        <p:spPr>
          <a:xfrm>
            <a:off x="173925" y="4098307"/>
            <a:ext cx="1799700" cy="5394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 w="57150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CHARACTERISTIC #5</a:t>
            </a:r>
            <a:endParaRPr sz="1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8" name="Google Shape;898;p41"/>
          <p:cNvSpPr/>
          <p:nvPr/>
        </p:nvSpPr>
        <p:spPr>
          <a:xfrm>
            <a:off x="173925" y="3465744"/>
            <a:ext cx="1799700" cy="53940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5715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CHARACTERISTIC #4</a:t>
            </a:r>
            <a:endParaRPr sz="1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9" name="Google Shape;899;p41"/>
          <p:cNvSpPr/>
          <p:nvPr/>
        </p:nvSpPr>
        <p:spPr>
          <a:xfrm>
            <a:off x="173925" y="1566945"/>
            <a:ext cx="1799700" cy="540000"/>
          </a:xfrm>
          <a:prstGeom prst="roundRect">
            <a:avLst>
              <a:gd name="adj" fmla="val 16667"/>
            </a:avLst>
          </a:prstGeom>
          <a:solidFill>
            <a:srgbClr val="E8D9F3"/>
          </a:solidFill>
          <a:ln w="5715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CHARACTERISTIC #1 </a:t>
            </a:r>
            <a:endParaRPr sz="1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0" name="Google Shape;900;p41"/>
          <p:cNvSpPr txBox="1"/>
          <p:nvPr/>
        </p:nvSpPr>
        <p:spPr>
          <a:xfrm>
            <a:off x="2089992" y="1242014"/>
            <a:ext cx="109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PRIMARY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1" name="Google Shape;901;p41"/>
          <p:cNvSpPr txBox="1"/>
          <p:nvPr/>
        </p:nvSpPr>
        <p:spPr>
          <a:xfrm>
            <a:off x="3082375" y="1242025"/>
            <a:ext cx="116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GRADE 3 to 8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2" name="Google Shape;902;p41"/>
          <p:cNvSpPr txBox="1"/>
          <p:nvPr/>
        </p:nvSpPr>
        <p:spPr>
          <a:xfrm>
            <a:off x="5556326" y="1242300"/>
            <a:ext cx="131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GRADE 9 to 12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3" name="Google Shape;903;p41"/>
          <p:cNvSpPr txBox="1"/>
          <p:nvPr/>
        </p:nvSpPr>
        <p:spPr>
          <a:xfrm>
            <a:off x="7252726" y="1242025"/>
            <a:ext cx="19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GRADUATION &amp; BEYOND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4" name="Google Shape;904;p41"/>
          <p:cNvSpPr/>
          <p:nvPr/>
        </p:nvSpPr>
        <p:spPr>
          <a:xfrm>
            <a:off x="2090000" y="2200050"/>
            <a:ext cx="896700" cy="5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E45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BFBF"/>
                </a:solidFill>
                <a:latin typeface="Oswald"/>
                <a:ea typeface="Oswald"/>
                <a:cs typeface="Oswald"/>
                <a:sym typeface="Oswald"/>
              </a:rPr>
              <a:t>Data and Indicators</a:t>
            </a:r>
            <a:endParaRPr/>
          </a:p>
        </p:txBody>
      </p:sp>
      <p:sp>
        <p:nvSpPr>
          <p:cNvPr id="905" name="Google Shape;905;p41"/>
          <p:cNvSpPr/>
          <p:nvPr/>
        </p:nvSpPr>
        <p:spPr>
          <a:xfrm>
            <a:off x="3082386" y="2200062"/>
            <a:ext cx="2355300" cy="5394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E45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BFBF"/>
                </a:solidFill>
                <a:latin typeface="Oswald"/>
                <a:ea typeface="Oswald"/>
                <a:cs typeface="Oswald"/>
                <a:sym typeface="Oswald"/>
              </a:rPr>
              <a:t>Data and Indicators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6" name="Google Shape;906;p41"/>
          <p:cNvSpPr/>
          <p:nvPr/>
        </p:nvSpPr>
        <p:spPr>
          <a:xfrm>
            <a:off x="5556336" y="2191410"/>
            <a:ext cx="1609200" cy="5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2E45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BFBF"/>
                </a:solidFill>
                <a:latin typeface="Oswald"/>
                <a:ea typeface="Oswald"/>
                <a:cs typeface="Oswald"/>
                <a:sym typeface="Oswald"/>
              </a:rPr>
              <a:t>Data and Indicators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7" name="Google Shape;907;p41"/>
          <p:cNvSpPr/>
          <p:nvPr/>
        </p:nvSpPr>
        <p:spPr>
          <a:xfrm>
            <a:off x="5556337" y="1567501"/>
            <a:ext cx="1609200" cy="5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BFBF"/>
                </a:solidFill>
                <a:latin typeface="Oswald"/>
                <a:ea typeface="Oswald"/>
                <a:cs typeface="Oswald"/>
                <a:sym typeface="Oswald"/>
              </a:rPr>
              <a:t>Data and Indicators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8" name="Google Shape;908;p41"/>
          <p:cNvSpPr/>
          <p:nvPr/>
        </p:nvSpPr>
        <p:spPr>
          <a:xfrm>
            <a:off x="7252713" y="1566945"/>
            <a:ext cx="1090800" cy="5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BFBF"/>
                </a:solidFill>
                <a:latin typeface="Oswald"/>
                <a:ea typeface="Oswald"/>
                <a:cs typeface="Oswald"/>
                <a:sym typeface="Oswald"/>
              </a:rPr>
              <a:t>Data and Indicators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9" name="Google Shape;909;p41"/>
          <p:cNvSpPr/>
          <p:nvPr/>
        </p:nvSpPr>
        <p:spPr>
          <a:xfrm>
            <a:off x="2090003" y="3466945"/>
            <a:ext cx="3347400" cy="5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BFBF"/>
                </a:solidFill>
                <a:latin typeface="Oswald"/>
                <a:ea typeface="Oswald"/>
                <a:cs typeface="Oswald"/>
                <a:sym typeface="Oswald"/>
              </a:rPr>
              <a:t>Data and Indicators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0" name="Google Shape;910;p41"/>
          <p:cNvSpPr/>
          <p:nvPr/>
        </p:nvSpPr>
        <p:spPr>
          <a:xfrm>
            <a:off x="2090004" y="4098306"/>
            <a:ext cx="5075700" cy="5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BFBF"/>
                </a:solidFill>
                <a:latin typeface="Oswald"/>
                <a:ea typeface="Oswald"/>
                <a:cs typeface="Oswald"/>
                <a:sym typeface="Oswald"/>
              </a:rPr>
              <a:t>Data and Indicators</a:t>
            </a:r>
            <a:endParaRPr/>
          </a:p>
        </p:txBody>
      </p:sp>
      <p:sp>
        <p:nvSpPr>
          <p:cNvPr id="911" name="Google Shape;911;p41"/>
          <p:cNvSpPr/>
          <p:nvPr/>
        </p:nvSpPr>
        <p:spPr>
          <a:xfrm>
            <a:off x="3075850" y="1566945"/>
            <a:ext cx="2355300" cy="5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BFBF"/>
                </a:solidFill>
                <a:latin typeface="Oswald"/>
                <a:ea typeface="Oswald"/>
                <a:cs typeface="Oswald"/>
                <a:sym typeface="Oswald"/>
              </a:rPr>
              <a:t>Data and Indicators</a:t>
            </a:r>
            <a:endParaRPr sz="1800" b="0" i="0" u="none" strike="noStrike" cap="none">
              <a:solidFill>
                <a:srgbClr val="BFBFB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2" name="Google Shape;912;p41"/>
          <p:cNvSpPr/>
          <p:nvPr/>
        </p:nvSpPr>
        <p:spPr>
          <a:xfrm>
            <a:off x="5556337" y="2815319"/>
            <a:ext cx="1609200" cy="5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BFBF"/>
                </a:solidFill>
                <a:latin typeface="Oswald"/>
                <a:ea typeface="Oswald"/>
                <a:cs typeface="Oswald"/>
                <a:sym typeface="Oswald"/>
              </a:rPr>
              <a:t>Data and Indicators</a:t>
            </a:r>
            <a:endParaRPr/>
          </a:p>
        </p:txBody>
      </p:sp>
      <p:sp>
        <p:nvSpPr>
          <p:cNvPr id="913" name="Google Shape;913;p41"/>
          <p:cNvSpPr/>
          <p:nvPr/>
        </p:nvSpPr>
        <p:spPr>
          <a:xfrm>
            <a:off x="7252713" y="2815319"/>
            <a:ext cx="1086000" cy="5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BFBF"/>
                </a:solidFill>
                <a:latin typeface="Oswald"/>
                <a:ea typeface="Oswald"/>
                <a:cs typeface="Oswald"/>
                <a:sym typeface="Oswald"/>
              </a:rPr>
              <a:t>Data and Indicators</a:t>
            </a:r>
            <a:endParaRPr sz="1800" b="0" i="0" u="none" strike="noStrike" cap="none">
              <a:solidFill>
                <a:srgbClr val="BFBFB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4" name="Google Shape;914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gan template">
  <a:themeElements>
    <a:clrScheme name="Custom 347">
      <a:dk1>
        <a:srgbClr val="151E49"/>
      </a:dk1>
      <a:lt1>
        <a:srgbClr val="FFFFFF"/>
      </a:lt1>
      <a:dk2>
        <a:srgbClr val="2C345B"/>
      </a:dk2>
      <a:lt2>
        <a:srgbClr val="E7E8EC"/>
      </a:lt2>
      <a:accent1>
        <a:srgbClr val="FECF00"/>
      </a:accent1>
      <a:accent2>
        <a:srgbClr val="FEE77F"/>
      </a:accent2>
      <a:accent3>
        <a:srgbClr val="FEE266"/>
      </a:accent3>
      <a:accent4>
        <a:srgbClr val="151E49"/>
      </a:accent4>
      <a:accent5>
        <a:srgbClr val="D0D2DA"/>
      </a:accent5>
      <a:accent6>
        <a:srgbClr val="FECF00"/>
      </a:accent6>
      <a:hlink>
        <a:srgbClr val="151E4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892</Words>
  <Application>Microsoft Office PowerPoint</Application>
  <PresentationFormat>On-screen Show (16:9)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Oswald</vt:lpstr>
      <vt:lpstr>Saira SemiCondensed Light</vt:lpstr>
      <vt:lpstr>Oswald Regular</vt:lpstr>
      <vt:lpstr>Walter Turncoat</vt:lpstr>
      <vt:lpstr>Calibri</vt:lpstr>
      <vt:lpstr>Bebas Neue</vt:lpstr>
      <vt:lpstr>Viga</vt:lpstr>
      <vt:lpstr>Arial</vt:lpstr>
      <vt:lpstr>Noto Sans Symbols</vt:lpstr>
      <vt:lpstr>Simple Light</vt:lpstr>
      <vt:lpstr>Regan template</vt:lpstr>
      <vt:lpstr>Indiana  Graduate  Prepared to Succeed and Performance Dashboard</vt:lpstr>
      <vt:lpstr>LEVEL-Setting: State ATTAINMENT - Overall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CHARACTERISTICS: GRADUATES PREPARED TO SUCCEED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  Graduate  Prepared to Succeed and Performance Dashboard</dc:title>
  <cp:lastModifiedBy>Bearsch, Courtney</cp:lastModifiedBy>
  <cp:revision>1</cp:revision>
  <dcterms:modified xsi:type="dcterms:W3CDTF">2021-08-31T23:33:24Z</dcterms:modified>
</cp:coreProperties>
</file>