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Raleway"/>
      <p:regular r:id="rId11"/>
      <p:bold r:id="rId12"/>
      <p:italic r:id="rId13"/>
      <p:boldItalic r:id="rId14"/>
    </p:embeddedFont>
    <p:embeddedFont>
      <p:font typeface="Roboto"/>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font" Target="fonts/Raleway-regular.fntdata"/><Relationship Id="rId22" Type="http://schemas.openxmlformats.org/officeDocument/2006/relationships/font" Target="fonts/Lato-boldItalic.fntdata"/><Relationship Id="rId10" Type="http://schemas.openxmlformats.org/officeDocument/2006/relationships/slide" Target="slides/slide5.xml"/><Relationship Id="rId21" Type="http://schemas.openxmlformats.org/officeDocument/2006/relationships/font" Target="fonts/Lato-italic.fntdata"/><Relationship Id="rId13" Type="http://schemas.openxmlformats.org/officeDocument/2006/relationships/font" Target="fonts/Raleway-italic.fntdata"/><Relationship Id="rId12" Type="http://schemas.openxmlformats.org/officeDocument/2006/relationships/font" Target="fonts/Raleway-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font" Target="fonts/Raleway-boldItalic.fntdata"/><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19" Type="http://schemas.openxmlformats.org/officeDocument/2006/relationships/font" Target="fonts/Lato-regular.fntdata"/><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880c1141dd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880c1141dd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880c1141dd_0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80c1141dd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b="1" lang="en" sz="1200">
                <a:solidFill>
                  <a:schemeClr val="dk2"/>
                </a:solidFill>
                <a:latin typeface="Times New Roman"/>
                <a:ea typeface="Times New Roman"/>
                <a:cs typeface="Times New Roman"/>
                <a:sym typeface="Times New Roman"/>
              </a:rPr>
              <a:t>Definitions of Categories</a:t>
            </a:r>
            <a:endParaRPr sz="1200">
              <a:solidFill>
                <a:schemeClr val="dk2"/>
              </a:solidFill>
              <a:latin typeface="Times New Roman"/>
              <a:ea typeface="Times New Roman"/>
              <a:cs typeface="Times New Roman"/>
              <a:sym typeface="Times New Roman"/>
            </a:endParaRPr>
          </a:p>
          <a:p>
            <a:pPr indent="0" lvl="0" marL="0" rtl="0" algn="l">
              <a:spcBef>
                <a:spcPts val="0"/>
              </a:spcBef>
              <a:spcAft>
                <a:spcPts val="0"/>
              </a:spcAft>
              <a:buClr>
                <a:schemeClr val="dk2"/>
              </a:buClr>
              <a:buSzPts val="1100"/>
              <a:buFont typeface="Arial"/>
              <a:buNone/>
            </a:pPr>
            <a:r>
              <a:t/>
            </a:r>
            <a:endParaRPr sz="1200">
              <a:solidFill>
                <a:schemeClr val="dk2"/>
              </a:solidFill>
              <a:latin typeface="Times New Roman"/>
              <a:ea typeface="Times New Roman"/>
              <a:cs typeface="Times New Roman"/>
              <a:sym typeface="Times New Roman"/>
            </a:endParaRPr>
          </a:p>
          <a:p>
            <a:pPr indent="0" lvl="0" marL="0" rtl="0" algn="l">
              <a:spcBef>
                <a:spcPts val="0"/>
              </a:spcBef>
              <a:spcAft>
                <a:spcPts val="0"/>
              </a:spcAft>
              <a:buClr>
                <a:schemeClr val="dk2"/>
              </a:buClr>
              <a:buSzPts val="1100"/>
              <a:buFont typeface="Arial"/>
              <a:buNone/>
            </a:pPr>
            <a:r>
              <a:rPr lang="en" sz="1200" u="sng">
                <a:solidFill>
                  <a:schemeClr val="dk2"/>
                </a:solidFill>
                <a:latin typeface="Times New Roman"/>
                <a:ea typeface="Times New Roman"/>
                <a:cs typeface="Times New Roman"/>
                <a:sym typeface="Times New Roman"/>
              </a:rPr>
              <a:t>Cognitive Disability:</a:t>
            </a:r>
            <a:r>
              <a:rPr lang="en" sz="1200">
                <a:solidFill>
                  <a:schemeClr val="dk2"/>
                </a:solidFill>
                <a:latin typeface="Times New Roman"/>
                <a:ea typeface="Times New Roman"/>
                <a:cs typeface="Times New Roman"/>
                <a:sym typeface="Times New Roman"/>
              </a:rPr>
              <a:t> The student’s Individualized Education Plan (IEP) lists a cognitive disability as the student’s primary disability.</a:t>
            </a:r>
            <a:endParaRPr sz="1200">
              <a:solidFill>
                <a:schemeClr val="dk2"/>
              </a:solidFill>
              <a:latin typeface="Times New Roman"/>
              <a:ea typeface="Times New Roman"/>
              <a:cs typeface="Times New Roman"/>
              <a:sym typeface="Times New Roman"/>
            </a:endParaRPr>
          </a:p>
          <a:p>
            <a:pPr indent="0" lvl="0" marL="0" rtl="0" algn="l">
              <a:spcBef>
                <a:spcPts val="0"/>
              </a:spcBef>
              <a:spcAft>
                <a:spcPts val="0"/>
              </a:spcAft>
              <a:buClr>
                <a:schemeClr val="dk2"/>
              </a:buClr>
              <a:buSzPts val="1100"/>
              <a:buFont typeface="Arial"/>
              <a:buNone/>
            </a:pPr>
            <a:r>
              <a:t/>
            </a:r>
            <a:endParaRPr sz="1200">
              <a:solidFill>
                <a:schemeClr val="dk2"/>
              </a:solidFill>
              <a:latin typeface="Times New Roman"/>
              <a:ea typeface="Times New Roman"/>
              <a:cs typeface="Times New Roman"/>
              <a:sym typeface="Times New Roman"/>
            </a:endParaRPr>
          </a:p>
          <a:p>
            <a:pPr indent="0" lvl="0" marL="0" rtl="0" algn="l">
              <a:spcBef>
                <a:spcPts val="0"/>
              </a:spcBef>
              <a:spcAft>
                <a:spcPts val="0"/>
              </a:spcAft>
              <a:buClr>
                <a:schemeClr val="dk2"/>
              </a:buClr>
              <a:buSzPts val="1100"/>
              <a:buFont typeface="Arial"/>
              <a:buNone/>
            </a:pPr>
            <a:r>
              <a:rPr lang="en" sz="1200" u="sng">
                <a:solidFill>
                  <a:schemeClr val="dk2"/>
                </a:solidFill>
                <a:latin typeface="Times New Roman"/>
                <a:ea typeface="Times New Roman"/>
                <a:cs typeface="Times New Roman"/>
                <a:sym typeface="Times New Roman"/>
              </a:rPr>
              <a:t>Emotional Disability</a:t>
            </a:r>
            <a:r>
              <a:rPr lang="en" sz="1200">
                <a:solidFill>
                  <a:schemeClr val="dk2"/>
                </a:solidFill>
                <a:latin typeface="Times New Roman"/>
                <a:ea typeface="Times New Roman"/>
                <a:cs typeface="Times New Roman"/>
                <a:sym typeface="Times New Roman"/>
              </a:rPr>
              <a:t>: The student’s IEP lists a full-time emotional disability as the student’s primary disability. </a:t>
            </a:r>
            <a:endParaRPr sz="1200">
              <a:solidFill>
                <a:schemeClr val="dk2"/>
              </a:solidFill>
              <a:latin typeface="Times New Roman"/>
              <a:ea typeface="Times New Roman"/>
              <a:cs typeface="Times New Roman"/>
              <a:sym typeface="Times New Roman"/>
            </a:endParaRPr>
          </a:p>
          <a:p>
            <a:pPr indent="0" lvl="0" marL="0" rtl="0" algn="l">
              <a:spcBef>
                <a:spcPts val="0"/>
              </a:spcBef>
              <a:spcAft>
                <a:spcPts val="0"/>
              </a:spcAft>
              <a:buClr>
                <a:schemeClr val="dk2"/>
              </a:buClr>
              <a:buSzPts val="1100"/>
              <a:buFont typeface="Arial"/>
              <a:buNone/>
            </a:pPr>
            <a:r>
              <a:t/>
            </a:r>
            <a:endParaRPr sz="1200">
              <a:solidFill>
                <a:schemeClr val="dk2"/>
              </a:solidFill>
              <a:latin typeface="Times New Roman"/>
              <a:ea typeface="Times New Roman"/>
              <a:cs typeface="Times New Roman"/>
              <a:sym typeface="Times New Roman"/>
            </a:endParaRPr>
          </a:p>
          <a:p>
            <a:pPr indent="0" lvl="0" marL="0" rtl="0" algn="l">
              <a:spcBef>
                <a:spcPts val="0"/>
              </a:spcBef>
              <a:spcAft>
                <a:spcPts val="0"/>
              </a:spcAft>
              <a:buClr>
                <a:schemeClr val="dk2"/>
              </a:buClr>
              <a:buSzPts val="1100"/>
              <a:buFont typeface="Arial"/>
              <a:buNone/>
            </a:pPr>
            <a:r>
              <a:rPr lang="en" sz="1200" u="sng">
                <a:solidFill>
                  <a:schemeClr val="dk2"/>
                </a:solidFill>
                <a:latin typeface="Times New Roman"/>
                <a:ea typeface="Times New Roman"/>
                <a:cs typeface="Times New Roman"/>
                <a:sym typeface="Times New Roman"/>
              </a:rPr>
              <a:t>Mental Health Challenge:</a:t>
            </a:r>
            <a:r>
              <a:rPr lang="en" sz="1200">
                <a:solidFill>
                  <a:schemeClr val="dk2"/>
                </a:solidFill>
                <a:latin typeface="Times New Roman"/>
                <a:ea typeface="Times New Roman"/>
                <a:cs typeface="Times New Roman"/>
                <a:sym typeface="Times New Roman"/>
              </a:rPr>
              <a:t> The student has a medical, mental health diagnosis and is receiving treatment. Common diagnoses in this category include Anxiety Disorder, Mood Disorder, Stress Disorder, and Oppositional Defiance Disorder.  Many of these students have demonstrated self-harm at some point or are at risk of self-harm. </a:t>
            </a:r>
            <a:endParaRPr sz="1200">
              <a:solidFill>
                <a:schemeClr val="dk2"/>
              </a:solidFill>
              <a:latin typeface="Times New Roman"/>
              <a:ea typeface="Times New Roman"/>
              <a:cs typeface="Times New Roman"/>
              <a:sym typeface="Times New Roman"/>
            </a:endParaRPr>
          </a:p>
          <a:p>
            <a:pPr indent="0" lvl="0" marL="0" rtl="0" algn="l">
              <a:spcBef>
                <a:spcPts val="0"/>
              </a:spcBef>
              <a:spcAft>
                <a:spcPts val="0"/>
              </a:spcAft>
              <a:buClr>
                <a:schemeClr val="dk2"/>
              </a:buClr>
              <a:buSzPts val="1100"/>
              <a:buFont typeface="Arial"/>
              <a:buNone/>
            </a:pPr>
            <a:r>
              <a:t/>
            </a:r>
            <a:endParaRPr sz="1200">
              <a:solidFill>
                <a:schemeClr val="dk2"/>
              </a:solidFill>
              <a:latin typeface="Times New Roman"/>
              <a:ea typeface="Times New Roman"/>
              <a:cs typeface="Times New Roman"/>
              <a:sym typeface="Times New Roman"/>
            </a:endParaRPr>
          </a:p>
          <a:p>
            <a:pPr indent="0" lvl="0" marL="0" rtl="0" algn="l">
              <a:spcBef>
                <a:spcPts val="0"/>
              </a:spcBef>
              <a:spcAft>
                <a:spcPts val="0"/>
              </a:spcAft>
              <a:buClr>
                <a:schemeClr val="dk2"/>
              </a:buClr>
              <a:buSzPts val="1100"/>
              <a:buFont typeface="Arial"/>
              <a:buNone/>
            </a:pPr>
            <a:r>
              <a:rPr lang="en" sz="1200" u="sng">
                <a:solidFill>
                  <a:schemeClr val="dk2"/>
                </a:solidFill>
                <a:latin typeface="Times New Roman"/>
                <a:ea typeface="Times New Roman"/>
                <a:cs typeface="Times New Roman"/>
                <a:sym typeface="Times New Roman"/>
              </a:rPr>
              <a:t>Behavioral Challenge:</a:t>
            </a:r>
            <a:r>
              <a:rPr lang="en" sz="1200">
                <a:solidFill>
                  <a:schemeClr val="dk2"/>
                </a:solidFill>
                <a:latin typeface="Times New Roman"/>
                <a:ea typeface="Times New Roman"/>
                <a:cs typeface="Times New Roman"/>
                <a:sym typeface="Times New Roman"/>
              </a:rPr>
              <a:t> The student has a medical diagnosis and is being treated for substance abuse, has been expelled from school, received a chronic absenteeism designation from the previous school as documented in the STN site, is involved with or being monitored by the Juvenile Justice Department, or is a Runaway child.  </a:t>
            </a:r>
            <a:endParaRPr sz="1200">
              <a:solidFill>
                <a:schemeClr val="dk2"/>
              </a:solidFill>
              <a:latin typeface="Times New Roman"/>
              <a:ea typeface="Times New Roman"/>
              <a:cs typeface="Times New Roman"/>
              <a:sym typeface="Times New Roman"/>
            </a:endParaRPr>
          </a:p>
          <a:p>
            <a:pPr indent="0" lvl="0" marL="0" rtl="0" algn="l">
              <a:spcBef>
                <a:spcPts val="0"/>
              </a:spcBef>
              <a:spcAft>
                <a:spcPts val="0"/>
              </a:spcAft>
              <a:buClr>
                <a:schemeClr val="dk2"/>
              </a:buClr>
              <a:buSzPts val="1100"/>
              <a:buFont typeface="Arial"/>
              <a:buNone/>
            </a:pPr>
            <a:r>
              <a:t/>
            </a:r>
            <a:endParaRPr sz="1200">
              <a:solidFill>
                <a:schemeClr val="dk2"/>
              </a:solidFill>
              <a:latin typeface="Times New Roman"/>
              <a:ea typeface="Times New Roman"/>
              <a:cs typeface="Times New Roman"/>
              <a:sym typeface="Times New Roman"/>
            </a:endParaRPr>
          </a:p>
          <a:p>
            <a:pPr indent="0" lvl="0" marL="0" rtl="0" algn="l">
              <a:spcBef>
                <a:spcPts val="0"/>
              </a:spcBef>
              <a:spcAft>
                <a:spcPts val="0"/>
              </a:spcAft>
              <a:buClr>
                <a:schemeClr val="dk2"/>
              </a:buClr>
              <a:buSzPts val="1100"/>
              <a:buFont typeface="Arial"/>
              <a:buNone/>
            </a:pPr>
            <a:r>
              <a:rPr lang="en" sz="1200" u="sng">
                <a:solidFill>
                  <a:schemeClr val="dk2"/>
                </a:solidFill>
                <a:latin typeface="Times New Roman"/>
                <a:ea typeface="Times New Roman"/>
                <a:cs typeface="Times New Roman"/>
                <a:sym typeface="Times New Roman"/>
              </a:rPr>
              <a:t>Prior Dropout</a:t>
            </a:r>
            <a:r>
              <a:rPr lang="en" sz="1200">
                <a:solidFill>
                  <a:schemeClr val="dk2"/>
                </a:solidFill>
                <a:latin typeface="Times New Roman"/>
                <a:ea typeface="Times New Roman"/>
                <a:cs typeface="Times New Roman"/>
                <a:sym typeface="Times New Roman"/>
              </a:rPr>
              <a:t>: The student has previously dropped out of high school as recorded in the STN site.</a:t>
            </a:r>
            <a:endParaRPr sz="1200">
              <a:solidFill>
                <a:schemeClr val="dk2"/>
              </a:solidFill>
              <a:latin typeface="Times New Roman"/>
              <a:ea typeface="Times New Roman"/>
              <a:cs typeface="Times New Roman"/>
              <a:sym typeface="Times New Roman"/>
            </a:endParaRPr>
          </a:p>
          <a:p>
            <a:pPr indent="0" lvl="0" marL="0" rtl="0" algn="l">
              <a:spcBef>
                <a:spcPts val="0"/>
              </a:spcBef>
              <a:spcAft>
                <a:spcPts val="0"/>
              </a:spcAft>
              <a:buClr>
                <a:schemeClr val="dk2"/>
              </a:buClr>
              <a:buSzPts val="1100"/>
              <a:buFont typeface="Arial"/>
              <a:buNone/>
            </a:pPr>
            <a:r>
              <a:t/>
            </a:r>
            <a:endParaRPr sz="1200">
              <a:solidFill>
                <a:schemeClr val="dk2"/>
              </a:solidFill>
              <a:latin typeface="Times New Roman"/>
              <a:ea typeface="Times New Roman"/>
              <a:cs typeface="Times New Roman"/>
              <a:sym typeface="Times New Roman"/>
            </a:endParaRPr>
          </a:p>
          <a:p>
            <a:pPr indent="0" lvl="0" marL="0" rtl="0" algn="l">
              <a:spcBef>
                <a:spcPts val="0"/>
              </a:spcBef>
              <a:spcAft>
                <a:spcPts val="0"/>
              </a:spcAft>
              <a:buClr>
                <a:schemeClr val="dk2"/>
              </a:buClr>
              <a:buSzPts val="1100"/>
              <a:buFont typeface="Arial"/>
              <a:buNone/>
            </a:pPr>
            <a:r>
              <a:rPr lang="en" sz="1200" u="sng">
                <a:solidFill>
                  <a:schemeClr val="dk2"/>
                </a:solidFill>
                <a:latin typeface="Times New Roman"/>
                <a:ea typeface="Times New Roman"/>
                <a:cs typeface="Times New Roman"/>
                <a:sym typeface="Times New Roman"/>
              </a:rPr>
              <a:t>Out of Cohort</a:t>
            </a:r>
            <a:r>
              <a:rPr lang="en" sz="1200">
                <a:solidFill>
                  <a:schemeClr val="dk2"/>
                </a:solidFill>
                <a:latin typeface="Times New Roman"/>
                <a:ea typeface="Times New Roman"/>
                <a:cs typeface="Times New Roman"/>
                <a:sym typeface="Times New Roman"/>
              </a:rPr>
              <a:t>: The student is enrolling significantly behind in credits.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880c1141dd_0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880c1141dd_0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Times New Roman"/>
                <a:ea typeface="Times New Roman"/>
                <a:cs typeface="Times New Roman"/>
                <a:sym typeface="Times New Roman"/>
              </a:rPr>
              <a:t>External Review IEQ Score for Options Charter Schools</a:t>
            </a:r>
            <a:endParaRPr sz="1000">
              <a:latin typeface="Times New Roman"/>
              <a:ea typeface="Times New Roman"/>
              <a:cs typeface="Times New Roman"/>
              <a:sym typeface="Times New Roman"/>
            </a:endParaRPr>
          </a:p>
          <a:p>
            <a:pPr indent="0" lvl="0" marL="0" rtl="0" algn="ctr">
              <a:spcBef>
                <a:spcPts val="0"/>
              </a:spcBef>
              <a:spcAft>
                <a:spcPts val="0"/>
              </a:spcAft>
              <a:buNone/>
            </a:pPr>
            <a:r>
              <a:rPr lang="en" sz="1000">
                <a:latin typeface="Times New Roman"/>
                <a:ea typeface="Times New Roman"/>
                <a:cs typeface="Times New Roman"/>
                <a:sym typeface="Times New Roman"/>
              </a:rPr>
              <a:t>AdvancED Network Average</a:t>
            </a:r>
            <a:endParaRPr sz="1000">
              <a:latin typeface="Times New Roman"/>
              <a:ea typeface="Times New Roman"/>
              <a:cs typeface="Times New Roman"/>
              <a:sym typeface="Times New Roman"/>
            </a:endParaRPr>
          </a:p>
          <a:p>
            <a:pPr indent="0" lvl="0" marL="0" rtl="0" algn="l">
              <a:spcBef>
                <a:spcPts val="0"/>
              </a:spcBef>
              <a:spcAft>
                <a:spcPts val="0"/>
              </a:spcAft>
              <a:buNone/>
            </a:pPr>
            <a:r>
              <a:rPr lang="en" sz="1000">
                <a:latin typeface="Times New Roman"/>
                <a:ea typeface="Times New Roman"/>
                <a:cs typeface="Times New Roman"/>
                <a:sym typeface="Times New Roman"/>
              </a:rPr>
              <a:t>Overall Score</a:t>
            </a:r>
            <a:endParaRPr sz="1000">
              <a:latin typeface="Times New Roman"/>
              <a:ea typeface="Times New Roman"/>
              <a:cs typeface="Times New Roman"/>
              <a:sym typeface="Times New Roman"/>
            </a:endParaRPr>
          </a:p>
          <a:p>
            <a:pPr indent="0" lvl="0" marL="0" rtl="0" algn="ctr">
              <a:spcBef>
                <a:spcPts val="0"/>
              </a:spcBef>
              <a:spcAft>
                <a:spcPts val="0"/>
              </a:spcAft>
              <a:buNone/>
            </a:pPr>
            <a:r>
              <a:rPr lang="en" sz="1000">
                <a:latin typeface="Times New Roman"/>
                <a:ea typeface="Times New Roman"/>
                <a:cs typeface="Times New Roman"/>
                <a:sym typeface="Times New Roman"/>
              </a:rPr>
              <a:t>280.77</a:t>
            </a:r>
            <a:endParaRPr sz="1000">
              <a:latin typeface="Times New Roman"/>
              <a:ea typeface="Times New Roman"/>
              <a:cs typeface="Times New Roman"/>
              <a:sym typeface="Times New Roman"/>
            </a:endParaRPr>
          </a:p>
          <a:p>
            <a:pPr indent="0" lvl="0" marL="0" rtl="0" algn="ctr">
              <a:spcBef>
                <a:spcPts val="0"/>
              </a:spcBef>
              <a:spcAft>
                <a:spcPts val="0"/>
              </a:spcAft>
              <a:buNone/>
            </a:pPr>
            <a:r>
              <a:rPr lang="en" sz="1000">
                <a:latin typeface="Times New Roman"/>
                <a:ea typeface="Times New Roman"/>
                <a:cs typeface="Times New Roman"/>
                <a:sym typeface="Times New Roman"/>
              </a:rPr>
              <a:t>280.21</a:t>
            </a:r>
            <a:endParaRPr sz="1000">
              <a:latin typeface="Times New Roman"/>
              <a:ea typeface="Times New Roman"/>
              <a:cs typeface="Times New Roman"/>
              <a:sym typeface="Times New Roman"/>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880c1141dd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880c1141dd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drive.google.com/file/d/0B68FldsPNW86RHRjMkFELUxBR1k/view?usp=sharing" TargetMode="External"/><Relationship Id="rId4" Type="http://schemas.openxmlformats.org/officeDocument/2006/relationships/hyperlink" Target="https://docs.google.com/document/d/1XnAX2xPafGoyEK1J2dCdn5K27KQV-mUnTn3o1COhOws/edit?usp=sharing" TargetMode="External"/><Relationship Id="rId5" Type="http://schemas.openxmlformats.org/officeDocument/2006/relationships/hyperlink" Target="https://drive.google.com/file/d/1L9sSo1upUEn8LUpoQm-x4VpeBEjLhSk_/view?usp=sharing" TargetMode="External"/><Relationship Id="rId6" Type="http://schemas.openxmlformats.org/officeDocument/2006/relationships/hyperlink" Target="https://drive.google.com/file/d/1xWtPzgMplHhYrn8Md1AjslCaDGOK4gjH/view?usp=shar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docs.google.com/document/d/1jsEuLA5v0-W5hC6aGVtUJzNXpSzsYTMxnvk-ufYmZP8/edit?usp=shari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4A86E8"/>
        </a:solidFill>
      </p:bgPr>
    </p:bg>
    <p:spTree>
      <p:nvGrpSpPr>
        <p:cNvPr id="71" name="Shape 71"/>
        <p:cNvGrpSpPr/>
        <p:nvPr/>
      </p:nvGrpSpPr>
      <p:grpSpPr>
        <a:xfrm>
          <a:off x="0" y="0"/>
          <a:ext cx="0" cy="0"/>
          <a:chOff x="0" y="0"/>
          <a:chExt cx="0" cy="0"/>
        </a:xfrm>
      </p:grpSpPr>
      <p:sp>
        <p:nvSpPr>
          <p:cNvPr id="72" name="Google Shape;72;p13"/>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Options Charter Schools</a:t>
            </a:r>
            <a:endParaRPr/>
          </a:p>
        </p:txBody>
      </p:sp>
      <p:sp>
        <p:nvSpPr>
          <p:cNvPr id="73" name="Google Shape;73;p13"/>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SBOE Appeal of the A-F Accountability Metric</a:t>
            </a:r>
            <a:endParaRPr/>
          </a:p>
          <a:p>
            <a:pPr indent="0" lvl="0" marL="0" rtl="0" algn="r">
              <a:spcBef>
                <a:spcPts val="0"/>
              </a:spcBef>
              <a:spcAft>
                <a:spcPts val="0"/>
              </a:spcAft>
              <a:buNone/>
            </a:pPr>
            <a:r>
              <a:rPr lang="en"/>
              <a:t>June 3, 2020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4A86E8"/>
        </a:solidFill>
      </p:bgPr>
    </p:bg>
    <p:spTree>
      <p:nvGrpSpPr>
        <p:cNvPr id="77" name="Shape 77"/>
        <p:cNvGrpSpPr/>
        <p:nvPr/>
      </p:nvGrpSpPr>
      <p:grpSpPr>
        <a:xfrm>
          <a:off x="0" y="0"/>
          <a:ext cx="0" cy="0"/>
          <a:chOff x="0" y="0"/>
          <a:chExt cx="0" cy="0"/>
        </a:xfrm>
      </p:grpSpPr>
      <p:sp>
        <p:nvSpPr>
          <p:cNvPr id="78" name="Google Shape;78;p14"/>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Historical Timeline</a:t>
            </a:r>
            <a:endParaRPr/>
          </a:p>
        </p:txBody>
      </p:sp>
      <p:cxnSp>
        <p:nvCxnSpPr>
          <p:cNvPr id="79" name="Google Shape;79;p14"/>
          <p:cNvCxnSpPr/>
          <p:nvPr/>
        </p:nvCxnSpPr>
        <p:spPr>
          <a:xfrm>
            <a:off x="355650" y="3746800"/>
            <a:ext cx="8490900" cy="0"/>
          </a:xfrm>
          <a:prstGeom prst="straightConnector1">
            <a:avLst/>
          </a:prstGeom>
          <a:noFill/>
          <a:ln cap="flat" cmpd="sng" w="9525">
            <a:solidFill>
              <a:srgbClr val="F3F3F3"/>
            </a:solidFill>
            <a:prstDash val="solid"/>
            <a:round/>
            <a:headEnd len="med" w="med" type="none"/>
            <a:tailEnd len="med" w="med" type="none"/>
          </a:ln>
        </p:spPr>
      </p:cxnSp>
      <p:sp>
        <p:nvSpPr>
          <p:cNvPr id="80" name="Google Shape;80;p14"/>
          <p:cNvSpPr/>
          <p:nvPr/>
        </p:nvSpPr>
        <p:spPr>
          <a:xfrm>
            <a:off x="614975" y="3655600"/>
            <a:ext cx="201600" cy="1824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4"/>
          <p:cNvSpPr/>
          <p:nvPr/>
        </p:nvSpPr>
        <p:spPr>
          <a:xfrm>
            <a:off x="2371725" y="3655600"/>
            <a:ext cx="201600" cy="1824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4"/>
          <p:cNvSpPr/>
          <p:nvPr/>
        </p:nvSpPr>
        <p:spPr>
          <a:xfrm>
            <a:off x="4370400" y="3655600"/>
            <a:ext cx="201600" cy="1824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4"/>
          <p:cNvSpPr/>
          <p:nvPr/>
        </p:nvSpPr>
        <p:spPr>
          <a:xfrm>
            <a:off x="6961175" y="3609913"/>
            <a:ext cx="201600" cy="1824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4"/>
          <p:cNvSpPr/>
          <p:nvPr/>
        </p:nvSpPr>
        <p:spPr>
          <a:xfrm>
            <a:off x="278825" y="2363675"/>
            <a:ext cx="1344600" cy="883800"/>
          </a:xfrm>
          <a:prstGeom prst="wedgeRoundRectCallout">
            <a:avLst>
              <a:gd fmla="val -20833" name="adj1"/>
              <a:gd fmla="val 62500"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4"/>
          <p:cNvSpPr txBox="1"/>
          <p:nvPr/>
        </p:nvSpPr>
        <p:spPr>
          <a:xfrm>
            <a:off x="251925" y="3872300"/>
            <a:ext cx="970200" cy="27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EFEFEF"/>
                </a:solidFill>
                <a:latin typeface="Lato"/>
                <a:ea typeface="Lato"/>
                <a:cs typeface="Lato"/>
                <a:sym typeface="Lato"/>
              </a:rPr>
              <a:t>2011-12</a:t>
            </a:r>
            <a:endParaRPr>
              <a:solidFill>
                <a:srgbClr val="EFEFEF"/>
              </a:solidFill>
              <a:latin typeface="Lato"/>
              <a:ea typeface="Lato"/>
              <a:cs typeface="Lato"/>
              <a:sym typeface="Lato"/>
            </a:endParaRPr>
          </a:p>
        </p:txBody>
      </p:sp>
      <p:sp>
        <p:nvSpPr>
          <p:cNvPr id="86" name="Google Shape;86;p14"/>
          <p:cNvSpPr txBox="1"/>
          <p:nvPr/>
        </p:nvSpPr>
        <p:spPr>
          <a:xfrm>
            <a:off x="374875" y="2488550"/>
            <a:ext cx="1392600" cy="65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latin typeface="Lato"/>
                <a:ea typeface="Lato"/>
                <a:cs typeface="Lato"/>
                <a:sym typeface="Lato"/>
              </a:rPr>
              <a:t>The n-size workaround was first applied</a:t>
            </a:r>
            <a:endParaRPr sz="1100">
              <a:solidFill>
                <a:srgbClr val="FFFFFF"/>
              </a:solidFill>
              <a:latin typeface="Lato"/>
              <a:ea typeface="Lato"/>
              <a:cs typeface="Lato"/>
              <a:sym typeface="Lato"/>
            </a:endParaRPr>
          </a:p>
        </p:txBody>
      </p:sp>
      <p:sp>
        <p:nvSpPr>
          <p:cNvPr id="87" name="Google Shape;87;p14"/>
          <p:cNvSpPr/>
          <p:nvPr/>
        </p:nvSpPr>
        <p:spPr>
          <a:xfrm>
            <a:off x="2044225" y="2373188"/>
            <a:ext cx="1344600" cy="883800"/>
          </a:xfrm>
          <a:prstGeom prst="wedgeRoundRectCallout">
            <a:avLst>
              <a:gd fmla="val -20833" name="adj1"/>
              <a:gd fmla="val 62500"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4"/>
          <p:cNvSpPr txBox="1"/>
          <p:nvPr/>
        </p:nvSpPr>
        <p:spPr>
          <a:xfrm>
            <a:off x="2120425" y="2435825"/>
            <a:ext cx="1202700" cy="739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100" u="sng">
                <a:solidFill>
                  <a:srgbClr val="FFFFFF"/>
                </a:solidFill>
                <a:latin typeface="Lato"/>
                <a:ea typeface="Lato"/>
                <a:cs typeface="Lato"/>
                <a:sym typeface="Lato"/>
                <a:hlinkClick r:id="rId3"/>
              </a:rPr>
              <a:t>Data showed </a:t>
            </a:r>
            <a:r>
              <a:rPr lang="en" sz="1100">
                <a:solidFill>
                  <a:srgbClr val="FFFFFF"/>
                </a:solidFill>
                <a:latin typeface="Lato"/>
                <a:ea typeface="Lato"/>
                <a:cs typeface="Lato"/>
                <a:sym typeface="Lato"/>
              </a:rPr>
              <a:t>catastrophic effects of workaround</a:t>
            </a:r>
            <a:endParaRPr sz="1100">
              <a:solidFill>
                <a:srgbClr val="FFFFFF"/>
              </a:solidFill>
              <a:latin typeface="Lato"/>
              <a:ea typeface="Lato"/>
              <a:cs typeface="Lato"/>
              <a:sym typeface="Lato"/>
            </a:endParaRPr>
          </a:p>
        </p:txBody>
      </p:sp>
      <p:sp>
        <p:nvSpPr>
          <p:cNvPr id="89" name="Google Shape;89;p14"/>
          <p:cNvSpPr txBox="1"/>
          <p:nvPr/>
        </p:nvSpPr>
        <p:spPr>
          <a:xfrm>
            <a:off x="1987875" y="3872300"/>
            <a:ext cx="970200" cy="27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EFEFEF"/>
                </a:solidFill>
                <a:latin typeface="Lato"/>
                <a:ea typeface="Lato"/>
                <a:cs typeface="Lato"/>
                <a:sym typeface="Lato"/>
              </a:rPr>
              <a:t>2014-15</a:t>
            </a:r>
            <a:endParaRPr>
              <a:solidFill>
                <a:srgbClr val="EFEFEF"/>
              </a:solidFill>
              <a:latin typeface="Lato"/>
              <a:ea typeface="Lato"/>
              <a:cs typeface="Lato"/>
              <a:sym typeface="Lato"/>
            </a:endParaRPr>
          </a:p>
        </p:txBody>
      </p:sp>
      <p:sp>
        <p:nvSpPr>
          <p:cNvPr id="90" name="Google Shape;90;p14"/>
          <p:cNvSpPr/>
          <p:nvPr/>
        </p:nvSpPr>
        <p:spPr>
          <a:xfrm>
            <a:off x="3879425" y="2395800"/>
            <a:ext cx="1997700" cy="928500"/>
          </a:xfrm>
          <a:prstGeom prst="wedgeRoundRectCallout">
            <a:avLst>
              <a:gd fmla="val -20833" name="adj1"/>
              <a:gd fmla="val 62500"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4"/>
          <p:cNvSpPr txBox="1"/>
          <p:nvPr/>
        </p:nvSpPr>
        <p:spPr>
          <a:xfrm>
            <a:off x="3809625" y="2458450"/>
            <a:ext cx="1790400" cy="739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100" u="sng">
                <a:solidFill>
                  <a:srgbClr val="FFFFFF"/>
                </a:solidFill>
                <a:latin typeface="Lato"/>
                <a:ea typeface="Lato"/>
                <a:cs typeface="Lato"/>
                <a:sym typeface="Lato"/>
                <a:hlinkClick r:id="rId4"/>
              </a:rPr>
              <a:t>SBOE ruled</a:t>
            </a:r>
            <a:r>
              <a:rPr lang="en" sz="1100">
                <a:solidFill>
                  <a:srgbClr val="FFFFFF"/>
                </a:solidFill>
                <a:latin typeface="Lato"/>
                <a:ea typeface="Lato"/>
                <a:cs typeface="Lato"/>
                <a:sym typeface="Lato"/>
              </a:rPr>
              <a:t> to offer 2 Alternative Schools null grade based on IC 20-31-8-4(c)</a:t>
            </a:r>
            <a:endParaRPr sz="1100">
              <a:solidFill>
                <a:srgbClr val="FFFFFF"/>
              </a:solidFill>
              <a:latin typeface="Lato"/>
              <a:ea typeface="Lato"/>
              <a:cs typeface="Lato"/>
              <a:sym typeface="Lato"/>
            </a:endParaRPr>
          </a:p>
        </p:txBody>
      </p:sp>
      <p:sp>
        <p:nvSpPr>
          <p:cNvPr id="92" name="Google Shape;92;p14"/>
          <p:cNvSpPr txBox="1"/>
          <p:nvPr/>
        </p:nvSpPr>
        <p:spPr>
          <a:xfrm>
            <a:off x="4010700" y="3919050"/>
            <a:ext cx="970200" cy="27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EFEFEF"/>
                </a:solidFill>
                <a:latin typeface="Lato"/>
                <a:ea typeface="Lato"/>
                <a:cs typeface="Lato"/>
                <a:sym typeface="Lato"/>
              </a:rPr>
              <a:t>2017-18</a:t>
            </a:r>
            <a:endParaRPr>
              <a:solidFill>
                <a:srgbClr val="EFEFEF"/>
              </a:solidFill>
              <a:latin typeface="Lato"/>
              <a:ea typeface="Lato"/>
              <a:cs typeface="Lato"/>
              <a:sym typeface="Lato"/>
            </a:endParaRPr>
          </a:p>
        </p:txBody>
      </p:sp>
      <p:sp>
        <p:nvSpPr>
          <p:cNvPr id="93" name="Google Shape;93;p14"/>
          <p:cNvSpPr/>
          <p:nvPr/>
        </p:nvSpPr>
        <p:spPr>
          <a:xfrm>
            <a:off x="6433425" y="2373477"/>
            <a:ext cx="2093400" cy="1033500"/>
          </a:xfrm>
          <a:prstGeom prst="wedgeRoundRectCallout">
            <a:avLst>
              <a:gd fmla="val -20833" name="adj1"/>
              <a:gd fmla="val 62500"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4"/>
          <p:cNvSpPr txBox="1"/>
          <p:nvPr/>
        </p:nvSpPr>
        <p:spPr>
          <a:xfrm>
            <a:off x="6433425" y="2436125"/>
            <a:ext cx="2080200" cy="739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100">
                <a:solidFill>
                  <a:srgbClr val="FFFFFF"/>
                </a:solidFill>
                <a:latin typeface="Lato"/>
                <a:ea typeface="Lato"/>
                <a:cs typeface="Lato"/>
                <a:sym typeface="Lato"/>
              </a:rPr>
              <a:t>OCS shared a more precise data set to highlight the extreme student challenges</a:t>
            </a:r>
            <a:endParaRPr sz="1100">
              <a:solidFill>
                <a:srgbClr val="FFFFFF"/>
              </a:solidFill>
              <a:latin typeface="Lato"/>
              <a:ea typeface="Lato"/>
              <a:cs typeface="Lato"/>
              <a:sym typeface="Lato"/>
            </a:endParaRPr>
          </a:p>
          <a:p>
            <a:pPr indent="0" lvl="0" marL="0" rtl="0" algn="ctr">
              <a:spcBef>
                <a:spcPts val="0"/>
              </a:spcBef>
              <a:spcAft>
                <a:spcPts val="0"/>
              </a:spcAft>
              <a:buNone/>
            </a:pPr>
            <a:r>
              <a:rPr lang="en" sz="1100" u="sng">
                <a:solidFill>
                  <a:srgbClr val="FFFFFF"/>
                </a:solidFill>
                <a:latin typeface="Lato"/>
                <a:ea typeface="Lato"/>
                <a:cs typeface="Lato"/>
                <a:sym typeface="Lato"/>
                <a:hlinkClick r:id="rId5"/>
              </a:rPr>
              <a:t>Carmel </a:t>
            </a:r>
            <a:r>
              <a:rPr lang="en" sz="1100">
                <a:solidFill>
                  <a:srgbClr val="FFFFFF"/>
                </a:solidFill>
                <a:latin typeface="Lato"/>
                <a:ea typeface="Lato"/>
                <a:cs typeface="Lato"/>
                <a:sym typeface="Lato"/>
              </a:rPr>
              <a:t>   </a:t>
            </a:r>
            <a:r>
              <a:rPr lang="en" sz="1100" u="sng">
                <a:solidFill>
                  <a:srgbClr val="FFFFFF"/>
                </a:solidFill>
                <a:latin typeface="Lato"/>
                <a:ea typeface="Lato"/>
                <a:cs typeface="Lato"/>
                <a:sym typeface="Lato"/>
                <a:hlinkClick r:id="rId6"/>
              </a:rPr>
              <a:t>Noblesville</a:t>
            </a:r>
            <a:endParaRPr sz="1100">
              <a:solidFill>
                <a:srgbClr val="FFFFFF"/>
              </a:solidFill>
              <a:latin typeface="Lato"/>
              <a:ea typeface="Lato"/>
              <a:cs typeface="Lato"/>
              <a:sym typeface="Lato"/>
            </a:endParaRPr>
          </a:p>
        </p:txBody>
      </p:sp>
      <p:sp>
        <p:nvSpPr>
          <p:cNvPr id="95" name="Google Shape;95;p14"/>
          <p:cNvSpPr txBox="1"/>
          <p:nvPr/>
        </p:nvSpPr>
        <p:spPr>
          <a:xfrm>
            <a:off x="6592225" y="3919050"/>
            <a:ext cx="970200" cy="27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EFEFEF"/>
                </a:solidFill>
                <a:latin typeface="Lato"/>
                <a:ea typeface="Lato"/>
                <a:cs typeface="Lato"/>
                <a:sym typeface="Lato"/>
              </a:rPr>
              <a:t>2019-20</a:t>
            </a:r>
            <a:endParaRPr>
              <a:solidFill>
                <a:srgbClr val="EFEFEF"/>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15"/>
          <p:cNvSpPr txBox="1"/>
          <p:nvPr>
            <p:ph type="title"/>
          </p:nvPr>
        </p:nvSpPr>
        <p:spPr>
          <a:xfrm>
            <a:off x="2353500" y="575950"/>
            <a:ext cx="63684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Highlights of the Newest Data Set</a:t>
            </a:r>
            <a:endParaRPr/>
          </a:p>
        </p:txBody>
      </p:sp>
      <p:sp>
        <p:nvSpPr>
          <p:cNvPr id="101" name="Google Shape;101;p15"/>
          <p:cNvSpPr txBox="1"/>
          <p:nvPr>
            <p:ph idx="1" type="body"/>
          </p:nvPr>
        </p:nvSpPr>
        <p:spPr>
          <a:xfrm>
            <a:off x="2400303" y="1602675"/>
            <a:ext cx="30714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Options Charter School Carmel</a:t>
            </a:r>
            <a:endParaRPr/>
          </a:p>
        </p:txBody>
      </p:sp>
      <p:sp>
        <p:nvSpPr>
          <p:cNvPr id="102" name="Google Shape;102;p15"/>
          <p:cNvSpPr txBox="1"/>
          <p:nvPr>
            <p:ph idx="2" type="body"/>
          </p:nvPr>
        </p:nvSpPr>
        <p:spPr>
          <a:xfrm>
            <a:off x="5650572" y="1602675"/>
            <a:ext cx="30714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Options Charter School Noblesville</a:t>
            </a:r>
            <a:endParaRPr/>
          </a:p>
          <a:p>
            <a:pPr indent="0" lvl="0" marL="0" rtl="0" algn="l">
              <a:spcBef>
                <a:spcPts val="1600"/>
              </a:spcBef>
              <a:spcAft>
                <a:spcPts val="1600"/>
              </a:spcAft>
              <a:buNone/>
            </a:pPr>
            <a:r>
              <a:t/>
            </a:r>
            <a:endParaRPr/>
          </a:p>
        </p:txBody>
      </p:sp>
      <p:pic>
        <p:nvPicPr>
          <p:cNvPr id="103" name="Google Shape;103;p15"/>
          <p:cNvPicPr preferRelativeResize="0"/>
          <p:nvPr/>
        </p:nvPicPr>
        <p:blipFill>
          <a:blip r:embed="rId3">
            <a:alphaModFix/>
          </a:blip>
          <a:stretch>
            <a:fillRect/>
          </a:stretch>
        </p:blipFill>
        <p:spPr>
          <a:xfrm>
            <a:off x="2634876" y="2244175"/>
            <a:ext cx="2878675" cy="2502850"/>
          </a:xfrm>
          <a:prstGeom prst="rect">
            <a:avLst/>
          </a:prstGeom>
          <a:noFill/>
          <a:ln>
            <a:noFill/>
          </a:ln>
        </p:spPr>
      </p:pic>
      <p:pic>
        <p:nvPicPr>
          <p:cNvPr id="104" name="Google Shape;104;p15"/>
          <p:cNvPicPr preferRelativeResize="0"/>
          <p:nvPr/>
        </p:nvPicPr>
        <p:blipFill>
          <a:blip r:embed="rId4">
            <a:alphaModFix/>
          </a:blip>
          <a:stretch>
            <a:fillRect/>
          </a:stretch>
        </p:blipFill>
        <p:spPr>
          <a:xfrm>
            <a:off x="5859350" y="2244175"/>
            <a:ext cx="2602950" cy="2443875"/>
          </a:xfrm>
          <a:prstGeom prst="rect">
            <a:avLst/>
          </a:prstGeom>
          <a:noFill/>
          <a:ln>
            <a:noFill/>
          </a:ln>
        </p:spPr>
      </p:pic>
      <p:sp>
        <p:nvSpPr>
          <p:cNvPr id="105" name="Google Shape;105;p15"/>
          <p:cNvSpPr txBox="1"/>
          <p:nvPr/>
        </p:nvSpPr>
        <p:spPr>
          <a:xfrm>
            <a:off x="2507175" y="1268700"/>
            <a:ext cx="2064900" cy="24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latin typeface="Lato"/>
                <a:ea typeface="Lato"/>
                <a:cs typeface="Lato"/>
                <a:sym typeface="Lato"/>
                <a:hlinkClick r:id="rId5"/>
              </a:rPr>
              <a:t>Definition of Categories</a:t>
            </a:r>
            <a:endParaRPr>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6"/>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Evidence of Strong Practices</a:t>
            </a:r>
            <a:endParaRPr/>
          </a:p>
        </p:txBody>
      </p:sp>
      <p:pic>
        <p:nvPicPr>
          <p:cNvPr id="111" name="Google Shape;111;p16" title="Chart"/>
          <p:cNvPicPr preferRelativeResize="0"/>
          <p:nvPr/>
        </p:nvPicPr>
        <p:blipFill>
          <a:blip r:embed="rId3">
            <a:alphaModFix/>
          </a:blip>
          <a:stretch>
            <a:fillRect/>
          </a:stretch>
        </p:blipFill>
        <p:spPr>
          <a:xfrm>
            <a:off x="2790325" y="1372375"/>
            <a:ext cx="5939726" cy="2990075"/>
          </a:xfrm>
          <a:prstGeom prst="rect">
            <a:avLst/>
          </a:prstGeom>
          <a:noFill/>
          <a:ln cap="flat" cmpd="sng" w="12700">
            <a:solidFill>
              <a:srgbClr val="000000"/>
            </a:solidFill>
            <a:prstDash val="solid"/>
            <a:miter lim="8000"/>
            <a:headEnd len="sm" w="sm" type="none"/>
            <a:tailEnd len="sm" w="sm" type="none"/>
          </a:ln>
        </p:spPr>
      </p:pic>
      <p:sp>
        <p:nvSpPr>
          <p:cNvPr id="112" name="Google Shape;112;p16"/>
          <p:cNvSpPr txBox="1"/>
          <p:nvPr/>
        </p:nvSpPr>
        <p:spPr>
          <a:xfrm>
            <a:off x="2470875" y="4309000"/>
            <a:ext cx="6207300" cy="380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000">
              <a:latin typeface="Times New Roman"/>
              <a:ea typeface="Times New Roman"/>
              <a:cs typeface="Times New Roman"/>
              <a:sym typeface="Times New Roman"/>
            </a:endParaRPr>
          </a:p>
          <a:p>
            <a:pPr indent="0" lvl="0" marL="0" rtl="0" algn="l">
              <a:spcBef>
                <a:spcPts val="0"/>
              </a:spcBef>
              <a:spcAft>
                <a:spcPts val="0"/>
              </a:spcAft>
              <a:buNone/>
            </a:pPr>
            <a:r>
              <a:rPr lang="en" sz="800">
                <a:latin typeface="Roboto"/>
                <a:ea typeface="Roboto"/>
                <a:cs typeface="Roboto"/>
                <a:sym typeface="Roboto"/>
              </a:rPr>
              <a:t>(a) Includes data for the following states (and number of years) Colorado (7 yrs), NYC (4 yrs), Ohio (2 yrs), &amp; Utah (4 yrs) (Momentum Strategy &amp; Research (2018), report forthcoming ).</a:t>
            </a:r>
            <a:endParaRPr sz="10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4A86E8"/>
        </a:solidFill>
      </p:bgPr>
    </p:bg>
    <p:spTree>
      <p:nvGrpSpPr>
        <p:cNvPr id="116" name="Shape 116"/>
        <p:cNvGrpSpPr/>
        <p:nvPr/>
      </p:nvGrpSpPr>
      <p:grpSpPr>
        <a:xfrm>
          <a:off x="0" y="0"/>
          <a:ext cx="0" cy="0"/>
          <a:chOff x="0" y="0"/>
          <a:chExt cx="0" cy="0"/>
        </a:xfrm>
      </p:grpSpPr>
      <p:sp>
        <p:nvSpPr>
          <p:cNvPr id="117" name="Google Shape;117;p17"/>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Options Charter Schools’ Request</a:t>
            </a:r>
            <a:endParaRPr>
              <a:solidFill>
                <a:srgbClr val="FFFFFF"/>
              </a:solidFill>
            </a:endParaRPr>
          </a:p>
        </p:txBody>
      </p:sp>
      <p:sp>
        <p:nvSpPr>
          <p:cNvPr id="118" name="Google Shape;118;p17"/>
          <p:cNvSpPr txBox="1"/>
          <p:nvPr>
            <p:ph idx="1" type="body"/>
          </p:nvPr>
        </p:nvSpPr>
        <p:spPr>
          <a:xfrm>
            <a:off x="220050" y="1474025"/>
            <a:ext cx="8511600" cy="3124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solidFill>
                  <a:srgbClr val="F3F3F3"/>
                </a:solidFill>
              </a:rPr>
              <a:t>The data we have presented to the SBOE in this appeal along with historical references of former appeals highlights the Options’ mission of working primarily with students with developmental, intellectual and behavioral challenges.</a:t>
            </a:r>
            <a:endParaRPr sz="1700">
              <a:solidFill>
                <a:srgbClr val="F3F3F3"/>
              </a:solidFill>
            </a:endParaRPr>
          </a:p>
          <a:p>
            <a:pPr indent="0" lvl="0" marL="0" rtl="0" algn="l">
              <a:spcBef>
                <a:spcPts val="1600"/>
              </a:spcBef>
              <a:spcAft>
                <a:spcPts val="0"/>
              </a:spcAft>
              <a:buNone/>
            </a:pPr>
            <a:r>
              <a:rPr lang="en" sz="1700">
                <a:solidFill>
                  <a:srgbClr val="F3F3F3"/>
                </a:solidFill>
              </a:rPr>
              <a:t>Data has also been presented that highlight the performance of these students </a:t>
            </a:r>
            <a:r>
              <a:rPr lang="en" sz="1700">
                <a:solidFill>
                  <a:srgbClr val="F3F3F3"/>
                </a:solidFill>
              </a:rPr>
              <a:t>in spite</a:t>
            </a:r>
            <a:r>
              <a:rPr lang="en" sz="1700">
                <a:solidFill>
                  <a:srgbClr val="F3F3F3"/>
                </a:solidFill>
              </a:rPr>
              <a:t> of these challenges. </a:t>
            </a:r>
            <a:endParaRPr sz="1700">
              <a:solidFill>
                <a:srgbClr val="F3F3F3"/>
              </a:solidFill>
            </a:endParaRPr>
          </a:p>
          <a:p>
            <a:pPr indent="0" lvl="0" marL="0" rtl="0" algn="l">
              <a:spcBef>
                <a:spcPts val="1600"/>
              </a:spcBef>
              <a:spcAft>
                <a:spcPts val="0"/>
              </a:spcAft>
              <a:buNone/>
            </a:pPr>
            <a:r>
              <a:rPr lang="en" sz="1700">
                <a:solidFill>
                  <a:srgbClr val="F3F3F3"/>
                </a:solidFill>
              </a:rPr>
              <a:t>We ask</a:t>
            </a:r>
            <a:endParaRPr sz="1700">
              <a:solidFill>
                <a:srgbClr val="F3F3F3"/>
              </a:solidFill>
            </a:endParaRPr>
          </a:p>
          <a:p>
            <a:pPr indent="-336550" lvl="0" marL="457200" rtl="0" algn="l">
              <a:spcBef>
                <a:spcPts val="1600"/>
              </a:spcBef>
              <a:spcAft>
                <a:spcPts val="0"/>
              </a:spcAft>
              <a:buClr>
                <a:srgbClr val="F3F3F3"/>
              </a:buClr>
              <a:buSzPts val="1700"/>
              <a:buChar char="●"/>
            </a:pPr>
            <a:r>
              <a:rPr lang="en" sz="1700">
                <a:solidFill>
                  <a:srgbClr val="F3F3F3"/>
                </a:solidFill>
              </a:rPr>
              <a:t>The SBOE offer OCS a null grade today and</a:t>
            </a:r>
            <a:endParaRPr sz="1700">
              <a:solidFill>
                <a:srgbClr val="F3F3F3"/>
              </a:solidFill>
            </a:endParaRPr>
          </a:p>
          <a:p>
            <a:pPr indent="-336550" lvl="0" marL="457200" rtl="0" algn="l">
              <a:spcBef>
                <a:spcPts val="0"/>
              </a:spcBef>
              <a:spcAft>
                <a:spcPts val="0"/>
              </a:spcAft>
              <a:buClr>
                <a:srgbClr val="F3F3F3"/>
              </a:buClr>
              <a:buSzPts val="1700"/>
              <a:buChar char="●"/>
            </a:pPr>
            <a:r>
              <a:rPr lang="en" sz="1700">
                <a:solidFill>
                  <a:srgbClr val="F3F3F3"/>
                </a:solidFill>
              </a:rPr>
              <a:t>The SBOE offer OCS a seat on the committee to develop an alternative rubric</a:t>
            </a:r>
            <a:endParaRPr sz="1700">
              <a:solidFill>
                <a:srgbClr val="F3F3F3"/>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