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720" r:id="rId1"/>
  </p:sldMasterIdLst>
  <p:notesMasterIdLst>
    <p:notesMasterId r:id="rId9"/>
  </p:notesMasterIdLst>
  <p:handoutMasterIdLst>
    <p:handoutMasterId r:id="rId10"/>
  </p:handoutMasterIdLst>
  <p:sldIdLst>
    <p:sldId id="564" r:id="rId2"/>
    <p:sldId id="588" r:id="rId3"/>
    <p:sldId id="589" r:id="rId4"/>
    <p:sldId id="591" r:id="rId5"/>
    <p:sldId id="590" r:id="rId6"/>
    <p:sldId id="592" r:id="rId7"/>
    <p:sldId id="587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. Intro and Overview" id="{E9761F13-8FAF-4FA7-AAE2-ECF707C08F7F}">
          <p14:sldIdLst>
            <p14:sldId id="564"/>
            <p14:sldId id="588"/>
            <p14:sldId id="589"/>
            <p14:sldId id="591"/>
            <p14:sldId id="590"/>
            <p14:sldId id="592"/>
            <p14:sldId id="58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7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1859C"/>
    <a:srgbClr val="FFFFFF"/>
    <a:srgbClr val="333333"/>
    <a:srgbClr val="292929"/>
    <a:srgbClr val="155689"/>
    <a:srgbClr val="01A05F"/>
    <a:srgbClr val="D9D9D9"/>
    <a:srgbClr val="A8A8A8"/>
    <a:srgbClr val="3F3F3F"/>
    <a:srgbClr val="33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389" autoAdjust="0"/>
    <p:restoredTop sz="86327" autoAdjust="0"/>
  </p:normalViewPr>
  <p:slideViewPr>
    <p:cSldViewPr snapToGrid="0">
      <p:cViewPr varScale="1">
        <p:scale>
          <a:sx n="101" d="100"/>
          <a:sy n="101" d="100"/>
        </p:scale>
        <p:origin x="1908" y="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74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1272"/>
    </p:cViewPr>
  </p:sorterViewPr>
  <p:notesViewPr>
    <p:cSldViewPr snapToGrid="0">
      <p:cViewPr varScale="1">
        <p:scale>
          <a:sx n="85" d="100"/>
          <a:sy n="85" d="100"/>
        </p:scale>
        <p:origin x="-3786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C98945-C802-4F00-87F7-B4E3A80755EE}" type="datetimeFigureOut">
              <a:rPr lang="en-US" smtClean="0"/>
              <a:t>9/26/2019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18C257-702D-4245-9EC6-F50D8712AC7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94271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8E2B5D-CA28-4865-A84A-748A80251BA8}" type="datetimeFigureOut">
              <a:rPr lang="en-US" smtClean="0"/>
              <a:t>9/26/2019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D74B34-B88B-420E-A468-82CB5E6599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90285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D74B34-B88B-420E-A468-82CB5E65998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0780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994410"/>
            <a:ext cx="9144000" cy="2739390"/>
          </a:xfrm>
          <a:prstGeom prst="rect">
            <a:avLst/>
          </a:prstGeom>
          <a:gradFill>
            <a:gsLst>
              <a:gs pos="100000">
                <a:schemeClr val="accent5">
                  <a:lumMod val="40000"/>
                  <a:lumOff val="60000"/>
                </a:schemeClr>
              </a:gs>
              <a:gs pos="0">
                <a:srgbClr val="5B7694">
                  <a:alpha val="74000"/>
                </a:srgbClr>
              </a:gs>
            </a:gsLst>
            <a:lin ang="16200000" scaled="0"/>
          </a:gra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810" y="3736740"/>
            <a:ext cx="9144000" cy="77941"/>
          </a:xfrm>
          <a:prstGeom prst="rect">
            <a:avLst/>
          </a:prstGeom>
          <a:solidFill>
            <a:srgbClr val="11B9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25880"/>
            <a:ext cx="7772400" cy="2407920"/>
          </a:xfrm>
        </p:spPr>
        <p:txBody>
          <a:bodyPr anchor="t"/>
          <a:lstStyle>
            <a:lvl1pPr algn="r">
              <a:tabLst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89960" y="4407217"/>
            <a:ext cx="4979670" cy="518160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697980" y="6212204"/>
            <a:ext cx="21336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4/30/19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170" y="5919787"/>
            <a:ext cx="2152650" cy="733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4950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4/30/19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SGP SEM for 2018 EOG/EOC Testing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671D9-C56B-439B-AB19-52D43E6D67B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263525" y="1028700"/>
            <a:ext cx="8583613" cy="53149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31909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 -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7893" y="82639"/>
            <a:ext cx="632757" cy="63095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/>
              <a:t>4/30/19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/>
              <a:t>SGP SEM for 2018 EOG/EOC Testing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B4671D9-C56B-439B-AB19-52D43E6D67B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263525" y="1028700"/>
            <a:ext cx="8583613" cy="53149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90476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nly Content -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/>
              <a:t>4/30/19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/>
              <a:t>SGP SEM for 2018 EOG/EOC Testing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B4671D9-C56B-439B-AB19-52D43E6D67B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263525" y="1028700"/>
            <a:ext cx="8583613" cy="531495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63307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4/30/19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SGP SEM for 2018 EOG/EOC Testing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4E17E-46A9-483F-AF79-3C4048A6E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273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gi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25830"/>
            <a:ext cx="8229600" cy="52003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762001"/>
          </a:xfrm>
          <a:prstGeom prst="rect">
            <a:avLst/>
          </a:prstGeom>
          <a:gradFill>
            <a:gsLst>
              <a:gs pos="100000">
                <a:schemeClr val="accent5">
                  <a:lumMod val="40000"/>
                  <a:lumOff val="60000"/>
                </a:schemeClr>
              </a:gs>
              <a:gs pos="0">
                <a:srgbClr val="5B7694">
                  <a:lumMod val="70000"/>
                  <a:lumOff val="30000"/>
                </a:srgbClr>
              </a:gs>
            </a:gsLst>
            <a:lin ang="16200000" scaled="0"/>
          </a:gra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762000"/>
            <a:ext cx="9144000" cy="0"/>
          </a:xfrm>
          <a:prstGeom prst="line">
            <a:avLst/>
          </a:prstGeom>
          <a:ln w="38100">
            <a:solidFill>
              <a:srgbClr val="00A16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4421" y="68580"/>
            <a:ext cx="639998" cy="638175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8370570" cy="7620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51637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4/30/19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1637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SGP SEM for 2018 EOG/EOC Testing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51637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0B4671D9-C56B-439B-AB19-52D43E6D67B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7085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6" r:id="rId2"/>
    <p:sldLayoutId id="2147483728" r:id="rId3"/>
    <p:sldLayoutId id="2147483729" r:id="rId4"/>
    <p:sldLayoutId id="2147483723" r:id="rId5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4400" i="0" kern="1200">
          <a:solidFill>
            <a:srgbClr val="333333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Garamond" panose="02020404030301010803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Garamond" panose="02020404030301010803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Garamond" panose="02020404030301010803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Garamond" panose="02020404030301010803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Garamond" panose="02020404030301010803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hyperlink" Target="https://creativecommons.org/licenses/by/4.0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51597" y="1294228"/>
            <a:ext cx="8782984" cy="2279867"/>
          </a:xfrm>
        </p:spPr>
        <p:txBody>
          <a:bodyPr>
            <a:normAutofit/>
          </a:bodyPr>
          <a:lstStyle/>
          <a:p>
            <a:r>
              <a:rPr lang="en-US" b="1" dirty="0"/>
              <a:t>A Brief Introduction to Student Growth Analyses in Indiana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531" y="5830319"/>
            <a:ext cx="2706874" cy="924081"/>
          </a:xfrm>
          <a:prstGeom prst="rect">
            <a:avLst/>
          </a:prstGeom>
        </p:spPr>
      </p:pic>
      <p:sp>
        <p:nvSpPr>
          <p:cNvPr id="6" name="Subtitle 1"/>
          <p:cNvSpPr txBox="1">
            <a:spLocks/>
          </p:cNvSpPr>
          <p:nvPr/>
        </p:nvSpPr>
        <p:spPr>
          <a:xfrm>
            <a:off x="996463" y="5397500"/>
            <a:ext cx="7625568" cy="172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tx1"/>
                </a:solidFill>
              </a:rPr>
              <a:t>Indiana State Board of Education Meeting</a:t>
            </a:r>
          </a:p>
          <a:p>
            <a:r>
              <a:rPr lang="en-US" dirty="0">
                <a:solidFill>
                  <a:schemeClr val="tx1"/>
                </a:solidFill>
              </a:rPr>
              <a:t>Gary, Indiana</a:t>
            </a:r>
          </a:p>
          <a:p>
            <a:r>
              <a:rPr lang="en-US" dirty="0">
                <a:solidFill>
                  <a:schemeClr val="tx1"/>
                </a:solidFill>
              </a:rPr>
              <a:t>October 2nd, 2019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489960" y="3873817"/>
            <a:ext cx="4979670" cy="1320484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</a:pPr>
            <a:r>
              <a:rPr lang="en-US" sz="3800" dirty="0"/>
              <a:t>Dr. Damian Betebenner</a:t>
            </a:r>
          </a:p>
          <a:p>
            <a:pPr>
              <a:lnSpc>
                <a:spcPct val="110000"/>
              </a:lnSpc>
            </a:pPr>
            <a:r>
              <a:rPr lang="en-US" sz="3800" i="1" dirty="0"/>
              <a:t>Center for Assessment </a:t>
            </a:r>
          </a:p>
          <a:p>
            <a:endParaRPr lang="en-US" dirty="0"/>
          </a:p>
        </p:txBody>
      </p:sp>
      <p:pic>
        <p:nvPicPr>
          <p:cNvPr id="7" name="Picture 6" descr="Macintosh HD:Users:cdomaleski:Downloads:cc_2.png">
            <a:hlinkClick r:id="rId4"/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7490" y="5987559"/>
            <a:ext cx="1938020" cy="609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667720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History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671D9-C56B-439B-AB19-52D43E6D67BA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Indiana has been at the forefront nationally in the use of student growth measures.</a:t>
            </a:r>
          </a:p>
          <a:p>
            <a:r>
              <a:rPr lang="en-US" dirty="0"/>
              <a:t>The Center for Assessment has been working with Indiana for 10 </a:t>
            </a:r>
            <a:r>
              <a:rPr lang="en-US" dirty="0" smtClean="0"/>
              <a:t>years </a:t>
            </a:r>
            <a:r>
              <a:rPr lang="en-US" dirty="0"/>
              <a:t>in the development and support of the Indiana Growth Model.</a:t>
            </a:r>
          </a:p>
          <a:p>
            <a:r>
              <a:rPr lang="en-US" dirty="0"/>
              <a:t>Indiana has supported student growth analyses in ELA and Mathematics across 2 assessment transitions.</a:t>
            </a:r>
          </a:p>
          <a:p>
            <a:r>
              <a:rPr lang="en-US" dirty="0"/>
              <a:t>The most recent transition  from ISTEP to ILEARN occurred from 2018 to 2019</a:t>
            </a:r>
          </a:p>
        </p:txBody>
      </p:sp>
    </p:spTree>
    <p:extLst>
      <p:ext uri="{BB962C8B-B14F-4D97-AF65-F5344CB8AC3E}">
        <p14:creationId xmlns:p14="http://schemas.microsoft.com/office/powerpoint/2010/main" val="31214794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Growth Model Approach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671D9-C56B-439B-AB19-52D43E6D67BA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current growth model used by Indiana calculated an individual student growth percentile (SGP) for each student, which is then associated with a point value that is averaged across all students for a given school.</a:t>
            </a:r>
          </a:p>
          <a:p>
            <a:r>
              <a:rPr lang="en-US" dirty="0"/>
              <a:t>An SGP ranges from 1-99 and is uncorrelated with the starting point of a student so that each student, regardless of where they start has the same chances of demonstrating the entire range of student growth.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26333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Growth Model Approach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671D9-C56B-439B-AB19-52D43E6D67BA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/>
              <a:t>Based upon work of the Accountability System Review Panel, a growth-to-proficiency approach was recommended.</a:t>
            </a:r>
          </a:p>
          <a:p>
            <a:r>
              <a:rPr lang="en-US" dirty="0"/>
              <a:t>Target ranges are a key component for establishing points within the growth to proficiency table because these ranges create the thresholds for which points are to be assigned. </a:t>
            </a:r>
          </a:p>
          <a:p>
            <a:r>
              <a:rPr lang="en-US" dirty="0"/>
              <a:t>The target ranges summarize the observed growth associated with low, standard or high movement relative to Indiana’s achievement levels. </a:t>
            </a:r>
          </a:p>
        </p:txBody>
      </p:sp>
    </p:spTree>
    <p:extLst>
      <p:ext uri="{BB962C8B-B14F-4D97-AF65-F5344CB8AC3E}">
        <p14:creationId xmlns:p14="http://schemas.microsoft.com/office/powerpoint/2010/main" val="37073248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Growth Model Approach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671D9-C56B-439B-AB19-52D43E6D67BA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point values associated with the target ranges </a:t>
            </a:r>
            <a:r>
              <a:rPr lang="en-US" dirty="0" smtClean="0"/>
              <a:t>allow </a:t>
            </a:r>
            <a:r>
              <a:rPr lang="en-US" dirty="0"/>
              <a:t>IN to establish policy priorities related to student growth at different levels of student achievement.  </a:t>
            </a:r>
          </a:p>
          <a:p>
            <a:r>
              <a:rPr lang="en-US" dirty="0"/>
              <a:t>For example, low achieving students can be assigned higher weights for exemplary growth in an effort to reward student growth for that population.</a:t>
            </a:r>
          </a:p>
          <a:p>
            <a:r>
              <a:rPr lang="en-US" dirty="0"/>
              <a:t>Based upon Indiana’s new performance standards, the growth-to-proficiency table recommended for use is as follows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50496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Growth to Proficiency Table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671D9-C56B-439B-AB19-52D43E6D67BA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="" xmlns:a16="http://schemas.microsoft.com/office/drawing/2014/main" id="{5B5BFC54-8B99-DF4E-8746-9BF2E836DDA3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280193" y="2147707"/>
            <a:ext cx="8583613" cy="2982957"/>
          </a:xfrm>
        </p:spPr>
      </p:pic>
    </p:spTree>
    <p:extLst>
      <p:ext uri="{BB962C8B-B14F-4D97-AF65-F5344CB8AC3E}">
        <p14:creationId xmlns:p14="http://schemas.microsoft.com/office/powerpoint/2010/main" val="3739428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Bibliography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671D9-C56B-439B-AB19-52D43E6D67BA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Betebenner, D. W. (2009). Norm- and criterion-referenced student growth. Educational Measurement: Issues and Practice, 28(4):42-51.</a:t>
            </a:r>
          </a:p>
        </p:txBody>
      </p:sp>
    </p:spTree>
    <p:extLst>
      <p:ext uri="{BB962C8B-B14F-4D97-AF65-F5344CB8AC3E}">
        <p14:creationId xmlns:p14="http://schemas.microsoft.com/office/powerpoint/2010/main" val="2013822650"/>
      </p:ext>
    </p:extLst>
  </p:cSld>
  <p:clrMapOvr>
    <a:masterClrMapping/>
  </p:clrMapOvr>
</p:sld>
</file>

<file path=ppt/theme/theme1.xml><?xml version="1.0" encoding="utf-8"?>
<a:theme xmlns:a="http://schemas.openxmlformats.org/drawingml/2006/main" name="clean_green_jm_sty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clean_green_jm_style</Template>
  <TotalTime>0</TotalTime>
  <Words>352</Words>
  <Application>Microsoft Office PowerPoint</Application>
  <PresentationFormat>On-screen Show (4:3)</PresentationFormat>
  <Paragraphs>32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Garamond</vt:lpstr>
      <vt:lpstr>Georgia</vt:lpstr>
      <vt:lpstr>clean_green_jm_style</vt:lpstr>
      <vt:lpstr>A Brief Introduction to Student Growth Analyses in Indiana</vt:lpstr>
      <vt:lpstr>History</vt:lpstr>
      <vt:lpstr>Growth Model Approach</vt:lpstr>
      <vt:lpstr>Growth Model Approach</vt:lpstr>
      <vt:lpstr>Growth Model Approach</vt:lpstr>
      <vt:lpstr>Growth to Proficiency Table</vt:lpstr>
      <vt:lpstr>Bibliography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2017-03-22T20:33:45Z</dcterms:created>
  <dcterms:modified xsi:type="dcterms:W3CDTF">2019-09-26T13:11:06Z</dcterms:modified>
</cp:coreProperties>
</file>