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 id="2147483701" r:id="rId2"/>
  </p:sldMasterIdLst>
  <p:notesMasterIdLst>
    <p:notesMasterId r:id="rId14"/>
  </p:notesMasterIdLst>
  <p:sldIdLst>
    <p:sldId id="256" r:id="rId3"/>
    <p:sldId id="257" r:id="rId4"/>
    <p:sldId id="258" r:id="rId5"/>
    <p:sldId id="259" r:id="rId6"/>
    <p:sldId id="260"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7584" autoAdjust="0"/>
  </p:normalViewPr>
  <p:slideViewPr>
    <p:cSldViewPr snapToGrid="0">
      <p:cViewPr varScale="1">
        <p:scale>
          <a:sx n="66" d="100"/>
          <a:sy n="66" d="100"/>
        </p:scale>
        <p:origin x="816" y="66"/>
      </p:cViewPr>
      <p:guideLst/>
    </p:cSldViewPr>
  </p:slideViewPr>
  <p:outlineViewPr>
    <p:cViewPr>
      <p:scale>
        <a:sx n="33" d="100"/>
        <a:sy n="33" d="100"/>
      </p:scale>
      <p:origin x="0" y="-724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1E726D-65A1-45CE-941B-2219F2A7AE0F}" type="datetimeFigureOut">
              <a:rPr lang="en-US" smtClean="0"/>
              <a:t>11/10/2016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F859B4-9C8F-4C37-89ED-853AB6D0F404}" type="slidenum">
              <a:rPr lang="en-US" smtClean="0"/>
              <a:t>‹#›</a:t>
            </a:fld>
            <a:endParaRPr lang="en-US"/>
          </a:p>
        </p:txBody>
      </p:sp>
    </p:spTree>
    <p:extLst>
      <p:ext uri="{BB962C8B-B14F-4D97-AF65-F5344CB8AC3E}">
        <p14:creationId xmlns:p14="http://schemas.microsoft.com/office/powerpoint/2010/main" val="2478054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lot was working operationally at the school. Over the past two</a:t>
            </a:r>
            <a:r>
              <a:rPr lang="en-US" baseline="0" dirty="0" smtClean="0"/>
              <a:t> to three years, Edison and the Gary Community School Board had begun to develop mutual agreements for key operational components at TRCCA. Therefore, we started with identifying what works:</a:t>
            </a:r>
          </a:p>
          <a:p>
            <a:endParaRPr lang="en-US" baseline="0" dirty="0" smtClean="0"/>
          </a:p>
          <a:p>
            <a:r>
              <a:rPr lang="en-US" baseline="0" dirty="0" smtClean="0"/>
              <a:t>Service Agreements – The recent collaboration has resulted in a shared transportation agreement, maintenance and facilities agreement. We reviewed these existing agreements to better understand how the partnership is currently structured, and help inform ongoing planning.</a:t>
            </a:r>
          </a:p>
          <a:p>
            <a:endParaRPr lang="en-US" baseline="0" dirty="0" smtClean="0"/>
          </a:p>
          <a:p>
            <a:r>
              <a:rPr lang="en-US" baseline="0" dirty="0" smtClean="0"/>
              <a:t>Key Staff Members – After speaking with representatives from Indianapolis Public Schools (who have already established or reconstituted multiple innovation network schools), we learned that any planning must include the individuals who are on the ground, doing the work. While senior administrators will ultimately agree to the language of the agreement, one of our main goals is to ensure that they consider the practical implications of their decisions. For example, tech infrastructure and service is regulated by many federal rules in E-Rate. Any agreement made for these services will need to comply with existing regulations. The people on the ground help us ensure that is the case.</a:t>
            </a:r>
          </a:p>
          <a:p>
            <a:endParaRPr lang="en-US" baseline="0" dirty="0" smtClean="0"/>
          </a:p>
          <a:p>
            <a:r>
              <a:rPr lang="en-US" baseline="0" dirty="0" smtClean="0"/>
              <a:t>Systems and processes audit – Despite some pre-existing agreements, there was evidence of ongoing breakdowns in systems and processes meant to carry them out. We reviewed how existing plans are being executed to identify strengths, and areas that need to be improved. One example is building access for GCSC maintenance workers. Because the school has operated as its own LEA, maintenance employees from GCSC had to access the building through the main entrance. Security risks and always wanting to know who is in the building justify these types of policies; however, it sometimes interfered with routine maintenance, or at least made it more difficult than necessary.</a:t>
            </a:r>
          </a:p>
          <a:p>
            <a:endParaRPr lang="en-US" baseline="0" dirty="0" smtClean="0"/>
          </a:p>
          <a:p>
            <a:r>
              <a:rPr lang="en-US" baseline="0" dirty="0" smtClean="0"/>
              <a:t>Facilities/Maintenance Audit – We did multiple walk-throughs of the building to understand the current status of the facility in order to bring that knowledge to the negotiating table. The TRCCA campus is a historical landmark, and the facility is of upmost importance to the community. Given the role is plays in the community, and the recent history of heating issues, we wanted to get a clear sense of the current conditions at the facility and ensure that any issues that would interfere with student learning are addressed.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7F859B4-9C8F-4C37-89ED-853AB6D0F404}" type="slidenum">
              <a:rPr lang="en-US" smtClean="0"/>
              <a:t>3</a:t>
            </a:fld>
            <a:endParaRPr lang="en-US"/>
          </a:p>
        </p:txBody>
      </p:sp>
    </p:spTree>
    <p:extLst>
      <p:ext uri="{BB962C8B-B14F-4D97-AF65-F5344CB8AC3E}">
        <p14:creationId xmlns:p14="http://schemas.microsoft.com/office/powerpoint/2010/main" val="1565084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Meeting w. Senior</a:t>
            </a:r>
            <a:r>
              <a:rPr lang="en-US" baseline="0" dirty="0" smtClean="0"/>
              <a:t> Admin – Leveraged existing resources to facilitate a conversation between senior leaders from GCSC and Edison Learning regarding key components of the innovation network school plan, and agreement. These issues include the ongoing recruitment and retention of a high-quality, diverse instructional staff, professional development programs, and any special curriculum or academic focus.</a:t>
            </a:r>
          </a:p>
          <a:p>
            <a:endParaRPr lang="en-US" baseline="0" dirty="0" smtClean="0"/>
          </a:p>
          <a:p>
            <a:r>
              <a:rPr lang="en-US" baseline="0" dirty="0" smtClean="0"/>
              <a:t>Analyze/Present School Data – Worked with the project liaison to collect and analyze data to help inform negotiations. These include data and information on funding history at TRCCA, sample performance benchmarks from other innovation network schools, longitudinal analysis of performance data from TRCCA and other schools in GCSC, etc.</a:t>
            </a:r>
          </a:p>
          <a:p>
            <a:endParaRPr lang="en-US" baseline="0" dirty="0" smtClean="0"/>
          </a:p>
          <a:p>
            <a:r>
              <a:rPr lang="en-US" baseline="0" dirty="0" smtClean="0"/>
              <a:t>Outlining Academic/Special Programming – discussions have included the most effective way to structure special education, ELL, and other instructional supports for students with special needs to ensure all needs are adequately met. Additionally, Edison and GCSC are looking to collaborate on a credit recovery program that would be incorporated into the high school.</a:t>
            </a:r>
          </a:p>
          <a:p>
            <a:endParaRPr lang="en-US" baseline="0" dirty="0" smtClean="0"/>
          </a:p>
          <a:p>
            <a:r>
              <a:rPr lang="en-US" baseline="0" dirty="0" smtClean="0"/>
              <a:t>Performance Benchmarks – One of the cornerstones of the agreement is that the local school board maintains oversight of the school through mutually agreed upon performance benchmarks. These benchmarks help ensure that the school is meeting the needs of all students, and outlines what happens if the school fails to meet those benchmarks.</a:t>
            </a:r>
            <a:endParaRPr lang="en-US" dirty="0"/>
          </a:p>
        </p:txBody>
      </p:sp>
      <p:sp>
        <p:nvSpPr>
          <p:cNvPr id="4" name="Slide Number Placeholder 3"/>
          <p:cNvSpPr>
            <a:spLocks noGrp="1"/>
          </p:cNvSpPr>
          <p:nvPr>
            <p:ph type="sldNum" sz="quarter" idx="10"/>
          </p:nvPr>
        </p:nvSpPr>
        <p:spPr/>
        <p:txBody>
          <a:bodyPr/>
          <a:lstStyle/>
          <a:p>
            <a:fld id="{27F859B4-9C8F-4C37-89ED-853AB6D0F404}" type="slidenum">
              <a:rPr lang="en-US" smtClean="0"/>
              <a:t>5</a:t>
            </a:fld>
            <a:endParaRPr lang="en-US"/>
          </a:p>
        </p:txBody>
      </p:sp>
    </p:spTree>
    <p:extLst>
      <p:ext uri="{BB962C8B-B14F-4D97-AF65-F5344CB8AC3E}">
        <p14:creationId xmlns:p14="http://schemas.microsoft.com/office/powerpoint/2010/main" val="1518385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F859B4-9C8F-4C37-89ED-853AB6D0F404}" type="slidenum">
              <a:rPr lang="en-US" smtClean="0"/>
              <a:t>6</a:t>
            </a:fld>
            <a:endParaRPr lang="en-US"/>
          </a:p>
        </p:txBody>
      </p:sp>
    </p:spTree>
    <p:extLst>
      <p:ext uri="{BB962C8B-B14F-4D97-AF65-F5344CB8AC3E}">
        <p14:creationId xmlns:p14="http://schemas.microsoft.com/office/powerpoint/2010/main" val="3019871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Establishing touch points</a:t>
            </a:r>
            <a:r>
              <a:rPr lang="en-US" baseline="0" dirty="0" smtClean="0"/>
              <a:t> – The first step in this project was to engage and build a relationship with key leaders in Gary, IN. This includes not only Dr. Pruitt (Superintendent of Gary Community Schools) and Tom Jackson (President of Edison Learning), but the Mayor of Gary, Karen Freeman-Wilson, the Executive Director of the Housing Authority, and other key city leaders.</a:t>
            </a:r>
          </a:p>
          <a:p>
            <a:endParaRPr lang="en-US" baseline="0" dirty="0" smtClean="0"/>
          </a:p>
          <a:p>
            <a:r>
              <a:rPr lang="en-US" baseline="0" dirty="0" smtClean="0"/>
              <a:t>Inclusive space for conversations – We have people sitting down and discussing their hopes and vision for Roosevelt and the Gary School Corporation as a whole who previously were not at the same table. For example, the Mayor is now regularly involved in conversations through her designee. She is exploring the option of hiring a full-time education director to help stay connected with the work.</a:t>
            </a:r>
          </a:p>
          <a:p>
            <a:endParaRPr lang="en-US" baseline="0" dirty="0" smtClean="0"/>
          </a:p>
          <a:p>
            <a:r>
              <a:rPr lang="en-US" baseline="0" dirty="0" smtClean="0"/>
              <a:t>Innovative ways to be involved – We have done this by creating innovative ways for people to be involved. I mentioned the ED of the Housing Authority. We intentionally engaged him to develop a better understanding of how many school-aged children were receiving housing assistance, and targeting those who may have disengaged from the school system to get them back in school, and on the right track. These innovative ideas help turn engagement into involvement, and help expand our coalition of leaders who want to see this succeed.</a:t>
            </a:r>
            <a:endParaRPr lang="en-US" dirty="0"/>
          </a:p>
        </p:txBody>
      </p:sp>
      <p:sp>
        <p:nvSpPr>
          <p:cNvPr id="4" name="Slide Number Placeholder 3"/>
          <p:cNvSpPr>
            <a:spLocks noGrp="1"/>
          </p:cNvSpPr>
          <p:nvPr>
            <p:ph type="sldNum" sz="quarter" idx="10"/>
          </p:nvPr>
        </p:nvSpPr>
        <p:spPr/>
        <p:txBody>
          <a:bodyPr/>
          <a:lstStyle/>
          <a:p>
            <a:fld id="{27F859B4-9C8F-4C37-89ED-853AB6D0F404}" type="slidenum">
              <a:rPr lang="en-US" smtClean="0"/>
              <a:t>7</a:t>
            </a:fld>
            <a:endParaRPr lang="en-US"/>
          </a:p>
        </p:txBody>
      </p:sp>
    </p:spTree>
    <p:extLst>
      <p:ext uri="{BB962C8B-B14F-4D97-AF65-F5344CB8AC3E}">
        <p14:creationId xmlns:p14="http://schemas.microsoft.com/office/powerpoint/2010/main" val="1578644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formalize my initial communications, we have established regular touch points</a:t>
            </a:r>
            <a:r>
              <a:rPr lang="en-US" baseline="0" dirty="0" smtClean="0"/>
              <a:t> with representatives from the Mayor’s Office, Dr. Cheryl Pruitt, Parent Organizations, and more.</a:t>
            </a:r>
          </a:p>
          <a:p>
            <a:endParaRPr lang="en-US" baseline="0" dirty="0" smtClean="0"/>
          </a:p>
          <a:p>
            <a:r>
              <a:rPr lang="en-US" baseline="0" dirty="0" smtClean="0"/>
              <a:t>Continued to build the coalition of invested stakeholders. Have engaged the president of the Steel Corporation. Although we are still determining how his organization can be involved, they have expressed interest in the work at TRCCA and are looking forward to making a meaningful contribution to the work.</a:t>
            </a:r>
          </a:p>
        </p:txBody>
      </p:sp>
      <p:sp>
        <p:nvSpPr>
          <p:cNvPr id="4" name="Slide Number Placeholder 3"/>
          <p:cNvSpPr>
            <a:spLocks noGrp="1"/>
          </p:cNvSpPr>
          <p:nvPr>
            <p:ph type="sldNum" sz="quarter" idx="10"/>
          </p:nvPr>
        </p:nvSpPr>
        <p:spPr/>
        <p:txBody>
          <a:bodyPr/>
          <a:lstStyle/>
          <a:p>
            <a:fld id="{27F859B4-9C8F-4C37-89ED-853AB6D0F404}" type="slidenum">
              <a:rPr lang="en-US" smtClean="0"/>
              <a:t>8</a:t>
            </a:fld>
            <a:endParaRPr lang="en-US"/>
          </a:p>
        </p:txBody>
      </p:sp>
    </p:spTree>
    <p:extLst>
      <p:ext uri="{BB962C8B-B14F-4D97-AF65-F5344CB8AC3E}">
        <p14:creationId xmlns:p14="http://schemas.microsoft.com/office/powerpoint/2010/main" val="413691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Aligned to ongoing planning – As the team works</a:t>
            </a:r>
            <a:r>
              <a:rPr lang="en-US" baseline="0" dirty="0" smtClean="0"/>
              <a:t> to finalize aspects of the plan, we are working to strategically engage stakeholders who could contribute to that work specifically, or whose input we need to help shape the final agreement. </a:t>
            </a:r>
          </a:p>
          <a:p>
            <a:endParaRPr lang="en-US" baseline="0" dirty="0" smtClean="0"/>
          </a:p>
          <a:p>
            <a:r>
              <a:rPr lang="en-US" baseline="0" dirty="0" smtClean="0"/>
              <a:t>Critical perspectives – At the same time we are focusing on the ongoing planning conversations, we are working to ensure we proactively reach out to a diverse stakeholder group that is connected with this project. TRCCA has a rich history, and we are engaging people who are connected to that history including celebrities, alumni, and current students/families.</a:t>
            </a:r>
            <a:endParaRPr lang="en-US" dirty="0"/>
          </a:p>
        </p:txBody>
      </p:sp>
      <p:sp>
        <p:nvSpPr>
          <p:cNvPr id="4" name="Slide Number Placeholder 3"/>
          <p:cNvSpPr>
            <a:spLocks noGrp="1"/>
          </p:cNvSpPr>
          <p:nvPr>
            <p:ph type="sldNum" sz="quarter" idx="10"/>
          </p:nvPr>
        </p:nvSpPr>
        <p:spPr/>
        <p:txBody>
          <a:bodyPr/>
          <a:lstStyle/>
          <a:p>
            <a:fld id="{27F859B4-9C8F-4C37-89ED-853AB6D0F404}" type="slidenum">
              <a:rPr lang="en-US" smtClean="0"/>
              <a:t>9</a:t>
            </a:fld>
            <a:endParaRPr lang="en-US"/>
          </a:p>
        </p:txBody>
      </p:sp>
    </p:spTree>
    <p:extLst>
      <p:ext uri="{BB962C8B-B14F-4D97-AF65-F5344CB8AC3E}">
        <p14:creationId xmlns:p14="http://schemas.microsoft.com/office/powerpoint/2010/main" val="623089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0ECC68-9460-4E8B-844B-660329885809}"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E4665-C2D5-4BEC-A5FC-F1ED0C1BEC2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257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0ECC68-9460-4E8B-844B-660329885809}"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E4665-C2D5-4BEC-A5FC-F1ED0C1BEC25}" type="slidenum">
              <a:rPr lang="en-US" smtClean="0"/>
              <a:t>‹#›</a:t>
            </a:fld>
            <a:endParaRPr lang="en-US"/>
          </a:p>
        </p:txBody>
      </p:sp>
    </p:spTree>
    <p:extLst>
      <p:ext uri="{BB962C8B-B14F-4D97-AF65-F5344CB8AC3E}">
        <p14:creationId xmlns:p14="http://schemas.microsoft.com/office/powerpoint/2010/main" val="273770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0ECC68-9460-4E8B-844B-660329885809}"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E4665-C2D5-4BEC-A5FC-F1ED0C1BEC25}" type="slidenum">
              <a:rPr lang="en-US" smtClean="0"/>
              <a:t>‹#›</a:t>
            </a:fld>
            <a:endParaRPr lang="en-US"/>
          </a:p>
        </p:txBody>
      </p:sp>
    </p:spTree>
    <p:extLst>
      <p:ext uri="{BB962C8B-B14F-4D97-AF65-F5344CB8AC3E}">
        <p14:creationId xmlns:p14="http://schemas.microsoft.com/office/powerpoint/2010/main" val="742052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0ECC68-9460-4E8B-844B-660329885809}"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E4665-C2D5-4BEC-A5FC-F1ED0C1BEC25}" type="slidenum">
              <a:rPr lang="en-US" smtClean="0"/>
              <a:t>‹#›</a:t>
            </a:fld>
            <a:endParaRPr lang="en-US"/>
          </a:p>
        </p:txBody>
      </p:sp>
    </p:spTree>
    <p:extLst>
      <p:ext uri="{BB962C8B-B14F-4D97-AF65-F5344CB8AC3E}">
        <p14:creationId xmlns:p14="http://schemas.microsoft.com/office/powerpoint/2010/main" val="2527674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0ECC68-9460-4E8B-844B-660329885809}"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E4665-C2D5-4BEC-A5FC-F1ED0C1BEC25}" type="slidenum">
              <a:rPr lang="en-US" smtClean="0"/>
              <a:t>‹#›</a:t>
            </a:fld>
            <a:endParaRPr lang="en-US"/>
          </a:p>
        </p:txBody>
      </p:sp>
    </p:spTree>
    <p:extLst>
      <p:ext uri="{BB962C8B-B14F-4D97-AF65-F5344CB8AC3E}">
        <p14:creationId xmlns:p14="http://schemas.microsoft.com/office/powerpoint/2010/main" val="1826595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0ECC68-9460-4E8B-844B-660329885809}"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E4665-C2D5-4BEC-A5FC-F1ED0C1BEC25}" type="slidenum">
              <a:rPr lang="en-US" smtClean="0"/>
              <a:t>‹#›</a:t>
            </a:fld>
            <a:endParaRPr lang="en-US"/>
          </a:p>
        </p:txBody>
      </p:sp>
    </p:spTree>
    <p:extLst>
      <p:ext uri="{BB962C8B-B14F-4D97-AF65-F5344CB8AC3E}">
        <p14:creationId xmlns:p14="http://schemas.microsoft.com/office/powerpoint/2010/main" val="9373346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80ECC68-9460-4E8B-844B-660329885809}"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E4665-C2D5-4BEC-A5FC-F1ED0C1BEC25}" type="slidenum">
              <a:rPr lang="en-US" smtClean="0"/>
              <a:t>‹#›</a:t>
            </a:fld>
            <a:endParaRPr lang="en-US"/>
          </a:p>
        </p:txBody>
      </p:sp>
    </p:spTree>
    <p:extLst>
      <p:ext uri="{BB962C8B-B14F-4D97-AF65-F5344CB8AC3E}">
        <p14:creationId xmlns:p14="http://schemas.microsoft.com/office/powerpoint/2010/main" val="2971470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0ECC68-9460-4E8B-844B-660329885809}" type="datetimeFigureOut">
              <a:rPr lang="en-US" smtClean="0"/>
              <a:t>11/10/2016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E4665-C2D5-4BEC-A5FC-F1ED0C1BEC25}" type="slidenum">
              <a:rPr lang="en-US" smtClean="0"/>
              <a:t>‹#›</a:t>
            </a:fld>
            <a:endParaRPr lang="en-US"/>
          </a:p>
        </p:txBody>
      </p:sp>
    </p:spTree>
    <p:extLst>
      <p:ext uri="{BB962C8B-B14F-4D97-AF65-F5344CB8AC3E}">
        <p14:creationId xmlns:p14="http://schemas.microsoft.com/office/powerpoint/2010/main" val="645710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80ECC68-9460-4E8B-844B-660329885809}" type="datetimeFigureOut">
              <a:rPr lang="en-US" smtClean="0"/>
              <a:t>11/10/2016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E4665-C2D5-4BEC-A5FC-F1ED0C1BEC25}" type="slidenum">
              <a:rPr lang="en-US" smtClean="0"/>
              <a:t>‹#›</a:t>
            </a:fld>
            <a:endParaRPr lang="en-US"/>
          </a:p>
        </p:txBody>
      </p:sp>
    </p:spTree>
    <p:extLst>
      <p:ext uri="{BB962C8B-B14F-4D97-AF65-F5344CB8AC3E}">
        <p14:creationId xmlns:p14="http://schemas.microsoft.com/office/powerpoint/2010/main" val="20724084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0ECC68-9460-4E8B-844B-660329885809}" type="datetimeFigureOut">
              <a:rPr lang="en-US" smtClean="0"/>
              <a:t>11/10/2016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E4665-C2D5-4BEC-A5FC-F1ED0C1BEC25}" type="slidenum">
              <a:rPr lang="en-US" smtClean="0"/>
              <a:t>‹#›</a:t>
            </a:fld>
            <a:endParaRPr lang="en-US"/>
          </a:p>
        </p:txBody>
      </p:sp>
    </p:spTree>
    <p:extLst>
      <p:ext uri="{BB962C8B-B14F-4D97-AF65-F5344CB8AC3E}">
        <p14:creationId xmlns:p14="http://schemas.microsoft.com/office/powerpoint/2010/main" val="8962106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0ECC68-9460-4E8B-844B-660329885809}"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E4665-C2D5-4BEC-A5FC-F1ED0C1BEC25}" type="slidenum">
              <a:rPr lang="en-US" smtClean="0"/>
              <a:t>‹#›</a:t>
            </a:fld>
            <a:endParaRPr lang="en-US"/>
          </a:p>
        </p:txBody>
      </p:sp>
    </p:spTree>
    <p:extLst>
      <p:ext uri="{BB962C8B-B14F-4D97-AF65-F5344CB8AC3E}">
        <p14:creationId xmlns:p14="http://schemas.microsoft.com/office/powerpoint/2010/main" val="2418336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0ECC68-9460-4E8B-844B-660329885809}"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E4665-C2D5-4BEC-A5FC-F1ED0C1BEC25}" type="slidenum">
              <a:rPr lang="en-US" smtClean="0"/>
              <a:t>‹#›</a:t>
            </a:fld>
            <a:endParaRPr lang="en-US"/>
          </a:p>
        </p:txBody>
      </p:sp>
    </p:spTree>
    <p:extLst>
      <p:ext uri="{BB962C8B-B14F-4D97-AF65-F5344CB8AC3E}">
        <p14:creationId xmlns:p14="http://schemas.microsoft.com/office/powerpoint/2010/main" val="15699452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0ECC68-9460-4E8B-844B-660329885809}"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E4665-C2D5-4BEC-A5FC-F1ED0C1BEC25}" type="slidenum">
              <a:rPr lang="en-US" smtClean="0"/>
              <a:t>‹#›</a:t>
            </a:fld>
            <a:endParaRPr lang="en-US"/>
          </a:p>
        </p:txBody>
      </p:sp>
    </p:spTree>
    <p:extLst>
      <p:ext uri="{BB962C8B-B14F-4D97-AF65-F5344CB8AC3E}">
        <p14:creationId xmlns:p14="http://schemas.microsoft.com/office/powerpoint/2010/main" val="4742697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0ECC68-9460-4E8B-844B-660329885809}"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E4665-C2D5-4BEC-A5FC-F1ED0C1BEC25}" type="slidenum">
              <a:rPr lang="en-US" smtClean="0"/>
              <a:t>‹#›</a:t>
            </a:fld>
            <a:endParaRPr lang="en-US"/>
          </a:p>
        </p:txBody>
      </p:sp>
    </p:spTree>
    <p:extLst>
      <p:ext uri="{BB962C8B-B14F-4D97-AF65-F5344CB8AC3E}">
        <p14:creationId xmlns:p14="http://schemas.microsoft.com/office/powerpoint/2010/main" val="29833948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0ECC68-9460-4E8B-844B-660329885809}"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E4665-C2D5-4BEC-A5FC-F1ED0C1BEC2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360378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0ECC68-9460-4E8B-844B-660329885809}"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E4665-C2D5-4BEC-A5FC-F1ED0C1BEC25}" type="slidenum">
              <a:rPr lang="en-US" smtClean="0"/>
              <a:t>‹#›</a:t>
            </a:fld>
            <a:endParaRPr lang="en-US"/>
          </a:p>
        </p:txBody>
      </p:sp>
    </p:spTree>
    <p:extLst>
      <p:ext uri="{BB962C8B-B14F-4D97-AF65-F5344CB8AC3E}">
        <p14:creationId xmlns:p14="http://schemas.microsoft.com/office/powerpoint/2010/main" val="22114061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0ECC68-9460-4E8B-844B-660329885809}"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E4665-C2D5-4BEC-A5FC-F1ED0C1BEC2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463152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0ECC68-9460-4E8B-844B-660329885809}"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E4665-C2D5-4BEC-A5FC-F1ED0C1BEC25}" type="slidenum">
              <a:rPr lang="en-US" smtClean="0"/>
              <a:t>‹#›</a:t>
            </a:fld>
            <a:endParaRPr lang="en-US"/>
          </a:p>
        </p:txBody>
      </p:sp>
    </p:spTree>
    <p:extLst>
      <p:ext uri="{BB962C8B-B14F-4D97-AF65-F5344CB8AC3E}">
        <p14:creationId xmlns:p14="http://schemas.microsoft.com/office/powerpoint/2010/main" val="6724836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0ECC68-9460-4E8B-844B-660329885809}"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E4665-C2D5-4BEC-A5FC-F1ED0C1BEC25}" type="slidenum">
              <a:rPr lang="en-US" smtClean="0"/>
              <a:t>‹#›</a:t>
            </a:fld>
            <a:endParaRPr lang="en-US"/>
          </a:p>
        </p:txBody>
      </p:sp>
    </p:spTree>
    <p:extLst>
      <p:ext uri="{BB962C8B-B14F-4D97-AF65-F5344CB8AC3E}">
        <p14:creationId xmlns:p14="http://schemas.microsoft.com/office/powerpoint/2010/main" val="40610191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0ECC68-9460-4E8B-844B-660329885809}"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E4665-C2D5-4BEC-A5FC-F1ED0C1BEC25}" type="slidenum">
              <a:rPr lang="en-US" smtClean="0"/>
              <a:t>‹#›</a:t>
            </a:fld>
            <a:endParaRPr lang="en-US"/>
          </a:p>
        </p:txBody>
      </p:sp>
    </p:spTree>
    <p:extLst>
      <p:ext uri="{BB962C8B-B14F-4D97-AF65-F5344CB8AC3E}">
        <p14:creationId xmlns:p14="http://schemas.microsoft.com/office/powerpoint/2010/main" val="1902460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0ECC68-9460-4E8B-844B-660329885809}" type="datetimeFigureOut">
              <a:rPr lang="en-US" smtClean="0"/>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E4665-C2D5-4BEC-A5FC-F1ED0C1BEC2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8255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80ECC68-9460-4E8B-844B-660329885809}"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E4665-C2D5-4BEC-A5FC-F1ED0C1BEC25}" type="slidenum">
              <a:rPr lang="en-US" smtClean="0"/>
              <a:t>‹#›</a:t>
            </a:fld>
            <a:endParaRPr lang="en-US"/>
          </a:p>
        </p:txBody>
      </p:sp>
    </p:spTree>
    <p:extLst>
      <p:ext uri="{BB962C8B-B14F-4D97-AF65-F5344CB8AC3E}">
        <p14:creationId xmlns:p14="http://schemas.microsoft.com/office/powerpoint/2010/main" val="2951608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0ECC68-9460-4E8B-844B-660329885809}" type="datetimeFigureOut">
              <a:rPr lang="en-US" smtClean="0"/>
              <a:t>11/10/2016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E4665-C2D5-4BEC-A5FC-F1ED0C1BEC25}" type="slidenum">
              <a:rPr lang="en-US" smtClean="0"/>
              <a:t>‹#›</a:t>
            </a:fld>
            <a:endParaRPr lang="en-US"/>
          </a:p>
        </p:txBody>
      </p:sp>
    </p:spTree>
    <p:extLst>
      <p:ext uri="{BB962C8B-B14F-4D97-AF65-F5344CB8AC3E}">
        <p14:creationId xmlns:p14="http://schemas.microsoft.com/office/powerpoint/2010/main" val="2104355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80ECC68-9460-4E8B-844B-660329885809}" type="datetimeFigureOut">
              <a:rPr lang="en-US" smtClean="0"/>
              <a:t>11/10/2016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E4665-C2D5-4BEC-A5FC-F1ED0C1BEC25}" type="slidenum">
              <a:rPr lang="en-US" smtClean="0"/>
              <a:t>‹#›</a:t>
            </a:fld>
            <a:endParaRPr lang="en-US"/>
          </a:p>
        </p:txBody>
      </p:sp>
    </p:spTree>
    <p:extLst>
      <p:ext uri="{BB962C8B-B14F-4D97-AF65-F5344CB8AC3E}">
        <p14:creationId xmlns:p14="http://schemas.microsoft.com/office/powerpoint/2010/main" val="1469707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80ECC68-9460-4E8B-844B-660329885809}" type="datetimeFigureOut">
              <a:rPr lang="en-US" smtClean="0"/>
              <a:t>11/10/2016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C7E4665-C2D5-4BEC-A5FC-F1ED0C1BEC25}" type="slidenum">
              <a:rPr lang="en-US" smtClean="0"/>
              <a:t>‹#›</a:t>
            </a:fld>
            <a:endParaRPr lang="en-US"/>
          </a:p>
        </p:txBody>
      </p:sp>
    </p:spTree>
    <p:extLst>
      <p:ext uri="{BB962C8B-B14F-4D97-AF65-F5344CB8AC3E}">
        <p14:creationId xmlns:p14="http://schemas.microsoft.com/office/powerpoint/2010/main" val="28034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80ECC68-9460-4E8B-844B-660329885809}" type="datetimeFigureOut">
              <a:rPr lang="en-US" smtClean="0"/>
              <a:t>11/10/2016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C7E4665-C2D5-4BEC-A5FC-F1ED0C1BEC25}" type="slidenum">
              <a:rPr lang="en-US" smtClean="0"/>
              <a:t>‹#›</a:t>
            </a:fld>
            <a:endParaRPr lang="en-US"/>
          </a:p>
        </p:txBody>
      </p:sp>
    </p:spTree>
    <p:extLst>
      <p:ext uri="{BB962C8B-B14F-4D97-AF65-F5344CB8AC3E}">
        <p14:creationId xmlns:p14="http://schemas.microsoft.com/office/powerpoint/2010/main" val="3567220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0ECC68-9460-4E8B-844B-660329885809}" type="datetimeFigureOut">
              <a:rPr lang="en-US" smtClean="0"/>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E4665-C2D5-4BEC-A5FC-F1ED0C1BEC25}" type="slidenum">
              <a:rPr lang="en-US" smtClean="0"/>
              <a:t>‹#›</a:t>
            </a:fld>
            <a:endParaRPr lang="en-US"/>
          </a:p>
        </p:txBody>
      </p:sp>
    </p:spTree>
    <p:extLst>
      <p:ext uri="{BB962C8B-B14F-4D97-AF65-F5344CB8AC3E}">
        <p14:creationId xmlns:p14="http://schemas.microsoft.com/office/powerpoint/2010/main" val="109155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80ECC68-9460-4E8B-844B-660329885809}" type="datetimeFigureOut">
              <a:rPr lang="en-US" smtClean="0"/>
              <a:t>11/10/2016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C7E4665-C2D5-4BEC-A5FC-F1ED0C1BEC2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552270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80ECC68-9460-4E8B-844B-660329885809}" type="datetimeFigureOut">
              <a:rPr lang="en-US" smtClean="0"/>
              <a:t>11/10/2016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C7E4665-C2D5-4BEC-A5FC-F1ED0C1BEC25}" type="slidenum">
              <a:rPr lang="en-US" smtClean="0"/>
              <a:t>‹#›</a:t>
            </a:fld>
            <a:endParaRPr lang="en-US"/>
          </a:p>
        </p:txBody>
      </p:sp>
    </p:spTree>
    <p:extLst>
      <p:ext uri="{BB962C8B-B14F-4D97-AF65-F5344CB8AC3E}">
        <p14:creationId xmlns:p14="http://schemas.microsoft.com/office/powerpoint/2010/main" val="76194365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en-US" sz="4000" dirty="0" smtClean="0"/>
              <a:t>Theodore Roosevelt College and Career Academy</a:t>
            </a:r>
            <a:br>
              <a:rPr lang="en-US" sz="4000" dirty="0" smtClean="0"/>
            </a:br>
            <a:r>
              <a:rPr lang="en-US" sz="4000" dirty="0" smtClean="0"/>
              <a:t>Innovation Network School</a:t>
            </a:r>
            <a:br>
              <a:rPr lang="en-US" sz="4000" dirty="0" smtClean="0"/>
            </a:br>
            <a:r>
              <a:rPr lang="en-US" sz="4000" dirty="0" smtClean="0"/>
              <a:t>&amp; Transformation Zone</a:t>
            </a:r>
            <a:endParaRPr lang="en-US" sz="4000" dirty="0"/>
          </a:p>
        </p:txBody>
      </p:sp>
      <p:sp>
        <p:nvSpPr>
          <p:cNvPr id="3" name="Subtitle 2"/>
          <p:cNvSpPr>
            <a:spLocks noGrp="1"/>
          </p:cNvSpPr>
          <p:nvPr>
            <p:ph type="subTitle" idx="1"/>
          </p:nvPr>
        </p:nvSpPr>
        <p:spPr/>
        <p:txBody>
          <a:bodyPr>
            <a:normAutofit/>
          </a:bodyPr>
          <a:lstStyle/>
          <a:p>
            <a:r>
              <a:rPr lang="en-US" sz="2000" dirty="0" smtClean="0"/>
              <a:t>Dr. L’Tanya Simmons – School Transition Liaison</a:t>
            </a:r>
          </a:p>
          <a:p>
            <a:r>
              <a:rPr lang="en-US" sz="2000" dirty="0" smtClean="0"/>
              <a:t>Mishawna Manning – Project Management Consultant</a:t>
            </a:r>
            <a:endParaRPr lang="en-US" sz="2000" dirty="0"/>
          </a:p>
        </p:txBody>
      </p:sp>
    </p:spTree>
    <p:extLst>
      <p:ext uri="{BB962C8B-B14F-4D97-AF65-F5344CB8AC3E}">
        <p14:creationId xmlns:p14="http://schemas.microsoft.com/office/powerpoint/2010/main" val="910435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FEBRUARY &amp; BEYOND</a:t>
            </a:r>
            <a:r>
              <a:rPr lang="en-US" dirty="0" smtClean="0"/>
              <a:t/>
            </a:r>
            <a:br>
              <a:rPr lang="en-US" dirty="0" smtClean="0"/>
            </a:br>
            <a:r>
              <a:rPr lang="en-US" dirty="0" smtClean="0"/>
              <a:t>Looking Forward</a:t>
            </a:r>
            <a:endParaRPr lang="en-US" dirty="0"/>
          </a:p>
        </p:txBody>
      </p:sp>
      <p:sp>
        <p:nvSpPr>
          <p:cNvPr id="3" name="Content Placeholder 2"/>
          <p:cNvSpPr>
            <a:spLocks noGrp="1"/>
          </p:cNvSpPr>
          <p:nvPr>
            <p:ph idx="1"/>
          </p:nvPr>
        </p:nvSpPr>
        <p:spPr/>
        <p:txBody>
          <a:bodyPr/>
          <a:lstStyle/>
          <a:p>
            <a:pPr>
              <a:spcBef>
                <a:spcPts val="1200"/>
              </a:spcBef>
              <a:spcAft>
                <a:spcPts val="1200"/>
              </a:spcAft>
            </a:pPr>
            <a:r>
              <a:rPr lang="en-US" sz="2400" dirty="0" smtClean="0"/>
              <a:t>Shifting </a:t>
            </a:r>
            <a:r>
              <a:rPr lang="en-US" sz="2400" dirty="0" smtClean="0"/>
              <a:t>from </a:t>
            </a:r>
            <a:r>
              <a:rPr lang="en-US" sz="2400" dirty="0" smtClean="0"/>
              <a:t>planning to implementation</a:t>
            </a:r>
          </a:p>
          <a:p>
            <a:pPr>
              <a:spcBef>
                <a:spcPts val="1200"/>
              </a:spcBef>
              <a:spcAft>
                <a:spcPts val="1200"/>
              </a:spcAft>
            </a:pPr>
            <a:r>
              <a:rPr lang="en-US" sz="2400" dirty="0" smtClean="0"/>
              <a:t>Working to articulate a clear, unified, and consistent message</a:t>
            </a:r>
          </a:p>
          <a:p>
            <a:pPr>
              <a:spcBef>
                <a:spcPts val="1200"/>
              </a:spcBef>
              <a:spcAft>
                <a:spcPts val="1200"/>
              </a:spcAft>
            </a:pPr>
            <a:r>
              <a:rPr lang="en-US" sz="2400" dirty="0" smtClean="0"/>
              <a:t>Empowering allies to advocate on behalf of the plan</a:t>
            </a:r>
          </a:p>
          <a:p>
            <a:pPr>
              <a:spcBef>
                <a:spcPts val="1200"/>
              </a:spcBef>
              <a:spcAft>
                <a:spcPts val="1200"/>
              </a:spcAft>
            </a:pPr>
            <a:r>
              <a:rPr lang="en-US" sz="2400" dirty="0" smtClean="0"/>
              <a:t>Build buy-in from local officials</a:t>
            </a:r>
          </a:p>
          <a:p>
            <a:endParaRPr lang="en-US" dirty="0"/>
          </a:p>
        </p:txBody>
      </p:sp>
    </p:spTree>
    <p:extLst>
      <p:ext uri="{BB962C8B-B14F-4D97-AF65-F5344CB8AC3E}">
        <p14:creationId xmlns:p14="http://schemas.microsoft.com/office/powerpoint/2010/main" val="2585648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a:t>
            </a:r>
            <a:endParaRPr lang="en-US"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80600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Project Benchmarks</a:t>
            </a:r>
            <a:endParaRPr lang="en-US" dirty="0"/>
          </a:p>
        </p:txBody>
      </p:sp>
      <p:sp>
        <p:nvSpPr>
          <p:cNvPr id="3" name="Content Placeholder 2"/>
          <p:cNvSpPr>
            <a:spLocks noGrp="1"/>
          </p:cNvSpPr>
          <p:nvPr>
            <p:ph idx="1"/>
          </p:nvPr>
        </p:nvSpPr>
        <p:spPr>
          <a:xfrm>
            <a:off x="677334" y="2160589"/>
            <a:ext cx="8873066" cy="3880773"/>
          </a:xfrm>
        </p:spPr>
        <p:txBody>
          <a:bodyPr>
            <a:normAutofit/>
          </a:bodyPr>
          <a:lstStyle/>
          <a:p>
            <a:pPr>
              <a:spcAft>
                <a:spcPts val="1200"/>
              </a:spcAft>
            </a:pPr>
            <a:r>
              <a:rPr lang="en-US" sz="2400" dirty="0" smtClean="0"/>
              <a:t>AUGUST ● Recruit and select consultants</a:t>
            </a:r>
          </a:p>
          <a:p>
            <a:pPr>
              <a:spcAft>
                <a:spcPts val="1200"/>
              </a:spcAft>
            </a:pPr>
            <a:r>
              <a:rPr lang="en-US" sz="2400" dirty="0" smtClean="0"/>
              <a:t>SEPTEMBER ● Data Collection/Comprehensive Review</a:t>
            </a:r>
          </a:p>
          <a:p>
            <a:pPr>
              <a:spcAft>
                <a:spcPts val="1200"/>
              </a:spcAft>
            </a:pPr>
            <a:r>
              <a:rPr lang="en-US" sz="2400" dirty="0" smtClean="0"/>
              <a:t>OCTOBER ● Existing Agreements</a:t>
            </a:r>
          </a:p>
          <a:p>
            <a:pPr>
              <a:spcAft>
                <a:spcPts val="1200"/>
              </a:spcAft>
            </a:pPr>
            <a:r>
              <a:rPr lang="en-US" sz="2400" dirty="0" smtClean="0"/>
              <a:t>NOVEMBER – DECEMBER ● Concrete Planning &amp; </a:t>
            </a:r>
            <a:r>
              <a:rPr lang="en-US" sz="2400" dirty="0" smtClean="0"/>
              <a:t>Negotiations</a:t>
            </a:r>
            <a:endParaRPr lang="en-US" sz="2400" dirty="0" smtClean="0"/>
          </a:p>
        </p:txBody>
      </p:sp>
    </p:spTree>
    <p:extLst>
      <p:ext uri="{BB962C8B-B14F-4D97-AF65-F5344CB8AC3E}">
        <p14:creationId xmlns:p14="http://schemas.microsoft.com/office/powerpoint/2010/main" val="4203701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SEPTEMBER</a:t>
            </a:r>
            <a:r>
              <a:rPr lang="en-US" dirty="0" smtClean="0"/>
              <a:t/>
            </a:r>
            <a:br>
              <a:rPr lang="en-US" dirty="0" smtClean="0"/>
            </a:br>
            <a:r>
              <a:rPr lang="en-US" dirty="0" smtClean="0"/>
              <a:t>Data </a:t>
            </a:r>
            <a:r>
              <a:rPr lang="en-US" dirty="0"/>
              <a:t>Collection/Comprehensive </a:t>
            </a:r>
            <a:r>
              <a:rPr lang="en-US" dirty="0" smtClean="0"/>
              <a:t>Review</a:t>
            </a:r>
            <a:endParaRPr lang="en-US" dirty="0"/>
          </a:p>
        </p:txBody>
      </p:sp>
      <p:sp>
        <p:nvSpPr>
          <p:cNvPr id="3" name="Content Placeholder 2"/>
          <p:cNvSpPr>
            <a:spLocks noGrp="1"/>
          </p:cNvSpPr>
          <p:nvPr>
            <p:ph idx="1"/>
          </p:nvPr>
        </p:nvSpPr>
        <p:spPr/>
        <p:txBody>
          <a:bodyPr>
            <a:normAutofit/>
          </a:bodyPr>
          <a:lstStyle/>
          <a:p>
            <a:pPr>
              <a:spcAft>
                <a:spcPts val="0"/>
              </a:spcAft>
            </a:pPr>
            <a:endParaRPr lang="en-US" dirty="0" smtClean="0"/>
          </a:p>
          <a:p>
            <a:pPr>
              <a:spcAft>
                <a:spcPts val="1200"/>
              </a:spcAft>
            </a:pPr>
            <a:r>
              <a:rPr lang="en-US" sz="3200" dirty="0" smtClean="0"/>
              <a:t>Review of existing service agreements</a:t>
            </a:r>
          </a:p>
          <a:p>
            <a:pPr>
              <a:spcAft>
                <a:spcPts val="1200"/>
              </a:spcAft>
            </a:pPr>
            <a:r>
              <a:rPr lang="en-US" sz="3200" dirty="0" smtClean="0"/>
              <a:t>Meetings with staff on the ground</a:t>
            </a:r>
          </a:p>
          <a:p>
            <a:pPr>
              <a:spcAft>
                <a:spcPts val="1200"/>
              </a:spcAft>
            </a:pPr>
            <a:r>
              <a:rPr lang="en-US" sz="3200" dirty="0" smtClean="0"/>
              <a:t>Systems and processes audit</a:t>
            </a:r>
          </a:p>
          <a:p>
            <a:pPr>
              <a:spcAft>
                <a:spcPts val="1200"/>
              </a:spcAft>
            </a:pPr>
            <a:r>
              <a:rPr lang="en-US" sz="3200" dirty="0" smtClean="0"/>
              <a:t>Facilities and maintenance audit</a:t>
            </a:r>
            <a:endParaRPr lang="en-US" sz="2800" dirty="0" smtClean="0"/>
          </a:p>
        </p:txBody>
      </p:sp>
      <p:pic>
        <p:nvPicPr>
          <p:cNvPr id="4" name="Picture 3"/>
          <p:cNvPicPr>
            <a:picLocks noChangeAspect="1"/>
          </p:cNvPicPr>
          <p:nvPr/>
        </p:nvPicPr>
        <p:blipFill>
          <a:blip r:embed="rId3"/>
          <a:stretch>
            <a:fillRect/>
          </a:stretch>
        </p:blipFill>
        <p:spPr>
          <a:xfrm>
            <a:off x="7177583" y="3562351"/>
            <a:ext cx="3978098" cy="2306744"/>
          </a:xfrm>
          <a:prstGeom prst="rect">
            <a:avLst/>
          </a:prstGeom>
        </p:spPr>
      </p:pic>
    </p:spTree>
    <p:extLst>
      <p:ext uri="{BB962C8B-B14F-4D97-AF65-F5344CB8AC3E}">
        <p14:creationId xmlns:p14="http://schemas.microsoft.com/office/powerpoint/2010/main" val="3583354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OCTOBER</a:t>
            </a:r>
            <a:r>
              <a:rPr lang="en-US" dirty="0" smtClean="0"/>
              <a:t/>
            </a:r>
            <a:br>
              <a:rPr lang="en-US" dirty="0" smtClean="0"/>
            </a:br>
            <a:r>
              <a:rPr lang="en-US" dirty="0" smtClean="0"/>
              <a:t>Existing Agreements</a:t>
            </a:r>
            <a:endParaRPr lang="en-US" dirty="0"/>
          </a:p>
        </p:txBody>
      </p:sp>
      <p:sp>
        <p:nvSpPr>
          <p:cNvPr id="3" name="Content Placeholder 2"/>
          <p:cNvSpPr>
            <a:spLocks noGrp="1"/>
          </p:cNvSpPr>
          <p:nvPr>
            <p:ph idx="1"/>
          </p:nvPr>
        </p:nvSpPr>
        <p:spPr>
          <a:xfrm>
            <a:off x="1097279" y="1845734"/>
            <a:ext cx="10199985" cy="4023360"/>
          </a:xfrm>
        </p:spPr>
        <p:txBody>
          <a:bodyPr>
            <a:normAutofit/>
          </a:bodyPr>
          <a:lstStyle/>
          <a:p>
            <a:endParaRPr lang="en-US" sz="3200" dirty="0" smtClean="0"/>
          </a:p>
          <a:p>
            <a:pPr marL="5662613" indent="-90488">
              <a:tabLst>
                <a:tab pos="5603875" algn="l"/>
              </a:tabLst>
            </a:pPr>
            <a:r>
              <a:rPr lang="en-US" sz="3200" dirty="0" smtClean="0"/>
              <a:t>Transportation</a:t>
            </a:r>
          </a:p>
          <a:p>
            <a:pPr marL="5662613" indent="-90488">
              <a:tabLst>
                <a:tab pos="5603875" algn="l"/>
              </a:tabLst>
            </a:pPr>
            <a:r>
              <a:rPr lang="en-US" sz="3200" dirty="0" smtClean="0"/>
              <a:t>Facilities and Maintenance</a:t>
            </a:r>
          </a:p>
          <a:p>
            <a:pPr marL="5662613" indent="-90488">
              <a:tabLst>
                <a:tab pos="5603875" algn="l"/>
              </a:tabLst>
            </a:pPr>
            <a:r>
              <a:rPr lang="en-US" sz="3200" dirty="0" smtClean="0"/>
              <a:t>Food Service</a:t>
            </a:r>
            <a:endParaRPr lang="en-US" sz="3200" dirty="0"/>
          </a:p>
        </p:txBody>
      </p:sp>
      <p:pic>
        <p:nvPicPr>
          <p:cNvPr id="4" name="Picture 3"/>
          <p:cNvPicPr>
            <a:picLocks noChangeAspect="1"/>
          </p:cNvPicPr>
          <p:nvPr/>
        </p:nvPicPr>
        <p:blipFill>
          <a:blip r:embed="rId2"/>
          <a:stretch>
            <a:fillRect/>
          </a:stretch>
        </p:blipFill>
        <p:spPr>
          <a:xfrm>
            <a:off x="1097279" y="1845734"/>
            <a:ext cx="5200650" cy="3924300"/>
          </a:xfrm>
          <a:prstGeom prst="rect">
            <a:avLst/>
          </a:prstGeom>
        </p:spPr>
      </p:pic>
    </p:spTree>
    <p:extLst>
      <p:ext uri="{BB962C8B-B14F-4D97-AF65-F5344CB8AC3E}">
        <p14:creationId xmlns:p14="http://schemas.microsoft.com/office/powerpoint/2010/main" val="4208339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NOVEMBER - DECEMBER</a:t>
            </a:r>
            <a:r>
              <a:rPr lang="en-US" dirty="0" smtClean="0"/>
              <a:t/>
            </a:r>
            <a:br>
              <a:rPr lang="en-US" dirty="0" smtClean="0"/>
            </a:br>
            <a:r>
              <a:rPr lang="en-US" dirty="0" smtClean="0"/>
              <a:t>Concrete Negotiations &amp; Planning</a:t>
            </a:r>
            <a:endParaRPr lang="en-US" dirty="0"/>
          </a:p>
        </p:txBody>
      </p:sp>
      <p:sp>
        <p:nvSpPr>
          <p:cNvPr id="3" name="Content Placeholder 2"/>
          <p:cNvSpPr>
            <a:spLocks noGrp="1"/>
          </p:cNvSpPr>
          <p:nvPr>
            <p:ph idx="1"/>
          </p:nvPr>
        </p:nvSpPr>
        <p:spPr/>
        <p:txBody>
          <a:bodyPr>
            <a:normAutofit lnSpcReduction="10000"/>
          </a:bodyPr>
          <a:lstStyle/>
          <a:p>
            <a:pPr>
              <a:spcAft>
                <a:spcPts val="0"/>
              </a:spcAft>
            </a:pPr>
            <a:endParaRPr lang="en-US" sz="3200" dirty="0" smtClean="0"/>
          </a:p>
          <a:p>
            <a:pPr>
              <a:spcAft>
                <a:spcPts val="1200"/>
              </a:spcAft>
            </a:pPr>
            <a:r>
              <a:rPr lang="en-US" sz="3200" dirty="0" smtClean="0"/>
              <a:t>Meetings with senior administrators</a:t>
            </a:r>
          </a:p>
          <a:p>
            <a:pPr>
              <a:spcAft>
                <a:spcPts val="1200"/>
              </a:spcAft>
            </a:pPr>
            <a:r>
              <a:rPr lang="en-US" sz="3200" dirty="0" smtClean="0"/>
              <a:t>Analyzing/Presenting School Data</a:t>
            </a:r>
          </a:p>
          <a:p>
            <a:pPr>
              <a:spcAft>
                <a:spcPts val="1200"/>
              </a:spcAft>
            </a:pPr>
            <a:r>
              <a:rPr lang="en-US" sz="3200" dirty="0" smtClean="0"/>
              <a:t>Defining </a:t>
            </a:r>
            <a:r>
              <a:rPr lang="en-US" sz="3200" dirty="0"/>
              <a:t>F</a:t>
            </a:r>
            <a:r>
              <a:rPr lang="en-US" sz="3200" dirty="0" smtClean="0"/>
              <a:t>unding Structures</a:t>
            </a:r>
          </a:p>
          <a:p>
            <a:pPr>
              <a:spcAft>
                <a:spcPts val="1200"/>
              </a:spcAft>
            </a:pPr>
            <a:r>
              <a:rPr lang="en-US" sz="3200" dirty="0" smtClean="0"/>
              <a:t>Outlining Academic &amp; Special Programming</a:t>
            </a:r>
          </a:p>
          <a:p>
            <a:pPr>
              <a:spcAft>
                <a:spcPts val="1200"/>
              </a:spcAft>
            </a:pPr>
            <a:r>
              <a:rPr lang="en-US" sz="3200" dirty="0" smtClean="0"/>
              <a:t>Establishing Performance Benchmarks</a:t>
            </a:r>
            <a:endParaRPr lang="en-US" sz="3200" dirty="0"/>
          </a:p>
        </p:txBody>
      </p:sp>
    </p:spTree>
    <p:extLst>
      <p:ext uri="{BB962C8B-B14F-4D97-AF65-F5344CB8AC3E}">
        <p14:creationId xmlns:p14="http://schemas.microsoft.com/office/powerpoint/2010/main" val="2131010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&amp; Stakeholder Engagement</a:t>
            </a:r>
            <a:endParaRPr lang="en-US" dirty="0"/>
          </a:p>
        </p:txBody>
      </p:sp>
      <p:sp>
        <p:nvSpPr>
          <p:cNvPr id="3" name="Content Placeholder 2"/>
          <p:cNvSpPr>
            <a:spLocks noGrp="1"/>
          </p:cNvSpPr>
          <p:nvPr>
            <p:ph idx="1"/>
          </p:nvPr>
        </p:nvSpPr>
        <p:spPr>
          <a:xfrm>
            <a:off x="677334" y="2160589"/>
            <a:ext cx="8890412" cy="3880773"/>
          </a:xfrm>
        </p:spPr>
        <p:txBody>
          <a:bodyPr>
            <a:normAutofit/>
          </a:bodyPr>
          <a:lstStyle/>
          <a:p>
            <a:pPr>
              <a:spcBef>
                <a:spcPts val="1200"/>
              </a:spcBef>
              <a:spcAft>
                <a:spcPts val="1200"/>
              </a:spcAft>
            </a:pPr>
            <a:r>
              <a:rPr lang="en-US" sz="2400" dirty="0" smtClean="0"/>
              <a:t>SEPTEMBER ● </a:t>
            </a:r>
            <a:r>
              <a:rPr lang="en-US" sz="2400" dirty="0"/>
              <a:t>Engaging School and City Leadership</a:t>
            </a:r>
          </a:p>
          <a:p>
            <a:pPr>
              <a:spcBef>
                <a:spcPts val="1200"/>
              </a:spcBef>
              <a:spcAft>
                <a:spcPts val="1200"/>
              </a:spcAft>
            </a:pPr>
            <a:r>
              <a:rPr lang="en-US" sz="2400" dirty="0" smtClean="0"/>
              <a:t>OCTOBER ● Formal </a:t>
            </a:r>
            <a:r>
              <a:rPr lang="en-US" sz="2400" dirty="0"/>
              <a:t>Communications Plan </a:t>
            </a:r>
            <a:endParaRPr lang="en-US" sz="2400" dirty="0" smtClean="0"/>
          </a:p>
          <a:p>
            <a:pPr>
              <a:spcBef>
                <a:spcPts val="1200"/>
              </a:spcBef>
              <a:spcAft>
                <a:spcPts val="1200"/>
              </a:spcAft>
            </a:pPr>
            <a:r>
              <a:rPr lang="en-US" sz="2400" dirty="0" smtClean="0"/>
              <a:t>NOVEMBER </a:t>
            </a:r>
            <a:r>
              <a:rPr lang="en-US" sz="2400" dirty="0"/>
              <a:t>– DECEMBER ● </a:t>
            </a:r>
            <a:r>
              <a:rPr lang="en-US" sz="2400" dirty="0" smtClean="0"/>
              <a:t>Targeted Stakeholder Engagement</a:t>
            </a:r>
            <a:endParaRPr lang="en-US" sz="2400" dirty="0"/>
          </a:p>
          <a:p>
            <a:pPr>
              <a:spcBef>
                <a:spcPts val="1200"/>
              </a:spcBef>
              <a:spcAft>
                <a:spcPts val="1200"/>
              </a:spcAft>
            </a:pPr>
            <a:r>
              <a:rPr lang="en-US" sz="2400" dirty="0" smtClean="0"/>
              <a:t>JANUARY ● Formal Project Launch &amp; Campaign</a:t>
            </a:r>
            <a:endParaRPr lang="en-US" sz="2400" dirty="0"/>
          </a:p>
        </p:txBody>
      </p:sp>
    </p:spTree>
    <p:extLst>
      <p:ext uri="{BB962C8B-B14F-4D97-AF65-F5344CB8AC3E}">
        <p14:creationId xmlns:p14="http://schemas.microsoft.com/office/powerpoint/2010/main" val="2932319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SEPTEMBER</a:t>
            </a:r>
            <a:br>
              <a:rPr lang="en-US" b="1" dirty="0" smtClean="0"/>
            </a:br>
            <a:r>
              <a:rPr lang="en-US" dirty="0"/>
              <a:t>Engaging School and City </a:t>
            </a:r>
            <a:r>
              <a:rPr lang="en-US" dirty="0" smtClean="0"/>
              <a:t>Leadership</a:t>
            </a:r>
            <a:endParaRPr lang="en-US" b="1" dirty="0"/>
          </a:p>
        </p:txBody>
      </p:sp>
      <p:sp>
        <p:nvSpPr>
          <p:cNvPr id="3" name="Content Placeholder 2"/>
          <p:cNvSpPr>
            <a:spLocks noGrp="1"/>
          </p:cNvSpPr>
          <p:nvPr>
            <p:ph idx="1"/>
          </p:nvPr>
        </p:nvSpPr>
        <p:spPr/>
        <p:txBody>
          <a:bodyPr>
            <a:normAutofit/>
          </a:bodyPr>
          <a:lstStyle/>
          <a:p>
            <a:pPr>
              <a:spcAft>
                <a:spcPts val="1200"/>
              </a:spcAft>
            </a:pPr>
            <a:r>
              <a:rPr lang="en-US" sz="2800" dirty="0" smtClean="0"/>
              <a:t>Establishing touch points with key leadership throughout Gary</a:t>
            </a:r>
          </a:p>
          <a:p>
            <a:pPr>
              <a:spcAft>
                <a:spcPts val="1200"/>
              </a:spcAft>
            </a:pPr>
            <a:r>
              <a:rPr lang="en-US" sz="2800" dirty="0" smtClean="0"/>
              <a:t>Creating an inclusive space for conversations</a:t>
            </a:r>
          </a:p>
          <a:p>
            <a:pPr>
              <a:spcAft>
                <a:spcPts val="1200"/>
              </a:spcAft>
            </a:pPr>
            <a:r>
              <a:rPr lang="en-US" sz="2800" dirty="0" smtClean="0"/>
              <a:t>Generating innovative ways more leaders can be involved</a:t>
            </a:r>
            <a:endParaRPr lang="en-US" sz="2800" dirty="0"/>
          </a:p>
        </p:txBody>
      </p:sp>
    </p:spTree>
    <p:extLst>
      <p:ext uri="{BB962C8B-B14F-4D97-AF65-F5344CB8AC3E}">
        <p14:creationId xmlns:p14="http://schemas.microsoft.com/office/powerpoint/2010/main" val="3537666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OCTOBER</a:t>
            </a:r>
            <a:r>
              <a:rPr lang="en-US" dirty="0" smtClean="0"/>
              <a:t/>
            </a:r>
            <a:br>
              <a:rPr lang="en-US" dirty="0" smtClean="0"/>
            </a:br>
            <a:r>
              <a:rPr lang="en-US" dirty="0" smtClean="0"/>
              <a:t>Formal Communications Plan</a:t>
            </a:r>
            <a:endParaRPr lang="en-US" dirty="0"/>
          </a:p>
        </p:txBody>
      </p:sp>
      <p:sp>
        <p:nvSpPr>
          <p:cNvPr id="3" name="Content Placeholder 2"/>
          <p:cNvSpPr>
            <a:spLocks noGrp="1"/>
          </p:cNvSpPr>
          <p:nvPr>
            <p:ph idx="1"/>
          </p:nvPr>
        </p:nvSpPr>
        <p:spPr/>
        <p:txBody>
          <a:bodyPr>
            <a:normAutofit/>
          </a:bodyPr>
          <a:lstStyle/>
          <a:p>
            <a:pPr>
              <a:spcAft>
                <a:spcPts val="1200"/>
              </a:spcAft>
            </a:pPr>
            <a:r>
              <a:rPr lang="en-US" sz="2800" dirty="0" smtClean="0"/>
              <a:t>Regular communication with key stakeholders</a:t>
            </a:r>
          </a:p>
          <a:p>
            <a:r>
              <a:rPr lang="en-US" sz="2800" dirty="0" smtClean="0"/>
              <a:t>Expanding the team of invested stakeholders</a:t>
            </a:r>
            <a:endParaRPr lang="en-US" sz="2800" dirty="0"/>
          </a:p>
        </p:txBody>
      </p:sp>
    </p:spTree>
    <p:extLst>
      <p:ext uri="{BB962C8B-B14F-4D97-AF65-F5344CB8AC3E}">
        <p14:creationId xmlns:p14="http://schemas.microsoft.com/office/powerpoint/2010/main" val="378347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NOVEMBER – DECEMBER</a:t>
            </a:r>
            <a:r>
              <a:rPr lang="en-US" dirty="0" smtClean="0"/>
              <a:t/>
            </a:r>
            <a:br>
              <a:rPr lang="en-US" dirty="0" smtClean="0"/>
            </a:br>
            <a:r>
              <a:rPr lang="en-US" dirty="0" smtClean="0"/>
              <a:t>Targeted Stakeholder Engagement</a:t>
            </a:r>
            <a:endParaRPr lang="en-US" dirty="0"/>
          </a:p>
        </p:txBody>
      </p:sp>
      <p:sp>
        <p:nvSpPr>
          <p:cNvPr id="3" name="Content Placeholder 2"/>
          <p:cNvSpPr>
            <a:spLocks noGrp="1"/>
          </p:cNvSpPr>
          <p:nvPr>
            <p:ph idx="1"/>
          </p:nvPr>
        </p:nvSpPr>
        <p:spPr/>
        <p:txBody>
          <a:bodyPr>
            <a:normAutofit/>
          </a:bodyPr>
          <a:lstStyle/>
          <a:p>
            <a:pPr>
              <a:spcBef>
                <a:spcPts val="1200"/>
              </a:spcBef>
              <a:spcAft>
                <a:spcPts val="1200"/>
              </a:spcAft>
            </a:pPr>
            <a:r>
              <a:rPr lang="en-US" sz="2400" dirty="0" smtClean="0"/>
              <a:t>Aligned to ongoing planning and negotiations</a:t>
            </a:r>
          </a:p>
          <a:p>
            <a:pPr>
              <a:spcBef>
                <a:spcPts val="1200"/>
              </a:spcBef>
              <a:spcAft>
                <a:spcPts val="1200"/>
              </a:spcAft>
            </a:pPr>
            <a:r>
              <a:rPr lang="en-US" sz="2400" dirty="0" smtClean="0"/>
              <a:t>Identifying critical perspectives to inform ongoing planning</a:t>
            </a:r>
          </a:p>
          <a:p>
            <a:pPr>
              <a:spcBef>
                <a:spcPts val="1200"/>
              </a:spcBef>
              <a:spcAft>
                <a:spcPts val="1200"/>
              </a:spcAft>
            </a:pPr>
            <a:r>
              <a:rPr lang="en-US" sz="2400" dirty="0" smtClean="0"/>
              <a:t>Ensuring to engage members from diverse backgrounds</a:t>
            </a:r>
            <a:endParaRPr lang="en-US" sz="2400" dirty="0"/>
          </a:p>
        </p:txBody>
      </p:sp>
    </p:spTree>
    <p:extLst>
      <p:ext uri="{BB962C8B-B14F-4D97-AF65-F5344CB8AC3E}">
        <p14:creationId xmlns:p14="http://schemas.microsoft.com/office/powerpoint/2010/main" val="416493115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320</TotalTime>
  <Words>1290</Words>
  <Application>Microsoft Office PowerPoint</Application>
  <PresentationFormat>Widescreen</PresentationFormat>
  <Paragraphs>81</Paragraphs>
  <Slides>11</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Calibri Light</vt:lpstr>
      <vt:lpstr>Trebuchet MS</vt:lpstr>
      <vt:lpstr>Wingdings 3</vt:lpstr>
      <vt:lpstr>Retrospect</vt:lpstr>
      <vt:lpstr>Facet</vt:lpstr>
      <vt:lpstr>Theodore Roosevelt College and Career Academy Innovation Network School &amp; Transformation Zone</vt:lpstr>
      <vt:lpstr>Key Project Benchmarks</vt:lpstr>
      <vt:lpstr>SEPTEMBER Data Collection/Comprehensive Review</vt:lpstr>
      <vt:lpstr>OCTOBER Existing Agreements</vt:lpstr>
      <vt:lpstr>NOVEMBER - DECEMBER Concrete Negotiations &amp; Planning</vt:lpstr>
      <vt:lpstr>Community &amp; Stakeholder Engagement</vt:lpstr>
      <vt:lpstr>SEPTEMBER Engaging School and City Leadership</vt:lpstr>
      <vt:lpstr>OCTOBER Formal Communications Plan</vt:lpstr>
      <vt:lpstr>NOVEMBER – DECEMBER Targeted Stakeholder Engagement</vt:lpstr>
      <vt:lpstr>FEBRUARY &amp; BEYOND Looking Forward</vt:lpstr>
      <vt:lpstr>QUESTIONS</vt:lpstr>
    </vt:vector>
  </TitlesOfParts>
  <Company>State of Indiana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 Network School &amp; Transformation Zone Update</dc:title>
  <dc:creator>Sandlin, Ronald</dc:creator>
  <cp:lastModifiedBy>Sandlin, Ronald</cp:lastModifiedBy>
  <cp:revision>17</cp:revision>
  <dcterms:created xsi:type="dcterms:W3CDTF">2016-11-09T14:27:50Z</dcterms:created>
  <dcterms:modified xsi:type="dcterms:W3CDTF">2016-11-10T19:45:30Z</dcterms:modified>
</cp:coreProperties>
</file>