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33"/>
  </p:notesMasterIdLst>
  <p:sldIdLst>
    <p:sldId id="276" r:id="rId3"/>
    <p:sldId id="313" r:id="rId4"/>
    <p:sldId id="312" r:id="rId5"/>
    <p:sldId id="291" r:id="rId6"/>
    <p:sldId id="265" r:id="rId7"/>
    <p:sldId id="292" r:id="rId8"/>
    <p:sldId id="298" r:id="rId9"/>
    <p:sldId id="301" r:id="rId10"/>
    <p:sldId id="299" r:id="rId11"/>
    <p:sldId id="302" r:id="rId12"/>
    <p:sldId id="307" r:id="rId13"/>
    <p:sldId id="308" r:id="rId14"/>
    <p:sldId id="303" r:id="rId15"/>
    <p:sldId id="258" r:id="rId16"/>
    <p:sldId id="260" r:id="rId17"/>
    <p:sldId id="259" r:id="rId18"/>
    <p:sldId id="257" r:id="rId19"/>
    <p:sldId id="305" r:id="rId20"/>
    <p:sldId id="271" r:id="rId21"/>
    <p:sldId id="264" r:id="rId22"/>
    <p:sldId id="304" r:id="rId23"/>
    <p:sldId id="277" r:id="rId24"/>
    <p:sldId id="314" r:id="rId25"/>
    <p:sldId id="315" r:id="rId26"/>
    <p:sldId id="318" r:id="rId27"/>
    <p:sldId id="319" r:id="rId28"/>
    <p:sldId id="320" r:id="rId29"/>
    <p:sldId id="321" r:id="rId30"/>
    <p:sldId id="322" r:id="rId31"/>
    <p:sldId id="323" r:id="rId32"/>
  </p:sldIdLst>
  <p:sldSz cx="9144000" cy="5143500" type="screen16x9"/>
  <p:notesSz cx="7010400" cy="9296400"/>
  <p:embeddedFontLs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no, Maggie" initials="PM" lastIdx="1" clrIdx="0">
    <p:extLst>
      <p:ext uri="{19B8F6BF-5375-455C-9EA6-DF929625EA0E}">
        <p15:presenceInfo xmlns:p15="http://schemas.microsoft.com/office/powerpoint/2012/main" userId="S-1-5-21-1801674531-2139871995-682003330-1096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46"/>
    <a:srgbClr val="FDCE09"/>
    <a:srgbClr val="E9EBF5"/>
    <a:srgbClr val="31499F"/>
    <a:srgbClr val="4F69C9"/>
    <a:srgbClr val="FDE067"/>
    <a:srgbClr val="A5A5A5"/>
    <a:srgbClr val="21316D"/>
    <a:srgbClr val="FEECA0"/>
    <a:srgbClr val="FEE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934" autoAdjust="0"/>
  </p:normalViewPr>
  <p:slideViewPr>
    <p:cSldViewPr snapToGrid="0">
      <p:cViewPr varScale="1">
        <p:scale>
          <a:sx n="119" d="100"/>
          <a:sy n="119" d="100"/>
        </p:scale>
        <p:origin x="7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>
                <a:solidFill>
                  <a:srgbClr val="151F46"/>
                </a:solidFill>
                <a:latin typeface="Georgia" panose="02040502050405020303" pitchFamily="18" charset="0"/>
              </a:rPr>
              <a:t>Elementary/Middle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51F46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151F4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DCE0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Sheet1!$A$2:$A$3</c:f>
              <c:strCache>
                <c:ptCount val="2"/>
                <c:pt idx="0">
                  <c:v>Achievement</c:v>
                </c:pt>
                <c:pt idx="1">
                  <c:v>Growth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>
                <a:solidFill>
                  <a:srgbClr val="151F46"/>
                </a:solidFill>
                <a:latin typeface="Georgia" panose="02040502050405020303" pitchFamily="18" charset="0"/>
              </a:rPr>
              <a:t>Elementary/Middle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51F46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151F4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DCE0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DE067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4F69C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Sheet1!$D$2:$D$6</c:f>
              <c:strCache>
                <c:ptCount val="5"/>
                <c:pt idx="0">
                  <c:v>Achievement</c:v>
                </c:pt>
                <c:pt idx="1">
                  <c:v>Growth</c:v>
                </c:pt>
                <c:pt idx="2">
                  <c:v>Attendance</c:v>
                </c:pt>
                <c:pt idx="3">
                  <c:v>Achievement Gaps</c:v>
                </c:pt>
                <c:pt idx="4">
                  <c:v>EL Progress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Sheet1!$D$2:$D$6</c:f>
              <c:strCache>
                <c:ptCount val="5"/>
                <c:pt idx="0">
                  <c:v>Achievement</c:v>
                </c:pt>
                <c:pt idx="1">
                  <c:v>Growth</c:v>
                </c:pt>
                <c:pt idx="2">
                  <c:v>Attendance</c:v>
                </c:pt>
                <c:pt idx="3">
                  <c:v>Achievement Gaps</c:v>
                </c:pt>
                <c:pt idx="4">
                  <c:v>EL Progress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0.36363636363636365</c:v>
                </c:pt>
                <c:pt idx="1">
                  <c:v>0.36363636363636365</c:v>
                </c:pt>
                <c:pt idx="2">
                  <c:v>9.0909090909090912E-2</c:v>
                </c:pt>
                <c:pt idx="3">
                  <c:v>9.0909090909090912E-2</c:v>
                </c:pt>
                <c:pt idx="4">
                  <c:v>9.0909090909090912E-2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>
                <a:solidFill>
                  <a:srgbClr val="151F46"/>
                </a:solidFill>
                <a:latin typeface="Georgia" panose="02040502050405020303" pitchFamily="18" charset="0"/>
              </a:rPr>
              <a:t>High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51F46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151F4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DCE09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DE067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Sheet1!$A$6:$A$9</c:f>
              <c:strCache>
                <c:ptCount val="4"/>
                <c:pt idx="0">
                  <c:v>Achievement</c:v>
                </c:pt>
                <c:pt idx="1">
                  <c:v>Growth</c:v>
                </c:pt>
                <c:pt idx="2">
                  <c:v>Graduation Rate</c:v>
                </c:pt>
                <c:pt idx="3">
                  <c:v>College/Career Readiness</c:v>
                </c:pt>
              </c:strCache>
            </c:strRef>
          </c:cat>
          <c:val>
            <c:numRef>
              <c:f>Sheet1!$B$6:$B$9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>
                <a:solidFill>
                  <a:srgbClr val="151F46"/>
                </a:solidFill>
                <a:latin typeface="Georgia" panose="02040502050405020303" pitchFamily="18" charset="0"/>
              </a:rPr>
              <a:t>High Schools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51F46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151F4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31499F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DE067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A5A5A5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Sheet1!$D$9:$D$14</c:f>
              <c:strCache>
                <c:ptCount val="6"/>
                <c:pt idx="0">
                  <c:v>Achievement</c:v>
                </c:pt>
                <c:pt idx="1">
                  <c:v>Growth</c:v>
                </c:pt>
                <c:pt idx="2">
                  <c:v>Attendance</c:v>
                </c:pt>
                <c:pt idx="3">
                  <c:v>Strength of Diploma</c:v>
                </c:pt>
                <c:pt idx="4">
                  <c:v>EL Progress</c:v>
                </c:pt>
                <c:pt idx="5">
                  <c:v>Graduation Rate</c:v>
                </c:pt>
              </c:strCache>
            </c:strRef>
          </c:cat>
          <c:val>
            <c:numRef>
              <c:f>Sheet1!$E$9:$E$14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Sheet1!$D$9:$D$14</c:f>
              <c:strCache>
                <c:ptCount val="6"/>
                <c:pt idx="0">
                  <c:v>Achievement</c:v>
                </c:pt>
                <c:pt idx="1">
                  <c:v>Growth</c:v>
                </c:pt>
                <c:pt idx="2">
                  <c:v>Attendance</c:v>
                </c:pt>
                <c:pt idx="3">
                  <c:v>Strength of Diploma</c:v>
                </c:pt>
                <c:pt idx="4">
                  <c:v>EL Progress</c:v>
                </c:pt>
                <c:pt idx="5">
                  <c:v>Graduation Rate</c:v>
                </c:pt>
              </c:strCache>
            </c:strRef>
          </c:cat>
          <c:val>
            <c:numRef>
              <c:f>Sheet1!$F$9:$F$14</c:f>
              <c:numCache>
                <c:formatCode>0.0%</c:formatCode>
                <c:ptCount val="6"/>
                <c:pt idx="0">
                  <c:v>0.26666666666666666</c:v>
                </c:pt>
                <c:pt idx="1">
                  <c:v>0.26666666666666666</c:v>
                </c:pt>
                <c:pt idx="2">
                  <c:v>6.6666666666666666E-2</c:v>
                </c:pt>
                <c:pt idx="3">
                  <c:v>6.6666666666666666E-2</c:v>
                </c:pt>
                <c:pt idx="4">
                  <c:v>6.6666666666666666E-2</c:v>
                </c:pt>
                <c:pt idx="5">
                  <c:v>0.26666666666666666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Sheet2!$C$11</c:f>
              <c:strCache>
                <c:ptCount val="1"/>
                <c:pt idx="0">
                  <c:v>ELA</c:v>
                </c:pt>
              </c:strCache>
            </c:strRef>
          </c:tx>
          <c:spPr>
            <a:solidFill>
              <a:srgbClr val="151F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51F46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Sheet2!$B$12:$B$15</c:f>
              <c:strCache>
                <c:ptCount val="4"/>
                <c:pt idx="0">
                  <c:v>Exceeds</c:v>
                </c:pt>
                <c:pt idx="1">
                  <c:v>Meets</c:v>
                </c:pt>
                <c:pt idx="2">
                  <c:v>Approaches</c:v>
                </c:pt>
                <c:pt idx="3">
                  <c:v>Does Not Meet</c:v>
                </c:pt>
              </c:strCache>
            </c:strRef>
          </c:cat>
          <c:val>
            <c:numRef>
              <c:f>Sheet2!$C$12:$C$15</c:f>
              <c:numCache>
                <c:formatCode>General</c:formatCode>
                <c:ptCount val="4"/>
                <c:pt idx="0">
                  <c:v>92</c:v>
                </c:pt>
                <c:pt idx="1">
                  <c:v>822</c:v>
                </c:pt>
                <c:pt idx="2">
                  <c:v>661</c:v>
                </c:pt>
                <c:pt idx="3">
                  <c:v>191</c:v>
                </c:pt>
              </c:numCache>
            </c:numRef>
          </c:val>
        </c:ser>
        <c:ser>
          <c:idx val="1"/>
          <c:order val="1"/>
          <c:tx>
            <c:strRef>
              <c:f>Sheet2!$D$11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FDCE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51F46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Sheet2!$B$12:$B$15</c:f>
              <c:strCache>
                <c:ptCount val="4"/>
                <c:pt idx="0">
                  <c:v>Exceeds</c:v>
                </c:pt>
                <c:pt idx="1">
                  <c:v>Meets</c:v>
                </c:pt>
                <c:pt idx="2">
                  <c:v>Approaches</c:v>
                </c:pt>
                <c:pt idx="3">
                  <c:v>Does Not Meet</c:v>
                </c:pt>
              </c:strCache>
            </c:strRef>
          </c:cat>
          <c:val>
            <c:numRef>
              <c:f>Sheet2!$D$12:$D$15</c:f>
              <c:numCache>
                <c:formatCode>General</c:formatCode>
                <c:ptCount val="4"/>
                <c:pt idx="0">
                  <c:v>165</c:v>
                </c:pt>
                <c:pt idx="1">
                  <c:v>801</c:v>
                </c:pt>
                <c:pt idx="2">
                  <c:v>617</c:v>
                </c:pt>
                <c:pt idx="3">
                  <c:v>187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956192"/>
        <c:axId val="388953448"/>
      </c:barChart>
      <c:catAx>
        <c:axId val="3889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88953448"/>
        <c:crosses val="autoZero"/>
        <c:auto val="1"/>
        <c:lblAlgn val="ctr"/>
        <c:lblOffset val="100"/>
        <c:noMultiLvlLbl val="0"/>
      </c:catAx>
      <c:valAx>
        <c:axId val="388953448"/>
        <c:scaling>
          <c:orientation val="minMax"/>
          <c:max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8895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51F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51F46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Sheet2!$B$4:$B$8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Sheet2!$C$4:$C$8</c:f>
              <c:numCache>
                <c:formatCode>General</c:formatCode>
                <c:ptCount val="5"/>
                <c:pt idx="0">
                  <c:v>0</c:v>
                </c:pt>
                <c:pt idx="1">
                  <c:v>39</c:v>
                </c:pt>
                <c:pt idx="2">
                  <c:v>142</c:v>
                </c:pt>
                <c:pt idx="3">
                  <c:v>278</c:v>
                </c:pt>
                <c:pt idx="4">
                  <c:v>1284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056728"/>
        <c:axId val="388057904"/>
      </c:barChart>
      <c:catAx>
        <c:axId val="38805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88057904"/>
        <c:crosses val="autoZero"/>
        <c:auto val="1"/>
        <c:lblAlgn val="ctr"/>
        <c:lblOffset val="100"/>
        <c:noMultiLvlLbl val="0"/>
      </c:catAx>
      <c:valAx>
        <c:axId val="388057904"/>
        <c:scaling>
          <c:orientation val="minMax"/>
          <c:max val="1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8805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DCE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51F46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Sheet1!$A$24:$A$28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F</c:v>
                </c:pt>
              </c:strCache>
            </c:strRef>
          </c:cat>
          <c:val>
            <c:numRef>
              <c:f>Sheet1!$B$24:$B$28</c:f>
              <c:numCache>
                <c:formatCode>General</c:formatCode>
                <c:ptCount val="5"/>
                <c:pt idx="0">
                  <c:v>278</c:v>
                </c:pt>
                <c:pt idx="1">
                  <c:v>69</c:v>
                </c:pt>
                <c:pt idx="2">
                  <c:v>17</c:v>
                </c:pt>
                <c:pt idx="3">
                  <c:v>4</c:v>
                </c:pt>
                <c:pt idx="4">
                  <c:v>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191408"/>
        <c:axId val="604190232"/>
      </c:barChart>
      <c:catAx>
        <c:axId val="6041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04190232"/>
        <c:crosses val="autoZero"/>
        <c:auto val="1"/>
        <c:lblAlgn val="ctr"/>
        <c:lblOffset val="100"/>
        <c:noMultiLvlLbl val="0"/>
      </c:catAx>
      <c:valAx>
        <c:axId val="604190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0419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DCE0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51F46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Sheet1!$C$5:$C$8</c:f>
              <c:strCache>
                <c:ptCount val="4"/>
                <c:pt idx="0">
                  <c:v>Exceeds</c:v>
                </c:pt>
                <c:pt idx="1">
                  <c:v>Meets</c:v>
                </c:pt>
                <c:pt idx="2">
                  <c:v>Approaches</c:v>
                </c:pt>
                <c:pt idx="3">
                  <c:v>Does Not Meet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180</c:v>
                </c:pt>
                <c:pt idx="1">
                  <c:v>128</c:v>
                </c:pt>
                <c:pt idx="2">
                  <c:v>77</c:v>
                </c:pt>
                <c:pt idx="3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187880"/>
        <c:axId val="604189056"/>
      </c:barChart>
      <c:catAx>
        <c:axId val="60418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04189056"/>
        <c:crosses val="autoZero"/>
        <c:auto val="1"/>
        <c:lblAlgn val="ctr"/>
        <c:lblOffset val="100"/>
        <c:noMultiLvlLbl val="0"/>
      </c:catAx>
      <c:valAx>
        <c:axId val="60418905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151F46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604187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FA273-958E-48D4-847E-5240B88C3ABB}" type="doc">
      <dgm:prSet loTypeId="urn:microsoft.com/office/officeart/2005/8/layout/equation2" loCatId="relationship" qsTypeId="urn:microsoft.com/office/officeart/2005/8/quickstyle/3d2" qsCatId="3D" csTypeId="urn:microsoft.com/office/officeart/2005/8/colors/accent1_2" csCatId="accent1" phldr="1"/>
      <dgm:spPr/>
    </dgm:pt>
    <dgm:pt modelId="{46BA45EC-AB10-47FA-A924-2091F51FBAFF}">
      <dgm:prSet phldrT="[Text]"/>
      <dgm:spPr>
        <a:solidFill>
          <a:srgbClr val="151F46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State Accountability</a:t>
          </a:r>
          <a:endParaRPr lang="en-US" dirty="0">
            <a:latin typeface="Georgia" panose="02040502050405020303" pitchFamily="18" charset="0"/>
          </a:endParaRPr>
        </a:p>
      </dgm:t>
    </dgm:pt>
    <dgm:pt modelId="{81E78D29-3846-4E2D-ACCC-1411981F53A9}" type="parTrans" cxnId="{36F7E305-3E93-416E-9F60-273970D9CFDC}">
      <dgm:prSet/>
      <dgm:spPr/>
      <dgm:t>
        <a:bodyPr/>
        <a:lstStyle/>
        <a:p>
          <a:endParaRPr lang="en-US"/>
        </a:p>
      </dgm:t>
    </dgm:pt>
    <dgm:pt modelId="{8C78CC42-15E8-498E-99B7-EB723429431F}" type="sibTrans" cxnId="{36F7E305-3E93-416E-9F60-273970D9CFDC}">
      <dgm:prSet/>
      <dgm:spPr>
        <a:solidFill>
          <a:srgbClr val="FDCE09"/>
        </a:solidFill>
      </dgm:spPr>
      <dgm:t>
        <a:bodyPr/>
        <a:lstStyle/>
        <a:p>
          <a:endParaRPr lang="en-US"/>
        </a:p>
      </dgm:t>
    </dgm:pt>
    <dgm:pt modelId="{E13C65F9-94C9-401F-A114-E17C3550567F}">
      <dgm:prSet phldrT="[Text]"/>
      <dgm:spPr>
        <a:solidFill>
          <a:srgbClr val="151F46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Federal Accountability</a:t>
          </a:r>
          <a:endParaRPr lang="en-US" dirty="0">
            <a:latin typeface="Georgia" panose="02040502050405020303" pitchFamily="18" charset="0"/>
          </a:endParaRPr>
        </a:p>
      </dgm:t>
    </dgm:pt>
    <dgm:pt modelId="{D472359D-8823-45D2-97B2-5210208FB3DD}" type="parTrans" cxnId="{087C8062-97EF-4A56-81AB-4483652AE60E}">
      <dgm:prSet/>
      <dgm:spPr/>
      <dgm:t>
        <a:bodyPr/>
        <a:lstStyle/>
        <a:p>
          <a:endParaRPr lang="en-US"/>
        </a:p>
      </dgm:t>
    </dgm:pt>
    <dgm:pt modelId="{5329764D-2F3D-4056-B1B3-F20FE5DEF5D3}" type="sibTrans" cxnId="{087C8062-97EF-4A56-81AB-4483652AE60E}">
      <dgm:prSet/>
      <dgm:spPr>
        <a:solidFill>
          <a:srgbClr val="FDCE09"/>
        </a:solidFill>
      </dgm:spPr>
      <dgm:t>
        <a:bodyPr/>
        <a:lstStyle/>
        <a:p>
          <a:endParaRPr lang="en-US"/>
        </a:p>
      </dgm:t>
    </dgm:pt>
    <dgm:pt modelId="{68CC5669-C90E-4026-A73B-75AA475834E3}">
      <dgm:prSet phldrT="[Text]"/>
      <dgm:spPr>
        <a:solidFill>
          <a:srgbClr val="151F46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One Accountability System</a:t>
          </a:r>
          <a:endParaRPr lang="en-US" dirty="0">
            <a:latin typeface="Georgia" panose="02040502050405020303" pitchFamily="18" charset="0"/>
          </a:endParaRPr>
        </a:p>
      </dgm:t>
    </dgm:pt>
    <dgm:pt modelId="{2BAD40CA-F3C3-4D5A-81AE-36DD2877D9E3}" type="parTrans" cxnId="{F33786ED-DE93-404D-9F58-388B4BD2CDE8}">
      <dgm:prSet/>
      <dgm:spPr/>
      <dgm:t>
        <a:bodyPr/>
        <a:lstStyle/>
        <a:p>
          <a:endParaRPr lang="en-US"/>
        </a:p>
      </dgm:t>
    </dgm:pt>
    <dgm:pt modelId="{88FDE201-A523-41C2-80E1-3C6F036C30E5}" type="sibTrans" cxnId="{F33786ED-DE93-404D-9F58-388B4BD2CDE8}">
      <dgm:prSet/>
      <dgm:spPr/>
      <dgm:t>
        <a:bodyPr/>
        <a:lstStyle/>
        <a:p>
          <a:endParaRPr lang="en-US"/>
        </a:p>
      </dgm:t>
    </dgm:pt>
    <dgm:pt modelId="{F6973727-3AAA-4B77-A58D-10409E4CB8D9}" type="pres">
      <dgm:prSet presAssocID="{00BFA273-958E-48D4-847E-5240B88C3ABB}" presName="Name0" presStyleCnt="0">
        <dgm:presLayoutVars>
          <dgm:dir/>
          <dgm:resizeHandles val="exact"/>
        </dgm:presLayoutVars>
      </dgm:prSet>
      <dgm:spPr/>
    </dgm:pt>
    <dgm:pt modelId="{DBD24F0E-14FB-4346-8F5A-92F0EB00759D}" type="pres">
      <dgm:prSet presAssocID="{00BFA273-958E-48D4-847E-5240B88C3ABB}" presName="vNodes" presStyleCnt="0"/>
      <dgm:spPr/>
    </dgm:pt>
    <dgm:pt modelId="{511803B7-323C-4633-A588-D34473B75AC8}" type="pres">
      <dgm:prSet presAssocID="{46BA45EC-AB10-47FA-A924-2091F51FBA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26D39-CEB4-4590-A18B-0A350D9F35FF}" type="pres">
      <dgm:prSet presAssocID="{8C78CC42-15E8-498E-99B7-EB723429431F}" presName="spacerT" presStyleCnt="0"/>
      <dgm:spPr/>
    </dgm:pt>
    <dgm:pt modelId="{93C18BDC-0502-4BD9-A2D3-68B6CF605C77}" type="pres">
      <dgm:prSet presAssocID="{8C78CC42-15E8-498E-99B7-EB723429431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0F64CC3-DEDC-43CD-B77E-1AC2C35AD970}" type="pres">
      <dgm:prSet presAssocID="{8C78CC42-15E8-498E-99B7-EB723429431F}" presName="spacerB" presStyleCnt="0"/>
      <dgm:spPr/>
    </dgm:pt>
    <dgm:pt modelId="{419961D7-F329-438F-BE58-B053AF95E898}" type="pres">
      <dgm:prSet presAssocID="{E13C65F9-94C9-401F-A114-E17C355056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C5AD5-064B-49E5-A4DE-4563E9E05F60}" type="pres">
      <dgm:prSet presAssocID="{00BFA273-958E-48D4-847E-5240B88C3ABB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1C556176-0967-48BB-AF3F-152C5327558C}" type="pres">
      <dgm:prSet presAssocID="{00BFA273-958E-48D4-847E-5240B88C3AB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96A7B12-99D0-4E1A-B27B-CD0353B0B62F}" type="pres">
      <dgm:prSet presAssocID="{00BFA273-958E-48D4-847E-5240B88C3AB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F1EDE-4891-423A-A0EB-0168278CFD8C}" type="presOf" srcId="{46BA45EC-AB10-47FA-A924-2091F51FBAFF}" destId="{511803B7-323C-4633-A588-D34473B75AC8}" srcOrd="0" destOrd="0" presId="urn:microsoft.com/office/officeart/2005/8/layout/equation2"/>
    <dgm:cxn modelId="{F33786ED-DE93-404D-9F58-388B4BD2CDE8}" srcId="{00BFA273-958E-48D4-847E-5240B88C3ABB}" destId="{68CC5669-C90E-4026-A73B-75AA475834E3}" srcOrd="2" destOrd="0" parTransId="{2BAD40CA-F3C3-4D5A-81AE-36DD2877D9E3}" sibTransId="{88FDE201-A523-41C2-80E1-3C6F036C30E5}"/>
    <dgm:cxn modelId="{3AD176D4-F3EA-4054-8CC3-36463615E014}" type="presOf" srcId="{00BFA273-958E-48D4-847E-5240B88C3ABB}" destId="{F6973727-3AAA-4B77-A58D-10409E4CB8D9}" srcOrd="0" destOrd="0" presId="urn:microsoft.com/office/officeart/2005/8/layout/equation2"/>
    <dgm:cxn modelId="{36F7E305-3E93-416E-9F60-273970D9CFDC}" srcId="{00BFA273-958E-48D4-847E-5240B88C3ABB}" destId="{46BA45EC-AB10-47FA-A924-2091F51FBAFF}" srcOrd="0" destOrd="0" parTransId="{81E78D29-3846-4E2D-ACCC-1411981F53A9}" sibTransId="{8C78CC42-15E8-498E-99B7-EB723429431F}"/>
    <dgm:cxn modelId="{3ABE75C6-ECED-4DCA-8F9B-6A588AE45481}" type="presOf" srcId="{5329764D-2F3D-4056-B1B3-F20FE5DEF5D3}" destId="{1C556176-0967-48BB-AF3F-152C5327558C}" srcOrd="1" destOrd="0" presId="urn:microsoft.com/office/officeart/2005/8/layout/equation2"/>
    <dgm:cxn modelId="{539C7BAE-851C-4352-BB82-FE7C16BDED9A}" type="presOf" srcId="{8C78CC42-15E8-498E-99B7-EB723429431F}" destId="{93C18BDC-0502-4BD9-A2D3-68B6CF605C77}" srcOrd="0" destOrd="0" presId="urn:microsoft.com/office/officeart/2005/8/layout/equation2"/>
    <dgm:cxn modelId="{1DEFF298-EE13-471C-8E6C-A8880FBD708D}" type="presOf" srcId="{E13C65F9-94C9-401F-A114-E17C3550567F}" destId="{419961D7-F329-438F-BE58-B053AF95E898}" srcOrd="0" destOrd="0" presId="urn:microsoft.com/office/officeart/2005/8/layout/equation2"/>
    <dgm:cxn modelId="{08161B33-7E17-4218-AA9A-9F3CD7A979DC}" type="presOf" srcId="{5329764D-2F3D-4056-B1B3-F20FE5DEF5D3}" destId="{261C5AD5-064B-49E5-A4DE-4563E9E05F60}" srcOrd="0" destOrd="0" presId="urn:microsoft.com/office/officeart/2005/8/layout/equation2"/>
    <dgm:cxn modelId="{087C8062-97EF-4A56-81AB-4483652AE60E}" srcId="{00BFA273-958E-48D4-847E-5240B88C3ABB}" destId="{E13C65F9-94C9-401F-A114-E17C3550567F}" srcOrd="1" destOrd="0" parTransId="{D472359D-8823-45D2-97B2-5210208FB3DD}" sibTransId="{5329764D-2F3D-4056-B1B3-F20FE5DEF5D3}"/>
    <dgm:cxn modelId="{51B96FFB-3130-4AA2-AEB0-B10C2DA3B6C8}" type="presOf" srcId="{68CC5669-C90E-4026-A73B-75AA475834E3}" destId="{196A7B12-99D0-4E1A-B27B-CD0353B0B62F}" srcOrd="0" destOrd="0" presId="urn:microsoft.com/office/officeart/2005/8/layout/equation2"/>
    <dgm:cxn modelId="{F2B403FF-9116-42C0-A954-DC357218BCAB}" type="presParOf" srcId="{F6973727-3AAA-4B77-A58D-10409E4CB8D9}" destId="{DBD24F0E-14FB-4346-8F5A-92F0EB00759D}" srcOrd="0" destOrd="0" presId="urn:microsoft.com/office/officeart/2005/8/layout/equation2"/>
    <dgm:cxn modelId="{FD6650B1-CEB3-4A0D-B19D-A8FFA72739F7}" type="presParOf" srcId="{DBD24F0E-14FB-4346-8F5A-92F0EB00759D}" destId="{511803B7-323C-4633-A588-D34473B75AC8}" srcOrd="0" destOrd="0" presId="urn:microsoft.com/office/officeart/2005/8/layout/equation2"/>
    <dgm:cxn modelId="{0C6399B1-F44B-44CF-AB22-D85941A8CB88}" type="presParOf" srcId="{DBD24F0E-14FB-4346-8F5A-92F0EB00759D}" destId="{04726D39-CEB4-4590-A18B-0A350D9F35FF}" srcOrd="1" destOrd="0" presId="urn:microsoft.com/office/officeart/2005/8/layout/equation2"/>
    <dgm:cxn modelId="{A31C33FD-10D7-401A-BB2A-65CB567439EF}" type="presParOf" srcId="{DBD24F0E-14FB-4346-8F5A-92F0EB00759D}" destId="{93C18BDC-0502-4BD9-A2D3-68B6CF605C77}" srcOrd="2" destOrd="0" presId="urn:microsoft.com/office/officeart/2005/8/layout/equation2"/>
    <dgm:cxn modelId="{DFEF82D5-4544-446A-B0EE-29F74205AF57}" type="presParOf" srcId="{DBD24F0E-14FB-4346-8F5A-92F0EB00759D}" destId="{90F64CC3-DEDC-43CD-B77E-1AC2C35AD970}" srcOrd="3" destOrd="0" presId="urn:microsoft.com/office/officeart/2005/8/layout/equation2"/>
    <dgm:cxn modelId="{E3E1C5FD-DEC1-48F7-B3A1-692ABD8B2B47}" type="presParOf" srcId="{DBD24F0E-14FB-4346-8F5A-92F0EB00759D}" destId="{419961D7-F329-438F-BE58-B053AF95E898}" srcOrd="4" destOrd="0" presId="urn:microsoft.com/office/officeart/2005/8/layout/equation2"/>
    <dgm:cxn modelId="{A54DCBE9-19B3-482B-9E8A-AA8EA66C0A38}" type="presParOf" srcId="{F6973727-3AAA-4B77-A58D-10409E4CB8D9}" destId="{261C5AD5-064B-49E5-A4DE-4563E9E05F60}" srcOrd="1" destOrd="0" presId="urn:microsoft.com/office/officeart/2005/8/layout/equation2"/>
    <dgm:cxn modelId="{E74D13C4-D67C-4DEE-938A-4CBE7BAB0D8E}" type="presParOf" srcId="{261C5AD5-064B-49E5-A4DE-4563E9E05F60}" destId="{1C556176-0967-48BB-AF3F-152C5327558C}" srcOrd="0" destOrd="0" presId="urn:microsoft.com/office/officeart/2005/8/layout/equation2"/>
    <dgm:cxn modelId="{8F135C4D-8983-4282-82E7-D995C3DA32AE}" type="presParOf" srcId="{F6973727-3AAA-4B77-A58D-10409E4CB8D9}" destId="{196A7B12-99D0-4E1A-B27B-CD0353B0B62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FA368-B0E7-4982-A5DE-18FC6DA2863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7D7CD-05BE-4912-8F04-A819D227591A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141B4D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Policy Definitions</a:t>
          </a:r>
          <a:endParaRPr lang="en-US" dirty="0">
            <a:latin typeface="Georgia" panose="02040502050405020303" pitchFamily="18" charset="0"/>
          </a:endParaRPr>
        </a:p>
      </dgm:t>
    </dgm:pt>
    <dgm:pt modelId="{9F15B722-CA51-4553-9E44-E7B9F638E5C5}" type="parTrans" cxnId="{0958F71C-FAF3-4C12-90FD-5963A4FD81CA}">
      <dgm:prSet/>
      <dgm:spPr/>
      <dgm:t>
        <a:bodyPr/>
        <a:lstStyle/>
        <a:p>
          <a:endParaRPr lang="en-US"/>
        </a:p>
      </dgm:t>
    </dgm:pt>
    <dgm:pt modelId="{A1F2C619-DF68-485B-A2F6-BD8AF5B09C9E}" type="sibTrans" cxnId="{0958F71C-FAF3-4C12-90FD-5963A4FD81CA}">
      <dgm:prSet/>
      <dgm:spPr/>
      <dgm:t>
        <a:bodyPr/>
        <a:lstStyle/>
        <a:p>
          <a:endParaRPr lang="en-US"/>
        </a:p>
      </dgm:t>
    </dgm:pt>
    <dgm:pt modelId="{6CB31D70-EAD6-4EBE-8673-499D199DAB62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DCE09"/>
        </a:solidFill>
        <a:ln>
          <a:solidFill>
            <a:srgbClr val="FDCE09"/>
          </a:solidFill>
        </a:ln>
      </dgm:spPr>
      <dgm:t>
        <a:bodyPr anchor="ctr"/>
        <a:lstStyle/>
        <a:p>
          <a:r>
            <a:rPr lang="en-US" dirty="0" smtClean="0">
              <a:latin typeface="Georgia" panose="02040502050405020303" pitchFamily="18" charset="0"/>
            </a:rPr>
            <a:t>Concise statements of intended outcomes, interpretations, and implications of each overall rating</a:t>
          </a:r>
          <a:endParaRPr lang="en-US" dirty="0">
            <a:latin typeface="Georgia" panose="02040502050405020303" pitchFamily="18" charset="0"/>
          </a:endParaRPr>
        </a:p>
      </dgm:t>
    </dgm:pt>
    <dgm:pt modelId="{2D0809B0-2328-4D84-9955-F705E48CE7DE}" type="parTrans" cxnId="{A85440EC-9194-44DF-88B9-024D82382B5B}">
      <dgm:prSet/>
      <dgm:spPr/>
      <dgm:t>
        <a:bodyPr/>
        <a:lstStyle/>
        <a:p>
          <a:endParaRPr lang="en-US"/>
        </a:p>
      </dgm:t>
    </dgm:pt>
    <dgm:pt modelId="{B8FB90C7-CBEF-4B9A-A00E-E959EDBB43C5}" type="sibTrans" cxnId="{A85440EC-9194-44DF-88B9-024D82382B5B}">
      <dgm:prSet/>
      <dgm:spPr/>
      <dgm:t>
        <a:bodyPr/>
        <a:lstStyle/>
        <a:p>
          <a:endParaRPr lang="en-US"/>
        </a:p>
      </dgm:t>
    </dgm:pt>
    <dgm:pt modelId="{9015F515-5E80-475F-9982-0E4673F555C5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141B4D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School Performance Level Descriptors</a:t>
          </a:r>
          <a:endParaRPr lang="en-US" dirty="0">
            <a:latin typeface="Georgia" panose="02040502050405020303" pitchFamily="18" charset="0"/>
          </a:endParaRPr>
        </a:p>
      </dgm:t>
    </dgm:pt>
    <dgm:pt modelId="{51AB3733-6818-4558-81DD-EA81A26A70CA}" type="parTrans" cxnId="{1C2AE4D8-4C38-40DE-906A-118CAACA234A}">
      <dgm:prSet/>
      <dgm:spPr/>
      <dgm:t>
        <a:bodyPr/>
        <a:lstStyle/>
        <a:p>
          <a:endParaRPr lang="en-US"/>
        </a:p>
      </dgm:t>
    </dgm:pt>
    <dgm:pt modelId="{C27A9F50-295F-46E6-BC3F-831F687A8335}" type="sibTrans" cxnId="{1C2AE4D8-4C38-40DE-906A-118CAACA234A}">
      <dgm:prSet/>
      <dgm:spPr/>
      <dgm:t>
        <a:bodyPr/>
        <a:lstStyle/>
        <a:p>
          <a:endParaRPr lang="en-US"/>
        </a:p>
      </dgm:t>
    </dgm:pt>
    <dgm:pt modelId="{2096AC66-A205-4DA8-ADB3-6D80E81A23E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DCE09"/>
        </a:solidFill>
        <a:ln>
          <a:solidFill>
            <a:srgbClr val="FDCE09"/>
          </a:solidFill>
        </a:ln>
      </dgm:spPr>
      <dgm:t>
        <a:bodyPr anchor="ctr"/>
        <a:lstStyle/>
        <a:p>
          <a:r>
            <a:rPr lang="en-US" dirty="0" smtClean="0">
              <a:latin typeface="Georgia" panose="02040502050405020303" pitchFamily="18" charset="0"/>
            </a:rPr>
            <a:t>Broad-based panel of leaders and stakeholders to evaluate information and make recommendations regarding performance expectations for the accountability system</a:t>
          </a:r>
          <a:endParaRPr lang="en-US" dirty="0">
            <a:latin typeface="Georgia" panose="02040502050405020303" pitchFamily="18" charset="0"/>
          </a:endParaRPr>
        </a:p>
      </dgm:t>
    </dgm:pt>
    <dgm:pt modelId="{0D8AF636-7C0B-4491-AA45-A6F2554F4192}" type="parTrans" cxnId="{3F07F69C-E318-415C-900C-1F2CDEEB4F94}">
      <dgm:prSet/>
      <dgm:spPr/>
      <dgm:t>
        <a:bodyPr/>
        <a:lstStyle/>
        <a:p>
          <a:endParaRPr lang="en-US"/>
        </a:p>
      </dgm:t>
    </dgm:pt>
    <dgm:pt modelId="{6BF22820-CD1F-46D5-B9E3-5D35648BCB53}" type="sibTrans" cxnId="{3F07F69C-E318-415C-900C-1F2CDEEB4F94}">
      <dgm:prSet/>
      <dgm:spPr/>
      <dgm:t>
        <a:bodyPr/>
        <a:lstStyle/>
        <a:p>
          <a:endParaRPr lang="en-US"/>
        </a:p>
      </dgm:t>
    </dgm:pt>
    <dgm:pt modelId="{62EB22F7-40D0-4BE2-AC3A-6C9F67AECF5F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141B4D"/>
        </a:solidFill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Standard Setting</a:t>
          </a:r>
          <a:endParaRPr lang="en-US" dirty="0">
            <a:latin typeface="Georgia" panose="02040502050405020303" pitchFamily="18" charset="0"/>
          </a:endParaRPr>
        </a:p>
      </dgm:t>
    </dgm:pt>
    <dgm:pt modelId="{22A18B90-14AE-4599-8EA5-4B78F8A442E2}" type="parTrans" cxnId="{EB4FA7B3-7809-4EF5-A0FC-4A4C0C1B93FD}">
      <dgm:prSet/>
      <dgm:spPr/>
      <dgm:t>
        <a:bodyPr/>
        <a:lstStyle/>
        <a:p>
          <a:endParaRPr lang="en-US"/>
        </a:p>
      </dgm:t>
    </dgm:pt>
    <dgm:pt modelId="{3B88BCED-C4D4-4850-9580-A3C5024BF3D6}" type="sibTrans" cxnId="{EB4FA7B3-7809-4EF5-A0FC-4A4C0C1B93FD}">
      <dgm:prSet/>
      <dgm:spPr/>
      <dgm:t>
        <a:bodyPr/>
        <a:lstStyle/>
        <a:p>
          <a:endParaRPr lang="en-US"/>
        </a:p>
      </dgm:t>
    </dgm:pt>
    <dgm:pt modelId="{742B8E09-18C9-41A7-AFDF-3EC56875879E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DCE09"/>
        </a:solidFill>
        <a:ln>
          <a:solidFill>
            <a:srgbClr val="FDCE09"/>
          </a:solidFill>
        </a:ln>
      </dgm:spPr>
      <dgm:t>
        <a:bodyPr anchor="ctr"/>
        <a:lstStyle/>
        <a:p>
          <a:r>
            <a:rPr lang="en-US" dirty="0" smtClean="0">
              <a:latin typeface="Georgia" panose="02040502050405020303" pitchFamily="18" charset="0"/>
            </a:rPr>
            <a:t>Detailed descriptions of performance profiles of each rating level with sufficient clarity to guide standard setting</a:t>
          </a:r>
          <a:endParaRPr lang="en-US" dirty="0">
            <a:latin typeface="Georgia" panose="02040502050405020303" pitchFamily="18" charset="0"/>
          </a:endParaRPr>
        </a:p>
      </dgm:t>
    </dgm:pt>
    <dgm:pt modelId="{7680EA80-F01C-4116-8FDF-C886695BCBEF}" type="parTrans" cxnId="{4703B344-6A58-4B77-A05A-855195F5977E}">
      <dgm:prSet/>
      <dgm:spPr/>
      <dgm:t>
        <a:bodyPr/>
        <a:lstStyle/>
        <a:p>
          <a:endParaRPr lang="en-US"/>
        </a:p>
      </dgm:t>
    </dgm:pt>
    <dgm:pt modelId="{7945F8E1-CB0E-4FFC-B726-2FC7E6401E57}" type="sibTrans" cxnId="{4703B344-6A58-4B77-A05A-855195F5977E}">
      <dgm:prSet/>
      <dgm:spPr/>
      <dgm:t>
        <a:bodyPr/>
        <a:lstStyle/>
        <a:p>
          <a:endParaRPr lang="en-US"/>
        </a:p>
      </dgm:t>
    </dgm:pt>
    <dgm:pt modelId="{39F53172-2E38-44F4-9480-CF1AF26751CC}" type="pres">
      <dgm:prSet presAssocID="{391FA368-B0E7-4982-A5DE-18FC6DA2863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EBF8DD-55F8-4B46-B8D7-9C13C08FB651}" type="pres">
      <dgm:prSet presAssocID="{9CE7D7CD-05BE-4912-8F04-A819D227591A}" presName="linNode" presStyleCnt="0"/>
      <dgm:spPr/>
    </dgm:pt>
    <dgm:pt modelId="{23711261-7DEC-43F8-8425-8E582B651B78}" type="pres">
      <dgm:prSet presAssocID="{9CE7D7CD-05BE-4912-8F04-A819D227591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07BE2-063A-4B60-93AB-B924458211EC}" type="pres">
      <dgm:prSet presAssocID="{9CE7D7CD-05BE-4912-8F04-A819D227591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7EA2B-00C1-43C9-86AA-9960A12AC026}" type="pres">
      <dgm:prSet presAssocID="{A1F2C619-DF68-485B-A2F6-BD8AF5B09C9E}" presName="spacing" presStyleCnt="0"/>
      <dgm:spPr/>
    </dgm:pt>
    <dgm:pt modelId="{496CEE19-7F39-491B-925C-4AF3559945CE}" type="pres">
      <dgm:prSet presAssocID="{9015F515-5E80-475F-9982-0E4673F555C5}" presName="linNode" presStyleCnt="0"/>
      <dgm:spPr/>
    </dgm:pt>
    <dgm:pt modelId="{D84FA4EC-A6CD-4E56-8DCF-13B4BCE6F69F}" type="pres">
      <dgm:prSet presAssocID="{9015F515-5E80-475F-9982-0E4673F555C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D503E-005C-4C98-84CA-536D0DF30766}" type="pres">
      <dgm:prSet presAssocID="{9015F515-5E80-475F-9982-0E4673F555C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794E4-AB6D-4CFC-8014-7E47845DB83E}" type="pres">
      <dgm:prSet presAssocID="{C27A9F50-295F-46E6-BC3F-831F687A8335}" presName="spacing" presStyleCnt="0"/>
      <dgm:spPr/>
    </dgm:pt>
    <dgm:pt modelId="{6CE41442-6DDC-4A30-AFFC-654BA130B7BB}" type="pres">
      <dgm:prSet presAssocID="{62EB22F7-40D0-4BE2-AC3A-6C9F67AECF5F}" presName="linNode" presStyleCnt="0"/>
      <dgm:spPr/>
    </dgm:pt>
    <dgm:pt modelId="{688FFB9A-2EF9-4FAD-9DEA-AE828C4EE3EA}" type="pres">
      <dgm:prSet presAssocID="{62EB22F7-40D0-4BE2-AC3A-6C9F67AECF5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2E17D-2330-4328-B0A9-78071EF1A059}" type="pres">
      <dgm:prSet presAssocID="{62EB22F7-40D0-4BE2-AC3A-6C9F67AECF5F}" presName="childShp" presStyleLbl="bgAccFollowNode1" presStyleIdx="2" presStyleCnt="3" custLinFactNeighborX="0" custLinFactNeighborY="8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FA7B3-7809-4EF5-A0FC-4A4C0C1B93FD}" srcId="{391FA368-B0E7-4982-A5DE-18FC6DA28635}" destId="{62EB22F7-40D0-4BE2-AC3A-6C9F67AECF5F}" srcOrd="2" destOrd="0" parTransId="{22A18B90-14AE-4599-8EA5-4B78F8A442E2}" sibTransId="{3B88BCED-C4D4-4850-9580-A3C5024BF3D6}"/>
    <dgm:cxn modelId="{A85440EC-9194-44DF-88B9-024D82382B5B}" srcId="{9CE7D7CD-05BE-4912-8F04-A819D227591A}" destId="{6CB31D70-EAD6-4EBE-8673-499D199DAB62}" srcOrd="0" destOrd="0" parTransId="{2D0809B0-2328-4D84-9955-F705E48CE7DE}" sibTransId="{B8FB90C7-CBEF-4B9A-A00E-E959EDBB43C5}"/>
    <dgm:cxn modelId="{3F07F69C-E318-415C-900C-1F2CDEEB4F94}" srcId="{62EB22F7-40D0-4BE2-AC3A-6C9F67AECF5F}" destId="{2096AC66-A205-4DA8-ADB3-6D80E81A23E0}" srcOrd="0" destOrd="0" parTransId="{0D8AF636-7C0B-4491-AA45-A6F2554F4192}" sibTransId="{6BF22820-CD1F-46D5-B9E3-5D35648BCB53}"/>
    <dgm:cxn modelId="{1C2AE4D8-4C38-40DE-906A-118CAACA234A}" srcId="{391FA368-B0E7-4982-A5DE-18FC6DA28635}" destId="{9015F515-5E80-475F-9982-0E4673F555C5}" srcOrd="1" destOrd="0" parTransId="{51AB3733-6818-4558-81DD-EA81A26A70CA}" sibTransId="{C27A9F50-295F-46E6-BC3F-831F687A8335}"/>
    <dgm:cxn modelId="{4703B344-6A58-4B77-A05A-855195F5977E}" srcId="{9015F515-5E80-475F-9982-0E4673F555C5}" destId="{742B8E09-18C9-41A7-AFDF-3EC56875879E}" srcOrd="0" destOrd="0" parTransId="{7680EA80-F01C-4116-8FDF-C886695BCBEF}" sibTransId="{7945F8E1-CB0E-4FFC-B726-2FC7E6401E57}"/>
    <dgm:cxn modelId="{2CDED577-9F68-463B-8837-C80CB5F7876D}" type="presOf" srcId="{742B8E09-18C9-41A7-AFDF-3EC56875879E}" destId="{C93D503E-005C-4C98-84CA-536D0DF30766}" srcOrd="0" destOrd="0" presId="urn:microsoft.com/office/officeart/2005/8/layout/vList6"/>
    <dgm:cxn modelId="{FA745BBF-EB63-471F-BF4B-E1BF25978C48}" type="presOf" srcId="{2096AC66-A205-4DA8-ADB3-6D80E81A23E0}" destId="{2502E17D-2330-4328-B0A9-78071EF1A059}" srcOrd="0" destOrd="0" presId="urn:microsoft.com/office/officeart/2005/8/layout/vList6"/>
    <dgm:cxn modelId="{9D0C0248-3EE2-445B-B179-125E76E26F75}" type="presOf" srcId="{9015F515-5E80-475F-9982-0E4673F555C5}" destId="{D84FA4EC-A6CD-4E56-8DCF-13B4BCE6F69F}" srcOrd="0" destOrd="0" presId="urn:microsoft.com/office/officeart/2005/8/layout/vList6"/>
    <dgm:cxn modelId="{F965F09A-97F0-494F-B1A8-29BAF2D5E545}" type="presOf" srcId="{62EB22F7-40D0-4BE2-AC3A-6C9F67AECF5F}" destId="{688FFB9A-2EF9-4FAD-9DEA-AE828C4EE3EA}" srcOrd="0" destOrd="0" presId="urn:microsoft.com/office/officeart/2005/8/layout/vList6"/>
    <dgm:cxn modelId="{B3EF4550-2AFD-4057-9EB5-B85AB120B378}" type="presOf" srcId="{6CB31D70-EAD6-4EBE-8673-499D199DAB62}" destId="{E0F07BE2-063A-4B60-93AB-B924458211EC}" srcOrd="0" destOrd="0" presId="urn:microsoft.com/office/officeart/2005/8/layout/vList6"/>
    <dgm:cxn modelId="{0958F71C-FAF3-4C12-90FD-5963A4FD81CA}" srcId="{391FA368-B0E7-4982-A5DE-18FC6DA28635}" destId="{9CE7D7CD-05BE-4912-8F04-A819D227591A}" srcOrd="0" destOrd="0" parTransId="{9F15B722-CA51-4553-9E44-E7B9F638E5C5}" sibTransId="{A1F2C619-DF68-485B-A2F6-BD8AF5B09C9E}"/>
    <dgm:cxn modelId="{6BD020D2-8122-4FEC-A634-AA200C7FD04F}" type="presOf" srcId="{9CE7D7CD-05BE-4912-8F04-A819D227591A}" destId="{23711261-7DEC-43F8-8425-8E582B651B78}" srcOrd="0" destOrd="0" presId="urn:microsoft.com/office/officeart/2005/8/layout/vList6"/>
    <dgm:cxn modelId="{83B49C50-4434-4481-911E-DBB29AD4DCE8}" type="presOf" srcId="{391FA368-B0E7-4982-A5DE-18FC6DA28635}" destId="{39F53172-2E38-44F4-9480-CF1AF26751CC}" srcOrd="0" destOrd="0" presId="urn:microsoft.com/office/officeart/2005/8/layout/vList6"/>
    <dgm:cxn modelId="{C809EEF7-FD0C-49A9-ABED-4C7F650CF1E1}" type="presParOf" srcId="{39F53172-2E38-44F4-9480-CF1AF26751CC}" destId="{6FEBF8DD-55F8-4B46-B8D7-9C13C08FB651}" srcOrd="0" destOrd="0" presId="urn:microsoft.com/office/officeart/2005/8/layout/vList6"/>
    <dgm:cxn modelId="{64FF9145-E2CE-4B69-861C-1EEB673F7901}" type="presParOf" srcId="{6FEBF8DD-55F8-4B46-B8D7-9C13C08FB651}" destId="{23711261-7DEC-43F8-8425-8E582B651B78}" srcOrd="0" destOrd="0" presId="urn:microsoft.com/office/officeart/2005/8/layout/vList6"/>
    <dgm:cxn modelId="{17B3E913-354B-477E-B681-A146B95E8BBF}" type="presParOf" srcId="{6FEBF8DD-55F8-4B46-B8D7-9C13C08FB651}" destId="{E0F07BE2-063A-4B60-93AB-B924458211EC}" srcOrd="1" destOrd="0" presId="urn:microsoft.com/office/officeart/2005/8/layout/vList6"/>
    <dgm:cxn modelId="{59C5A67D-C8D6-44CA-84C4-CCC5EC92D343}" type="presParOf" srcId="{39F53172-2E38-44F4-9480-CF1AF26751CC}" destId="{AB77EA2B-00C1-43C9-86AA-9960A12AC026}" srcOrd="1" destOrd="0" presId="urn:microsoft.com/office/officeart/2005/8/layout/vList6"/>
    <dgm:cxn modelId="{BDED1B6E-13D2-4A5E-A755-47C8716877C7}" type="presParOf" srcId="{39F53172-2E38-44F4-9480-CF1AF26751CC}" destId="{496CEE19-7F39-491B-925C-4AF3559945CE}" srcOrd="2" destOrd="0" presId="urn:microsoft.com/office/officeart/2005/8/layout/vList6"/>
    <dgm:cxn modelId="{5CD41397-9931-42C0-ADC8-9CF96ACFC769}" type="presParOf" srcId="{496CEE19-7F39-491B-925C-4AF3559945CE}" destId="{D84FA4EC-A6CD-4E56-8DCF-13B4BCE6F69F}" srcOrd="0" destOrd="0" presId="urn:microsoft.com/office/officeart/2005/8/layout/vList6"/>
    <dgm:cxn modelId="{298B3767-D272-403F-ADC7-8C92AA425D3E}" type="presParOf" srcId="{496CEE19-7F39-491B-925C-4AF3559945CE}" destId="{C93D503E-005C-4C98-84CA-536D0DF30766}" srcOrd="1" destOrd="0" presId="urn:microsoft.com/office/officeart/2005/8/layout/vList6"/>
    <dgm:cxn modelId="{8783ACC1-F5C9-4EFD-BDEA-3E617A4CF850}" type="presParOf" srcId="{39F53172-2E38-44F4-9480-CF1AF26751CC}" destId="{13B794E4-AB6D-4CFC-8014-7E47845DB83E}" srcOrd="3" destOrd="0" presId="urn:microsoft.com/office/officeart/2005/8/layout/vList6"/>
    <dgm:cxn modelId="{BE6C8018-3FF4-4767-8310-8D194BC38650}" type="presParOf" srcId="{39F53172-2E38-44F4-9480-CF1AF26751CC}" destId="{6CE41442-6DDC-4A30-AFFC-654BA130B7BB}" srcOrd="4" destOrd="0" presId="urn:microsoft.com/office/officeart/2005/8/layout/vList6"/>
    <dgm:cxn modelId="{42E6319F-99BE-47F2-9ED0-65BE4B551559}" type="presParOf" srcId="{6CE41442-6DDC-4A30-AFFC-654BA130B7BB}" destId="{688FFB9A-2EF9-4FAD-9DEA-AE828C4EE3EA}" srcOrd="0" destOrd="0" presId="urn:microsoft.com/office/officeart/2005/8/layout/vList6"/>
    <dgm:cxn modelId="{5C347F4E-5A22-4265-BE62-DF928B6C4C86}" type="presParOf" srcId="{6CE41442-6DDC-4A30-AFFC-654BA130B7BB}" destId="{2502E17D-2330-4328-B0A9-78071EF1A0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71C28-8C8C-434C-983D-A477AE10F4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92688-8A16-4C53-968A-EBC88005AD42}">
      <dgm:prSet phldrT="[Text]"/>
      <dgm:spPr>
        <a:solidFill>
          <a:srgbClr val="FDCE09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>
              <a:solidFill>
                <a:srgbClr val="151F46"/>
              </a:solidFill>
              <a:latin typeface="Georgia" panose="02040502050405020303" pitchFamily="18" charset="0"/>
            </a:rPr>
            <a:t>Student Success</a:t>
          </a:r>
          <a:endParaRPr lang="en-US" b="1" dirty="0">
            <a:solidFill>
              <a:srgbClr val="151F46"/>
            </a:solidFill>
            <a:latin typeface="Georgia" panose="02040502050405020303" pitchFamily="18" charset="0"/>
          </a:endParaRPr>
        </a:p>
      </dgm:t>
    </dgm:pt>
    <dgm:pt modelId="{4762F712-C034-4313-B075-916D8205379C}" type="parTrans" cxnId="{C3A638FD-7AF2-4152-9394-B9D9619A77CD}">
      <dgm:prSet/>
      <dgm:spPr/>
      <dgm:t>
        <a:bodyPr/>
        <a:lstStyle/>
        <a:p>
          <a:endParaRPr lang="en-US"/>
        </a:p>
      </dgm:t>
    </dgm:pt>
    <dgm:pt modelId="{CB8D258D-989B-455C-97EA-9DDCE35ECBAE}" type="sibTrans" cxnId="{C3A638FD-7AF2-4152-9394-B9D9619A77CD}">
      <dgm:prSet/>
      <dgm:spPr/>
      <dgm:t>
        <a:bodyPr/>
        <a:lstStyle/>
        <a:p>
          <a:endParaRPr lang="en-US"/>
        </a:p>
      </dgm:t>
    </dgm:pt>
    <dgm:pt modelId="{BEC49717-466E-4797-A745-C5548B495B9A}">
      <dgm:prSet phldrT="[Text]"/>
      <dgm:spPr>
        <a:solidFill>
          <a:srgbClr val="151F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Career Exploration &amp; Preparation</a:t>
          </a:r>
          <a:endParaRPr lang="en-US" dirty="0">
            <a:latin typeface="Georgia" panose="02040502050405020303" pitchFamily="18" charset="0"/>
          </a:endParaRPr>
        </a:p>
      </dgm:t>
    </dgm:pt>
    <dgm:pt modelId="{B03D7BD3-9E84-4E2C-9ADB-56C5FA7B868A}" type="parTrans" cxnId="{71427D68-3D1A-4CCE-9BF5-EE8D3B792C46}">
      <dgm:prSet/>
      <dgm:spPr/>
      <dgm:t>
        <a:bodyPr/>
        <a:lstStyle/>
        <a:p>
          <a:endParaRPr lang="en-US"/>
        </a:p>
      </dgm:t>
    </dgm:pt>
    <dgm:pt modelId="{1A2B07C7-3E0D-4FA4-AA76-E63B8CEA89A3}" type="sibTrans" cxnId="{71427D68-3D1A-4CCE-9BF5-EE8D3B792C4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C9ACCA4-802C-46BF-A6DF-780A035F3E46}">
      <dgm:prSet phldrT="[Text]"/>
      <dgm:spPr>
        <a:solidFill>
          <a:srgbClr val="151F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Evidence-Based &amp; Collaborative Decision Making</a:t>
          </a:r>
          <a:endParaRPr lang="en-US" dirty="0">
            <a:latin typeface="Georgia" panose="02040502050405020303" pitchFamily="18" charset="0"/>
          </a:endParaRPr>
        </a:p>
      </dgm:t>
    </dgm:pt>
    <dgm:pt modelId="{5A358D57-B5F2-4B82-A6DF-58E9BD75582B}" type="parTrans" cxnId="{1B9F266D-36E6-4F30-B1CE-3DD29583E9C1}">
      <dgm:prSet/>
      <dgm:spPr/>
      <dgm:t>
        <a:bodyPr/>
        <a:lstStyle/>
        <a:p>
          <a:endParaRPr lang="en-US"/>
        </a:p>
      </dgm:t>
    </dgm:pt>
    <dgm:pt modelId="{B72AFE09-E0D2-45C7-ABF7-77A87851C104}" type="sibTrans" cxnId="{1B9F266D-36E6-4F30-B1CE-3DD29583E9C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7C4156F-F4EA-41C4-870C-434B9C236E0C}">
      <dgm:prSet phldrT="[Text]"/>
      <dgm:spPr>
        <a:solidFill>
          <a:srgbClr val="151F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Proactive Remediation</a:t>
          </a:r>
          <a:endParaRPr lang="en-US" dirty="0">
            <a:latin typeface="Georgia" panose="02040502050405020303" pitchFamily="18" charset="0"/>
          </a:endParaRPr>
        </a:p>
      </dgm:t>
    </dgm:pt>
    <dgm:pt modelId="{CEB47702-3185-4965-8190-B19B644292E6}" type="parTrans" cxnId="{CD27C39F-3BF1-4F77-9014-1CAD0654B2E8}">
      <dgm:prSet/>
      <dgm:spPr/>
      <dgm:t>
        <a:bodyPr/>
        <a:lstStyle/>
        <a:p>
          <a:endParaRPr lang="en-US"/>
        </a:p>
      </dgm:t>
    </dgm:pt>
    <dgm:pt modelId="{C185FB4E-C919-4D05-99E1-F4E4516C8E34}" type="sibTrans" cxnId="{CD27C39F-3BF1-4F77-9014-1CAD0654B2E8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88FA1B3-1D22-47E5-86C3-C18A840962BB}">
      <dgm:prSet phldrT="[Text]"/>
      <dgm:spPr>
        <a:solidFill>
          <a:srgbClr val="151F46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latin typeface="Georgia" panose="02040502050405020303" pitchFamily="18" charset="0"/>
            </a:rPr>
            <a:t>Social &amp; Emotional Learning</a:t>
          </a:r>
          <a:endParaRPr lang="en-US" dirty="0">
            <a:latin typeface="Georgia" panose="02040502050405020303" pitchFamily="18" charset="0"/>
          </a:endParaRPr>
        </a:p>
      </dgm:t>
    </dgm:pt>
    <dgm:pt modelId="{AF933032-07C1-4290-86D1-ADE8027D480B}" type="sibTrans" cxnId="{0680FEFC-1BEB-4551-9900-1EF4B2714634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74617AAE-3FDF-41D1-BB67-9D83BC0CB69C}" type="parTrans" cxnId="{0680FEFC-1BEB-4551-9900-1EF4B2714634}">
      <dgm:prSet/>
      <dgm:spPr/>
      <dgm:t>
        <a:bodyPr/>
        <a:lstStyle/>
        <a:p>
          <a:endParaRPr lang="en-US"/>
        </a:p>
      </dgm:t>
    </dgm:pt>
    <dgm:pt modelId="{A28BF515-1615-4827-BA85-F22308FD5831}" type="pres">
      <dgm:prSet presAssocID="{09371C28-8C8C-434C-983D-A477AE10F4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BBA0BE-5644-4F4F-808F-A87CF4E47B3E}" type="pres">
      <dgm:prSet presAssocID="{17C92688-8A16-4C53-968A-EBC88005AD42}" presName="centerShape" presStyleLbl="node0" presStyleIdx="0" presStyleCnt="1"/>
      <dgm:spPr/>
      <dgm:t>
        <a:bodyPr/>
        <a:lstStyle/>
        <a:p>
          <a:endParaRPr lang="en-US"/>
        </a:p>
      </dgm:t>
    </dgm:pt>
    <dgm:pt modelId="{8A856052-CD42-43B8-9946-EC3D74F825AD}" type="pres">
      <dgm:prSet presAssocID="{088FA1B3-1D22-47E5-86C3-C18A840962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BFE97-B757-4D46-B8F6-DA5F0A5BA0AE}" type="pres">
      <dgm:prSet presAssocID="{088FA1B3-1D22-47E5-86C3-C18A840962BB}" presName="dummy" presStyleCnt="0"/>
      <dgm:spPr/>
    </dgm:pt>
    <dgm:pt modelId="{D06E0D9B-2556-4FFC-9284-F35A42A095E5}" type="pres">
      <dgm:prSet presAssocID="{AF933032-07C1-4290-86D1-ADE8027D480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756C22E-9EF7-4218-8EA5-CD5D4642B8AB}" type="pres">
      <dgm:prSet presAssocID="{BEC49717-466E-4797-A745-C5548B495B9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F16D5-1576-4623-8F1C-9C9880D7EB07}" type="pres">
      <dgm:prSet presAssocID="{BEC49717-466E-4797-A745-C5548B495B9A}" presName="dummy" presStyleCnt="0"/>
      <dgm:spPr/>
    </dgm:pt>
    <dgm:pt modelId="{880364F2-85CA-452B-88B3-8785E5D2589F}" type="pres">
      <dgm:prSet presAssocID="{1A2B07C7-3E0D-4FA4-AA76-E63B8CEA89A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3FA0675-B4A3-43C3-B2B4-4BB7C8B8702B}" type="pres">
      <dgm:prSet presAssocID="{8C9ACCA4-802C-46BF-A6DF-780A035F3E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ED9D-C784-4AF5-8C70-9373E8392F5F}" type="pres">
      <dgm:prSet presAssocID="{8C9ACCA4-802C-46BF-A6DF-780A035F3E46}" presName="dummy" presStyleCnt="0"/>
      <dgm:spPr/>
    </dgm:pt>
    <dgm:pt modelId="{6192B62C-43BB-421D-A1C8-238CE4C3130E}" type="pres">
      <dgm:prSet presAssocID="{B72AFE09-E0D2-45C7-ABF7-77A87851C10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AD27ECD-9B0E-4FD3-AF4C-E26A74E5772B}" type="pres">
      <dgm:prSet presAssocID="{87C4156F-F4EA-41C4-870C-434B9C236E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CB744-2C98-418C-BF08-D3FA454EE6F9}" type="pres">
      <dgm:prSet presAssocID="{87C4156F-F4EA-41C4-870C-434B9C236E0C}" presName="dummy" presStyleCnt="0"/>
      <dgm:spPr/>
    </dgm:pt>
    <dgm:pt modelId="{BEC3FD66-F232-4600-81A7-F6C833A5CF35}" type="pres">
      <dgm:prSet presAssocID="{C185FB4E-C919-4D05-99E1-F4E4516C8E3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DA22581-7C1A-407A-A71E-204CC37BB92B}" type="presOf" srcId="{87C4156F-F4EA-41C4-870C-434B9C236E0C}" destId="{1AD27ECD-9B0E-4FD3-AF4C-E26A74E5772B}" srcOrd="0" destOrd="0" presId="urn:microsoft.com/office/officeart/2005/8/layout/radial6"/>
    <dgm:cxn modelId="{CD27C39F-3BF1-4F77-9014-1CAD0654B2E8}" srcId="{17C92688-8A16-4C53-968A-EBC88005AD42}" destId="{87C4156F-F4EA-41C4-870C-434B9C236E0C}" srcOrd="3" destOrd="0" parTransId="{CEB47702-3185-4965-8190-B19B644292E6}" sibTransId="{C185FB4E-C919-4D05-99E1-F4E4516C8E34}"/>
    <dgm:cxn modelId="{34DD07A6-222E-416A-A083-ED33B8E802DA}" type="presOf" srcId="{BEC49717-466E-4797-A745-C5548B495B9A}" destId="{9756C22E-9EF7-4218-8EA5-CD5D4642B8AB}" srcOrd="0" destOrd="0" presId="urn:microsoft.com/office/officeart/2005/8/layout/radial6"/>
    <dgm:cxn modelId="{328E65E1-33CF-4F94-A3BE-029A6C335770}" type="presOf" srcId="{AF933032-07C1-4290-86D1-ADE8027D480B}" destId="{D06E0D9B-2556-4FFC-9284-F35A42A095E5}" srcOrd="0" destOrd="0" presId="urn:microsoft.com/office/officeart/2005/8/layout/radial6"/>
    <dgm:cxn modelId="{C3A638FD-7AF2-4152-9394-B9D9619A77CD}" srcId="{09371C28-8C8C-434C-983D-A477AE10F431}" destId="{17C92688-8A16-4C53-968A-EBC88005AD42}" srcOrd="0" destOrd="0" parTransId="{4762F712-C034-4313-B075-916D8205379C}" sibTransId="{CB8D258D-989B-455C-97EA-9DDCE35ECBAE}"/>
    <dgm:cxn modelId="{253C79EA-F41E-4C34-B306-77EB5199D915}" type="presOf" srcId="{B72AFE09-E0D2-45C7-ABF7-77A87851C104}" destId="{6192B62C-43BB-421D-A1C8-238CE4C3130E}" srcOrd="0" destOrd="0" presId="urn:microsoft.com/office/officeart/2005/8/layout/radial6"/>
    <dgm:cxn modelId="{1B9F266D-36E6-4F30-B1CE-3DD29583E9C1}" srcId="{17C92688-8A16-4C53-968A-EBC88005AD42}" destId="{8C9ACCA4-802C-46BF-A6DF-780A035F3E46}" srcOrd="2" destOrd="0" parTransId="{5A358D57-B5F2-4B82-A6DF-58E9BD75582B}" sibTransId="{B72AFE09-E0D2-45C7-ABF7-77A87851C104}"/>
    <dgm:cxn modelId="{0FD96784-95F0-40F1-8CFD-3713CF2DCFE3}" type="presOf" srcId="{09371C28-8C8C-434C-983D-A477AE10F431}" destId="{A28BF515-1615-4827-BA85-F22308FD5831}" srcOrd="0" destOrd="0" presId="urn:microsoft.com/office/officeart/2005/8/layout/radial6"/>
    <dgm:cxn modelId="{35367F69-E4E1-4960-9B50-FB22E6BB157E}" type="presOf" srcId="{8C9ACCA4-802C-46BF-A6DF-780A035F3E46}" destId="{13FA0675-B4A3-43C3-B2B4-4BB7C8B8702B}" srcOrd="0" destOrd="0" presId="urn:microsoft.com/office/officeart/2005/8/layout/radial6"/>
    <dgm:cxn modelId="{71427D68-3D1A-4CCE-9BF5-EE8D3B792C46}" srcId="{17C92688-8A16-4C53-968A-EBC88005AD42}" destId="{BEC49717-466E-4797-A745-C5548B495B9A}" srcOrd="1" destOrd="0" parTransId="{B03D7BD3-9E84-4E2C-9ADB-56C5FA7B868A}" sibTransId="{1A2B07C7-3E0D-4FA4-AA76-E63B8CEA89A3}"/>
    <dgm:cxn modelId="{907A5257-9689-4932-AF63-860C3F7AC74E}" type="presOf" srcId="{1A2B07C7-3E0D-4FA4-AA76-E63B8CEA89A3}" destId="{880364F2-85CA-452B-88B3-8785E5D2589F}" srcOrd="0" destOrd="0" presId="urn:microsoft.com/office/officeart/2005/8/layout/radial6"/>
    <dgm:cxn modelId="{EA9CFEF3-F671-4973-8DB6-1F014A5B7778}" type="presOf" srcId="{088FA1B3-1D22-47E5-86C3-C18A840962BB}" destId="{8A856052-CD42-43B8-9946-EC3D74F825AD}" srcOrd="0" destOrd="0" presId="urn:microsoft.com/office/officeart/2005/8/layout/radial6"/>
    <dgm:cxn modelId="{0680FEFC-1BEB-4551-9900-1EF4B2714634}" srcId="{17C92688-8A16-4C53-968A-EBC88005AD42}" destId="{088FA1B3-1D22-47E5-86C3-C18A840962BB}" srcOrd="0" destOrd="0" parTransId="{74617AAE-3FDF-41D1-BB67-9D83BC0CB69C}" sibTransId="{AF933032-07C1-4290-86D1-ADE8027D480B}"/>
    <dgm:cxn modelId="{C34E9B88-849E-4652-B25A-029C02A89368}" type="presOf" srcId="{17C92688-8A16-4C53-968A-EBC88005AD42}" destId="{B8BBA0BE-5644-4F4F-808F-A87CF4E47B3E}" srcOrd="0" destOrd="0" presId="urn:microsoft.com/office/officeart/2005/8/layout/radial6"/>
    <dgm:cxn modelId="{93E09B48-8824-4B80-96D3-970E79404919}" type="presOf" srcId="{C185FB4E-C919-4D05-99E1-F4E4516C8E34}" destId="{BEC3FD66-F232-4600-81A7-F6C833A5CF35}" srcOrd="0" destOrd="0" presId="urn:microsoft.com/office/officeart/2005/8/layout/radial6"/>
    <dgm:cxn modelId="{DCC83558-0FAE-4EDA-9193-33F811F73C27}" type="presParOf" srcId="{A28BF515-1615-4827-BA85-F22308FD5831}" destId="{B8BBA0BE-5644-4F4F-808F-A87CF4E47B3E}" srcOrd="0" destOrd="0" presId="urn:microsoft.com/office/officeart/2005/8/layout/radial6"/>
    <dgm:cxn modelId="{D6C247EE-5263-4F27-A7C9-32D558E557EE}" type="presParOf" srcId="{A28BF515-1615-4827-BA85-F22308FD5831}" destId="{8A856052-CD42-43B8-9946-EC3D74F825AD}" srcOrd="1" destOrd="0" presId="urn:microsoft.com/office/officeart/2005/8/layout/radial6"/>
    <dgm:cxn modelId="{BE61600F-0D95-46AF-ADC1-5E71518BD0AE}" type="presParOf" srcId="{A28BF515-1615-4827-BA85-F22308FD5831}" destId="{B64BFE97-B757-4D46-B8F6-DA5F0A5BA0AE}" srcOrd="2" destOrd="0" presId="urn:microsoft.com/office/officeart/2005/8/layout/radial6"/>
    <dgm:cxn modelId="{9D80D799-8F33-414C-8DF8-27D55F5FA8E1}" type="presParOf" srcId="{A28BF515-1615-4827-BA85-F22308FD5831}" destId="{D06E0D9B-2556-4FFC-9284-F35A42A095E5}" srcOrd="3" destOrd="0" presId="urn:microsoft.com/office/officeart/2005/8/layout/radial6"/>
    <dgm:cxn modelId="{0BDACF99-6CAC-4684-853B-CFB9E9AF44AB}" type="presParOf" srcId="{A28BF515-1615-4827-BA85-F22308FD5831}" destId="{9756C22E-9EF7-4218-8EA5-CD5D4642B8AB}" srcOrd="4" destOrd="0" presId="urn:microsoft.com/office/officeart/2005/8/layout/radial6"/>
    <dgm:cxn modelId="{FD2CD774-9FC4-480F-9482-6F27F1082979}" type="presParOf" srcId="{A28BF515-1615-4827-BA85-F22308FD5831}" destId="{2FDF16D5-1576-4623-8F1C-9C9880D7EB07}" srcOrd="5" destOrd="0" presId="urn:microsoft.com/office/officeart/2005/8/layout/radial6"/>
    <dgm:cxn modelId="{3C5B0AFF-D2CE-4FFD-87DF-12D88AD45B7C}" type="presParOf" srcId="{A28BF515-1615-4827-BA85-F22308FD5831}" destId="{880364F2-85CA-452B-88B3-8785E5D2589F}" srcOrd="6" destOrd="0" presId="urn:microsoft.com/office/officeart/2005/8/layout/radial6"/>
    <dgm:cxn modelId="{202E2B79-087A-4415-84F3-797092B306DC}" type="presParOf" srcId="{A28BF515-1615-4827-BA85-F22308FD5831}" destId="{13FA0675-B4A3-43C3-B2B4-4BB7C8B8702B}" srcOrd="7" destOrd="0" presId="urn:microsoft.com/office/officeart/2005/8/layout/radial6"/>
    <dgm:cxn modelId="{477EA9D8-F891-43B5-980C-F229D9043891}" type="presParOf" srcId="{A28BF515-1615-4827-BA85-F22308FD5831}" destId="{E3E7ED9D-C784-4AF5-8C70-9373E8392F5F}" srcOrd="8" destOrd="0" presId="urn:microsoft.com/office/officeart/2005/8/layout/radial6"/>
    <dgm:cxn modelId="{82D904A2-CE5F-45CD-8F32-3F324E2BB978}" type="presParOf" srcId="{A28BF515-1615-4827-BA85-F22308FD5831}" destId="{6192B62C-43BB-421D-A1C8-238CE4C3130E}" srcOrd="9" destOrd="0" presId="urn:microsoft.com/office/officeart/2005/8/layout/radial6"/>
    <dgm:cxn modelId="{8E08BEEB-6AE0-4F43-939E-3A0F3D07A033}" type="presParOf" srcId="{A28BF515-1615-4827-BA85-F22308FD5831}" destId="{1AD27ECD-9B0E-4FD3-AF4C-E26A74E5772B}" srcOrd="10" destOrd="0" presId="urn:microsoft.com/office/officeart/2005/8/layout/radial6"/>
    <dgm:cxn modelId="{C4447CE9-1BF3-4207-9159-63695CAF0C20}" type="presParOf" srcId="{A28BF515-1615-4827-BA85-F22308FD5831}" destId="{F0CCB744-2C98-418C-BF08-D3FA454EE6F9}" srcOrd="11" destOrd="0" presId="urn:microsoft.com/office/officeart/2005/8/layout/radial6"/>
    <dgm:cxn modelId="{72397E0C-3440-4C39-9907-107E619EC797}" type="presParOf" srcId="{A28BF515-1615-4827-BA85-F22308FD5831}" destId="{BEC3FD66-F232-4600-81A7-F6C833A5CF3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0.33562</cdr:x>
      <cdr:y>0.71523</cdr:y>
    </cdr:from>
    <cdr:to>
      <cdr:x>0.55489</cdr:x>
      <cdr:y>0.8034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9609" y="2209430"/>
          <a:ext cx="914400" cy="272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 smtClean="0">
              <a:solidFill>
                <a:srgbClr val="151F46"/>
              </a:solidFill>
              <a:latin typeface="Georgia" panose="02040502050405020303" pitchFamily="18" charset="0"/>
            </a:rPr>
            <a:t>Achievement</a:t>
          </a:r>
          <a:endParaRPr lang="en-US" sz="1000" b="1" dirty="0">
            <a:solidFill>
              <a:srgbClr val="151F46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0.54925</cdr:x>
      <cdr:y>0.44548</cdr:y>
    </cdr:from>
    <cdr:to>
      <cdr:x>0.69076</cdr:x>
      <cdr:y>0.52105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2550" y="1206488"/>
          <a:ext cx="564896" cy="204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 smtClean="0">
              <a:solidFill>
                <a:schemeClr val="bg1"/>
              </a:solidFill>
              <a:latin typeface="Georgia" panose="02040502050405020303" pitchFamily="18" charset="0"/>
            </a:rPr>
            <a:t>Growth</a:t>
          </a:r>
          <a:endParaRPr lang="en-US" sz="105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0.21925</cdr:x>
      <cdr:y>0.48916</cdr:y>
    </cdr:from>
    <cdr:to>
      <cdr:x>0.43852</cdr:x>
      <cdr:y>0.58819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5215" y="1324776"/>
          <a:ext cx="875308" cy="268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 smtClean="0">
              <a:solidFill>
                <a:schemeClr val="bg1"/>
              </a:solidFill>
              <a:latin typeface="Georgia" panose="02040502050405020303" pitchFamily="18" charset="0"/>
            </a:rPr>
            <a:t>Attendance</a:t>
          </a:r>
          <a:endParaRPr lang="en-US" sz="105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0.29594</cdr:x>
      <cdr:y>0.33146</cdr:y>
    </cdr:from>
    <cdr:to>
      <cdr:x>0.4188</cdr:x>
      <cdr:y>0.41333</cdr:y>
    </cdr:to>
    <cdr:sp macro="" textlink="">
      <cdr:nvSpPr>
        <cdr:cNvPr id="5" name="TextBox 4"/>
        <cdr:cNvSpPr txBox="1"/>
      </cdr:nvSpPr>
      <cdr:spPr>
        <a:xfrm xmlns:a="http://schemas.openxmlformats.org/drawingml/2006/main" rot="1893246">
          <a:off x="1181369" y="897676"/>
          <a:ext cx="490448" cy="221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 smtClean="0">
              <a:solidFill>
                <a:srgbClr val="151F46"/>
              </a:solidFill>
              <a:latin typeface="Georgia" panose="02040502050405020303" pitchFamily="18" charset="0"/>
            </a:rPr>
            <a:t>Gaps</a:t>
          </a:r>
          <a:endParaRPr lang="en-US" sz="1050" b="1" dirty="0">
            <a:solidFill>
              <a:srgbClr val="151F46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0.42575</cdr:x>
      <cdr:y>0.15989</cdr:y>
    </cdr:from>
    <cdr:to>
      <cdr:x>0.48329</cdr:x>
      <cdr:y>0.4559</cdr:y>
    </cdr:to>
    <cdr:sp macro="" textlink="">
      <cdr:nvSpPr>
        <cdr:cNvPr id="6" name="TextBox 5"/>
        <cdr:cNvSpPr txBox="1"/>
      </cdr:nvSpPr>
      <cdr:spPr>
        <a:xfrm xmlns:a="http://schemas.openxmlformats.org/drawingml/2006/main" rot="4382820">
          <a:off x="1438234" y="831150"/>
          <a:ext cx="914400" cy="239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50" b="1" dirty="0" smtClean="0">
              <a:solidFill>
                <a:schemeClr val="bg1"/>
              </a:solidFill>
              <a:latin typeface="Georgia" panose="02040502050405020303" pitchFamily="18" charset="0"/>
            </a:rPr>
            <a:t>EL Progress</a:t>
          </a:r>
          <a:endParaRPr lang="en-US" sz="105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0.26828</cdr:x>
      <cdr:y>0.36154</cdr:y>
    </cdr:from>
    <cdr:to>
      <cdr:x>0.48755</cdr:x>
      <cdr:y>0.5032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0970" y="977342"/>
          <a:ext cx="875309" cy="382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900" b="1" dirty="0" smtClean="0">
              <a:solidFill>
                <a:schemeClr val="bg1"/>
              </a:solidFill>
              <a:latin typeface="Georgia" panose="02040502050405020303" pitchFamily="18" charset="0"/>
            </a:rPr>
            <a:t>Graduation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chemeClr val="bg1"/>
              </a:solidFill>
              <a:latin typeface="Georgia" panose="02040502050405020303" pitchFamily="18" charset="0"/>
            </a:rPr>
            <a:t>Rate</a:t>
          </a:r>
          <a:endParaRPr lang="en-US" sz="90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0.23541</cdr:x>
      <cdr:y>0.58335</cdr:y>
    </cdr:from>
    <cdr:to>
      <cdr:x>0.46401</cdr:x>
      <cdr:y>0.64612</cdr:y>
    </cdr:to>
    <cdr:sp macro="" textlink="">
      <cdr:nvSpPr>
        <cdr:cNvPr id="3" name="TextBox 2"/>
        <cdr:cNvSpPr txBox="1"/>
      </cdr:nvSpPr>
      <cdr:spPr>
        <a:xfrm xmlns:a="http://schemas.openxmlformats.org/drawingml/2006/main" rot="20646209">
          <a:off x="939721" y="1576968"/>
          <a:ext cx="912553" cy="169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b="1" dirty="0" smtClean="0">
              <a:solidFill>
                <a:schemeClr val="bg1"/>
              </a:solidFill>
              <a:latin typeface="Georgia" panose="02040502050405020303" pitchFamily="18" charset="0"/>
            </a:rPr>
            <a:t>EL Progress</a:t>
          </a:r>
          <a:endParaRPr lang="en-US" sz="900" b="1" dirty="0">
            <a:solidFill>
              <a:schemeClr val="bg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0.18633</cdr:x>
      <cdr:y>0.70898</cdr:y>
    </cdr:from>
    <cdr:to>
      <cdr:x>0.4056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77038" y="22607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5972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a879f78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a879f78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183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75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182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1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2606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948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84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11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869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0877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09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484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19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9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125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23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941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24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242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25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65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26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207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28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558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29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3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27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74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6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56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979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23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a879f780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4a879f7802_0_9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4a879f7802_0_9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n" sz="1200"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1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7" name="Google Shape;187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4" name="Google Shape;194;p3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inview.doe.in.gov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/>
          <p:nvPr/>
        </p:nvSpPr>
        <p:spPr>
          <a:xfrm>
            <a:off x="185875" y="167175"/>
            <a:ext cx="8755800" cy="4853700"/>
          </a:xfrm>
          <a:prstGeom prst="rect">
            <a:avLst/>
          </a:prstGeom>
          <a:solidFill>
            <a:srgbClr val="141B4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8"/>
          <p:cNvSpPr/>
          <p:nvPr/>
        </p:nvSpPr>
        <p:spPr>
          <a:xfrm>
            <a:off x="308525" y="263775"/>
            <a:ext cx="8499300" cy="46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8"/>
          <p:cNvSpPr/>
          <p:nvPr/>
        </p:nvSpPr>
        <p:spPr>
          <a:xfrm>
            <a:off x="2923900" y="836625"/>
            <a:ext cx="5273400" cy="2451300"/>
          </a:xfrm>
          <a:prstGeom prst="rect">
            <a:avLst/>
          </a:prstGeom>
          <a:solidFill>
            <a:srgbClr val="F1C232"/>
          </a:solidFill>
          <a:ln w="47625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8"/>
          <p:cNvSpPr/>
          <p:nvPr/>
        </p:nvSpPr>
        <p:spPr>
          <a:xfrm>
            <a:off x="3088362" y="1009792"/>
            <a:ext cx="4896000" cy="2115300"/>
          </a:xfrm>
          <a:prstGeom prst="rect">
            <a:avLst/>
          </a:prstGeom>
          <a:solidFill>
            <a:srgbClr val="141B4D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8"/>
          <p:cNvSpPr/>
          <p:nvPr/>
        </p:nvSpPr>
        <p:spPr>
          <a:xfrm>
            <a:off x="3169800" y="1103675"/>
            <a:ext cx="4727400" cy="1924500"/>
          </a:xfrm>
          <a:prstGeom prst="rect">
            <a:avLst/>
          </a:prstGeom>
          <a:solidFill>
            <a:srgbClr val="FFFFFF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50" y="836625"/>
            <a:ext cx="1709173" cy="245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 txBox="1"/>
          <p:nvPr/>
        </p:nvSpPr>
        <p:spPr>
          <a:xfrm>
            <a:off x="3061500" y="1379443"/>
            <a:ext cx="4944000" cy="281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141B4D"/>
                </a:solidFill>
                <a:latin typeface="Georgia"/>
                <a:ea typeface="Georgia"/>
                <a:cs typeface="Georgia"/>
                <a:sym typeface="Georgia"/>
              </a:rPr>
              <a:t>Department of Education Conceptual Framework for Accountability</a:t>
            </a:r>
            <a:endParaRPr sz="2800" b="1" dirty="0">
              <a:solidFill>
                <a:srgbClr val="141B4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38"/>
          <p:cNvSpPr/>
          <p:nvPr/>
        </p:nvSpPr>
        <p:spPr>
          <a:xfrm>
            <a:off x="308525" y="4559975"/>
            <a:ext cx="8499300" cy="393900"/>
          </a:xfrm>
          <a:prstGeom prst="rect">
            <a:avLst/>
          </a:prstGeom>
          <a:solidFill>
            <a:srgbClr val="F1C232"/>
          </a:solidFill>
          <a:ln w="38100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8"/>
          <p:cNvSpPr txBox="1"/>
          <p:nvPr/>
        </p:nvSpPr>
        <p:spPr>
          <a:xfrm>
            <a:off x="5535700" y="3474363"/>
            <a:ext cx="31809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141B4D"/>
              </a:solidFill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621797" y="46065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>
                <a:solidFill>
                  <a:srgbClr val="141B4D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>
              <a:solidFill>
                <a:srgbClr val="141B4D"/>
              </a:solidFill>
            </a:endParaRPr>
          </a:p>
        </p:txBody>
      </p:sp>
      <p:pic>
        <p:nvPicPr>
          <p:cNvPr id="219" name="Google Shape;219;p38" descr="580b57fcd9996e24bc43c53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13" y="45599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 txBox="1"/>
          <p:nvPr/>
        </p:nvSpPr>
        <p:spPr>
          <a:xfrm>
            <a:off x="6404301" y="3421219"/>
            <a:ext cx="2781138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Dr. </a:t>
            </a:r>
            <a:r>
              <a:rPr lang="en-US" sz="1200" dirty="0" smtClean="0">
                <a:latin typeface="Georgia"/>
                <a:ea typeface="Georgia"/>
                <a:cs typeface="Georgia"/>
                <a:sym typeface="Georgia"/>
              </a:rPr>
              <a:t>John Keller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smtClean="0">
                <a:latin typeface="Georgia"/>
                <a:ea typeface="Georgia"/>
                <a:cs typeface="Georgia"/>
                <a:sym typeface="Georgia"/>
              </a:rPr>
              <a:t>Chief Technology </a:t>
            </a:r>
            <a:r>
              <a:rPr lang="en" sz="1200" dirty="0" smtClean="0">
                <a:latin typeface="Georgia"/>
                <a:ea typeface="Georgia"/>
                <a:cs typeface="Georgia"/>
                <a:sym typeface="Georgia"/>
              </a:rPr>
              <a:t>Officer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" name="Google Shape;221;p38"/>
          <p:cNvSpPr txBox="1"/>
          <p:nvPr/>
        </p:nvSpPr>
        <p:spPr>
          <a:xfrm>
            <a:off x="6404301" y="3969042"/>
            <a:ext cx="2850646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Maggie Paino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Georgia"/>
                <a:ea typeface="Georgia"/>
                <a:cs typeface="Georgia"/>
                <a:sym typeface="Georgia"/>
              </a:rPr>
              <a:t>Director of Accountability</a:t>
            </a:r>
            <a:endParaRPr sz="1200" dirty="0"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63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98124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Note on School Climate/Culture Surveys</a:t>
            </a:r>
            <a:endParaRPr lang="en-US" sz="9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Measure of school climate and culture, based on student survey responses</a:t>
            </a:r>
          </a:p>
          <a:p>
            <a:endParaRPr lang="en" sz="600" dirty="0" smtClean="0">
              <a:solidFill>
                <a:srgbClr val="151F4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151F46"/>
                </a:solidFill>
                <a:latin typeface="Georgia"/>
                <a:ea typeface="Georgia"/>
                <a:cs typeface="Georgia"/>
                <a:sym typeface="Georgia"/>
              </a:rPr>
              <a:t>Currently piloting survey with comprehensive support schools; not yet included in accountability system</a:t>
            </a:r>
          </a:p>
          <a:p>
            <a:endParaRPr lang="en" sz="600" dirty="0" smtClean="0">
              <a:solidFill>
                <a:srgbClr val="151F4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rgbClr val="151F46"/>
                </a:solidFill>
                <a:latin typeface="Georgia"/>
                <a:ea typeface="Georgia"/>
                <a:cs typeface="Georgia"/>
                <a:sym typeface="Georgia"/>
              </a:rPr>
              <a:t>Requires one standardized tool to measure school climate/culture for the State in order to provide reliable and comparable responses for an accountability indicator</a:t>
            </a:r>
            <a:endParaRPr lang="en" sz="1600" dirty="0">
              <a:solidFill>
                <a:srgbClr val="151F4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-3800" y="998276"/>
            <a:ext cx="91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Requirements:</a:t>
            </a:r>
          </a:p>
          <a:p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Must annually disseminate to the public an annual State report card that provides the public with general performance and achievement information on all public schools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93612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What is </a:t>
            </a:r>
            <a:r>
              <a:rPr lang="en-US" sz="2000" b="1" u="sng" dirty="0" err="1" smtClean="0">
                <a:solidFill>
                  <a:srgbClr val="151F46"/>
                </a:solidFill>
                <a:latin typeface="Georgia" panose="02040502050405020303" pitchFamily="18" charset="0"/>
              </a:rPr>
              <a:t>INview</a:t>
            </a:r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151F46"/>
                </a:solidFill>
                <a:latin typeface="Georgia" panose="02040502050405020303" pitchFamily="18" charset="0"/>
              </a:rPr>
              <a:t>INview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 shifts the primary audience from “All” to “Parent”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On </a:t>
            </a:r>
            <a:r>
              <a:rPr lang="en-US" dirty="0" err="1" smtClean="0">
                <a:solidFill>
                  <a:srgbClr val="151F46"/>
                </a:solidFill>
                <a:latin typeface="Georgia" panose="02040502050405020303" pitchFamily="18" charset="0"/>
              </a:rPr>
              <a:t>INview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, metrics/data points will be final adjusted rates rather than raw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Additional information about an organization may be supplied by the entity for display on </a:t>
            </a:r>
            <a:r>
              <a:rPr lang="en-US" dirty="0" err="1" smtClean="0">
                <a:solidFill>
                  <a:srgbClr val="151F46"/>
                </a:solidFill>
                <a:latin typeface="Georgia" panose="02040502050405020303" pitchFamily="18" charset="0"/>
              </a:rPr>
              <a:t>INview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 (e.g., local programs and offerings)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Various tools within the </a:t>
            </a:r>
            <a:r>
              <a:rPr lang="en-US" dirty="0" err="1" smtClean="0">
                <a:solidFill>
                  <a:srgbClr val="151F46"/>
                </a:solidFill>
                <a:latin typeface="Georgia" panose="02040502050405020303" pitchFamily="18" charset="0"/>
              </a:rPr>
              <a:t>INview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 platform allow users to compare schools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151F46"/>
                </a:solidFill>
                <a:latin typeface="Georgia" panose="02040502050405020303" pitchFamily="18" charset="0"/>
              </a:rPr>
              <a:t>INview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 allows additional education organization types such as networks</a:t>
            </a:r>
            <a:endParaRPr lang="en-US" sz="1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13" y="1029619"/>
            <a:ext cx="5585733" cy="355823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180;p19"/>
          <p:cNvPicPr preferRelativeResize="0"/>
          <p:nvPr/>
        </p:nvPicPr>
        <p:blipFill rotWithShape="1">
          <a:blip r:embed="rId5">
            <a:alphaModFix/>
          </a:blip>
          <a:srcRect b="3418"/>
          <a:stretch/>
        </p:blipFill>
        <p:spPr>
          <a:xfrm>
            <a:off x="4859163" y="2004817"/>
            <a:ext cx="4007412" cy="208422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/>
          <p:cNvSpPr txBox="1"/>
          <p:nvPr/>
        </p:nvSpPr>
        <p:spPr>
          <a:xfrm>
            <a:off x="5751263" y="1291251"/>
            <a:ext cx="318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  <a:hlinkClick r:id="rId6"/>
              </a:rPr>
              <a:t>https://inview.doe.in.gov/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5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-3800" y="998276"/>
            <a:ext cx="9147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Statewide accountability system must be based on challenging State academic standards for English/language arts and mathematics to improve student academic achievement and school success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Must establish State-designed long-term goals, which include measurements of interim progress toward meeting such goals</a:t>
            </a:r>
          </a:p>
          <a:p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1F46"/>
                </a:solidFill>
                <a:latin typeface="Georgia" panose="02040502050405020303" pitchFamily="18" charset="0"/>
              </a:rPr>
              <a:t>Must establish a system of meaningfully differentiating, on an annual basis, all public schools in the State, which 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shall: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be </a:t>
            </a:r>
            <a:r>
              <a:rPr lang="en-US" dirty="0">
                <a:solidFill>
                  <a:srgbClr val="151F46"/>
                </a:solidFill>
                <a:latin typeface="Georgia" panose="02040502050405020303" pitchFamily="18" charset="0"/>
              </a:rPr>
              <a:t>based on all indicators of the accountability system for all students and for each student 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group</a:t>
            </a:r>
          </a:p>
          <a:p>
            <a:pPr marL="287338"/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afford </a:t>
            </a:r>
            <a:r>
              <a:rPr lang="en-US" dirty="0">
                <a:solidFill>
                  <a:srgbClr val="151F46"/>
                </a:solidFill>
                <a:latin typeface="Georgia" panose="02040502050405020303" pitchFamily="18" charset="0"/>
              </a:rPr>
              <a:t>substantial weight to each academic indicator (achievement, progress/growth, graduation rate, English learner progress); and in the aggregate, afford much greater weight than is afforded to the indicators of school quality/student 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success</a:t>
            </a:r>
          </a:p>
          <a:p>
            <a:pPr marL="287338"/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include </a:t>
            </a:r>
            <a:r>
              <a:rPr lang="en-US" dirty="0">
                <a:solidFill>
                  <a:srgbClr val="151F46"/>
                </a:solidFill>
                <a:latin typeface="Georgia" panose="02040502050405020303" pitchFamily="18" charset="0"/>
              </a:rPr>
              <a:t>differentiation of any school in which any student group is consistently underperforming</a:t>
            </a:r>
          </a:p>
          <a:p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8873" y="1504527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State System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6392" y="1504526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207" y="1966191"/>
            <a:ext cx="4327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Assigns A-F grade to indicate performance on each indicator and overall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A-F grades based on 0.0 – 100.0 point scale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All applicable indicators are weighted and aggregated to produce an overall letter grade for the school</a:t>
            </a:r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Cuts for overall grades based on traditional A-F scale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51F46"/>
                </a:solidFill>
                <a:latin typeface="Georgia" panose="02040502050405020303" pitchFamily="18" charset="0"/>
              </a:rPr>
              <a:t>No long-term goals set within accountability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35793" y="1966191"/>
            <a:ext cx="42892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Assigns rating aligned to achievement of a long-term goal to indicate performance on each indicator and overall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Ratings based on a scale that considers individual indicator goals and baseline performance data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All applicable indicators are weighted and aggregated to produce an overall letter grade for the school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Cuts for </a:t>
            </a:r>
            <a:r>
              <a:rPr lang="en-US" sz="1200" dirty="0">
                <a:solidFill>
                  <a:srgbClr val="151F46"/>
                </a:solidFill>
                <a:latin typeface="Georgia" panose="02040502050405020303" pitchFamily="18" charset="0"/>
              </a:rPr>
              <a:t>o</a:t>
            </a: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verall ratings determined through standard setting process</a:t>
            </a:r>
          </a:p>
          <a:p>
            <a:endParaRPr lang="en-US" sz="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51F46"/>
                </a:solidFill>
                <a:latin typeface="Georgia" panose="02040502050405020303" pitchFamily="18" charset="0"/>
              </a:rPr>
              <a:t>Long-term goals set for all indicators measured by the </a:t>
            </a:r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4911" y="988013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8875" y="1519194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State System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04518" y="1537061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System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366936"/>
              </p:ext>
            </p:extLst>
          </p:nvPr>
        </p:nvGraphicFramePr>
        <p:xfrm>
          <a:off x="643274" y="2004128"/>
          <a:ext cx="3601381" cy="275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82027"/>
              </p:ext>
            </p:extLst>
          </p:nvPr>
        </p:nvGraphicFramePr>
        <p:xfrm>
          <a:off x="4874654" y="2004128"/>
          <a:ext cx="3991920" cy="270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5204" y="3316026"/>
            <a:ext cx="1088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Achievement</a:t>
            </a:r>
            <a:endParaRPr lang="en-US" sz="105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1696" y="3312948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Growth</a:t>
            </a:r>
            <a:endParaRPr lang="en-US" sz="105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4911" y="978439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8874" y="1546093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State System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6391" y="1537892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System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83781"/>
              </p:ext>
            </p:extLst>
          </p:nvPr>
        </p:nvGraphicFramePr>
        <p:xfrm>
          <a:off x="374517" y="2002651"/>
          <a:ext cx="3775244" cy="270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604580"/>
              </p:ext>
            </p:extLst>
          </p:nvPr>
        </p:nvGraphicFramePr>
        <p:xfrm>
          <a:off x="4874653" y="2009104"/>
          <a:ext cx="3991921" cy="270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46496" y="2894010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Achievement</a:t>
            </a:r>
            <a:endParaRPr lang="en-US" sz="9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303" y="3572366"/>
            <a:ext cx="635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Growth</a:t>
            </a:r>
            <a:endParaRPr lang="en-US" sz="9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139" y="3926757"/>
            <a:ext cx="11721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Graduation Rate</a:t>
            </a:r>
            <a:endParaRPr lang="en-US" sz="9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1827" y="3029381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College/Career</a:t>
            </a:r>
          </a:p>
          <a:p>
            <a:r>
              <a:rPr lang="en-US" sz="9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Readiness</a:t>
            </a:r>
            <a:endParaRPr lang="en-US" sz="9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0613" y="2983215"/>
            <a:ext cx="9589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Achievement</a:t>
            </a:r>
            <a:endParaRPr lang="en-US" sz="9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7404" y="3877488"/>
            <a:ext cx="635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Growth</a:t>
            </a:r>
            <a:endParaRPr lang="en-US" sz="9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9209">
            <a:off x="5921834" y="3762071"/>
            <a:ext cx="10311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Attendance</a:t>
            </a:r>
            <a:endParaRPr lang="en-US" sz="9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7845004">
            <a:off x="6239123" y="4010407"/>
            <a:ext cx="696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Diploma</a:t>
            </a:r>
            <a:endParaRPr lang="en-US" sz="9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94911" y="1003958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872" y="2151019"/>
            <a:ext cx="1241111" cy="400110"/>
          </a:xfrm>
          <a:prstGeom prst="rect">
            <a:avLst/>
          </a:prstGeom>
          <a:solidFill>
            <a:srgbClr val="FDCE09"/>
          </a:solidFill>
          <a:ln>
            <a:solidFill>
              <a:srgbClr val="FDCE0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</a:t>
            </a:r>
            <a:endParaRPr lang="en-US" sz="20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593" y="2653391"/>
            <a:ext cx="1247583" cy="400110"/>
          </a:xfrm>
          <a:prstGeom prst="rect">
            <a:avLst/>
          </a:prstGeom>
          <a:solidFill>
            <a:srgbClr val="FDD83D"/>
          </a:solidFill>
          <a:ln>
            <a:solidFill>
              <a:srgbClr val="FDD8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1F46"/>
                </a:solidFill>
                <a:latin typeface="Georgia" panose="02040502050405020303" pitchFamily="18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163" y="3147790"/>
            <a:ext cx="1241671" cy="400110"/>
          </a:xfrm>
          <a:prstGeom prst="rect">
            <a:avLst/>
          </a:prstGeom>
          <a:solidFill>
            <a:srgbClr val="FDE067"/>
          </a:solidFill>
          <a:ln>
            <a:solidFill>
              <a:srgbClr val="FDE06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1F46"/>
                </a:solidFill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9597" y="3626908"/>
            <a:ext cx="1241671" cy="400110"/>
          </a:xfrm>
          <a:prstGeom prst="rect">
            <a:avLst/>
          </a:prstGeom>
          <a:solidFill>
            <a:srgbClr val="FDE787"/>
          </a:solidFill>
          <a:ln>
            <a:solidFill>
              <a:srgbClr val="FDE7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1F46"/>
                </a:solidFill>
                <a:latin typeface="Georgia" panose="02040502050405020303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163" y="4135491"/>
            <a:ext cx="1241670" cy="400110"/>
          </a:xfrm>
          <a:prstGeom prst="rect">
            <a:avLst/>
          </a:prstGeom>
          <a:solidFill>
            <a:srgbClr val="FEECA0"/>
          </a:solidFill>
          <a:ln>
            <a:solidFill>
              <a:srgbClr val="FEEC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51F46"/>
                </a:solidFill>
                <a:latin typeface="Georgia" panose="02040502050405020303" pitchFamily="18" charset="0"/>
              </a:rPr>
              <a:t>F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81268" y="2156170"/>
            <a:ext cx="489471" cy="389428"/>
          </a:xfrm>
          <a:prstGeom prst="rightArrow">
            <a:avLst/>
          </a:prstGeom>
          <a:solidFill>
            <a:srgbClr val="FDCE09"/>
          </a:solidFill>
          <a:ln>
            <a:solidFill>
              <a:srgbClr val="FDC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598813" y="2647860"/>
            <a:ext cx="489471" cy="389428"/>
          </a:xfrm>
          <a:prstGeom prst="rightArrow">
            <a:avLst/>
          </a:prstGeom>
          <a:solidFill>
            <a:srgbClr val="FDD83D"/>
          </a:solidFill>
          <a:ln>
            <a:solidFill>
              <a:srgbClr val="FDD8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94910" y="3170380"/>
            <a:ext cx="489471" cy="389428"/>
          </a:xfrm>
          <a:prstGeom prst="rightArrow">
            <a:avLst/>
          </a:prstGeom>
          <a:solidFill>
            <a:srgbClr val="FDE067"/>
          </a:solidFill>
          <a:ln>
            <a:solidFill>
              <a:srgbClr val="FDE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587833" y="3653365"/>
            <a:ext cx="489471" cy="389428"/>
          </a:xfrm>
          <a:prstGeom prst="rightArrow">
            <a:avLst/>
          </a:prstGeom>
          <a:solidFill>
            <a:srgbClr val="FDE787"/>
          </a:solidFill>
          <a:ln>
            <a:solidFill>
              <a:srgbClr val="FDE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594909" y="4154224"/>
            <a:ext cx="489471" cy="389428"/>
          </a:xfrm>
          <a:prstGeom prst="rightArrow">
            <a:avLst/>
          </a:prstGeom>
          <a:solidFill>
            <a:srgbClr val="FEECA0"/>
          </a:solidFill>
          <a:ln>
            <a:solidFill>
              <a:srgbClr val="FEE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97014" y="2203006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90.0 – 100.0 Points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7014" y="2702724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80.0 – 89.9 Points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014" y="3211205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F46"/>
                </a:solidFill>
                <a:latin typeface="Georgia" panose="02040502050405020303" pitchFamily="18" charset="0"/>
              </a:rPr>
              <a:t>7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0.0 – 79.9 Points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5793" y="3694190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1F46"/>
                </a:solidFill>
                <a:latin typeface="Georgia" panose="02040502050405020303" pitchFamily="18" charset="0"/>
              </a:rPr>
              <a:t>6</a:t>
            </a: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0.0 – 69.9 Points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5793" y="4193908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00.0 – 59.9 Points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6392" y="2171379"/>
            <a:ext cx="1763624" cy="523220"/>
          </a:xfrm>
          <a:prstGeom prst="rect">
            <a:avLst/>
          </a:prstGeom>
          <a:solidFill>
            <a:srgbClr val="151F46"/>
          </a:solidFill>
          <a:ln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Exceeds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Expectations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6392" y="2785802"/>
            <a:ext cx="1763624" cy="523220"/>
          </a:xfrm>
          <a:prstGeom prst="rect">
            <a:avLst/>
          </a:prstGeom>
          <a:solidFill>
            <a:srgbClr val="21316D"/>
          </a:solidFill>
          <a:ln>
            <a:solidFill>
              <a:srgbClr val="21316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Meets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Expectations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6392" y="3408979"/>
            <a:ext cx="1763624" cy="523220"/>
          </a:xfrm>
          <a:prstGeom prst="rect">
            <a:avLst/>
          </a:prstGeom>
          <a:solidFill>
            <a:srgbClr val="31499F"/>
          </a:solidFill>
          <a:ln>
            <a:solidFill>
              <a:srgbClr val="3149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Approaches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Expectations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92264" y="4020432"/>
            <a:ext cx="1763623" cy="523220"/>
          </a:xfrm>
          <a:prstGeom prst="rect">
            <a:avLst/>
          </a:prstGeom>
          <a:solidFill>
            <a:srgbClr val="4F69C9"/>
          </a:solidFill>
          <a:ln>
            <a:solidFill>
              <a:srgbClr val="4F69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Does Not Meet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Expectations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454193" y="2136614"/>
            <a:ext cx="338754" cy="192889"/>
          </a:xfrm>
          <a:prstGeom prst="rightArrow">
            <a:avLst/>
          </a:prstGeom>
          <a:solidFill>
            <a:srgbClr val="151F46"/>
          </a:solidFill>
          <a:ln>
            <a:solidFill>
              <a:srgbClr val="151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40723" y="2102842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Maximum Points</a:t>
            </a:r>
            <a:endParaRPr lang="en-US" sz="12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4251" y="2504110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Long-Term Goal</a:t>
            </a:r>
            <a:endParaRPr lang="en-US" sz="12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914" y="3106539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Baseline State Average</a:t>
            </a:r>
            <a:endParaRPr lang="en-US" sz="12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914" y="433747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Minimum Points</a:t>
            </a:r>
            <a:endParaRPr lang="en-US" sz="12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10914" y="3646307"/>
            <a:ext cx="210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Bottom Fifth Percentile + Two Years of Interim Progress</a:t>
            </a:r>
            <a:endParaRPr lang="en-US" sz="12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7" y="1604265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State System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6392" y="1596338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System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6455887" y="2537710"/>
            <a:ext cx="346724" cy="193499"/>
          </a:xfrm>
          <a:prstGeom prst="rightArrow">
            <a:avLst/>
          </a:prstGeom>
          <a:solidFill>
            <a:srgbClr val="151F46"/>
          </a:solidFill>
          <a:ln>
            <a:solidFill>
              <a:srgbClr val="151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6428575" y="3144505"/>
            <a:ext cx="352908" cy="202623"/>
          </a:xfrm>
          <a:prstGeom prst="rightArrow">
            <a:avLst/>
          </a:prstGeom>
          <a:solidFill>
            <a:srgbClr val="21316D"/>
          </a:solidFill>
          <a:ln>
            <a:solidFill>
              <a:srgbClr val="213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6452424" y="3801165"/>
            <a:ext cx="338754" cy="165329"/>
          </a:xfrm>
          <a:prstGeom prst="rightArrow">
            <a:avLst/>
          </a:prstGeom>
          <a:solidFill>
            <a:srgbClr val="31499F"/>
          </a:solidFill>
          <a:ln>
            <a:solidFill>
              <a:srgbClr val="314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6452424" y="4406785"/>
            <a:ext cx="338754" cy="178671"/>
          </a:xfrm>
          <a:prstGeom prst="rightArrow">
            <a:avLst/>
          </a:prstGeom>
          <a:solidFill>
            <a:srgbClr val="4F69C9"/>
          </a:solidFill>
          <a:ln>
            <a:solidFill>
              <a:srgbClr val="4F6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94911" y="1048282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47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1594911" y="1048282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3197" y="1604265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State System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96392" y="1596338"/>
            <a:ext cx="4170183" cy="461665"/>
          </a:xfrm>
          <a:prstGeom prst="rect">
            <a:avLst/>
          </a:prstGeom>
          <a:noFill/>
          <a:ln w="5715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197" y="2098693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Academic Achievement: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Score = proficiency rate (e.g., 74.3% = 74.3 pts)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27466"/>
              </p:ext>
            </p:extLst>
          </p:nvPr>
        </p:nvGraphicFramePr>
        <p:xfrm>
          <a:off x="1482322" y="2739336"/>
          <a:ext cx="199193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229932"/>
              </a:tblGrid>
              <a:tr h="2361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Grade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Points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</a:tr>
              <a:tr h="21295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A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90.0</a:t>
                      </a:r>
                      <a:r>
                        <a:rPr lang="en-US" sz="1200" baseline="0" dirty="0" smtClean="0">
                          <a:latin typeface="Georgia" panose="02040502050405020303" pitchFamily="18" charset="0"/>
                        </a:rPr>
                        <a:t> – 100.0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757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B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80.0 – 89.9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9878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C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70.0 – 79.9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D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60.0 – 69.9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361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F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00.0 – 59.9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696392" y="2098693"/>
            <a:ext cx="4028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</a:rPr>
              <a:t>Academic Achievement: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Score = proficiency rate in relation to long-term goal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3-8 E/La goal = 74.0% proficiency rate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3-8 Math goal = 74.0% proficiency rate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56094"/>
              </p:ext>
            </p:extLst>
          </p:nvPr>
        </p:nvGraphicFramePr>
        <p:xfrm>
          <a:off x="4696392" y="3084776"/>
          <a:ext cx="388737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968"/>
                <a:gridCol w="1102629"/>
                <a:gridCol w="1139780"/>
              </a:tblGrid>
              <a:tr h="225094"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3-8</a:t>
                      </a:r>
                      <a:r>
                        <a:rPr lang="en-US" sz="900" baseline="0" dirty="0" smtClean="0">
                          <a:latin typeface="Georgia" panose="02040502050405020303" pitchFamily="18" charset="0"/>
                        </a:rPr>
                        <a:t> E/La Points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41B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3-8 Math Points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41B4D"/>
                    </a:solidFill>
                  </a:tcPr>
                </a:tc>
              </a:tr>
              <a:tr h="177618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Exceeds Expectations</a:t>
                      </a:r>
                      <a:endParaRPr lang="en-US" sz="9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41B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100.00</a:t>
                      </a:r>
                      <a:r>
                        <a:rPr lang="en-US" sz="900" baseline="0" dirty="0" smtClean="0">
                          <a:latin typeface="Georgia" panose="02040502050405020303" pitchFamily="18" charset="0"/>
                        </a:rPr>
                        <a:t> – 135</a:t>
                      </a:r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.00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100.00 – 135.00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8727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Meets 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Expectations</a:t>
                      </a:r>
                      <a:endParaRPr lang="en-US" sz="9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41B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64.67 – 99.99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64.53 – 99.99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8169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Approaches Expectations</a:t>
                      </a:r>
                      <a:endParaRPr lang="en-US" sz="9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41B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33.48</a:t>
                      </a:r>
                      <a:r>
                        <a:rPr lang="en-US" sz="900" baseline="0" dirty="0" smtClean="0">
                          <a:latin typeface="Georgia" panose="02040502050405020303" pitchFamily="18" charset="0"/>
                        </a:rPr>
                        <a:t> – 64.66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34.16 – 64.52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847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Does Not Meet Expectations</a:t>
                      </a:r>
                      <a:endParaRPr lang="en-US" sz="9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41B4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0.00 – 33.47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0.00 – 34.15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6355" y="1545653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Preliminary Federal Achievement Indicator</a:t>
            </a:r>
          </a:p>
          <a:p>
            <a:pPr algn="ctr"/>
            <a:r>
              <a:rPr lang="en-US" sz="12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third – eighth grade</a:t>
            </a:r>
            <a:endParaRPr lang="en-US" sz="12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0222" y="1545652"/>
            <a:ext cx="3435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Georgia" panose="02040502050405020303" pitchFamily="18" charset="0"/>
              </a:rPr>
              <a:t>Preliminary State Achievement Indicator</a:t>
            </a:r>
          </a:p>
          <a:p>
            <a:pPr algn="ctr"/>
            <a:r>
              <a:rPr lang="en-US" sz="1200" b="1" dirty="0">
                <a:latin typeface="Georgia" panose="02040502050405020303" pitchFamily="18" charset="0"/>
              </a:rPr>
              <a:t>t</a:t>
            </a:r>
            <a:r>
              <a:rPr lang="en-US" sz="1200" b="1" dirty="0" smtClean="0">
                <a:latin typeface="Georgia" panose="02040502050405020303" pitchFamily="18" charset="0"/>
              </a:rPr>
              <a:t>hird – eighth grade</a:t>
            </a:r>
            <a:endParaRPr lang="en-US" sz="1200" b="1" dirty="0"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4911" y="1008505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49904"/>
              </p:ext>
            </p:extLst>
          </p:nvPr>
        </p:nvGraphicFramePr>
        <p:xfrm>
          <a:off x="7997" y="1906707"/>
          <a:ext cx="4572000" cy="253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15569"/>
              </p:ext>
            </p:extLst>
          </p:nvPr>
        </p:nvGraphicFramePr>
        <p:xfrm>
          <a:off x="4457700" y="170006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71869" y="4412684"/>
            <a:ext cx="4058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ELA</a:t>
            </a:r>
            <a:endParaRPr lang="en-US" sz="9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6276" y="4412684"/>
            <a:ext cx="5357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MATH</a:t>
            </a:r>
            <a:endParaRPr lang="en-US" sz="9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3920" y="4484986"/>
            <a:ext cx="76677" cy="85686"/>
          </a:xfrm>
          <a:prstGeom prst="rect">
            <a:avLst/>
          </a:prstGeom>
          <a:solidFill>
            <a:srgbClr val="151F46"/>
          </a:solidFill>
          <a:ln>
            <a:solidFill>
              <a:srgbClr val="151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2670891" y="4475323"/>
            <a:ext cx="83135" cy="95349"/>
          </a:xfrm>
          <a:prstGeom prst="rect">
            <a:avLst/>
          </a:prstGeom>
          <a:solidFill>
            <a:srgbClr val="FDCE09"/>
          </a:solidFill>
          <a:ln>
            <a:solidFill>
              <a:srgbClr val="FDC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9"/>
          <p:cNvSpPr/>
          <p:nvPr/>
        </p:nvSpPr>
        <p:spPr>
          <a:xfrm>
            <a:off x="1937798" y="409667"/>
            <a:ext cx="5349853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Conceptual Framework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8436" y="1827168"/>
            <a:ext cx="7717177" cy="1938992"/>
          </a:xfrm>
          <a:prstGeom prst="rect">
            <a:avLst/>
          </a:prstGeom>
          <a:noFill/>
          <a:ln w="76200">
            <a:solidFill>
              <a:srgbClr val="FDCE0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endParaRPr lang="en-US" sz="1200" b="1" i="1" dirty="0" smtClean="0"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Concept One:</a:t>
            </a:r>
            <a:r>
              <a:rPr lang="en-US" sz="2400" b="1" i="1" dirty="0">
                <a:solidFill>
                  <a:srgbClr val="151F46"/>
                </a:solidFill>
                <a:latin typeface="Georgia" panose="02040502050405020303" pitchFamily="18" charset="0"/>
              </a:rPr>
              <a:t>	</a:t>
            </a:r>
            <a:r>
              <a:rPr lang="en-US" sz="2400" b="1" i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Revise Accountability System</a:t>
            </a:r>
          </a:p>
          <a:p>
            <a:endParaRPr lang="en-US" sz="1200" b="1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Concept Two:	Streamline Indiana Diploma</a:t>
            </a:r>
          </a:p>
          <a:p>
            <a:endParaRPr lang="en-US" sz="1200" b="1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r>
              <a:rPr lang="en-US" sz="2400" b="1" i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Concept Three:	Plan for Student Success</a:t>
            </a:r>
          </a:p>
          <a:p>
            <a:endParaRPr lang="en-US" sz="1200" b="1" i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145502"/>
              </p:ext>
            </p:extLst>
          </p:nvPr>
        </p:nvGraphicFramePr>
        <p:xfrm>
          <a:off x="4572000" y="19691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335" y="1758557"/>
            <a:ext cx="3922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Preliminary Federal Graduation Rate Indicator</a:t>
            </a:r>
            <a:endParaRPr lang="en-US" sz="12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6693" y="1761819"/>
            <a:ext cx="3717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Preliminary State Graduation Rate Indicator</a:t>
            </a:r>
            <a:endParaRPr lang="en-US" sz="12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94911" y="1015924"/>
            <a:ext cx="6035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Accountability Systems</a:t>
            </a:r>
            <a:endParaRPr lang="en-US" sz="2800" b="1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072056"/>
              </p:ext>
            </p:extLst>
          </p:nvPr>
        </p:nvGraphicFramePr>
        <p:xfrm>
          <a:off x="65025" y="19499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57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17554750"/>
              </p:ext>
            </p:extLst>
          </p:nvPr>
        </p:nvGraphicFramePr>
        <p:xfrm>
          <a:off x="229440" y="1029618"/>
          <a:ext cx="6460779" cy="3639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6780372" y="1754485"/>
            <a:ext cx="2165684" cy="2189748"/>
          </a:xfrm>
          <a:prstGeom prst="rect">
            <a:avLst/>
          </a:prstGeom>
          <a:solidFill>
            <a:srgbClr val="141B4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Valid and Reliable Accountability System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10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874" y="1110627"/>
            <a:ext cx="850770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latin typeface="Georgia" panose="02040502050405020303" pitchFamily="18" charset="0"/>
              </a:rPr>
              <a:t>Proposed Implementation Timeline</a:t>
            </a:r>
          </a:p>
          <a:p>
            <a:endParaRPr lang="en-US" sz="6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2020/2021 School Year</a:t>
            </a:r>
          </a:p>
          <a:p>
            <a:pPr marL="573088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Address course completion data collections with schools</a:t>
            </a:r>
          </a:p>
          <a:p>
            <a:pPr marL="573088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Address college and career readiness data collections with third parties</a:t>
            </a:r>
          </a:p>
          <a:p>
            <a:pPr marL="287338" lvl="1"/>
            <a:endParaRPr lang="en-US" sz="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2021/2022 School Year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Publicly report course completion data for schools, but do not include data in accountability determinations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Continue to address college and career readiness data collections with third parties</a:t>
            </a:r>
          </a:p>
          <a:p>
            <a:pPr marL="287338"/>
            <a:endParaRPr lang="en-US" sz="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2022/2023 School Year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Publicly report course completion data for schools, but do not include data in accountability determinations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Continue to address college and career readiness data collections with third parties</a:t>
            </a:r>
          </a:p>
          <a:p>
            <a:pPr marL="287338"/>
            <a:endParaRPr lang="en-US" sz="6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2023/2024 School Year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Utilize course completion data in accountability determinations for 9</a:t>
            </a:r>
            <a:r>
              <a:rPr lang="en-US" sz="1200" baseline="30000" dirty="0" smtClean="0">
                <a:latin typeface="Georgia" panose="02040502050405020303" pitchFamily="18" charset="0"/>
              </a:rPr>
              <a:t>th</a:t>
            </a:r>
            <a:r>
              <a:rPr lang="en-US" sz="1200" dirty="0" smtClean="0">
                <a:latin typeface="Georgia" panose="02040502050405020303" pitchFamily="18" charset="0"/>
              </a:rPr>
              <a:t> grade on-track indicator</a:t>
            </a: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Georgia" panose="02040502050405020303" pitchFamily="18" charset="0"/>
              </a:rPr>
              <a:t>Utilize college and career readiness data in accountability determinations for college and career readiness indicator, in alignment with the first cohort graduating with pathways requirements</a:t>
            </a:r>
          </a:p>
        </p:txBody>
      </p:sp>
      <p:sp>
        <p:nvSpPr>
          <p:cNvPr id="10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9"/>
          <p:cNvSpPr/>
          <p:nvPr/>
        </p:nvSpPr>
        <p:spPr>
          <a:xfrm>
            <a:off x="786810" y="435781"/>
            <a:ext cx="7658822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Overview of Department’s Second Concept 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8875" y="1504705"/>
          <a:ext cx="5017003" cy="3057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72"/>
                <a:gridCol w="3993731"/>
              </a:tblGrid>
              <a:tr h="286103"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Georgia" panose="02040502050405020303" pitchFamily="18" charset="0"/>
                        </a:rPr>
                        <a:t>Graduation Requirements</a:t>
                      </a:r>
                      <a:endParaRPr lang="en-US" sz="7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latin typeface="Georgia" panose="02040502050405020303" pitchFamily="18" charset="0"/>
                        </a:rPr>
                        <a:t>Graduation Pathway Options</a:t>
                      </a:r>
                      <a:endParaRPr lang="en-US" sz="7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</a:tr>
              <a:tr h="286103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1) High School Diploma</a:t>
                      </a:r>
                      <a:endParaRPr lang="en-US" sz="7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Meet statutorily defined diploma credit and curricular requirements</a:t>
                      </a:r>
                      <a:endParaRPr lang="en-US" sz="7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86646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2) Learn and Demonstrate Employability Skills (Students must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complete </a:t>
                      </a:r>
                      <a:r>
                        <a:rPr lang="en-US" sz="700" i="1" u="sng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at least one </a:t>
                      </a:r>
                      <a:r>
                        <a:rPr lang="en-US" sz="700" i="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of the following)</a:t>
                      </a:r>
                      <a:endParaRPr lang="en-US" sz="7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Learn employability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skills standards through locally developed programs. Employability skills are demonstrated by one of the following: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Project-Based Learning Experience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Service-Based Learning Experience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Work-Based Learning Experience</a:t>
                      </a:r>
                    </a:p>
                  </a:txBody>
                  <a:tcPr/>
                </a:tc>
              </a:tr>
              <a:tr h="1716106">
                <a:tc>
                  <a:txBody>
                    <a:bodyPr/>
                    <a:lstStyle/>
                    <a:p>
                      <a:r>
                        <a:rPr lang="en-US" sz="7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3) Postsecondary-Ready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Competencies (Students must complete </a:t>
                      </a:r>
                      <a:r>
                        <a:rPr lang="en-US" sz="700" i="1" u="sng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at least one</a:t>
                      </a:r>
                      <a:r>
                        <a:rPr lang="en-US" sz="700" i="0" u="sng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700" i="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of the following)</a:t>
                      </a:r>
                      <a:endParaRPr lang="en-US" sz="7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Honors Diploma</a:t>
                      </a:r>
                      <a:r>
                        <a:rPr lang="en-US" sz="7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:  Fulfill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all requirements of either the Academic or Technical Honors diploma;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ACT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:  College-ready benchmarks;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SAT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:  College-ready benchmarks;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ASVAB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:  Earn at least a minimum AFQT score to qualify for placement into one of the branches of the US military;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State- and Industry-recognized Credential or Certification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Federally-recognized Apprenticeship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Career-Technical Education Concentrator</a:t>
                      </a:r>
                      <a:r>
                        <a:rPr lang="en-US" sz="7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:  Must earn a C </a:t>
                      </a:r>
                      <a:r>
                        <a:rPr lang="en-US" sz="700" u="sng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average</a:t>
                      </a:r>
                      <a:r>
                        <a:rPr lang="en-US" sz="700" u="none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in at least two non-duplicative advanced courses (courses beyond an introductory course) within a particular program or program of student;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u="none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AP/IB/Dual Credit/Cambridge International courses or CLEP Exams</a:t>
                      </a:r>
                      <a:r>
                        <a:rPr lang="en-US" sz="700" u="none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:  Must earn a C </a:t>
                      </a:r>
                      <a:r>
                        <a:rPr lang="en-US" sz="700" u="sng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average</a:t>
                      </a:r>
                      <a:r>
                        <a:rPr lang="en-US" sz="700" u="none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or higher in at least three courses;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700" b="1" u="none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Locally created pathway </a:t>
                      </a:r>
                      <a:r>
                        <a:rPr lang="en-US" sz="700" u="none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that meets the framework from and earns the approval of the State Board of Education</a:t>
                      </a:r>
                      <a:endParaRPr lang="en-US" sz="7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5535025" y="2782747"/>
            <a:ext cx="609599" cy="501141"/>
          </a:xfrm>
          <a:prstGeom prst="rightArrow">
            <a:avLst/>
          </a:prstGeom>
          <a:solidFill>
            <a:srgbClr val="FDCE09"/>
          </a:solidFill>
          <a:ln>
            <a:solidFill>
              <a:srgbClr val="FDCE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03771" y="2294653"/>
            <a:ext cx="2562804" cy="1477328"/>
          </a:xfrm>
          <a:prstGeom prst="rect">
            <a:avLst/>
          </a:prstGeom>
          <a:noFill/>
          <a:ln w="76200">
            <a:solidFill>
              <a:srgbClr val="151F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Georgia" panose="02040502050405020303" pitchFamily="18" charset="0"/>
              </a:rPr>
              <a:t>Complete course and curricular requirements to receive an Indiana Diploma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8909" y="1067654"/>
            <a:ext cx="3316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Current Graduation Requirements</a:t>
            </a:r>
            <a:endParaRPr lang="en-US" sz="16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39614"/>
              </p:ext>
            </p:extLst>
          </p:nvPr>
        </p:nvGraphicFramePr>
        <p:xfrm>
          <a:off x="4173350" y="1190204"/>
          <a:ext cx="46932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439"/>
                <a:gridCol w="1300178"/>
                <a:gridCol w="1368608"/>
              </a:tblGrid>
              <a:tr h="159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panose="02040502050405020303" pitchFamily="18" charset="0"/>
                        </a:rPr>
                        <a:t>DRAFT:  Credit Requirements</a:t>
                      </a:r>
                      <a:r>
                        <a:rPr lang="en-US" sz="1200" baseline="0" dirty="0" smtClean="0">
                          <a:latin typeface="Georgia" panose="02040502050405020303" pitchFamily="18" charset="0"/>
                        </a:rPr>
                        <a:t> for Indiana Diploma</a:t>
                      </a:r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</a:tr>
              <a:tr h="159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Subject Areas</a:t>
                      </a:r>
                      <a:endParaRPr 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Designation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1 (Career Direct)</a:t>
                      </a:r>
                      <a:endParaRPr 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Designation 2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(Career Prep)</a:t>
                      </a:r>
                      <a:endParaRPr lang="en-US" sz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</a:tr>
              <a:tr h="19739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English/Language Arts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8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8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1045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Mathematics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8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8 credits</a:t>
                      </a:r>
                    </a:p>
                  </a:txBody>
                  <a:tcPr/>
                </a:tc>
              </a:tr>
              <a:tr h="1908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Science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6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8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2772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Social Studies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4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6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843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Physical Education/Health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3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3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4296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World Languages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4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6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602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Fine Arts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255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Directed Electives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10-12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6 credits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2554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CCR</a:t>
                      </a:r>
                      <a:r>
                        <a:rPr lang="en-US" sz="12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Preparation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 credit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 credit</a:t>
                      </a:r>
                      <a:endParaRPr lang="en-US" sz="12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875" y="1029619"/>
            <a:ext cx="372326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Move from four diploma designations to two diploma designations</a:t>
            </a:r>
          </a:p>
          <a:p>
            <a:endParaRPr lang="en-US" sz="5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Build employability skills into course requirements (“CCR Preparation”)</a:t>
            </a:r>
          </a:p>
          <a:p>
            <a:endParaRPr lang="en-US" sz="5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Build postsecondary competencies into course requirements</a:t>
            </a:r>
          </a:p>
          <a:p>
            <a:pPr marL="342900" indent="-168275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For designation 1, directed electives must include an approved CTE concentrator, and include an industry-based certification or credential, federally recognized apprenticeship, or dual credit that is part of a defined CTE sequence; student must have a “C” average in the CTE concentrator</a:t>
            </a:r>
            <a:endParaRPr lang="en-US" sz="5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342900" indent="-168275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For designation 2, student must have a “C” average in at least 3 advanced placement, dual credit, international baccalaureate, or Cambridge International courses in a core content area that corresponds with the Core Transfer Library</a:t>
            </a:r>
            <a:endParaRPr lang="en-US" sz="10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Google Shape;230;p39"/>
          <p:cNvSpPr/>
          <p:nvPr/>
        </p:nvSpPr>
        <p:spPr>
          <a:xfrm>
            <a:off x="659219" y="401968"/>
            <a:ext cx="7953153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Two: Streamline Indiana Diploma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0314" y="2126971"/>
            <a:ext cx="3472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Example to provide for multiple options to satisfy course/credit requirements for each diploma type in mathematics credit requirements</a:t>
            </a:r>
            <a:endParaRPr lang="en-US" sz="1000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32918"/>
              </p:ext>
            </p:extLst>
          </p:nvPr>
        </p:nvGraphicFramePr>
        <p:xfrm>
          <a:off x="3883364" y="1064693"/>
          <a:ext cx="4985651" cy="333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109"/>
                <a:gridCol w="1719943"/>
                <a:gridCol w="783771"/>
                <a:gridCol w="1730828"/>
              </a:tblGrid>
              <a:tr h="225539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Georgia" panose="02040502050405020303" pitchFamily="18" charset="0"/>
                        </a:rPr>
                        <a:t>DRAFT:  OPTIONS</a:t>
                      </a:r>
                      <a:r>
                        <a:rPr lang="en-US" sz="900" baseline="0" dirty="0" smtClean="0">
                          <a:latin typeface="Georgia" panose="02040502050405020303" pitchFamily="18" charset="0"/>
                        </a:rPr>
                        <a:t> TO SATISFY MATH CREDIT REQUIREMENTS</a:t>
                      </a:r>
                      <a:endParaRPr lang="en-US" sz="9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94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Designation #1:  Career Direct</a:t>
                      </a:r>
                      <a:endParaRPr lang="en-US" sz="9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Designation #2:  Career Prep</a:t>
                      </a:r>
                      <a:endParaRPr lang="en-US" sz="9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42765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6 credits from the following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Geometry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Algebra 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Business 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Algebra 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Quantitative Reasoning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Advanced Math Functions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Pre-Calculus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Probability &amp; Statistics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Trigonometry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Calculus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Computer 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Dual Credit 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</a:t>
                      </a: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credits from the following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Algebra</a:t>
                      </a: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Quantitative Reasoning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Advanced Math Functions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Pre-Calculus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Probability &amp; Statistics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Trigonometry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Calculus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AP Calculus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IB Calculus</a:t>
                      </a:r>
                      <a:endParaRPr lang="en-US" sz="900" baseline="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Computer Science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Dual Credit Math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…</a:t>
                      </a:r>
                    </a:p>
                  </a:txBody>
                  <a:tcPr/>
                </a:tc>
              </a:tr>
              <a:tr h="204894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 credits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Algebra I</a:t>
                      </a:r>
                    </a:p>
                    <a:p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 credits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Algebra</a:t>
                      </a:r>
                      <a:r>
                        <a:rPr lang="en-US" sz="90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II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49487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 credits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Geometry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98486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2 credits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Algebra I</a:t>
                      </a:r>
                      <a:endParaRPr lang="en-US" sz="9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Google Shape;230;p39"/>
          <p:cNvSpPr/>
          <p:nvPr/>
        </p:nvSpPr>
        <p:spPr>
          <a:xfrm>
            <a:off x="659219" y="401968"/>
            <a:ext cx="7953153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Two: Streamline Indiana Diploma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0;p39"/>
          <p:cNvSpPr/>
          <p:nvPr/>
        </p:nvSpPr>
        <p:spPr>
          <a:xfrm>
            <a:off x="659219" y="401968"/>
            <a:ext cx="7953153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Overview of Department’s Third Concept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076897" y="1049422"/>
          <a:ext cx="7021132" cy="358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84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995825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1F46"/>
                </a:solidFill>
                <a:latin typeface="Georgia" panose="02040502050405020303" pitchFamily="18" charset="0"/>
              </a:rPr>
              <a:t>Shift graduation plan development from sixth grade to completion by the middle of eighth grade in preparation for high 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school</a:t>
            </a:r>
          </a:p>
          <a:p>
            <a:endParaRPr lang="en-US" sz="8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Consider creation of </a:t>
            </a:r>
            <a:r>
              <a:rPr lang="en-US" sz="1600" dirty="0">
                <a:solidFill>
                  <a:srgbClr val="151F46"/>
                </a:solidFill>
                <a:latin typeface="Georgia" panose="02040502050405020303" pitchFamily="18" charset="0"/>
              </a:rPr>
              <a:t>“transitional ninth grade” to take a proactive approach to 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remediation for students who may not be ready for the rigor of high school after 8</a:t>
            </a:r>
            <a:r>
              <a:rPr lang="en-US" sz="1600" baseline="300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th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 grade</a:t>
            </a:r>
            <a:endParaRPr lang="en-US" sz="16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endParaRPr lang="en-US" sz="8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Emphasize “career exploration” (defined unit/course) in elementary and middle school that exposes students to future possibilities to pursue</a:t>
            </a:r>
          </a:p>
          <a:p>
            <a:endParaRPr lang="en-US" sz="8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Create </a:t>
            </a:r>
            <a:r>
              <a:rPr lang="en-US" sz="1600" dirty="0">
                <a:solidFill>
                  <a:srgbClr val="151F46"/>
                </a:solidFill>
                <a:latin typeface="Georgia" panose="02040502050405020303" pitchFamily="18" charset="0"/>
              </a:rPr>
              <a:t>a 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“career </a:t>
            </a:r>
            <a:r>
              <a:rPr lang="en-US" sz="1600" dirty="0">
                <a:solidFill>
                  <a:srgbClr val="151F46"/>
                </a:solidFill>
                <a:latin typeface="Georgia" panose="02040502050405020303" pitchFamily="18" charset="0"/>
              </a:rPr>
              <a:t>preparation course” required for all high school students to focus on financial literacy, college and career expectations, time management, 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and other employability skills  (used to satisfy the “employability skills” requirement for graduation)</a:t>
            </a:r>
          </a:p>
          <a:p>
            <a:endParaRPr lang="en-US" sz="8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Restructure/redefined the Indiana Diploma to two categories that encompass Graduation Pathways</a:t>
            </a:r>
          </a:p>
          <a:p>
            <a:endParaRPr lang="en-US" sz="8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51F46"/>
                </a:solidFill>
                <a:latin typeface="Georgia" panose="02040502050405020303" pitchFamily="18" charset="0"/>
              </a:rPr>
              <a:t>Continue support of social and emotional learning at all grade 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levels</a:t>
            </a:r>
          </a:p>
        </p:txBody>
      </p:sp>
      <p:sp>
        <p:nvSpPr>
          <p:cNvPr id="10" name="Google Shape;230;p39"/>
          <p:cNvSpPr/>
          <p:nvPr/>
        </p:nvSpPr>
        <p:spPr>
          <a:xfrm>
            <a:off x="659219" y="401968"/>
            <a:ext cx="7953153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Three: Plan for Student Success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995825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Establish one accountability system for both State and Federal purposes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Utilize Federal accountability system components as base system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Incorporate new indicators, “9</a:t>
            </a:r>
            <a:r>
              <a:rPr lang="en-US" sz="1600" baseline="300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th</a:t>
            </a: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 grade on-track” and “college/career readiness”</a:t>
            </a:r>
          </a:p>
          <a:p>
            <a:pPr marL="285750"/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r>
              <a:rPr lang="en-US" sz="16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Concept Two:  Streamline Indiana Diploma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Transition from four diploma designations to two diploma designations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Present graduation pathways requirements (employability skills; postsecondary competency) through course and credit requirements of each diploma designation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Revise course requirements for each diploma designation to provide flexibility based on student’s pathway</a:t>
            </a:r>
          </a:p>
          <a:p>
            <a:pPr marL="285750"/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r>
              <a:rPr lang="en-US" sz="1600" b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Concept Three: Plan for Student Success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Consider the whole student by focusing on college/career readiness, academic foundations, and social/emotional learning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Establish a system built on evidence-based, proactive remediation</a:t>
            </a:r>
          </a:p>
        </p:txBody>
      </p:sp>
      <p:sp>
        <p:nvSpPr>
          <p:cNvPr id="10" name="Google Shape;230;p39"/>
          <p:cNvSpPr/>
          <p:nvPr/>
        </p:nvSpPr>
        <p:spPr>
          <a:xfrm>
            <a:off x="659219" y="401968"/>
            <a:ext cx="7953153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Summary of Department Concepts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0;p39"/>
          <p:cNvSpPr/>
          <p:nvPr/>
        </p:nvSpPr>
        <p:spPr>
          <a:xfrm>
            <a:off x="3046860" y="420832"/>
            <a:ext cx="313173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Questions?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44778544"/>
              </p:ext>
            </p:extLst>
          </p:nvPr>
        </p:nvGraphicFramePr>
        <p:xfrm>
          <a:off x="1589025" y="1029619"/>
          <a:ext cx="6096000" cy="362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Google Shape;230;p39"/>
          <p:cNvSpPr/>
          <p:nvPr/>
        </p:nvSpPr>
        <p:spPr>
          <a:xfrm>
            <a:off x="704850" y="427192"/>
            <a:ext cx="7820026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Overview of Department’s First Concept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17;p63"/>
          <p:cNvSpPr txBox="1"/>
          <p:nvPr/>
        </p:nvSpPr>
        <p:spPr>
          <a:xfrm>
            <a:off x="0" y="995825"/>
            <a:ext cx="9144000" cy="88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sz="2000" dirty="0" smtClean="0">
                <a:solidFill>
                  <a:srgbClr val="151F46"/>
                </a:solidFill>
                <a:latin typeface="Georgia"/>
                <a:ea typeface="Georgia"/>
                <a:cs typeface="Georgia"/>
                <a:sym typeface="Georgia"/>
              </a:rPr>
              <a:t>Create an accountability system that provides accessible data that is actionable and aligned to policy goals for the State</a:t>
            </a:r>
          </a:p>
        </p:txBody>
      </p:sp>
      <p:sp>
        <p:nvSpPr>
          <p:cNvPr id="10" name="Oval 9"/>
          <p:cNvSpPr/>
          <p:nvPr/>
        </p:nvSpPr>
        <p:spPr>
          <a:xfrm>
            <a:off x="585588" y="1937337"/>
            <a:ext cx="2205040" cy="2170686"/>
          </a:xfrm>
          <a:prstGeom prst="ellipse">
            <a:avLst/>
          </a:prstGeom>
          <a:solidFill>
            <a:srgbClr val="151F4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Georgia" panose="02040502050405020303" pitchFamily="18" charset="0"/>
              </a:rPr>
              <a:t>Increase overall literacy </a:t>
            </a:r>
            <a:r>
              <a:rPr lang="en-US" sz="1800" dirty="0" smtClean="0">
                <a:latin typeface="Georgia" panose="02040502050405020303" pitchFamily="18" charset="0"/>
              </a:rPr>
              <a:t>proficiency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53279" y="1937336"/>
            <a:ext cx="2203180" cy="2170687"/>
          </a:xfrm>
          <a:prstGeom prst="ellipse">
            <a:avLst/>
          </a:prstGeom>
          <a:solidFill>
            <a:srgbClr val="151F4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Georgia" panose="02040502050405020303" pitchFamily="18" charset="0"/>
              </a:rPr>
              <a:t>Increase access to quality STEM </a:t>
            </a:r>
            <a:r>
              <a:rPr lang="en-US" sz="1800" dirty="0" smtClean="0">
                <a:latin typeface="Georgia" panose="02040502050405020303" pitchFamily="18" charset="0"/>
              </a:rPr>
              <a:t>opportunities</a:t>
            </a:r>
            <a:endParaRPr lang="en-US" sz="1800" dirty="0">
              <a:latin typeface="Georgia" panose="02040502050405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19110" y="1937336"/>
            <a:ext cx="2282564" cy="2170687"/>
          </a:xfrm>
          <a:prstGeom prst="ellipse">
            <a:avLst/>
          </a:prstGeom>
          <a:solidFill>
            <a:srgbClr val="151F4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Georgia" panose="02040502050405020303" pitchFamily="18" charset="0"/>
              </a:rPr>
              <a:t>Increase the number of college &amp; career ready </a:t>
            </a:r>
            <a:r>
              <a:rPr lang="en-US" sz="1800" dirty="0" smtClean="0">
                <a:latin typeface="Georgia" panose="02040502050405020303" pitchFamily="18" charset="0"/>
              </a:rPr>
              <a:t>graduates</a:t>
            </a:r>
            <a:endParaRPr lang="en-US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3800" y="998276"/>
            <a:ext cx="8507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Federal Requirements:</a:t>
            </a:r>
          </a:p>
          <a:p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Must annually measure, for all students and separately for each student group in public schools:</a:t>
            </a:r>
          </a:p>
          <a:p>
            <a:endParaRPr lang="en-US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Academic Achievement, or proficiency on the annual assessments in English/language arts and mathematics</a:t>
            </a:r>
          </a:p>
          <a:p>
            <a:pPr marL="287338"/>
            <a:endParaRPr lang="en-US" sz="7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Measure of student growth or another valid and reliable statewide academic indicator that allows for meaningful differentiation</a:t>
            </a:r>
          </a:p>
          <a:p>
            <a:pPr marL="287338"/>
            <a:endParaRPr lang="en-US" sz="7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Four-year adjusted cohort graduation rate</a:t>
            </a:r>
          </a:p>
          <a:p>
            <a:pPr marL="287338"/>
            <a:endParaRPr lang="en-US" sz="7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Progress in achieving English language proficiency for all English learners</a:t>
            </a:r>
          </a:p>
          <a:p>
            <a:pPr marL="287338"/>
            <a:endParaRPr lang="en-US" sz="7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57308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51F46"/>
                </a:solidFill>
                <a:latin typeface="Georgia" panose="02040502050405020303" pitchFamily="18" charset="0"/>
              </a:rPr>
              <a:t>Not less than one indicator of school quality or student success that allows for meaningful differentiation in school performance; is valid, reliable, comparable, and statewide, and may include measures of student engagement, educator engagement, student access to and completion of advanced coursework, postsecondary readiness, school climate and safety</a:t>
            </a:r>
            <a:endParaRPr lang="en-US" dirty="0"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  <p:sp>
        <p:nvSpPr>
          <p:cNvPr id="9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358875" y="1188491"/>
            <a:ext cx="2092575" cy="961923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Academic Achievement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22885" y="1188491"/>
            <a:ext cx="2228278" cy="961923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Academic Growth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3700" y="1152525"/>
            <a:ext cx="2122875" cy="997889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Graduation Rate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22885" y="2346015"/>
            <a:ext cx="2228278" cy="913515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English Learner Progress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8875" y="2314875"/>
            <a:ext cx="2092575" cy="944655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Addressing Chronic Absenteeism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43701" y="2314875"/>
            <a:ext cx="2122874" cy="944655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Closing Achievement Gaps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91023" y="3506572"/>
            <a:ext cx="2228278" cy="988815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On-Track in 9</a:t>
            </a:r>
            <a:r>
              <a:rPr lang="en-US" b="1" baseline="30000" dirty="0" smtClean="0">
                <a:latin typeface="Georgia" panose="02040502050405020303" pitchFamily="18" charset="0"/>
              </a:rPr>
              <a:t>th</a:t>
            </a:r>
            <a:r>
              <a:rPr lang="en-US" b="1" dirty="0" smtClean="0">
                <a:latin typeface="Georgia" panose="02040502050405020303" pitchFamily="18" charset="0"/>
              </a:rPr>
              <a:t> Grade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22885" y="3506477"/>
            <a:ext cx="2228278" cy="988815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Strength of Diploma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38297" y="3506477"/>
            <a:ext cx="2228278" cy="988815"/>
          </a:xfrm>
          <a:prstGeom prst="ellipse">
            <a:avLst/>
          </a:prstGeom>
          <a:solidFill>
            <a:srgbClr val="151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College/Career Readiness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19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981245"/>
            <a:ext cx="9144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NEW INDICATOR:  What is Ninth Grade On Track?</a:t>
            </a:r>
            <a:endParaRPr lang="en-US" sz="9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Measure of successful completion of standard course and credit requirements at the end of the ninth grade year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“On-Track” definition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Earn at least ten credits by the end of the ninth grade year; </a:t>
            </a:r>
            <a:r>
              <a:rPr lang="en-US" sz="1600" i="1" dirty="0" smtClean="0">
                <a:solidFill>
                  <a:srgbClr val="151F46"/>
                </a:solidFill>
                <a:latin typeface="Georgia" panose="02040502050405020303" pitchFamily="18" charset="0"/>
              </a:rPr>
              <a:t>and</a:t>
            </a:r>
            <a:endParaRPr lang="en-US" sz="1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Do not receive a failing grade for any core subject areas (English/language arts, math, science, social studies)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Applies to grade 9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151F46"/>
                </a:solidFill>
                <a:latin typeface="Georgia"/>
                <a:ea typeface="Georgia"/>
                <a:cs typeface="Georgia"/>
                <a:sym typeface="Georgia"/>
              </a:rPr>
              <a:t>Measures the progress of students enrolled at least 90.0% of the school year with two consecutive valid test results </a:t>
            </a:r>
          </a:p>
          <a:p>
            <a:pPr lvl="0"/>
            <a:endParaRPr lang="en" sz="500" dirty="0">
              <a:solidFill>
                <a:srgbClr val="151F4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151F46"/>
                </a:solidFill>
                <a:latin typeface="Georgia"/>
                <a:ea typeface="Georgia"/>
                <a:cs typeface="Georgia"/>
                <a:sym typeface="Georgia"/>
              </a:rPr>
              <a:t>Must have at least 20 students to receive an indicator score</a:t>
            </a:r>
          </a:p>
        </p:txBody>
      </p:sp>
      <p:sp>
        <p:nvSpPr>
          <p:cNvPr id="9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981245"/>
            <a:ext cx="9144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151F46"/>
                </a:solidFill>
                <a:latin typeface="Georgia" panose="02040502050405020303" pitchFamily="18" charset="0"/>
              </a:rPr>
              <a:t>NEW INDICATOR:  What is College/Career Readiness?</a:t>
            </a:r>
            <a:endParaRPr lang="en-US" sz="900" dirty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Measure of successful completion of activities and/or courses contributing to college and career readiness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Utilizes an index to award points based on the measures of college and career readiness achieved by each student</a:t>
            </a:r>
          </a:p>
          <a:p>
            <a:endParaRPr lang="en-US" sz="600" dirty="0" smtClean="0">
              <a:solidFill>
                <a:srgbClr val="151F46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51F46"/>
                </a:solidFill>
                <a:latin typeface="Georgia" panose="02040502050405020303" pitchFamily="18" charset="0"/>
              </a:rPr>
              <a:t>Applies to grade 12 cohort</a:t>
            </a:r>
          </a:p>
          <a:p>
            <a:pPr lvl="0"/>
            <a:endParaRPr lang="en" sz="500" dirty="0">
              <a:solidFill>
                <a:srgbClr val="151F4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rgbClr val="151F46"/>
                </a:solidFill>
                <a:latin typeface="Georgia"/>
                <a:ea typeface="Georgia"/>
                <a:cs typeface="Georgia"/>
                <a:sym typeface="Georgia"/>
              </a:rPr>
              <a:t>Must have at least 20 students to receive an indicator score</a:t>
            </a:r>
          </a:p>
        </p:txBody>
      </p:sp>
      <p:sp>
        <p:nvSpPr>
          <p:cNvPr id="9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/>
          <p:nvPr/>
        </p:nvSpPr>
        <p:spPr>
          <a:xfrm>
            <a:off x="358875" y="220481"/>
            <a:ext cx="8507700" cy="762600"/>
          </a:xfrm>
          <a:prstGeom prst="rect">
            <a:avLst/>
          </a:prstGeom>
          <a:solidFill>
            <a:srgbClr val="151E49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9"/>
          <p:cNvSpPr/>
          <p:nvPr/>
        </p:nvSpPr>
        <p:spPr>
          <a:xfrm>
            <a:off x="453066" y="287513"/>
            <a:ext cx="8322300" cy="626700"/>
          </a:xfrm>
          <a:prstGeom prst="rect">
            <a:avLst/>
          </a:prstGeom>
          <a:solidFill>
            <a:srgbClr val="FECF00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593475" y="369125"/>
            <a:ext cx="8087100" cy="46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9"/>
          <p:cNvSpPr txBox="1"/>
          <p:nvPr/>
        </p:nvSpPr>
        <p:spPr>
          <a:xfrm>
            <a:off x="393197" y="4758925"/>
            <a:ext cx="13674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@EducateIN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32" name="Google Shape;232;p39" descr="580b57fcd9996e24bc43c53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13" y="4712387"/>
            <a:ext cx="387900" cy="39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43103"/>
              </p:ext>
            </p:extLst>
          </p:nvPr>
        </p:nvGraphicFramePr>
        <p:xfrm>
          <a:off x="515790" y="1382563"/>
          <a:ext cx="8193870" cy="297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664"/>
                <a:gridCol w="678920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DRAFT:  College/Career </a:t>
                      </a:r>
                      <a:r>
                        <a:rPr lang="en-US" sz="1800" baseline="0" dirty="0" smtClean="0">
                          <a:latin typeface="Georgia" panose="02040502050405020303" pitchFamily="18" charset="0"/>
                        </a:rPr>
                        <a:t>Readiness </a:t>
                      </a:r>
                      <a:r>
                        <a:rPr lang="en-US" sz="1800" dirty="0" smtClean="0">
                          <a:latin typeface="Georgia" panose="02040502050405020303" pitchFamily="18" charset="0"/>
                        </a:rPr>
                        <a:t>Index</a:t>
                      </a:r>
                      <a:endParaRPr lang="en-US" sz="180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51F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97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Index</a:t>
                      </a:r>
                      <a:r>
                        <a:rPr lang="en-US" sz="1300" b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Points</a:t>
                      </a:r>
                      <a:endParaRPr lang="en-US" sz="1300" b="1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Metric</a:t>
                      </a:r>
                      <a:endParaRPr lang="en-US" sz="1300" b="1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0193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175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Four-year graduate </a:t>
                      </a:r>
                      <a:r>
                        <a:rPr lang="en-US" sz="1300" i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plus </a:t>
                      </a:r>
                      <a:r>
                        <a:rPr lang="en-US" sz="1300" i="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three-four additional measures of postsecondary readiness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8030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150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Four-year graduate </a:t>
                      </a:r>
                      <a:r>
                        <a:rPr lang="en-US" sz="1300" i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plus </a:t>
                      </a:r>
                      <a:r>
                        <a:rPr lang="en-US" sz="1300" i="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two-three additional measures of college/career readiness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22370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125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Four-year graduate </a:t>
                      </a:r>
                      <a:r>
                        <a:rPr lang="en-US" sz="1300" b="0" i="1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plus </a:t>
                      </a:r>
                      <a:r>
                        <a:rPr lang="en-US" sz="1300" b="0" i="0" baseline="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one-two additional measures of college/career readiness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6709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100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Four-year graduate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3661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 75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Five-year graduate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8233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 50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Six-year graduate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7362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 25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High School Equivalency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4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    0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rgbClr val="151F46"/>
                          </a:solidFill>
                          <a:latin typeface="Georgia" panose="02040502050405020303" pitchFamily="18" charset="0"/>
                        </a:rPr>
                        <a:t>Non-graduate</a:t>
                      </a:r>
                      <a:endParaRPr lang="en-US" sz="1300" dirty="0">
                        <a:solidFill>
                          <a:srgbClr val="151F46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Google Shape;230;p39"/>
          <p:cNvSpPr/>
          <p:nvPr/>
        </p:nvSpPr>
        <p:spPr>
          <a:xfrm>
            <a:off x="593475" y="427192"/>
            <a:ext cx="8087100" cy="3977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smtClean="0">
                <a:ln w="9525" cap="flat" cmpd="sng">
                  <a:solidFill>
                    <a:srgbClr val="151E4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151F46"/>
                </a:solidFill>
                <a:latin typeface="Georgia" panose="02040502050405020303" pitchFamily="18" charset="0"/>
              </a:rPr>
              <a:t>Concept One:  Revise Accountability System</a:t>
            </a:r>
            <a:endParaRPr b="0" i="0" dirty="0">
              <a:ln w="9525" cap="flat" cmpd="sng">
                <a:solidFill>
                  <a:srgbClr val="151E4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151F4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2337</Words>
  <Application>Microsoft Office PowerPoint</Application>
  <PresentationFormat>On-screen Show (16:9)</PresentationFormat>
  <Paragraphs>472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Georgia</vt:lpstr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Paino, Maggie</dc:creator>
  <cp:lastModifiedBy>Ranney, Chad E</cp:lastModifiedBy>
  <cp:revision>91</cp:revision>
  <cp:lastPrinted>2019-09-16T20:31:57Z</cp:lastPrinted>
  <dcterms:modified xsi:type="dcterms:W3CDTF">2019-10-02T21:13:02Z</dcterms:modified>
</cp:coreProperties>
</file>