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3" r:id="rId4"/>
  </p:sldMasterIdLst>
  <p:notesMasterIdLst>
    <p:notesMasterId r:id="rId19"/>
  </p:notesMasterIdLst>
  <p:handoutMasterIdLst>
    <p:handoutMasterId r:id="rId20"/>
  </p:handoutMasterIdLst>
  <p:sldIdLst>
    <p:sldId id="333" r:id="rId5"/>
    <p:sldId id="360" r:id="rId6"/>
    <p:sldId id="387" r:id="rId7"/>
    <p:sldId id="398" r:id="rId8"/>
    <p:sldId id="370" r:id="rId9"/>
    <p:sldId id="355" r:id="rId10"/>
    <p:sldId id="378" r:id="rId11"/>
    <p:sldId id="392" r:id="rId12"/>
    <p:sldId id="393" r:id="rId13"/>
    <p:sldId id="394" r:id="rId14"/>
    <p:sldId id="395" r:id="rId15"/>
    <p:sldId id="400" r:id="rId16"/>
    <p:sldId id="401" r:id="rId17"/>
    <p:sldId id="39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800"/>
    <a:srgbClr val="FF9933"/>
    <a:srgbClr val="E2EAF6"/>
    <a:srgbClr val="FF6600"/>
    <a:srgbClr val="FFD3A7"/>
    <a:srgbClr val="FFEBDD"/>
    <a:srgbClr val="E8D9F3"/>
    <a:srgbClr val="3C1A56"/>
    <a:srgbClr val="FFFFFF"/>
    <a:srgbClr val="C8E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77248" autoAdjust="0"/>
  </p:normalViewPr>
  <p:slideViewPr>
    <p:cSldViewPr>
      <p:cViewPr varScale="1">
        <p:scale>
          <a:sx n="70" d="100"/>
          <a:sy n="70" d="100"/>
        </p:scale>
        <p:origin x="7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88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99B1F-128C-48DD-8B00-18A05F858BAB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BFDD5-7E0F-4029-93A4-6F193990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9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07D21A-F3A1-471B-AEBA-AE5F8CD0D5E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511E18-A005-4BCB-820F-82FDAEB99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3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23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08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51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88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15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9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4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09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20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3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4815-4C39-46A0-9C9A-8BBB4284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4964" r="22211" b="7362"/>
          <a:stretch/>
        </p:blipFill>
        <p:spPr bwMode="auto">
          <a:xfrm>
            <a:off x="3048001" y="841169"/>
            <a:ext cx="6096000" cy="60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3048001" y="228600"/>
            <a:ext cx="6095999" cy="66294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21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9361" r="22211" b="7362"/>
          <a:stretch/>
        </p:blipFill>
        <p:spPr bwMode="auto">
          <a:xfrm>
            <a:off x="1828800" y="0"/>
            <a:ext cx="73152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73169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46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971800" y="6096000"/>
            <a:ext cx="3048000" cy="6096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/>
            </a:lvl1pPr>
          </a:lstStyle>
          <a:p>
            <a:pPr lvl="0"/>
            <a:r>
              <a:rPr lang="en-US" dirty="0" smtClean="0"/>
              <a:t>Contact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3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42"/>
            <a:ext cx="91440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1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65B852-3DE5-485D-BCBF-5E1FE1062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7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80" r:id="rId2"/>
    <p:sldLayoutId id="2147483983" r:id="rId3"/>
    <p:sldLayoutId id="2147483649" r:id="rId4"/>
    <p:sldLayoutId id="2147483661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28600" y="990600"/>
            <a:ext cx="8839200" cy="47244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1200"/>
              </a:spcBef>
            </a:pPr>
            <a:endParaRPr lang="en-US" sz="45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endParaRPr lang="en-US" sz="45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45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 Accountability Panel:</a:t>
            </a:r>
          </a:p>
          <a:p>
            <a:pPr algn="ctr">
              <a:spcBef>
                <a:spcPts val="1200"/>
              </a:spcBef>
            </a:pPr>
            <a:r>
              <a:rPr lang="en-US" sz="37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Proposed Framework and Recommendations</a:t>
            </a:r>
            <a:endParaRPr lang="en-US" sz="3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3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October 3, 2019</a:t>
            </a:r>
            <a:endParaRPr lang="en-US" sz="3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2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762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Early College Credit and Credentials in High School</a:t>
            </a:r>
            <a:endParaRPr lang="en-US" sz="32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163747"/>
            <a:ext cx="84582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64%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students earn some type of early college credit in high school;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58%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earn dual credit.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dual credit earners,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53%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take technical courses.</a:t>
            </a:r>
          </a:p>
          <a:p>
            <a:pPr lvl="1"/>
            <a:endParaRPr lang="en-US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42%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students who earn dual credit earn at least one semester worth of college-level credits.</a:t>
            </a: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58% earn less than one semester (1 to 11 credits)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30% earn at least one semester (12 to 23 credits)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12% earn two or more semesters (&gt; 23 credits)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Between 2013 and 2016, the number of HS students earning an STGEC increased by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97%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ssociate degrees increased by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57%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and other certificates increased by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80%.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7290" r="39485" b="10021"/>
          <a:stretch/>
        </p:blipFill>
        <p:spPr>
          <a:xfrm>
            <a:off x="6477000" y="28956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Framework Checklist </a:t>
            </a:r>
            <a:endParaRPr lang="en-US" sz="32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Does the proposed framework meet the goals set out for this group?</a:t>
            </a:r>
          </a:p>
          <a:p>
            <a:endParaRPr lang="en-US" sz="2400" dirty="0" smtClean="0"/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Aligned to Graduation Pathways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Outcomes Focused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Pathways for Every Student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Fairness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Postsecondary Preparation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Measureable Indicators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Considerations for Proposed Recommendations</a:t>
            </a:r>
            <a:endParaRPr lang="en-US" sz="32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305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Accountability Framework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Other Recommendations to Consider:</a:t>
            </a:r>
          </a:p>
          <a:p>
            <a:endParaRPr lang="en-US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Study issues around the military enlistment pathway, including qualifying ASVAB score and ensuring enlistment that leads to service.</a:t>
            </a:r>
          </a:p>
          <a:p>
            <a:pPr lvl="1"/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Study potential revisions to Indiana high school diploma requirements that align to graduation pathways and support student readiness and success.</a:t>
            </a:r>
          </a:p>
          <a:p>
            <a:pPr lvl="1"/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Recommend the State Board of Education set weights to each of the three sections of the accountability framework with guardrails. (Example: </a:t>
            </a:r>
            <a:r>
              <a:rPr lang="en-US" i="1" dirty="0" smtClean="0"/>
              <a:t>At least % for outcomes and no more than % for proficiency</a:t>
            </a:r>
            <a:r>
              <a:rPr lang="en-US" dirty="0" smtClean="0"/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96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28600" y="990600"/>
            <a:ext cx="8839200" cy="47244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1200"/>
              </a:spcBef>
            </a:pPr>
            <a:endParaRPr lang="en-US" sz="45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endParaRPr lang="en-US" sz="45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45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 &amp; Next Steps</a:t>
            </a:r>
            <a:endParaRPr lang="en-US" sz="3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Annual Graduation Report</a:t>
            </a:r>
            <a:endParaRPr lang="en-US" sz="32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632" y="1219200"/>
            <a:ext cx="6414535" cy="513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2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Purpose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" y="1261170"/>
            <a:ext cx="7696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As outlined in HEA 1002 passed during the 2019 legislative session:</a:t>
            </a:r>
          </a:p>
          <a:p>
            <a:pPr algn="ctr"/>
            <a:endParaRPr lang="en-US" sz="2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Study potential outcomes and indicators of schools performance that align with Graduation Pathways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Gather diverse input and feedback from the panel members to guide potential recommendations</a:t>
            </a:r>
          </a:p>
          <a:p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Recommend to the Indiana General Assembly new indicators of school performance on or before October 30, 2019. </a:t>
            </a:r>
          </a:p>
        </p:txBody>
      </p:sp>
    </p:spTree>
    <p:extLst>
      <p:ext uri="{BB962C8B-B14F-4D97-AF65-F5344CB8AC3E}">
        <p14:creationId xmlns:p14="http://schemas.microsoft.com/office/powerpoint/2010/main" val="41343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Points of Agreement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" y="1066800"/>
            <a:ext cx="76962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Graduation Pathways Alignment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Outcomes-Focused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Pathways to Success for Every Student: Enrollment, Employment &amp; Enlistment</a:t>
            </a:r>
          </a:p>
          <a:p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Measureable Indicators</a:t>
            </a:r>
          </a:p>
          <a:p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Fairness for Students and Schools</a:t>
            </a:r>
          </a:p>
          <a:p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Prioritize Postsecondary Preparation</a:t>
            </a:r>
          </a:p>
        </p:txBody>
      </p:sp>
    </p:spTree>
    <p:extLst>
      <p:ext uri="{BB962C8B-B14F-4D97-AF65-F5344CB8AC3E}">
        <p14:creationId xmlns:p14="http://schemas.microsoft.com/office/powerpoint/2010/main" val="42595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it Matters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075903"/>
            <a:ext cx="8940800" cy="341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077" y="1143000"/>
            <a:ext cx="7813645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253425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Graduation Pathways Alignment</a:t>
            </a:r>
            <a:endParaRPr lang="en-US" sz="32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1498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Proposed Accountability Framework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544034"/>
              </p:ext>
            </p:extLst>
          </p:nvPr>
        </p:nvGraphicFramePr>
        <p:xfrm>
          <a:off x="152400" y="1214120"/>
          <a:ext cx="88392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Academic Proficiency 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whether students have met the "college- and career-ready" proficiency benchmark on Indiana’s statewide high school assessment.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High School Graduation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120">
                <a:tc gridSpan="3"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whether students have completed all Indiana high school graduation requirements, including a high school diploma and Graduation Pathways.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College &amp; Career Readiness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whether students have satisfied the requirements of at least one of the postsecondary outcomes (Enrollment, Employment, Enlistment) listed below.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Enlistment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 of Students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Who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Earn a General Education Certificate (STGEC) by high school graduation; </a:t>
                      </a:r>
                      <a:r>
                        <a:rPr lang="en-US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Earn a short- or long-term workforce certificate by high school graduation; </a:t>
                      </a:r>
                      <a:r>
                        <a:rPr lang="en-US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Enroll in postsecondary education without remediation upon high school graduation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 of Students Who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Earn an Industry-Recognized Certification by high school graduation; </a:t>
                      </a:r>
                      <a:r>
                        <a:rPr lang="en-US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Earn a short- or long-term workforce certificate by high school graduation; </a:t>
                      </a:r>
                      <a:r>
                        <a:rPr lang="en-US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employed through an apprenticeship (or comparable on-the-job training program) upon high school graduation  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 of Students Who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Enlist and serve in military with qualifying ASVAB score upon high school graduation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BOLD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be reported in the graduation report due annually in the fall immediately following high school graduation year.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8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Data for Proposed Framework</a:t>
            </a:r>
            <a:endParaRPr lang="en-US" sz="32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151535"/>
              </p:ext>
            </p:extLst>
          </p:nvPr>
        </p:nvGraphicFramePr>
        <p:xfrm>
          <a:off x="152400" y="1371600"/>
          <a:ext cx="88392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Academic Proficiency 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whether students have met the "college- and career-ready" proficiency benchmark on Indiana’s statewide high school assessment.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2514600"/>
            <a:ext cx="86106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2017-2018 ISTEP+ Grade 10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Passed both ELA &amp; Math – 33.7%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Passed Math – 36.2%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Passed ELA – 59.0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</a:p>
          <a:p>
            <a:pPr lvl="1"/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2017-2018 SAT and ACT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SAT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67% took the test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52% met both English/Math Benchmarks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32% took the test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73% met English Benchmark; 53% met Math Benchmark</a:t>
            </a:r>
          </a:p>
        </p:txBody>
      </p:sp>
    </p:spTree>
    <p:extLst>
      <p:ext uri="{BB962C8B-B14F-4D97-AF65-F5344CB8AC3E}">
        <p14:creationId xmlns:p14="http://schemas.microsoft.com/office/powerpoint/2010/main" val="4254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Data for Proposed Framework</a:t>
            </a:r>
            <a:endParaRPr lang="en-US" sz="32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5146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2017-2018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School Graduation Rate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88.1%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Graduates by Diploma Type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Honors – 39.8%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Core 40 – 50.7%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 Diploma – 9.5%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28377"/>
              </p:ext>
            </p:extLst>
          </p:nvPr>
        </p:nvGraphicFramePr>
        <p:xfrm>
          <a:off x="152400" y="1295400"/>
          <a:ext cx="8839200" cy="81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321628">
                <a:tc gridSpan="3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High School Graduation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120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whether students have completed all Indiana High School Diploma requirements.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73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Data for Proposed Framework</a:t>
            </a:r>
            <a:endParaRPr lang="en-US" sz="32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65705"/>
              </p:ext>
            </p:extLst>
          </p:nvPr>
        </p:nvGraphicFramePr>
        <p:xfrm>
          <a:off x="280737" y="1371600"/>
          <a:ext cx="88392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College &amp; Career Readiness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whether students have satisfied the requirements of at least one of the postsecondary outcomes (Enrollment, Employment, Enlistment) listed below.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468772"/>
              </p:ext>
            </p:extLst>
          </p:nvPr>
        </p:nvGraphicFramePr>
        <p:xfrm>
          <a:off x="228600" y="2362201"/>
          <a:ext cx="8763000" cy="4106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4625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Enrollment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Employment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Enlistment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Current Data</a:t>
                      </a:r>
                    </a:p>
                    <a:p>
                      <a:pPr marL="0" algn="ctr" defTabSz="457200" rtl="0" eaLnBrk="1" latinLnBrk="0" hangingPunct="1"/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13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General Education Certificate</a:t>
                      </a:r>
                      <a:r>
                        <a:rPr lang="en-US" sz="1100" baseline="0" dirty="0" smtClean="0"/>
                        <a:t> (or </a:t>
                      </a:r>
                      <a:r>
                        <a:rPr lang="en-US" sz="1100" dirty="0" smtClean="0"/>
                        <a:t>STGEC)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1,260</a:t>
                      </a:r>
                      <a:r>
                        <a:rPr lang="en-US" sz="1100" baseline="0" dirty="0" smtClean="0"/>
                        <a:t> awarded in 2018-19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13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Short-</a:t>
                      </a:r>
                      <a:r>
                        <a:rPr lang="en-US" sz="1100" baseline="0" dirty="0" smtClean="0"/>
                        <a:t> &amp; Long Term Workforce Certificate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Short-</a:t>
                      </a:r>
                      <a:r>
                        <a:rPr lang="en-US" sz="1100" baseline="0" dirty="0" smtClean="0"/>
                        <a:t> &amp; Long-term Workforce Certificate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1,811</a:t>
                      </a:r>
                      <a:r>
                        <a:rPr lang="en-US" sz="1100" baseline="0" dirty="0" smtClean="0"/>
                        <a:t> awarded in 2018-19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17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Industry-recognized</a:t>
                      </a:r>
                      <a:r>
                        <a:rPr lang="en-US" sz="1100" baseline="0" dirty="0" smtClean="0"/>
                        <a:t> Certification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6,673 awarded in 2017-18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1725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Enroll</a:t>
                      </a:r>
                      <a:r>
                        <a:rPr lang="en-US" sz="1100" b="1" baseline="0" dirty="0" smtClean="0"/>
                        <a:t> in college w/o remediation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88% of students who</a:t>
                      </a:r>
                      <a:r>
                        <a:rPr lang="en-US" sz="1100" baseline="0" dirty="0" smtClean="0"/>
                        <a:t> enrolled 2017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1332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Employed through apprenticeship/comparable OTJ training program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1332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Enlist and serve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en-US" sz="1100" b="1" dirty="0" smtClean="0"/>
                        <a:t>in military</a:t>
                      </a:r>
                      <a:r>
                        <a:rPr lang="en-US" sz="1100" b="1" baseline="0" dirty="0" smtClean="0"/>
                        <a:t> with qualifying ASVAB Score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7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E67ADC0947824F8E433DF772A3FE41" ma:contentTypeVersion="2" ma:contentTypeDescription="Create a new document." ma:contentTypeScope="" ma:versionID="76db0e8b418da1cb09d70216f17a6689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132F608-CEA0-420D-AE18-DCA4A0F5D36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C66BA9C-5C84-43A1-89AB-BF435B267D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173818-40CC-40BE-9EBC-DD92887A73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22097</TotalTime>
  <Words>809</Words>
  <Application>Microsoft Office PowerPoint</Application>
  <PresentationFormat>On-screen Show (4:3)</PresentationFormat>
  <Paragraphs>142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Garamond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Hart</dc:creator>
  <cp:lastModifiedBy>Sample, Stephanie (CHE)</cp:lastModifiedBy>
  <cp:revision>407</cp:revision>
  <cp:lastPrinted>2019-10-01T20:03:37Z</cp:lastPrinted>
  <dcterms:created xsi:type="dcterms:W3CDTF">2013-03-08T16:28:47Z</dcterms:created>
  <dcterms:modified xsi:type="dcterms:W3CDTF">2019-10-02T15:37:38Z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0x010100CBE67ADC0947824F8E433DF772A3FE41</vt:lpwstr>
  </property>
</Properties>
</file>