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1"/>
  </p:sldMasterIdLst>
  <p:notesMasterIdLst>
    <p:notesMasterId r:id="rId22"/>
  </p:notesMasterIdLst>
  <p:sldIdLst>
    <p:sldId id="256" r:id="rId2"/>
    <p:sldId id="261" r:id="rId3"/>
    <p:sldId id="317" r:id="rId4"/>
    <p:sldId id="336" r:id="rId5"/>
    <p:sldId id="337" r:id="rId6"/>
    <p:sldId id="340" r:id="rId7"/>
    <p:sldId id="290" r:id="rId8"/>
    <p:sldId id="331" r:id="rId9"/>
    <p:sldId id="339" r:id="rId10"/>
    <p:sldId id="330" r:id="rId11"/>
    <p:sldId id="341" r:id="rId12"/>
    <p:sldId id="342" r:id="rId13"/>
    <p:sldId id="343" r:id="rId14"/>
    <p:sldId id="338" r:id="rId15"/>
    <p:sldId id="323" r:id="rId16"/>
    <p:sldId id="322" r:id="rId17"/>
    <p:sldId id="321" r:id="rId18"/>
    <p:sldId id="309" r:id="rId19"/>
    <p:sldId id="305" r:id="rId20"/>
    <p:sldId id="344" r:id="rId21"/>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Calibri" charset="0"/>
        <a:ea typeface="ＭＳ Ｐゴシック" charset="-128"/>
        <a:cs typeface="+mn-cs"/>
      </a:defRPr>
    </a:lvl1pPr>
    <a:lvl2pPr marL="457200" algn="l" rtl="0" fontAlgn="base">
      <a:spcBef>
        <a:spcPct val="0"/>
      </a:spcBef>
      <a:spcAft>
        <a:spcPct val="0"/>
      </a:spcAft>
      <a:defRPr kern="1200">
        <a:solidFill>
          <a:schemeClr val="tx1"/>
        </a:solidFill>
        <a:latin typeface="Calibri" charset="0"/>
        <a:ea typeface="ＭＳ Ｐゴシック" charset="-128"/>
        <a:cs typeface="+mn-cs"/>
      </a:defRPr>
    </a:lvl2pPr>
    <a:lvl3pPr marL="914400" algn="l" rtl="0" fontAlgn="base">
      <a:spcBef>
        <a:spcPct val="0"/>
      </a:spcBef>
      <a:spcAft>
        <a:spcPct val="0"/>
      </a:spcAft>
      <a:defRPr kern="1200">
        <a:solidFill>
          <a:schemeClr val="tx1"/>
        </a:solidFill>
        <a:latin typeface="Calibri" charset="0"/>
        <a:ea typeface="ＭＳ Ｐゴシック" charset="-128"/>
        <a:cs typeface="+mn-cs"/>
      </a:defRPr>
    </a:lvl3pPr>
    <a:lvl4pPr marL="1371600" algn="l" rtl="0" fontAlgn="base">
      <a:spcBef>
        <a:spcPct val="0"/>
      </a:spcBef>
      <a:spcAft>
        <a:spcPct val="0"/>
      </a:spcAft>
      <a:defRPr kern="1200">
        <a:solidFill>
          <a:schemeClr val="tx1"/>
        </a:solidFill>
        <a:latin typeface="Calibri" charset="0"/>
        <a:ea typeface="ＭＳ Ｐゴシック" charset="-128"/>
        <a:cs typeface="+mn-cs"/>
      </a:defRPr>
    </a:lvl4pPr>
    <a:lvl5pPr marL="1828800" algn="l" rtl="0" fontAlgn="base">
      <a:spcBef>
        <a:spcPct val="0"/>
      </a:spcBef>
      <a:spcAft>
        <a:spcPct val="0"/>
      </a:spcAft>
      <a:defRPr kern="1200">
        <a:solidFill>
          <a:schemeClr val="tx1"/>
        </a:solidFill>
        <a:latin typeface="Calibri" charset="0"/>
        <a:ea typeface="ＭＳ Ｐゴシック" charset="-128"/>
        <a:cs typeface="+mn-cs"/>
      </a:defRPr>
    </a:lvl5pPr>
    <a:lvl6pPr marL="2286000" algn="l" defTabSz="914400" rtl="0" eaLnBrk="1" latinLnBrk="0" hangingPunct="1">
      <a:defRPr kern="1200">
        <a:solidFill>
          <a:schemeClr val="tx1"/>
        </a:solidFill>
        <a:latin typeface="Calibri" charset="0"/>
        <a:ea typeface="ＭＳ Ｐゴシック" charset="-128"/>
        <a:cs typeface="+mn-cs"/>
      </a:defRPr>
    </a:lvl6pPr>
    <a:lvl7pPr marL="2743200" algn="l" defTabSz="914400" rtl="0" eaLnBrk="1" latinLnBrk="0" hangingPunct="1">
      <a:defRPr kern="1200">
        <a:solidFill>
          <a:schemeClr val="tx1"/>
        </a:solidFill>
        <a:latin typeface="Calibri" charset="0"/>
        <a:ea typeface="ＭＳ Ｐゴシック" charset="-128"/>
        <a:cs typeface="+mn-cs"/>
      </a:defRPr>
    </a:lvl7pPr>
    <a:lvl8pPr marL="3200400" algn="l" defTabSz="914400" rtl="0" eaLnBrk="1" latinLnBrk="0" hangingPunct="1">
      <a:defRPr kern="1200">
        <a:solidFill>
          <a:schemeClr val="tx1"/>
        </a:solidFill>
        <a:latin typeface="Calibri" charset="0"/>
        <a:ea typeface="ＭＳ Ｐゴシック" charset="-128"/>
        <a:cs typeface="+mn-cs"/>
      </a:defRPr>
    </a:lvl8pPr>
    <a:lvl9pPr marL="3657600" algn="l" defTabSz="914400" rtl="0" eaLnBrk="1" latinLnBrk="0" hangingPunct="1">
      <a:defRPr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1" orient="horz" pos="264">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882" autoAdjust="0"/>
    <p:restoredTop sz="94660"/>
  </p:normalViewPr>
  <p:slideViewPr>
    <p:cSldViewPr snapToGrid="0">
      <p:cViewPr varScale="1">
        <p:scale>
          <a:sx n="91" d="100"/>
          <a:sy n="91" d="100"/>
        </p:scale>
        <p:origin x="96" y="427"/>
      </p:cViewPr>
      <p:guideLst>
        <p:guide orient="horz" pos="26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B4CEE43-D870-4F1E-9FBB-C67F389AB2AC}" type="datetimeFigureOut">
              <a:rPr lang="en-US" smtClean="0"/>
              <a:t>7/31/2018</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3D39556-F2CC-45B1-B91F-8FEE0F193683}" type="slidenum">
              <a:rPr lang="en-US" smtClean="0"/>
              <a:t>‹#›</a:t>
            </a:fld>
            <a:endParaRPr lang="en-US"/>
          </a:p>
        </p:txBody>
      </p:sp>
    </p:spTree>
    <p:extLst>
      <p:ext uri="{BB962C8B-B14F-4D97-AF65-F5344CB8AC3E}">
        <p14:creationId xmlns:p14="http://schemas.microsoft.com/office/powerpoint/2010/main" val="376852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6_Title Slide">
    <p:spTree>
      <p:nvGrpSpPr>
        <p:cNvPr id="1" name=""/>
        <p:cNvGrpSpPr/>
        <p:nvPr/>
      </p:nvGrpSpPr>
      <p:grpSpPr>
        <a:xfrm>
          <a:off x="0" y="0"/>
          <a:ext cx="0" cy="0"/>
          <a:chOff x="0" y="0"/>
          <a:chExt cx="0" cy="0"/>
        </a:xfrm>
      </p:grpSpPr>
      <p:pic>
        <p:nvPicPr>
          <p:cNvPr id="5" name="Picture 6" descr="AdobeStock_71992413-sm_re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descr="BSU_PPT_Mood_Images_0006_Layer 36.jpg"/>
          <p:cNvPicPr>
            <a:picLocks noChangeAspect="1"/>
          </p:cNvPicPr>
          <p:nvPr/>
        </p:nvPicPr>
        <p:blipFill>
          <a:blip r:embed="rId3">
            <a:extLst>
              <a:ext uri="{28A0092B-C50C-407E-A947-70E740481C1C}">
                <a14:useLocalDpi xmlns:a14="http://schemas.microsoft.com/office/drawing/2010/main" val="0"/>
              </a:ext>
            </a:extLst>
          </a:blip>
          <a:srcRect t="12613" b="20520"/>
          <a:stretch>
            <a:fillRect/>
          </a:stretch>
        </p:blipFill>
        <p:spPr bwMode="auto">
          <a:xfrm>
            <a:off x="0" y="2271713"/>
            <a:ext cx="12192000" cy="458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SU-logo-horiz-KO-whit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6550" y="388938"/>
            <a:ext cx="391001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p:cNvSpPr>
            <a:spLocks noGrp="1"/>
          </p:cNvSpPr>
          <p:nvPr>
            <p:ph type="ctrTitle"/>
          </p:nvPr>
        </p:nvSpPr>
        <p:spPr>
          <a:xfrm>
            <a:off x="1524000" y="1731963"/>
            <a:ext cx="9144000" cy="2387600"/>
          </a:xfrm>
        </p:spPr>
        <p:txBody>
          <a:bodyPr anchor="b"/>
          <a:lstStyle>
            <a:lvl1pPr algn="ctr">
              <a:defRPr sz="6000" b="1" i="0">
                <a:solidFill>
                  <a:schemeClr val="bg1"/>
                </a:solidFill>
                <a:latin typeface="+mn-lt"/>
                <a:ea typeface="Raleway" charset="0"/>
                <a:cs typeface="Raleway" charset="0"/>
              </a:defRPr>
            </a:lvl1pPr>
          </a:lstStyle>
          <a:p>
            <a:r>
              <a:rPr lang="en-US"/>
              <a:t>Click to edit Master title style</a:t>
            </a:r>
            <a:endParaRPr lang="en-US" dirty="0"/>
          </a:p>
        </p:txBody>
      </p:sp>
      <p:sp>
        <p:nvSpPr>
          <p:cNvPr id="6" name="Subtitle 2"/>
          <p:cNvSpPr>
            <a:spLocks noGrp="1"/>
          </p:cNvSpPr>
          <p:nvPr>
            <p:ph type="subTitle" idx="1"/>
          </p:nvPr>
        </p:nvSpPr>
        <p:spPr>
          <a:xfrm>
            <a:off x="1524000" y="4211638"/>
            <a:ext cx="9144000" cy="1655762"/>
          </a:xfrm>
        </p:spPr>
        <p:txBody>
          <a:bodyPr/>
          <a:lstStyle>
            <a:lvl1pPr marL="0" indent="0" algn="ctr">
              <a:buNone/>
              <a:defRPr sz="2400">
                <a:solidFill>
                  <a:srgbClr val="FFFFF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97053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4" name="Rectangle 3"/>
          <p:cNvSpPr/>
          <p:nvPr/>
        </p:nvSpPr>
        <p:spPr>
          <a:xfrm>
            <a:off x="0" y="-15875"/>
            <a:ext cx="12192000" cy="1706563"/>
          </a:xfrm>
          <a:prstGeom prst="rect">
            <a:avLst/>
          </a:prstGeom>
          <a:solidFill>
            <a:srgbClr val="C30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7" descr="BSU-logo-horiz-we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838200" y="365125"/>
            <a:ext cx="10515600" cy="1325563"/>
          </a:xfrm>
        </p:spPr>
        <p:txBody>
          <a:bodyPr/>
          <a:lstStyle>
            <a:lvl1pPr>
              <a:defRPr cap="none">
                <a:solidFill>
                  <a:schemeClr val="bg1"/>
                </a:solidFill>
              </a:defRPr>
            </a:lvl1pPr>
          </a:lstStyle>
          <a:p>
            <a:r>
              <a:rPr lang="en-US"/>
              <a:t>Click to edit Master title style</a:t>
            </a:r>
            <a:endParaRPr lang="en-US" dirty="0"/>
          </a:p>
        </p:txBody>
      </p:sp>
      <p:sp>
        <p:nvSpPr>
          <p:cNvPr id="10" name="Content Placeholder 2"/>
          <p:cNvSpPr>
            <a:spLocks noGrp="1"/>
          </p:cNvSpPr>
          <p:nvPr>
            <p:ph idx="1"/>
          </p:nvPr>
        </p:nvSpPr>
        <p:spPr>
          <a:xfrm>
            <a:off x="838200" y="2071312"/>
            <a:ext cx="10515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fld id="{667683A9-0E61-BC4D-989E-04FD86FD2F10}" type="slidenum">
              <a:rPr lang="en-US" altLang="en-US"/>
              <a:pPr/>
              <a:t>‹#›</a:t>
            </a:fld>
            <a:endParaRPr lang="en-US" altLang="en-US"/>
          </a:p>
        </p:txBody>
      </p:sp>
    </p:spTree>
    <p:extLst>
      <p:ext uri="{BB962C8B-B14F-4D97-AF65-F5344CB8AC3E}">
        <p14:creationId xmlns:p14="http://schemas.microsoft.com/office/powerpoint/2010/main" val="419167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7" name="Rectangle 6"/>
          <p:cNvSpPr/>
          <p:nvPr/>
        </p:nvSpPr>
        <p:spPr>
          <a:xfrm>
            <a:off x="0" y="-15875"/>
            <a:ext cx="12192000" cy="1706563"/>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descr="BSU-logo-horiz-we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itle 1"/>
          <p:cNvSpPr>
            <a:spLocks noGrp="1"/>
          </p:cNvSpPr>
          <p:nvPr>
            <p:ph type="title"/>
          </p:nvPr>
        </p:nvSpPr>
        <p:spPr>
          <a:xfrm>
            <a:off x="838200" y="365125"/>
            <a:ext cx="10515600" cy="1325563"/>
          </a:xfrm>
        </p:spPr>
        <p:txBody>
          <a:bodyPr/>
          <a:lstStyle>
            <a:lvl1pPr>
              <a:defRPr cap="none">
                <a:solidFill>
                  <a:schemeClr val="bg1"/>
                </a:solidFill>
              </a:defRPr>
            </a:lvl1pPr>
          </a:lstStyle>
          <a:p>
            <a:r>
              <a:rPr lang="en-US"/>
              <a:t>Click to edit Master title style</a:t>
            </a:r>
            <a:endParaRPr lang="en-US" dirty="0"/>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Slide Number Placeholder 8"/>
          <p:cNvSpPr>
            <a:spLocks noGrp="1"/>
          </p:cNvSpPr>
          <p:nvPr>
            <p:ph type="sldNum" sz="quarter" idx="11"/>
          </p:nvPr>
        </p:nvSpPr>
        <p:spPr/>
        <p:txBody>
          <a:bodyPr/>
          <a:lstStyle>
            <a:lvl1pPr>
              <a:defRPr/>
            </a:lvl1pPr>
          </a:lstStyle>
          <a:p>
            <a:fld id="{FC541BAC-4E5B-554F-862B-7292F2909BEC}" type="slidenum">
              <a:rPr lang="en-US" altLang="en-US"/>
              <a:pPr/>
              <a:t>‹#›</a:t>
            </a:fld>
            <a:endParaRPr lang="en-US" altLang="en-US"/>
          </a:p>
        </p:txBody>
      </p:sp>
    </p:spTree>
    <p:extLst>
      <p:ext uri="{BB962C8B-B14F-4D97-AF65-F5344CB8AC3E}">
        <p14:creationId xmlns:p14="http://schemas.microsoft.com/office/powerpoint/2010/main" val="1199104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Rectangle 2"/>
          <p:cNvSpPr/>
          <p:nvPr/>
        </p:nvSpPr>
        <p:spPr>
          <a:xfrm>
            <a:off x="0" y="-15875"/>
            <a:ext cx="12192000" cy="1706563"/>
          </a:xfrm>
          <a:prstGeom prst="rect">
            <a:avLst/>
          </a:prstGeom>
          <a:solidFill>
            <a:srgbClr val="BA0C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 name="Picture 7" descr="BSU-logo-horiz-we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title"/>
          </p:nvPr>
        </p:nvSpPr>
        <p:spPr>
          <a:xfrm>
            <a:off x="838200" y="365125"/>
            <a:ext cx="10515600" cy="1325563"/>
          </a:xfrm>
        </p:spPr>
        <p:txBody>
          <a:bodyPr/>
          <a:lstStyle>
            <a:lvl1pPr>
              <a:defRPr cap="none">
                <a:solidFill>
                  <a:schemeClr val="bg1"/>
                </a:solidFill>
              </a:defRPr>
            </a:lvl1pPr>
          </a:lstStyle>
          <a:p>
            <a:r>
              <a:rPr lang="en-US"/>
              <a:t>Click to edit Master title style</a:t>
            </a:r>
            <a:endParaRPr lang="en-US" dirty="0"/>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Slide Number Placeholder 4"/>
          <p:cNvSpPr>
            <a:spLocks noGrp="1"/>
          </p:cNvSpPr>
          <p:nvPr>
            <p:ph type="sldNum" sz="quarter" idx="11"/>
          </p:nvPr>
        </p:nvSpPr>
        <p:spPr/>
        <p:txBody>
          <a:bodyPr/>
          <a:lstStyle>
            <a:lvl1pPr>
              <a:defRPr/>
            </a:lvl1pPr>
          </a:lstStyle>
          <a:p>
            <a:fld id="{0BB6999E-3A83-084B-A2EF-E04999AC3D4A}" type="slidenum">
              <a:rPr lang="en-US" altLang="en-US"/>
              <a:pPr/>
              <a:t>‹#›</a:t>
            </a:fld>
            <a:endParaRPr lang="en-US" altLang="en-US"/>
          </a:p>
        </p:txBody>
      </p:sp>
    </p:spTree>
    <p:extLst>
      <p:ext uri="{BB962C8B-B14F-4D97-AF65-F5344CB8AC3E}">
        <p14:creationId xmlns:p14="http://schemas.microsoft.com/office/powerpoint/2010/main" val="1361325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BSU-logo-horiz-we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8" y="457200"/>
            <a:ext cx="3932237" cy="1600200"/>
          </a:xfrm>
        </p:spPr>
        <p:txBody>
          <a:bodyPr anchor="b"/>
          <a:lstStyle>
            <a:lvl1pPr>
              <a:defRPr sz="3200">
                <a:solidFill>
                  <a:srgbClr val="BA0C2F"/>
                </a:solidFill>
              </a:defRPr>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fld id="{C9923791-A4E0-E349-A6D0-33546B3D258D}" type="slidenum">
              <a:rPr lang="en-US" altLang="en-US"/>
              <a:pPr/>
              <a:t>‹#›</a:t>
            </a:fld>
            <a:endParaRPr lang="en-US" altLang="en-US"/>
          </a:p>
        </p:txBody>
      </p:sp>
    </p:spTree>
    <p:extLst>
      <p:ext uri="{BB962C8B-B14F-4D97-AF65-F5344CB8AC3E}">
        <p14:creationId xmlns:p14="http://schemas.microsoft.com/office/powerpoint/2010/main" val="512668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5" name="Picture 6" descr="BSU-logo-horiz-we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itle 1"/>
          <p:cNvSpPr>
            <a:spLocks noGrp="1"/>
          </p:cNvSpPr>
          <p:nvPr>
            <p:ph type="title"/>
          </p:nvPr>
        </p:nvSpPr>
        <p:spPr>
          <a:xfrm>
            <a:off x="839788" y="457200"/>
            <a:ext cx="3932237" cy="1600200"/>
          </a:xfrm>
        </p:spPr>
        <p:txBody>
          <a:bodyPr anchor="b"/>
          <a:lstStyle>
            <a:lvl1pPr>
              <a:defRPr sz="3200">
                <a:solidFill>
                  <a:srgbClr val="BA0C2F"/>
                </a:solidFill>
              </a:defRPr>
            </a:lvl1pPr>
          </a:lstStyle>
          <a:p>
            <a:r>
              <a:rPr lang="en-US"/>
              <a:t>Click to edit Master title style</a:t>
            </a:r>
            <a:endParaRPr lang="en-US" dirty="0"/>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Slide Number Placeholder 6"/>
          <p:cNvSpPr>
            <a:spLocks noGrp="1"/>
          </p:cNvSpPr>
          <p:nvPr>
            <p:ph type="sldNum" sz="quarter" idx="11"/>
          </p:nvPr>
        </p:nvSpPr>
        <p:spPr/>
        <p:txBody>
          <a:bodyPr/>
          <a:lstStyle>
            <a:lvl1pPr>
              <a:defRPr/>
            </a:lvl1pPr>
          </a:lstStyle>
          <a:p>
            <a:fld id="{E049A701-D622-BB47-8ED4-5FC00996DAE0}" type="slidenum">
              <a:rPr lang="en-US" altLang="en-US"/>
              <a:pPr/>
              <a:t>‹#›</a:t>
            </a:fld>
            <a:endParaRPr lang="en-US" altLang="en-US"/>
          </a:p>
        </p:txBody>
      </p:sp>
    </p:spTree>
    <p:extLst>
      <p:ext uri="{BB962C8B-B14F-4D97-AF65-F5344CB8AC3E}">
        <p14:creationId xmlns:p14="http://schemas.microsoft.com/office/powerpoint/2010/main" val="7094237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6" descr="BSU-logo-horiz-we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BA0C2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C8BFD3CC-4A62-7549-9030-8F1F55A998CB}" type="slidenum">
              <a:rPr lang="en-US" altLang="en-US"/>
              <a:pPr/>
              <a:t>‹#›</a:t>
            </a:fld>
            <a:endParaRPr lang="en-US" altLang="en-US"/>
          </a:p>
        </p:txBody>
      </p:sp>
    </p:spTree>
    <p:extLst>
      <p:ext uri="{BB962C8B-B14F-4D97-AF65-F5344CB8AC3E}">
        <p14:creationId xmlns:p14="http://schemas.microsoft.com/office/powerpoint/2010/main" val="456211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6" descr="BSU-logo-horiz-we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8724900" y="365125"/>
            <a:ext cx="2628900" cy="5811838"/>
          </a:xfrm>
        </p:spPr>
        <p:txBody>
          <a:bodyPr vert="eaVert"/>
          <a:lstStyle>
            <a:lvl1pPr>
              <a:defRPr>
                <a:solidFill>
                  <a:srgbClr val="BA0C2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a:lvl1pPr>
          </a:lstStyle>
          <a:p>
            <a:fld id="{67D870F7-7D00-DE4D-86B0-2DC36706B1E1}" type="slidenum">
              <a:rPr lang="en-US" altLang="en-US"/>
              <a:pPr/>
              <a:t>‹#›</a:t>
            </a:fld>
            <a:endParaRPr lang="en-US" altLang="en-US"/>
          </a:p>
        </p:txBody>
      </p:sp>
    </p:spTree>
    <p:extLst>
      <p:ext uri="{BB962C8B-B14F-4D97-AF65-F5344CB8AC3E}">
        <p14:creationId xmlns:p14="http://schemas.microsoft.com/office/powerpoint/2010/main" val="1036699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6472" y="1878325"/>
            <a:ext cx="9059056" cy="3077328"/>
          </a:xfrm>
          <a:prstGeom prst="rect">
            <a:avLst/>
          </a:prstGeom>
        </p:spPr>
      </p:pic>
    </p:spTree>
    <p:extLst>
      <p:ext uri="{BB962C8B-B14F-4D97-AF65-F5344CB8AC3E}">
        <p14:creationId xmlns:p14="http://schemas.microsoft.com/office/powerpoint/2010/main" val="1846279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6CCED8-7F2A-A94E-A127-8EE96778724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B516D28B-6AA2-6F4B-A042-221840FED91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972654B4-11D7-FA44-833F-EC6E7E92D04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 xmlns:a16="http://schemas.microsoft.com/office/drawing/2014/main" id="{312A1D40-EAD4-4942-A1B8-28EC5F9663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FE2234E-77D9-1441-A9DB-CF8DECD85A29}"/>
              </a:ext>
            </a:extLst>
          </p:cNvPr>
          <p:cNvSpPr>
            <a:spLocks noGrp="1"/>
          </p:cNvSpPr>
          <p:nvPr>
            <p:ph type="sldNum" sz="quarter" idx="12"/>
          </p:nvPr>
        </p:nvSpPr>
        <p:spPr/>
        <p:txBody>
          <a:bodyPr/>
          <a:lstStyle/>
          <a:p>
            <a:fld id="{D6DD41CA-5EBA-B84D-886A-409ED4D9ADE0}" type="slidenum">
              <a:rPr lang="en-US" smtClean="0"/>
              <a:t>‹#›</a:t>
            </a:fld>
            <a:endParaRPr lang="en-US"/>
          </a:p>
        </p:txBody>
      </p:sp>
    </p:spTree>
    <p:extLst>
      <p:ext uri="{BB962C8B-B14F-4D97-AF65-F5344CB8AC3E}">
        <p14:creationId xmlns:p14="http://schemas.microsoft.com/office/powerpoint/2010/main" val="13302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7_Title Slide">
    <p:spTree>
      <p:nvGrpSpPr>
        <p:cNvPr id="1" name=""/>
        <p:cNvGrpSpPr/>
        <p:nvPr/>
      </p:nvGrpSpPr>
      <p:grpSpPr>
        <a:xfrm>
          <a:off x="0" y="0"/>
          <a:ext cx="0" cy="0"/>
          <a:chOff x="0" y="0"/>
          <a:chExt cx="0" cy="0"/>
        </a:xfrm>
      </p:grpSpPr>
      <p:pic>
        <p:nvPicPr>
          <p:cNvPr id="4" name="Picture 6" descr="BSU_PPT_Mood_Images_0006_Layer 3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1524000" y="1731963"/>
            <a:ext cx="9144000" cy="2387600"/>
          </a:xfrm>
        </p:spPr>
        <p:txBody>
          <a:bodyPr anchor="b"/>
          <a:lstStyle>
            <a:lvl1pPr algn="ctr">
              <a:defRPr sz="6000" b="1" i="0">
                <a:solidFill>
                  <a:schemeClr val="bg1"/>
                </a:solidFill>
                <a:latin typeface="+mn-lt"/>
                <a:ea typeface="Raleway" charset="0"/>
                <a:cs typeface="Raleway" charset="0"/>
              </a:defRPr>
            </a:lvl1pPr>
          </a:lstStyle>
          <a:p>
            <a:r>
              <a:rPr lang="en-US"/>
              <a:t>Click to edit Master title style</a:t>
            </a:r>
            <a:endParaRPr lang="en-US" dirty="0"/>
          </a:p>
        </p:txBody>
      </p:sp>
      <p:sp>
        <p:nvSpPr>
          <p:cNvPr id="8" name="Subtitle 2"/>
          <p:cNvSpPr>
            <a:spLocks noGrp="1"/>
          </p:cNvSpPr>
          <p:nvPr>
            <p:ph type="subTitle" idx="1"/>
          </p:nvPr>
        </p:nvSpPr>
        <p:spPr>
          <a:xfrm>
            <a:off x="1524000" y="4211638"/>
            <a:ext cx="9144000" cy="1655762"/>
          </a:xfrm>
        </p:spPr>
        <p:txBody>
          <a:bodyPr/>
          <a:lstStyle>
            <a:lvl1pPr marL="0" indent="0" algn="ctr">
              <a:buNone/>
              <a:defRPr sz="2400">
                <a:solidFill>
                  <a:srgbClr val="FFFFFF"/>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52474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3_Title Slide">
    <p:spTree>
      <p:nvGrpSpPr>
        <p:cNvPr id="1" name=""/>
        <p:cNvGrpSpPr/>
        <p:nvPr/>
      </p:nvGrpSpPr>
      <p:grpSpPr>
        <a:xfrm>
          <a:off x="0" y="0"/>
          <a:ext cx="0" cy="0"/>
          <a:chOff x="0" y="0"/>
          <a:chExt cx="0" cy="0"/>
        </a:xfrm>
      </p:grpSpPr>
      <p:pic>
        <p:nvPicPr>
          <p:cNvPr id="4" name="Picture 6" descr="_XMM9517-a2-3.jpg"/>
          <p:cNvPicPr>
            <a:picLocks noChangeAspect="1"/>
          </p:cNvPicPr>
          <p:nvPr/>
        </p:nvPicPr>
        <p:blipFill>
          <a:blip r:embed="rId2">
            <a:extLst>
              <a:ext uri="{28A0092B-C50C-407E-A947-70E740481C1C}">
                <a14:useLocalDpi xmlns:a14="http://schemas.microsoft.com/office/drawing/2010/main" val="0"/>
              </a:ext>
            </a:extLst>
          </a:blip>
          <a:srcRect t="33148"/>
          <a:stretch>
            <a:fillRect/>
          </a:stretch>
        </p:blipFill>
        <p:spPr bwMode="auto">
          <a:xfrm>
            <a:off x="0" y="2273300"/>
            <a:ext cx="12192000"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AdobeStock_71992413-sm_r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BSU-logo-horiz-KO-white.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146550" y="388938"/>
            <a:ext cx="3910013"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a:spLocks noGrp="1"/>
          </p:cNvSpPr>
          <p:nvPr>
            <p:ph type="subTitle" idx="1"/>
          </p:nvPr>
        </p:nvSpPr>
        <p:spPr>
          <a:xfrm>
            <a:off x="1524000" y="42116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Title 1"/>
          <p:cNvSpPr>
            <a:spLocks noGrp="1"/>
          </p:cNvSpPr>
          <p:nvPr>
            <p:ph type="ctrTitle"/>
          </p:nvPr>
        </p:nvSpPr>
        <p:spPr>
          <a:xfrm>
            <a:off x="1524000" y="1731963"/>
            <a:ext cx="9144000" cy="2387600"/>
          </a:xfrm>
        </p:spPr>
        <p:txBody>
          <a:bodyPr anchor="b"/>
          <a:lstStyle>
            <a:lvl1pPr algn="ctr">
              <a:defRPr sz="6000"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50373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5" name="Picture 6" descr="_XMM9517-a2-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24000" y="42116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p:cNvSpPr>
            <a:spLocks noGrp="1"/>
          </p:cNvSpPr>
          <p:nvPr>
            <p:ph type="ctrTitle"/>
          </p:nvPr>
        </p:nvSpPr>
        <p:spPr>
          <a:xfrm>
            <a:off x="1524000" y="1731963"/>
            <a:ext cx="9144000" cy="2387600"/>
          </a:xfrm>
        </p:spPr>
        <p:txBody>
          <a:bodyPr anchor="b"/>
          <a:lstStyle>
            <a:lvl1pPr algn="ctr">
              <a:defRPr sz="6000"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824817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6" descr="BSU-logo-vert-RGB-red.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0975" y="388938"/>
            <a:ext cx="1624013"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ubtitle 2"/>
          <p:cNvSpPr>
            <a:spLocks noGrp="1"/>
          </p:cNvSpPr>
          <p:nvPr>
            <p:ph type="subTitle" idx="1"/>
          </p:nvPr>
        </p:nvSpPr>
        <p:spPr>
          <a:xfrm>
            <a:off x="1524000" y="42116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Title 1"/>
          <p:cNvSpPr>
            <a:spLocks noGrp="1"/>
          </p:cNvSpPr>
          <p:nvPr>
            <p:ph type="ctrTitle"/>
          </p:nvPr>
        </p:nvSpPr>
        <p:spPr>
          <a:xfrm>
            <a:off x="1524000" y="1731963"/>
            <a:ext cx="9144000" cy="2387600"/>
          </a:xfrm>
        </p:spPr>
        <p:txBody>
          <a:bodyPr anchor="b"/>
          <a:lstStyle>
            <a:lvl1pPr algn="ctr">
              <a:defRPr sz="6000"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700360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2116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Title 1"/>
          <p:cNvSpPr>
            <a:spLocks noGrp="1"/>
          </p:cNvSpPr>
          <p:nvPr>
            <p:ph type="ctrTitle"/>
          </p:nvPr>
        </p:nvSpPr>
        <p:spPr>
          <a:xfrm>
            <a:off x="1524000" y="1731963"/>
            <a:ext cx="9144000" cy="2387600"/>
          </a:xfrm>
        </p:spPr>
        <p:txBody>
          <a:bodyPr anchor="b"/>
          <a:lstStyle>
            <a:lvl1pPr algn="ctr">
              <a:defRPr sz="6000" b="1" i="0">
                <a:solidFill>
                  <a:srgbClr val="BA0C2F"/>
                </a:solidFill>
                <a:latin typeface="+mn-lt"/>
                <a:ea typeface="Raleway" charset="0"/>
                <a:cs typeface="Raleway" charset="0"/>
              </a:defRPr>
            </a:lvl1pPr>
          </a:lstStyle>
          <a:p>
            <a:r>
              <a:rPr lang="en-US"/>
              <a:t>Click to edit Master title style</a:t>
            </a:r>
            <a:endParaRPr lang="en-US" dirty="0"/>
          </a:p>
        </p:txBody>
      </p:sp>
    </p:spTree>
    <p:extLst>
      <p:ext uri="{BB962C8B-B14F-4D97-AF65-F5344CB8AC3E}">
        <p14:creationId xmlns:p14="http://schemas.microsoft.com/office/powerpoint/2010/main" val="608449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ondary Section Break Slide">
    <p:bg>
      <p:bgPr>
        <a:solidFill>
          <a:srgbClr val="54585A"/>
        </a:solidFill>
        <a:effectLst/>
      </p:bgPr>
    </p:bg>
    <p:spTree>
      <p:nvGrpSpPr>
        <p:cNvPr id="1" name=""/>
        <p:cNvGrpSpPr/>
        <p:nvPr/>
      </p:nvGrpSpPr>
      <p:grpSpPr>
        <a:xfrm>
          <a:off x="0" y="0"/>
          <a:ext cx="0" cy="0"/>
          <a:chOff x="0" y="0"/>
          <a:chExt cx="0" cy="0"/>
        </a:xfrm>
      </p:grpSpPr>
      <p:pic>
        <p:nvPicPr>
          <p:cNvPr id="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60975" y="388938"/>
            <a:ext cx="1622425"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a:spLocks noGrp="1"/>
          </p:cNvSpPr>
          <p:nvPr>
            <p:ph type="ctrTitle"/>
          </p:nvPr>
        </p:nvSpPr>
        <p:spPr>
          <a:xfrm>
            <a:off x="1524000" y="1731963"/>
            <a:ext cx="9144000" cy="2387600"/>
          </a:xfrm>
        </p:spPr>
        <p:txBody>
          <a:bodyPr anchor="b"/>
          <a:lstStyle>
            <a:lvl1pPr algn="ctr">
              <a:defRPr sz="6000" b="1" i="0">
                <a:solidFill>
                  <a:schemeClr val="bg1"/>
                </a:solidFill>
                <a:latin typeface="+mn-lt"/>
                <a:ea typeface="Raleway" charset="0"/>
                <a:cs typeface="Raleway" charset="0"/>
              </a:defRPr>
            </a:lvl1pPr>
          </a:lstStyle>
          <a:p>
            <a:r>
              <a:rPr lang="en-US"/>
              <a:t>Click to edit Master title style</a:t>
            </a:r>
            <a:endParaRPr lang="en-US" dirty="0"/>
          </a:p>
        </p:txBody>
      </p:sp>
      <p:sp>
        <p:nvSpPr>
          <p:cNvPr id="8" name="Subtitle 2"/>
          <p:cNvSpPr>
            <a:spLocks noGrp="1"/>
          </p:cNvSpPr>
          <p:nvPr>
            <p:ph type="subTitle" idx="1"/>
          </p:nvPr>
        </p:nvSpPr>
        <p:spPr>
          <a:xfrm>
            <a:off x="1524000" y="42116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38968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Secondary Section Break Slide">
    <p:bg>
      <p:bgPr>
        <a:solidFill>
          <a:srgbClr val="54585A"/>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1524000" y="1731963"/>
            <a:ext cx="9144000" cy="2387600"/>
          </a:xfrm>
        </p:spPr>
        <p:txBody>
          <a:bodyPr anchor="b"/>
          <a:lstStyle>
            <a:lvl1pPr algn="ctr">
              <a:defRPr sz="6000" b="1" i="0">
                <a:solidFill>
                  <a:schemeClr val="bg1"/>
                </a:solidFill>
                <a:latin typeface="+mn-lt"/>
                <a:ea typeface="Raleway" charset="0"/>
                <a:cs typeface="Raleway" charset="0"/>
              </a:defRPr>
            </a:lvl1pPr>
          </a:lstStyle>
          <a:p>
            <a:r>
              <a:rPr lang="en-US"/>
              <a:t>Click to edit Master title style</a:t>
            </a:r>
            <a:endParaRPr lang="en-US" dirty="0"/>
          </a:p>
        </p:txBody>
      </p:sp>
      <p:sp>
        <p:nvSpPr>
          <p:cNvPr id="8" name="Subtitle 2"/>
          <p:cNvSpPr>
            <a:spLocks noGrp="1"/>
          </p:cNvSpPr>
          <p:nvPr>
            <p:ph type="subTitle" idx="1"/>
          </p:nvPr>
        </p:nvSpPr>
        <p:spPr>
          <a:xfrm>
            <a:off x="1524000" y="42116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4944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5" name="Rectangle 4"/>
          <p:cNvSpPr/>
          <p:nvPr/>
        </p:nvSpPr>
        <p:spPr>
          <a:xfrm>
            <a:off x="0" y="-15875"/>
            <a:ext cx="12192000" cy="1706563"/>
          </a:xfrm>
          <a:prstGeom prst="rect">
            <a:avLst/>
          </a:prstGeom>
          <a:solidFill>
            <a:srgbClr val="C3002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7" descr="BSU-logo-horiz-we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01188" y="5981700"/>
            <a:ext cx="19558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838200" y="2071314"/>
            <a:ext cx="5181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071314"/>
            <a:ext cx="51816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838200" y="365125"/>
            <a:ext cx="10515600" cy="1325563"/>
          </a:xfrm>
        </p:spPr>
        <p:txBody>
          <a:bodyPr/>
          <a:lstStyle>
            <a:lvl1pPr>
              <a:defRPr cap="none">
                <a:solidFill>
                  <a:schemeClr val="bg1"/>
                </a:solidFill>
              </a:defRPr>
            </a:lvl1pPr>
          </a:lstStyle>
          <a:p>
            <a:r>
              <a:rPr lang="en-US"/>
              <a:t>Click to edit Master title style</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Slide Number Placeholder 6"/>
          <p:cNvSpPr>
            <a:spLocks noGrp="1"/>
          </p:cNvSpPr>
          <p:nvPr>
            <p:ph type="sldNum" sz="quarter" idx="11"/>
          </p:nvPr>
        </p:nvSpPr>
        <p:spPr/>
        <p:txBody>
          <a:bodyPr/>
          <a:lstStyle>
            <a:lvl1pPr>
              <a:defRPr/>
            </a:lvl1pPr>
          </a:lstStyle>
          <a:p>
            <a:fld id="{C11C9D35-A196-4A49-8CB5-8DD5916FD4BF}" type="slidenum">
              <a:rPr lang="en-US" altLang="en-US"/>
              <a:pPr/>
              <a:t>‹#›</a:t>
            </a:fld>
            <a:endParaRPr lang="en-US" altLang="en-US"/>
          </a:p>
        </p:txBody>
      </p:sp>
    </p:spTree>
    <p:extLst>
      <p:ext uri="{BB962C8B-B14F-4D97-AF65-F5344CB8AC3E}">
        <p14:creationId xmlns:p14="http://schemas.microsoft.com/office/powerpoint/2010/main" val="1127495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rgbClr val="968C83"/>
                </a:solidFill>
                <a:latin typeface="+mn-lt"/>
                <a:ea typeface="Raleway" charset="0"/>
                <a:cs typeface="Raleway" charset="0"/>
              </a:defRPr>
            </a:lvl1pPr>
          </a:lstStyle>
          <a:p>
            <a:pPr>
              <a:defRPr/>
            </a:pPr>
            <a:endParaRPr lang="en-US"/>
          </a:p>
        </p:txBody>
      </p:sp>
      <p:sp>
        <p:nvSpPr>
          <p:cNvPr id="6" name="Slide Number Placeholder 5"/>
          <p:cNvSpPr>
            <a:spLocks noGrp="1"/>
          </p:cNvSpPr>
          <p:nvPr>
            <p:ph type="sldNum" sz="quarter" idx="4"/>
          </p:nvPr>
        </p:nvSpPr>
        <p:spPr>
          <a:xfrm>
            <a:off x="47244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968C83"/>
                </a:solidFill>
                <a:latin typeface="Raleway" charset="0"/>
              </a:defRPr>
            </a:lvl1pPr>
          </a:lstStyle>
          <a:p>
            <a:fld id="{B7F62219-4B3F-3246-9D3A-F0D2528ABFC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 id="2147483843" r:id="rId12"/>
    <p:sldLayoutId id="2147483844" r:id="rId13"/>
    <p:sldLayoutId id="2147483845" r:id="rId14"/>
    <p:sldLayoutId id="2147483846" r:id="rId15"/>
    <p:sldLayoutId id="2147483847" r:id="rId16"/>
    <p:sldLayoutId id="2147483848" r:id="rId17"/>
    <p:sldLayoutId id="2147483849" r:id="rId18"/>
  </p:sldLayoutIdLst>
  <p:hf hdr="0" ftr="0" dt="0"/>
  <p:txStyles>
    <p:titleStyle>
      <a:lvl1pPr algn="l" rtl="0" eaLnBrk="1" fontAlgn="base" hangingPunct="1">
        <a:lnSpc>
          <a:spcPct val="90000"/>
        </a:lnSpc>
        <a:spcBef>
          <a:spcPct val="0"/>
        </a:spcBef>
        <a:spcAft>
          <a:spcPct val="0"/>
        </a:spcAft>
        <a:defRPr sz="4400" b="1" kern="1200" cap="all">
          <a:solidFill>
            <a:srgbClr val="BA0C2F"/>
          </a:solidFill>
          <a:latin typeface="+mn-lt"/>
          <a:ea typeface="ＭＳ Ｐゴシック" charset="0"/>
          <a:cs typeface="Raleway" charset="0"/>
        </a:defRPr>
      </a:lvl1pPr>
      <a:lvl2pPr algn="l" rtl="0" eaLnBrk="1" fontAlgn="base" hangingPunct="1">
        <a:lnSpc>
          <a:spcPct val="90000"/>
        </a:lnSpc>
        <a:spcBef>
          <a:spcPct val="0"/>
        </a:spcBef>
        <a:spcAft>
          <a:spcPct val="0"/>
        </a:spcAft>
        <a:defRPr sz="4400" b="1">
          <a:solidFill>
            <a:srgbClr val="BA0C2F"/>
          </a:solidFill>
          <a:latin typeface="Calibri" charset="0"/>
          <a:ea typeface="ＭＳ Ｐゴシック" charset="0"/>
          <a:cs typeface="Raleway" charset="0"/>
        </a:defRPr>
      </a:lvl2pPr>
      <a:lvl3pPr algn="l" rtl="0" eaLnBrk="1" fontAlgn="base" hangingPunct="1">
        <a:lnSpc>
          <a:spcPct val="90000"/>
        </a:lnSpc>
        <a:spcBef>
          <a:spcPct val="0"/>
        </a:spcBef>
        <a:spcAft>
          <a:spcPct val="0"/>
        </a:spcAft>
        <a:defRPr sz="4400" b="1">
          <a:solidFill>
            <a:srgbClr val="BA0C2F"/>
          </a:solidFill>
          <a:latin typeface="Calibri" charset="0"/>
          <a:ea typeface="ＭＳ Ｐゴシック" charset="0"/>
          <a:cs typeface="Raleway" charset="0"/>
        </a:defRPr>
      </a:lvl3pPr>
      <a:lvl4pPr algn="l" rtl="0" eaLnBrk="1" fontAlgn="base" hangingPunct="1">
        <a:lnSpc>
          <a:spcPct val="90000"/>
        </a:lnSpc>
        <a:spcBef>
          <a:spcPct val="0"/>
        </a:spcBef>
        <a:spcAft>
          <a:spcPct val="0"/>
        </a:spcAft>
        <a:defRPr sz="4400" b="1">
          <a:solidFill>
            <a:srgbClr val="BA0C2F"/>
          </a:solidFill>
          <a:latin typeface="Calibri" charset="0"/>
          <a:ea typeface="ＭＳ Ｐゴシック" charset="0"/>
          <a:cs typeface="Raleway" charset="0"/>
        </a:defRPr>
      </a:lvl4pPr>
      <a:lvl5pPr algn="l" rtl="0" eaLnBrk="1" fontAlgn="base" hangingPunct="1">
        <a:lnSpc>
          <a:spcPct val="90000"/>
        </a:lnSpc>
        <a:spcBef>
          <a:spcPct val="0"/>
        </a:spcBef>
        <a:spcAft>
          <a:spcPct val="0"/>
        </a:spcAft>
        <a:defRPr sz="4400" b="1">
          <a:solidFill>
            <a:srgbClr val="BA0C2F"/>
          </a:solidFill>
          <a:latin typeface="Calibri" charset="0"/>
          <a:ea typeface="ＭＳ Ｐゴシック" charset="0"/>
          <a:cs typeface="Raleway" charset="0"/>
        </a:defRPr>
      </a:lvl5pPr>
      <a:lvl6pPr marL="457200" algn="l" rtl="0" eaLnBrk="1" fontAlgn="base" hangingPunct="1">
        <a:lnSpc>
          <a:spcPct val="90000"/>
        </a:lnSpc>
        <a:spcBef>
          <a:spcPct val="0"/>
        </a:spcBef>
        <a:spcAft>
          <a:spcPct val="0"/>
        </a:spcAft>
        <a:defRPr sz="4400" b="1">
          <a:solidFill>
            <a:srgbClr val="C3002F"/>
          </a:solidFill>
          <a:latin typeface="Calibri" charset="0"/>
          <a:ea typeface="Raleway" charset="0"/>
          <a:cs typeface="Raleway" charset="0"/>
        </a:defRPr>
      </a:lvl6pPr>
      <a:lvl7pPr marL="914400" algn="l" rtl="0" eaLnBrk="1" fontAlgn="base" hangingPunct="1">
        <a:lnSpc>
          <a:spcPct val="90000"/>
        </a:lnSpc>
        <a:spcBef>
          <a:spcPct val="0"/>
        </a:spcBef>
        <a:spcAft>
          <a:spcPct val="0"/>
        </a:spcAft>
        <a:defRPr sz="4400" b="1">
          <a:solidFill>
            <a:srgbClr val="C3002F"/>
          </a:solidFill>
          <a:latin typeface="Calibri" charset="0"/>
          <a:ea typeface="Raleway" charset="0"/>
          <a:cs typeface="Raleway" charset="0"/>
        </a:defRPr>
      </a:lvl7pPr>
      <a:lvl8pPr marL="1371600" algn="l" rtl="0" eaLnBrk="1" fontAlgn="base" hangingPunct="1">
        <a:lnSpc>
          <a:spcPct val="90000"/>
        </a:lnSpc>
        <a:spcBef>
          <a:spcPct val="0"/>
        </a:spcBef>
        <a:spcAft>
          <a:spcPct val="0"/>
        </a:spcAft>
        <a:defRPr sz="4400" b="1">
          <a:solidFill>
            <a:srgbClr val="C3002F"/>
          </a:solidFill>
          <a:latin typeface="Calibri" charset="0"/>
          <a:ea typeface="Raleway" charset="0"/>
          <a:cs typeface="Raleway" charset="0"/>
        </a:defRPr>
      </a:lvl8pPr>
      <a:lvl9pPr marL="1828800" algn="l" rtl="0" eaLnBrk="1" fontAlgn="base" hangingPunct="1">
        <a:lnSpc>
          <a:spcPct val="90000"/>
        </a:lnSpc>
        <a:spcBef>
          <a:spcPct val="0"/>
        </a:spcBef>
        <a:spcAft>
          <a:spcPct val="0"/>
        </a:spcAft>
        <a:defRPr sz="4400" b="1">
          <a:solidFill>
            <a:srgbClr val="C3002F"/>
          </a:solidFill>
          <a:latin typeface="Calibri" charset="0"/>
          <a:ea typeface="Raleway" charset="0"/>
          <a:cs typeface="Raleway"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rgbClr val="54585A"/>
          </a:solidFill>
          <a:latin typeface="+mn-lt"/>
          <a:ea typeface="ＭＳ Ｐゴシック" charset="0"/>
          <a:cs typeface="Open Sans" charset="0"/>
        </a:defRPr>
      </a:lvl1pPr>
      <a:lvl2pPr marL="685800" indent="-228600" algn="l" rtl="0" eaLnBrk="1" fontAlgn="base" hangingPunct="1">
        <a:lnSpc>
          <a:spcPct val="90000"/>
        </a:lnSpc>
        <a:spcBef>
          <a:spcPts val="500"/>
        </a:spcBef>
        <a:spcAft>
          <a:spcPct val="0"/>
        </a:spcAft>
        <a:buFont typeface="Arial" charset="0"/>
        <a:buChar char="•"/>
        <a:defRPr sz="2400" kern="1200">
          <a:solidFill>
            <a:srgbClr val="54585A"/>
          </a:solidFill>
          <a:latin typeface="+mn-lt"/>
          <a:ea typeface="Open Sans" charset="0"/>
          <a:cs typeface="Open Sans" charset="0"/>
        </a:defRPr>
      </a:lvl2pPr>
      <a:lvl3pPr marL="1143000" indent="-228600" algn="l" rtl="0" eaLnBrk="1" fontAlgn="base" hangingPunct="1">
        <a:lnSpc>
          <a:spcPct val="90000"/>
        </a:lnSpc>
        <a:spcBef>
          <a:spcPts val="500"/>
        </a:spcBef>
        <a:spcAft>
          <a:spcPct val="0"/>
        </a:spcAft>
        <a:buFont typeface="Arial" charset="0"/>
        <a:buChar char="•"/>
        <a:defRPr sz="2000" kern="1200">
          <a:solidFill>
            <a:srgbClr val="54585A"/>
          </a:solidFill>
          <a:latin typeface="+mn-lt"/>
          <a:ea typeface="Open Sans" charset="0"/>
          <a:cs typeface="Open Sans" charset="0"/>
        </a:defRPr>
      </a:lvl3pPr>
      <a:lvl4pPr marL="1600200" indent="-228600" algn="l" rtl="0" eaLnBrk="1" fontAlgn="base" hangingPunct="1">
        <a:lnSpc>
          <a:spcPct val="90000"/>
        </a:lnSpc>
        <a:spcBef>
          <a:spcPts val="500"/>
        </a:spcBef>
        <a:spcAft>
          <a:spcPct val="0"/>
        </a:spcAft>
        <a:buFont typeface="Arial" charset="0"/>
        <a:buChar char="•"/>
        <a:defRPr kern="1200">
          <a:solidFill>
            <a:srgbClr val="54585A"/>
          </a:solidFill>
          <a:latin typeface="+mn-lt"/>
          <a:ea typeface="Open Sans" charset="0"/>
          <a:cs typeface="Open Sans" charset="0"/>
        </a:defRPr>
      </a:lvl4pPr>
      <a:lvl5pPr marL="2057400" indent="-228600" algn="l" rtl="0" eaLnBrk="1" fontAlgn="base" hangingPunct="1">
        <a:lnSpc>
          <a:spcPct val="90000"/>
        </a:lnSpc>
        <a:spcBef>
          <a:spcPts val="500"/>
        </a:spcBef>
        <a:spcAft>
          <a:spcPct val="0"/>
        </a:spcAft>
        <a:buFont typeface="Arial" charset="0"/>
        <a:buChar char="•"/>
        <a:defRPr kern="1200">
          <a:solidFill>
            <a:srgbClr val="54585A"/>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009569"/>
            <a:ext cx="9144000" cy="2387600"/>
          </a:xfrm>
        </p:spPr>
        <p:txBody>
          <a:bodyPr>
            <a:normAutofit fontScale="90000"/>
          </a:bodyPr>
          <a:lstStyle/>
          <a:p>
            <a:r>
              <a:rPr lang="en-US" sz="4800" spc="56" dirty="0">
                <a:latin typeface="Aleo Bold"/>
                <a:cs typeface="Aleo Bold"/>
              </a:rPr>
              <a:t>State Board of Education Committee on Virtual Charter Schools</a:t>
            </a:r>
            <a:endParaRPr lang="en-US" sz="4800" dirty="0"/>
          </a:p>
        </p:txBody>
      </p:sp>
      <p:sp>
        <p:nvSpPr>
          <p:cNvPr id="3" name="Subtitle 2"/>
          <p:cNvSpPr>
            <a:spLocks noGrp="1"/>
          </p:cNvSpPr>
          <p:nvPr>
            <p:ph type="subTitle" idx="1"/>
          </p:nvPr>
        </p:nvSpPr>
        <p:spPr>
          <a:xfrm>
            <a:off x="1643269" y="4397169"/>
            <a:ext cx="9144000" cy="1655762"/>
          </a:xfrm>
        </p:spPr>
        <p:txBody>
          <a:bodyPr/>
          <a:lstStyle/>
          <a:p>
            <a:r>
              <a:rPr lang="en-US" dirty="0"/>
              <a:t>Prepared by</a:t>
            </a:r>
            <a:br>
              <a:rPr lang="en-US" dirty="0"/>
            </a:br>
            <a:r>
              <a:rPr lang="en-US" dirty="0"/>
              <a:t>Dr. Robert A. </a:t>
            </a:r>
            <a:r>
              <a:rPr lang="en-US" dirty="0" err="1"/>
              <a:t>Marra</a:t>
            </a:r>
            <a:r>
              <a:rPr lang="en-US" dirty="0"/>
              <a:t>, Executive Director</a:t>
            </a:r>
            <a:br>
              <a:rPr lang="en-US" dirty="0"/>
            </a:br>
            <a:r>
              <a:rPr lang="en-US" dirty="0"/>
              <a:t>Dr. Jamie Garwood, Academic Performance Coordinator</a:t>
            </a:r>
            <a:br>
              <a:rPr lang="en-US" dirty="0"/>
            </a:br>
            <a:r>
              <a:rPr lang="en-US" dirty="0"/>
              <a:t>Marriette Siler, Executive Coordinator</a:t>
            </a:r>
            <a:br>
              <a:rPr lang="en-US" dirty="0"/>
            </a:br>
            <a:r>
              <a:rPr lang="en-US" dirty="0"/>
              <a:t>August 1, 2018</a:t>
            </a:r>
          </a:p>
        </p:txBody>
      </p:sp>
    </p:spTree>
    <p:extLst>
      <p:ext uri="{BB962C8B-B14F-4D97-AF65-F5344CB8AC3E}">
        <p14:creationId xmlns:p14="http://schemas.microsoft.com/office/powerpoint/2010/main" val="973647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48D6AB-FC6E-094F-8342-D42089480A00}"/>
              </a:ext>
            </a:extLst>
          </p:cNvPr>
          <p:cNvSpPr>
            <a:spLocks noGrp="1"/>
          </p:cNvSpPr>
          <p:nvPr>
            <p:ph type="title"/>
          </p:nvPr>
        </p:nvSpPr>
        <p:spPr/>
        <p:txBody>
          <a:bodyPr/>
          <a:lstStyle/>
          <a:p>
            <a:r>
              <a:rPr lang="en-US" dirty="0"/>
              <a:t>Unique Aspects of Evaluating the Academic Performance of Virtual Schools </a:t>
            </a:r>
          </a:p>
        </p:txBody>
      </p:sp>
      <p:sp>
        <p:nvSpPr>
          <p:cNvPr id="3" name="Content Placeholder 2">
            <a:extLst>
              <a:ext uri="{FF2B5EF4-FFF2-40B4-BE49-F238E27FC236}">
                <a16:creationId xmlns="" xmlns:a16="http://schemas.microsoft.com/office/drawing/2014/main" id="{03EE9E32-B742-FA4A-9286-B7410B1F99EE}"/>
              </a:ext>
            </a:extLst>
          </p:cNvPr>
          <p:cNvSpPr>
            <a:spLocks noGrp="1"/>
          </p:cNvSpPr>
          <p:nvPr>
            <p:ph idx="1"/>
          </p:nvPr>
        </p:nvSpPr>
        <p:spPr/>
        <p:txBody>
          <a:bodyPr>
            <a:normAutofit fontScale="92500" lnSpcReduction="20000"/>
          </a:bodyPr>
          <a:lstStyle/>
          <a:p>
            <a:r>
              <a:rPr lang="en-US" dirty="0">
                <a:solidFill>
                  <a:schemeClr val="bg2">
                    <a:lumMod val="50000"/>
                  </a:schemeClr>
                </a:solidFill>
              </a:rPr>
              <a:t>The complexity of student population in a statewide virtual is the equivalent of multiple schools. </a:t>
            </a:r>
          </a:p>
          <a:p>
            <a:pPr lvl="1"/>
            <a:r>
              <a:rPr lang="en-US" dirty="0">
                <a:solidFill>
                  <a:schemeClr val="bg2">
                    <a:lumMod val="50000"/>
                  </a:schemeClr>
                </a:solidFill>
              </a:rPr>
              <a:t>Homeschool population</a:t>
            </a:r>
          </a:p>
          <a:p>
            <a:pPr lvl="1"/>
            <a:r>
              <a:rPr lang="en-US" dirty="0">
                <a:solidFill>
                  <a:schemeClr val="bg2">
                    <a:lumMod val="50000"/>
                  </a:schemeClr>
                </a:solidFill>
              </a:rPr>
              <a:t>Credit Deficient/Alternative Education population</a:t>
            </a:r>
          </a:p>
          <a:p>
            <a:pPr lvl="1"/>
            <a:r>
              <a:rPr lang="en-US" dirty="0">
                <a:solidFill>
                  <a:schemeClr val="bg2">
                    <a:lumMod val="50000"/>
                  </a:schemeClr>
                </a:solidFill>
              </a:rPr>
              <a:t>Geographic differences in resources, both family and community</a:t>
            </a:r>
          </a:p>
          <a:p>
            <a:r>
              <a:rPr lang="en-US" dirty="0">
                <a:solidFill>
                  <a:schemeClr val="bg2">
                    <a:lumMod val="50000"/>
                  </a:schemeClr>
                </a:solidFill>
              </a:rPr>
              <a:t>Availability of data, and the ability to differentiate data by factors such as years of enrollment, mobility, credit deficiency </a:t>
            </a:r>
          </a:p>
          <a:p>
            <a:r>
              <a:rPr lang="en-US" dirty="0">
                <a:solidFill>
                  <a:schemeClr val="bg2">
                    <a:lumMod val="50000"/>
                  </a:schemeClr>
                </a:solidFill>
              </a:rPr>
              <a:t>Conducting on-site classroom observations</a:t>
            </a:r>
          </a:p>
          <a:p>
            <a:r>
              <a:rPr lang="en-US" dirty="0">
                <a:solidFill>
                  <a:schemeClr val="bg2">
                    <a:lumMod val="50000"/>
                  </a:schemeClr>
                </a:solidFill>
              </a:rPr>
              <a:t>Authorizing staff and/or external evaluators must have training on virtual learning</a:t>
            </a:r>
          </a:p>
          <a:p>
            <a:r>
              <a:rPr lang="en-US" dirty="0">
                <a:solidFill>
                  <a:schemeClr val="bg2">
                    <a:lumMod val="50000"/>
                  </a:schemeClr>
                </a:solidFill>
              </a:rPr>
              <a:t>School Comparisons</a:t>
            </a:r>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10</a:t>
            </a:fld>
            <a:endParaRPr lang="en-US" altLang="en-US"/>
          </a:p>
        </p:txBody>
      </p:sp>
    </p:spTree>
    <p:extLst>
      <p:ext uri="{BB962C8B-B14F-4D97-AF65-F5344CB8AC3E}">
        <p14:creationId xmlns:p14="http://schemas.microsoft.com/office/powerpoint/2010/main" val="31579634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Performance Framework and Review</a:t>
            </a:r>
          </a:p>
        </p:txBody>
      </p:sp>
      <p:sp>
        <p:nvSpPr>
          <p:cNvPr id="3" name="Content Placeholder 2"/>
          <p:cNvSpPr>
            <a:spLocks noGrp="1"/>
          </p:cNvSpPr>
          <p:nvPr>
            <p:ph idx="1"/>
          </p:nvPr>
        </p:nvSpPr>
        <p:spPr>
          <a:xfrm>
            <a:off x="1027288" y="2269672"/>
            <a:ext cx="8734778" cy="1954303"/>
          </a:xfrm>
        </p:spPr>
        <p:txBody>
          <a:bodyPr numCol="3"/>
          <a:lstStyle/>
          <a:p>
            <a:pPr marL="0" indent="0">
              <a:spcBef>
                <a:spcPts val="0"/>
              </a:spcBef>
              <a:buNone/>
            </a:pPr>
            <a:r>
              <a:rPr lang="en-US" sz="1900" dirty="0">
                <a:solidFill>
                  <a:schemeClr val="bg2">
                    <a:lumMod val="50000"/>
                  </a:schemeClr>
                </a:solidFill>
              </a:rPr>
              <a:t>Near Term Indicators </a:t>
            </a:r>
          </a:p>
          <a:p>
            <a:pPr>
              <a:spcBef>
                <a:spcPts val="0"/>
              </a:spcBef>
            </a:pPr>
            <a:r>
              <a:rPr lang="en-US" sz="1900" dirty="0">
                <a:solidFill>
                  <a:schemeClr val="bg2">
                    <a:lumMod val="50000"/>
                  </a:schemeClr>
                </a:solidFill>
              </a:rPr>
              <a:t>Current Ratio (Working Capital Ratio)</a:t>
            </a:r>
          </a:p>
          <a:p>
            <a:pPr>
              <a:spcBef>
                <a:spcPts val="0"/>
              </a:spcBef>
            </a:pPr>
            <a:r>
              <a:rPr lang="en-US" sz="1900" dirty="0">
                <a:solidFill>
                  <a:schemeClr val="bg2">
                    <a:lumMod val="50000"/>
                  </a:schemeClr>
                </a:solidFill>
              </a:rPr>
              <a:t>Cash to Current Liabilities</a:t>
            </a:r>
          </a:p>
          <a:p>
            <a:pPr>
              <a:spcBef>
                <a:spcPts val="0"/>
              </a:spcBef>
            </a:pPr>
            <a:r>
              <a:rPr lang="en-US" sz="1900" dirty="0">
                <a:solidFill>
                  <a:schemeClr val="bg2">
                    <a:lumMod val="50000"/>
                  </a:schemeClr>
                </a:solidFill>
              </a:rPr>
              <a:t>Unrestricted Days Cash</a:t>
            </a:r>
          </a:p>
          <a:p>
            <a:pPr>
              <a:spcBef>
                <a:spcPts val="0"/>
              </a:spcBef>
            </a:pPr>
            <a:r>
              <a:rPr lang="en-US" sz="1900" dirty="0">
                <a:solidFill>
                  <a:schemeClr val="bg2">
                    <a:lumMod val="50000"/>
                  </a:schemeClr>
                </a:solidFill>
              </a:rPr>
              <a:t>Enrollment Variance 	</a:t>
            </a:r>
          </a:p>
          <a:p>
            <a:pPr>
              <a:spcBef>
                <a:spcPts val="0"/>
              </a:spcBef>
            </a:pPr>
            <a:r>
              <a:rPr lang="en-US" sz="1900" dirty="0">
                <a:solidFill>
                  <a:schemeClr val="bg2">
                    <a:lumMod val="50000"/>
                  </a:schemeClr>
                </a:solidFill>
              </a:rPr>
              <a:t>Default</a:t>
            </a:r>
          </a:p>
          <a:p>
            <a:pPr marL="0" indent="0">
              <a:spcBef>
                <a:spcPts val="0"/>
              </a:spcBef>
              <a:buNone/>
            </a:pPr>
            <a:r>
              <a:rPr lang="en-US" sz="1900" dirty="0">
                <a:solidFill>
                  <a:schemeClr val="bg2">
                    <a:lumMod val="50000"/>
                  </a:schemeClr>
                </a:solidFill>
              </a:rPr>
              <a:t>Sustainability Indicators</a:t>
            </a:r>
          </a:p>
          <a:p>
            <a:pPr>
              <a:spcBef>
                <a:spcPts val="0"/>
              </a:spcBef>
            </a:pPr>
            <a:r>
              <a:rPr lang="en-US" sz="1900" dirty="0">
                <a:solidFill>
                  <a:schemeClr val="bg2">
                    <a:lumMod val="50000"/>
                  </a:schemeClr>
                </a:solidFill>
              </a:rPr>
              <a:t>Total Margin</a:t>
            </a:r>
          </a:p>
          <a:p>
            <a:pPr>
              <a:spcBef>
                <a:spcPts val="0"/>
              </a:spcBef>
            </a:pPr>
            <a:r>
              <a:rPr lang="en-US" sz="1900" dirty="0">
                <a:solidFill>
                  <a:schemeClr val="bg2">
                    <a:lumMod val="50000"/>
                  </a:schemeClr>
                </a:solidFill>
              </a:rPr>
              <a:t>Debt to Asset Ratio </a:t>
            </a:r>
          </a:p>
          <a:p>
            <a:pPr>
              <a:spcBef>
                <a:spcPts val="0"/>
              </a:spcBef>
            </a:pPr>
            <a:r>
              <a:rPr lang="en-US" sz="1900" dirty="0">
                <a:solidFill>
                  <a:schemeClr val="bg2">
                    <a:lumMod val="50000"/>
                  </a:schemeClr>
                </a:solidFill>
              </a:rPr>
              <a:t>Cash Flow 	</a:t>
            </a:r>
          </a:p>
          <a:p>
            <a:pPr>
              <a:spcBef>
                <a:spcPts val="0"/>
              </a:spcBef>
            </a:pPr>
            <a:r>
              <a:rPr lang="en-US" sz="1900" dirty="0">
                <a:solidFill>
                  <a:schemeClr val="bg2">
                    <a:lumMod val="50000"/>
                  </a:schemeClr>
                </a:solidFill>
              </a:rPr>
              <a:t>Debt Service Coverage Ratio</a:t>
            </a:r>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11</a:t>
            </a:fld>
            <a:endParaRPr lang="en-US" altLang="en-US"/>
          </a:p>
        </p:txBody>
      </p:sp>
      <p:sp>
        <p:nvSpPr>
          <p:cNvPr id="5" name="TextBox 4"/>
          <p:cNvSpPr txBox="1"/>
          <p:nvPr/>
        </p:nvSpPr>
        <p:spPr>
          <a:xfrm>
            <a:off x="699911" y="1690688"/>
            <a:ext cx="10272889" cy="984885"/>
          </a:xfrm>
          <a:prstGeom prst="rect">
            <a:avLst/>
          </a:prstGeom>
          <a:noFill/>
        </p:spPr>
        <p:txBody>
          <a:bodyPr wrap="square" rtlCol="0">
            <a:spAutoFit/>
          </a:bodyPr>
          <a:lstStyle/>
          <a:p>
            <a:r>
              <a:rPr lang="en-US" sz="1900" dirty="0">
                <a:solidFill>
                  <a:schemeClr val="bg2">
                    <a:lumMod val="50000"/>
                  </a:schemeClr>
                </a:solidFill>
                <a:latin typeface="+mn-lt"/>
              </a:rPr>
              <a:t>OCS staff reviews data on an ongoing basis throughout the term of the charter contract as well as during the renewal cycle. Data includes, but is not limited to:</a:t>
            </a:r>
          </a:p>
          <a:p>
            <a:endParaRPr lang="en-US" dirty="0"/>
          </a:p>
        </p:txBody>
      </p:sp>
      <p:sp>
        <p:nvSpPr>
          <p:cNvPr id="6" name="TextBox 5"/>
          <p:cNvSpPr txBox="1"/>
          <p:nvPr/>
        </p:nvSpPr>
        <p:spPr>
          <a:xfrm>
            <a:off x="769055" y="4001136"/>
            <a:ext cx="10653889" cy="2723823"/>
          </a:xfrm>
          <a:prstGeom prst="rect">
            <a:avLst/>
          </a:prstGeom>
          <a:noFill/>
        </p:spPr>
        <p:txBody>
          <a:bodyPr wrap="square" rtlCol="0">
            <a:spAutoFit/>
          </a:bodyPr>
          <a:lstStyle/>
          <a:p>
            <a:r>
              <a:rPr lang="en-US" sz="1900" dirty="0">
                <a:solidFill>
                  <a:schemeClr val="bg2">
                    <a:lumMod val="50000"/>
                  </a:schemeClr>
                </a:solidFill>
              </a:rPr>
              <a:t>The ongoing review also includes:</a:t>
            </a:r>
          </a:p>
          <a:p>
            <a:pPr marL="285750" indent="-285750">
              <a:buFont typeface="Arial" panose="020B0604020202020204" pitchFamily="34" charset="0"/>
              <a:buChar char="•"/>
            </a:pPr>
            <a:r>
              <a:rPr lang="en-US" sz="1900" dirty="0">
                <a:solidFill>
                  <a:schemeClr val="bg2">
                    <a:lumMod val="50000"/>
                  </a:schemeClr>
                </a:solidFill>
              </a:rPr>
              <a:t>Annual Financial Audits by Donovan CPA or another SBOA approved independent auditor</a:t>
            </a:r>
          </a:p>
          <a:p>
            <a:pPr marL="285750" indent="-285750">
              <a:buFont typeface="Arial" panose="020B0604020202020204" pitchFamily="34" charset="0"/>
              <a:buChar char="•"/>
            </a:pPr>
            <a:r>
              <a:rPr lang="en-US" sz="1900" dirty="0">
                <a:solidFill>
                  <a:schemeClr val="bg2">
                    <a:lumMod val="50000"/>
                  </a:schemeClr>
                </a:solidFill>
              </a:rPr>
              <a:t>OCS staff review of annual projected and final budgets</a:t>
            </a:r>
          </a:p>
          <a:p>
            <a:pPr marL="285750" indent="-285750">
              <a:buFont typeface="Arial" panose="020B0604020202020204" pitchFamily="34" charset="0"/>
              <a:buChar char="•"/>
            </a:pPr>
            <a:r>
              <a:rPr lang="en-US" sz="1900" dirty="0">
                <a:solidFill>
                  <a:schemeClr val="bg2">
                    <a:lumMod val="50000"/>
                  </a:schemeClr>
                </a:solidFill>
              </a:rPr>
              <a:t>OCS staff review of quarterly financial statements</a:t>
            </a:r>
          </a:p>
          <a:p>
            <a:r>
              <a:rPr lang="en-US" sz="1900" dirty="0">
                <a:solidFill>
                  <a:schemeClr val="bg2">
                    <a:lumMod val="50000"/>
                  </a:schemeClr>
                </a:solidFill>
              </a:rPr>
              <a:t>During the charter renewal cycle, OCS staff reviews:</a:t>
            </a:r>
          </a:p>
          <a:p>
            <a:pPr marL="285750" indent="-285750">
              <a:buFont typeface="Arial" panose="020B0604020202020204" pitchFamily="34" charset="0"/>
              <a:buChar char="•"/>
            </a:pPr>
            <a:r>
              <a:rPr lang="en-US" sz="1900" dirty="0">
                <a:solidFill>
                  <a:schemeClr val="bg2">
                    <a:lumMod val="50000"/>
                  </a:schemeClr>
                </a:solidFill>
              </a:rPr>
              <a:t>Annual Financial Statements and Independent Audit Reports</a:t>
            </a:r>
          </a:p>
          <a:p>
            <a:pPr marL="285750" indent="-285750">
              <a:buFont typeface="Arial" panose="020B0604020202020204" pitchFamily="34" charset="0"/>
              <a:buChar char="•"/>
            </a:pPr>
            <a:r>
              <a:rPr lang="en-US" sz="1900" dirty="0">
                <a:solidFill>
                  <a:schemeClr val="bg2">
                    <a:lumMod val="50000"/>
                  </a:schemeClr>
                </a:solidFill>
              </a:rPr>
              <a:t>Supplemental Audit Reports</a:t>
            </a:r>
          </a:p>
          <a:p>
            <a:pPr marL="285750" indent="-285750">
              <a:buFont typeface="Arial" panose="020B0604020202020204" pitchFamily="34" charset="0"/>
              <a:buChar char="•"/>
            </a:pPr>
            <a:r>
              <a:rPr lang="en-US" sz="1900" dirty="0">
                <a:solidFill>
                  <a:schemeClr val="bg2">
                    <a:lumMod val="50000"/>
                  </a:schemeClr>
                </a:solidFill>
              </a:rPr>
              <a:t>OCS Financial Performance Financial Dashboard</a:t>
            </a:r>
          </a:p>
          <a:p>
            <a:pPr marL="285750" indent="-285750">
              <a:buFont typeface="Arial" panose="020B0604020202020204" pitchFamily="34" charset="0"/>
              <a:buChar char="•"/>
            </a:pPr>
            <a:r>
              <a:rPr lang="en-US" sz="1900" dirty="0">
                <a:solidFill>
                  <a:schemeClr val="bg2">
                    <a:lumMod val="50000"/>
                  </a:schemeClr>
                </a:solidFill>
              </a:rPr>
              <a:t>Projected budget going forward</a:t>
            </a:r>
          </a:p>
        </p:txBody>
      </p:sp>
    </p:spTree>
    <p:extLst>
      <p:ext uri="{BB962C8B-B14F-4D97-AF65-F5344CB8AC3E}">
        <p14:creationId xmlns:p14="http://schemas.microsoft.com/office/powerpoint/2010/main" val="78553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Organizational Performance Framework Review</a:t>
            </a:r>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12</a:t>
            </a:fld>
            <a:endParaRPr lang="en-US" altLang="en-US"/>
          </a:p>
        </p:txBody>
      </p:sp>
      <p:sp>
        <p:nvSpPr>
          <p:cNvPr id="5" name="TextBox 4"/>
          <p:cNvSpPr txBox="1"/>
          <p:nvPr/>
        </p:nvSpPr>
        <p:spPr>
          <a:xfrm>
            <a:off x="745067" y="1882600"/>
            <a:ext cx="10272889" cy="4339650"/>
          </a:xfrm>
          <a:prstGeom prst="rect">
            <a:avLst/>
          </a:prstGeom>
          <a:noFill/>
        </p:spPr>
        <p:txBody>
          <a:bodyPr wrap="square" rtlCol="0">
            <a:spAutoFit/>
          </a:bodyPr>
          <a:lstStyle/>
          <a:p>
            <a:r>
              <a:rPr lang="en-US" sz="2000" dirty="0">
                <a:solidFill>
                  <a:schemeClr val="bg2">
                    <a:lumMod val="50000"/>
                  </a:schemeClr>
                </a:solidFill>
                <a:latin typeface="+mn-lt"/>
              </a:rPr>
              <a:t>OCS staff reviews data on an ongoing basis throughout the term of the charter contract as well as during the renewal cycle. Data includes, but is not limited to:</a:t>
            </a:r>
          </a:p>
          <a:p>
            <a:pPr marL="285750" indent="-285750">
              <a:buFont typeface="Arial" panose="020B0604020202020204" pitchFamily="34" charset="0"/>
              <a:buChar char="•"/>
            </a:pPr>
            <a:r>
              <a:rPr lang="en-US" sz="2000" dirty="0">
                <a:solidFill>
                  <a:schemeClr val="bg2">
                    <a:lumMod val="50000"/>
                  </a:schemeClr>
                </a:solidFill>
                <a:latin typeface="+mn-lt"/>
                <a:cs typeface="Times New Roman" pitchFamily="18" charset="0"/>
              </a:rPr>
              <a:t>Education Program</a:t>
            </a:r>
          </a:p>
          <a:p>
            <a:pPr marL="285750" indent="-285750">
              <a:buFont typeface="Arial" panose="020B0604020202020204" pitchFamily="34" charset="0"/>
              <a:buChar char="•"/>
            </a:pPr>
            <a:r>
              <a:rPr lang="en-US" sz="2000" dirty="0">
                <a:solidFill>
                  <a:schemeClr val="bg2">
                    <a:lumMod val="50000"/>
                  </a:schemeClr>
                </a:solidFill>
                <a:latin typeface="+mn-lt"/>
                <a:cs typeface="Times New Roman" pitchFamily="18" charset="0"/>
              </a:rPr>
              <a:t>Financial Management and Oversight</a:t>
            </a:r>
          </a:p>
          <a:p>
            <a:pPr marL="285750" indent="-285750">
              <a:buFont typeface="Arial" panose="020B0604020202020204" pitchFamily="34" charset="0"/>
              <a:buChar char="•"/>
            </a:pPr>
            <a:r>
              <a:rPr lang="en-US" sz="2000" dirty="0">
                <a:solidFill>
                  <a:schemeClr val="bg2">
                    <a:lumMod val="50000"/>
                  </a:schemeClr>
                </a:solidFill>
                <a:latin typeface="+mn-lt"/>
                <a:cs typeface="Times New Roman" pitchFamily="18" charset="0"/>
              </a:rPr>
              <a:t>Governance and Reporting</a:t>
            </a:r>
          </a:p>
          <a:p>
            <a:pPr marL="285750" indent="-285750">
              <a:buFont typeface="Arial" panose="020B0604020202020204" pitchFamily="34" charset="0"/>
              <a:buChar char="•"/>
            </a:pPr>
            <a:r>
              <a:rPr lang="en-US" sz="2000" dirty="0">
                <a:solidFill>
                  <a:schemeClr val="bg2">
                    <a:lumMod val="50000"/>
                  </a:schemeClr>
                </a:solidFill>
                <a:latin typeface="+mn-lt"/>
                <a:cs typeface="Times New Roman" pitchFamily="18" charset="0"/>
              </a:rPr>
              <a:t>Students’ and Employees’ Rights</a:t>
            </a:r>
          </a:p>
          <a:p>
            <a:pPr marL="285750" indent="-285750">
              <a:buFont typeface="Arial" panose="020B0604020202020204" pitchFamily="34" charset="0"/>
              <a:buChar char="•"/>
            </a:pPr>
            <a:r>
              <a:rPr lang="en-US" sz="2000" dirty="0">
                <a:solidFill>
                  <a:schemeClr val="bg2">
                    <a:lumMod val="50000"/>
                  </a:schemeClr>
                </a:solidFill>
                <a:latin typeface="+mn-lt"/>
                <a:cs typeface="Times New Roman" pitchFamily="18" charset="0"/>
              </a:rPr>
              <a:t>School Environment</a:t>
            </a:r>
          </a:p>
          <a:p>
            <a:r>
              <a:rPr lang="en-US" sz="2000" dirty="0">
                <a:solidFill>
                  <a:schemeClr val="bg2">
                    <a:lumMod val="50000"/>
                  </a:schemeClr>
                </a:solidFill>
              </a:rPr>
              <a:t>The ongoing review also includes:</a:t>
            </a:r>
          </a:p>
          <a:p>
            <a:pPr marL="285750" indent="-285750">
              <a:buFont typeface="Arial" panose="020B0604020202020204" pitchFamily="34" charset="0"/>
              <a:buChar char="•"/>
            </a:pPr>
            <a:r>
              <a:rPr lang="en-US" sz="2000" dirty="0">
                <a:solidFill>
                  <a:schemeClr val="bg2">
                    <a:lumMod val="50000"/>
                  </a:schemeClr>
                </a:solidFill>
              </a:rPr>
              <a:t>Compliance with terms of charter agreement/Master Calendar of Reporting Requirements</a:t>
            </a:r>
          </a:p>
          <a:p>
            <a:r>
              <a:rPr lang="en-US" sz="2000" dirty="0">
                <a:solidFill>
                  <a:schemeClr val="bg2">
                    <a:lumMod val="50000"/>
                  </a:schemeClr>
                </a:solidFill>
              </a:rPr>
              <a:t>During the charter renewal cycle, OCS staff reviews:</a:t>
            </a:r>
          </a:p>
          <a:p>
            <a:pPr marL="285750" indent="-285750">
              <a:buFont typeface="Arial" panose="020B0604020202020204" pitchFamily="34" charset="0"/>
              <a:buChar char="•"/>
            </a:pPr>
            <a:r>
              <a:rPr lang="en-US" sz="2000" dirty="0">
                <a:solidFill>
                  <a:schemeClr val="bg2">
                    <a:lumMod val="50000"/>
                  </a:schemeClr>
                </a:solidFill>
              </a:rPr>
              <a:t>Review of Governance and Organizational Audit Report by Brian L. Carpenter PhD &amp; Associates LLC</a:t>
            </a:r>
            <a:endParaRPr lang="en-US" sz="2000" dirty="0">
              <a:solidFill>
                <a:schemeClr val="bg2">
                  <a:lumMod val="50000"/>
                </a:schemeClr>
              </a:solidFill>
              <a:latin typeface="+mn-lt"/>
              <a:cs typeface="Times New Roman" pitchFamily="18" charset="0"/>
            </a:endParaRPr>
          </a:p>
          <a:p>
            <a:pPr marL="285750" indent="-285750">
              <a:buFont typeface="Arial" panose="020B0604020202020204" pitchFamily="34" charset="0"/>
              <a:buChar char="•"/>
            </a:pPr>
            <a:endParaRPr lang="en-US" dirty="0">
              <a:solidFill>
                <a:schemeClr val="bg2">
                  <a:lumMod val="50000"/>
                </a:schemeClr>
              </a:solidFill>
            </a:endParaRPr>
          </a:p>
          <a:p>
            <a:endParaRPr lang="en-US" dirty="0">
              <a:solidFill>
                <a:schemeClr val="bg2">
                  <a:lumMod val="50000"/>
                </a:schemeClr>
              </a:solidFill>
            </a:endParaRPr>
          </a:p>
        </p:txBody>
      </p:sp>
    </p:spTree>
    <p:extLst>
      <p:ext uri="{BB962C8B-B14F-4D97-AF65-F5344CB8AC3E}">
        <p14:creationId xmlns:p14="http://schemas.microsoft.com/office/powerpoint/2010/main" val="2012471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958689" cy="1325563"/>
          </a:xfrm>
        </p:spPr>
        <p:txBody>
          <a:bodyPr/>
          <a:lstStyle/>
          <a:p>
            <a:r>
              <a:rPr lang="en-US" dirty="0"/>
              <a:t>Organizational Performance Framework </a:t>
            </a:r>
            <a:r>
              <a:rPr lang="en-US" sz="1800" dirty="0"/>
              <a:t>(continued)</a:t>
            </a:r>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13</a:t>
            </a:fld>
            <a:endParaRPr lang="en-US" altLang="en-US"/>
          </a:p>
        </p:txBody>
      </p:sp>
      <p:sp>
        <p:nvSpPr>
          <p:cNvPr id="5" name="TextBox 4"/>
          <p:cNvSpPr txBox="1"/>
          <p:nvPr/>
        </p:nvSpPr>
        <p:spPr>
          <a:xfrm>
            <a:off x="530579" y="1690688"/>
            <a:ext cx="11040532" cy="707886"/>
          </a:xfrm>
          <a:prstGeom prst="rect">
            <a:avLst/>
          </a:prstGeom>
          <a:noFill/>
        </p:spPr>
        <p:txBody>
          <a:bodyPr wrap="square" rtlCol="0">
            <a:spAutoFit/>
          </a:bodyPr>
          <a:lstStyle/>
          <a:p>
            <a:r>
              <a:rPr lang="en-US" sz="2000" dirty="0">
                <a:solidFill>
                  <a:schemeClr val="bg2">
                    <a:lumMod val="50000"/>
                  </a:schemeClr>
                </a:solidFill>
              </a:rPr>
              <a:t>During the charter renewal cycle, OCS contracts with Brian L. Carpenter PhD &amp; Associates LLC to conduct governance and organizational audits which include a review of:</a:t>
            </a:r>
            <a:endParaRPr lang="en-US" dirty="0">
              <a:solidFill>
                <a:schemeClr val="bg2">
                  <a:lumMod val="50000"/>
                </a:schemeClr>
              </a:solidFill>
            </a:endParaRPr>
          </a:p>
        </p:txBody>
      </p:sp>
      <p:sp>
        <p:nvSpPr>
          <p:cNvPr id="3" name="TextBox 2"/>
          <p:cNvSpPr txBox="1"/>
          <p:nvPr/>
        </p:nvSpPr>
        <p:spPr>
          <a:xfrm>
            <a:off x="530579" y="2318030"/>
            <a:ext cx="11266310" cy="4247317"/>
          </a:xfrm>
          <a:prstGeom prst="rect">
            <a:avLst/>
          </a:prstGeom>
          <a:noFill/>
        </p:spPr>
        <p:txBody>
          <a:bodyPr wrap="square" numCol="2" rtlCol="0">
            <a:spAutoFit/>
          </a:bodyPr>
          <a:lstStyle/>
          <a:p>
            <a:pPr marL="285750" indent="-285750">
              <a:buFont typeface="Arial" panose="020B0604020202020204" pitchFamily="34" charset="0"/>
              <a:buChar char="•"/>
            </a:pPr>
            <a:r>
              <a:rPr lang="en-US" dirty="0">
                <a:solidFill>
                  <a:schemeClr val="bg2">
                    <a:lumMod val="50000"/>
                  </a:schemeClr>
                </a:solidFill>
              </a:rPr>
              <a:t>The current charter contract (executed copy)</a:t>
            </a:r>
          </a:p>
          <a:p>
            <a:pPr marL="285750" indent="-285750">
              <a:buFont typeface="Arial" panose="020B0604020202020204" pitchFamily="34" charset="0"/>
              <a:buChar char="•"/>
            </a:pPr>
            <a:r>
              <a:rPr lang="en-US" dirty="0">
                <a:solidFill>
                  <a:schemeClr val="bg2">
                    <a:lumMod val="50000"/>
                  </a:schemeClr>
                </a:solidFill>
              </a:rPr>
              <a:t>The board’s current bylaws (executed copy)</a:t>
            </a:r>
          </a:p>
          <a:p>
            <a:pPr marL="285750" indent="-285750">
              <a:buFont typeface="Arial" panose="020B0604020202020204" pitchFamily="34" charset="0"/>
              <a:buChar char="•"/>
            </a:pPr>
            <a:r>
              <a:rPr lang="en-US" dirty="0">
                <a:solidFill>
                  <a:schemeClr val="bg2">
                    <a:lumMod val="50000"/>
                  </a:schemeClr>
                </a:solidFill>
              </a:rPr>
              <a:t>Board minutes for the previous 24 months</a:t>
            </a:r>
          </a:p>
          <a:p>
            <a:pPr marL="285750" indent="-285750">
              <a:buFont typeface="Arial" panose="020B0604020202020204" pitchFamily="34" charset="0"/>
              <a:buChar char="•"/>
            </a:pPr>
            <a:r>
              <a:rPr lang="en-US" dirty="0">
                <a:solidFill>
                  <a:schemeClr val="bg2">
                    <a:lumMod val="50000"/>
                  </a:schemeClr>
                </a:solidFill>
              </a:rPr>
              <a:t>The school’s certificate of insurance (and any documentation needed to demonstrate compliance with the coverage thresholds specified in the charter)</a:t>
            </a:r>
          </a:p>
          <a:p>
            <a:pPr marL="285750" indent="-285750">
              <a:buFont typeface="Arial" panose="020B0604020202020204" pitchFamily="34" charset="0"/>
              <a:buChar char="•"/>
            </a:pPr>
            <a:r>
              <a:rPr lang="en-US" dirty="0">
                <a:solidFill>
                  <a:schemeClr val="bg2">
                    <a:lumMod val="50000"/>
                  </a:schemeClr>
                </a:solidFill>
              </a:rPr>
              <a:t>Any deficiency correspondence from your office to the school</a:t>
            </a:r>
          </a:p>
          <a:p>
            <a:pPr marL="285750" indent="-285750">
              <a:buFont typeface="Arial" panose="020B0604020202020204" pitchFamily="34" charset="0"/>
              <a:buChar char="•"/>
            </a:pPr>
            <a:r>
              <a:rPr lang="en-US" dirty="0">
                <a:solidFill>
                  <a:schemeClr val="bg2">
                    <a:lumMod val="50000"/>
                  </a:schemeClr>
                </a:solidFill>
              </a:rPr>
              <a:t>All of the school’s financial policies (especially internal controls specified by the SBOA)</a:t>
            </a:r>
          </a:p>
          <a:p>
            <a:pPr marL="285750" indent="-285750">
              <a:buFont typeface="Arial" panose="020B0604020202020204" pitchFamily="34" charset="0"/>
              <a:buChar char="•"/>
            </a:pPr>
            <a:r>
              <a:rPr lang="en-US" dirty="0">
                <a:solidFill>
                  <a:schemeClr val="bg2">
                    <a:lumMod val="50000"/>
                  </a:schemeClr>
                </a:solidFill>
              </a:rPr>
              <a:t>List of board members</a:t>
            </a:r>
          </a:p>
          <a:p>
            <a:pPr marL="285750" indent="-285750">
              <a:buFont typeface="Arial" panose="020B0604020202020204" pitchFamily="34" charset="0"/>
              <a:buChar char="•"/>
            </a:pPr>
            <a:r>
              <a:rPr lang="en-US" dirty="0">
                <a:solidFill>
                  <a:schemeClr val="bg2">
                    <a:lumMod val="50000"/>
                  </a:schemeClr>
                </a:solidFill>
              </a:rPr>
              <a:t>List of board committees</a:t>
            </a:r>
          </a:p>
          <a:p>
            <a:pPr marL="285750" indent="-285750">
              <a:buFont typeface="Arial" panose="020B0604020202020204" pitchFamily="34" charset="0"/>
              <a:buChar char="•"/>
            </a:pPr>
            <a:r>
              <a:rPr lang="en-US" dirty="0">
                <a:solidFill>
                  <a:schemeClr val="bg2">
                    <a:lumMod val="50000"/>
                  </a:schemeClr>
                </a:solidFill>
              </a:rPr>
              <a:t>Most recent completed financial audit</a:t>
            </a:r>
          </a:p>
          <a:p>
            <a:pPr marL="285750" indent="-285750">
              <a:buFont typeface="Arial" panose="020B0604020202020204" pitchFamily="34" charset="0"/>
              <a:buChar char="•"/>
            </a:pPr>
            <a:r>
              <a:rPr lang="en-US" dirty="0">
                <a:solidFill>
                  <a:schemeClr val="bg2">
                    <a:lumMod val="50000"/>
                  </a:schemeClr>
                </a:solidFill>
              </a:rPr>
              <a:t>Most recent completed form 900</a:t>
            </a:r>
          </a:p>
          <a:p>
            <a:pPr marL="285750" indent="-285750">
              <a:buFont typeface="Arial" panose="020B0604020202020204" pitchFamily="34" charset="0"/>
              <a:buChar char="•"/>
            </a:pPr>
            <a:r>
              <a:rPr lang="en-US" dirty="0">
                <a:solidFill>
                  <a:schemeClr val="bg2">
                    <a:lumMod val="50000"/>
                  </a:schemeClr>
                </a:solidFill>
              </a:rPr>
              <a:t>Form 941 filings for the current fiscal year</a:t>
            </a:r>
          </a:p>
          <a:p>
            <a:pPr marL="285750" indent="-285750">
              <a:buFont typeface="Arial" panose="020B0604020202020204" pitchFamily="34" charset="0"/>
              <a:buChar char="•"/>
            </a:pPr>
            <a:r>
              <a:rPr lang="en-US" dirty="0">
                <a:solidFill>
                  <a:schemeClr val="bg2">
                    <a:lumMod val="50000"/>
                  </a:schemeClr>
                </a:solidFill>
              </a:rPr>
              <a:t>The EMO contract (where applicable)</a:t>
            </a:r>
          </a:p>
          <a:p>
            <a:pPr marL="285750" indent="-285750">
              <a:buFont typeface="Arial" panose="020B0604020202020204" pitchFamily="34" charset="0"/>
              <a:buChar char="•"/>
            </a:pPr>
            <a:r>
              <a:rPr lang="en-US" dirty="0">
                <a:solidFill>
                  <a:schemeClr val="bg2">
                    <a:lumMod val="50000"/>
                  </a:schemeClr>
                </a:solidFill>
              </a:rPr>
              <a:t>Board president statement that the EMO contract was reviewed by the board’s attorney prior to renewal (as required by BSU policy)</a:t>
            </a:r>
          </a:p>
          <a:p>
            <a:pPr marL="285750" indent="-285750">
              <a:buFont typeface="Arial" panose="020B0604020202020204" pitchFamily="34" charset="0"/>
              <a:buChar char="•"/>
            </a:pPr>
            <a:r>
              <a:rPr lang="en-US" dirty="0">
                <a:solidFill>
                  <a:schemeClr val="bg2">
                    <a:lumMod val="50000"/>
                  </a:schemeClr>
                </a:solidFill>
              </a:rPr>
              <a:t>Bank statements for the previous 12 months</a:t>
            </a:r>
          </a:p>
          <a:p>
            <a:pPr marL="285750" indent="-285750">
              <a:buFont typeface="Arial" panose="020B0604020202020204" pitchFamily="34" charset="0"/>
              <a:buChar char="•"/>
            </a:pPr>
            <a:r>
              <a:rPr lang="en-US" dirty="0">
                <a:solidFill>
                  <a:schemeClr val="bg2">
                    <a:lumMod val="50000"/>
                  </a:schemeClr>
                </a:solidFill>
              </a:rPr>
              <a:t>Credit card statements for the previous 12 months</a:t>
            </a:r>
          </a:p>
          <a:p>
            <a:pPr marL="285750" indent="-285750">
              <a:buFont typeface="Arial" panose="020B0604020202020204" pitchFamily="34" charset="0"/>
              <a:buChar char="•"/>
            </a:pPr>
            <a:r>
              <a:rPr lang="en-US" dirty="0">
                <a:solidFill>
                  <a:schemeClr val="bg2">
                    <a:lumMod val="50000"/>
                  </a:schemeClr>
                </a:solidFill>
              </a:rPr>
              <a:t>Board packet from its most recent meeting (which should include and income statement and a balance sheet)</a:t>
            </a:r>
          </a:p>
          <a:p>
            <a:pPr marL="285750" indent="-285750">
              <a:buFont typeface="Arial" panose="020B0604020202020204" pitchFamily="34" charset="0"/>
              <a:buChar char="•"/>
            </a:pPr>
            <a:r>
              <a:rPr lang="en-US" dirty="0">
                <a:solidFill>
                  <a:schemeClr val="bg2">
                    <a:lumMod val="50000"/>
                  </a:schemeClr>
                </a:solidFill>
              </a:rPr>
              <a:t>Copies of expanded criminal background checks for directors and officers</a:t>
            </a:r>
          </a:p>
          <a:p>
            <a:pPr marL="285750" indent="-285750">
              <a:buFont typeface="Arial" panose="020B0604020202020204" pitchFamily="34" charset="0"/>
              <a:buChar char="•"/>
            </a:pPr>
            <a:r>
              <a:rPr lang="en-US" dirty="0">
                <a:solidFill>
                  <a:schemeClr val="bg2">
                    <a:lumMod val="50000"/>
                  </a:schemeClr>
                </a:solidFill>
              </a:rPr>
              <a:t>Signed conflict of interest forms (should occur annually)</a:t>
            </a:r>
          </a:p>
          <a:p>
            <a:pPr marL="285750" indent="-285750">
              <a:buFont typeface="Arial" panose="020B0604020202020204" pitchFamily="34" charset="0"/>
              <a:buChar char="•"/>
            </a:pPr>
            <a:r>
              <a:rPr lang="en-US" dirty="0">
                <a:solidFill>
                  <a:schemeClr val="bg2">
                    <a:lumMod val="50000"/>
                  </a:schemeClr>
                </a:solidFill>
              </a:rPr>
              <a:t>Indebtedness contracts (e.g., bank loans, line of credit, personal notes)</a:t>
            </a:r>
          </a:p>
        </p:txBody>
      </p:sp>
    </p:spTree>
    <p:extLst>
      <p:ext uri="{BB962C8B-B14F-4D97-AF65-F5344CB8AC3E}">
        <p14:creationId xmlns:p14="http://schemas.microsoft.com/office/powerpoint/2010/main" val="3808914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3C5F47E5-7EBE-40B1-8676-04A15773B6E9}"/>
              </a:ext>
            </a:extLst>
          </p:cNvPr>
          <p:cNvPicPr>
            <a:picLocks noChangeAspect="1"/>
          </p:cNvPicPr>
          <p:nvPr/>
        </p:nvPicPr>
        <p:blipFill rotWithShape="1">
          <a:blip r:embed="rId2"/>
          <a:srcRect t="44341" b="13488"/>
          <a:stretch/>
        </p:blipFill>
        <p:spPr>
          <a:xfrm>
            <a:off x="455645" y="3401764"/>
            <a:ext cx="11125200" cy="2639030"/>
          </a:xfrm>
          <a:prstGeom prst="rect">
            <a:avLst/>
          </a:prstGeom>
        </p:spPr>
      </p:pic>
      <p:sp>
        <p:nvSpPr>
          <p:cNvPr id="2" name="Title 1"/>
          <p:cNvSpPr>
            <a:spLocks noGrp="1"/>
          </p:cNvSpPr>
          <p:nvPr>
            <p:ph type="title"/>
          </p:nvPr>
        </p:nvSpPr>
        <p:spPr/>
        <p:txBody>
          <a:bodyPr/>
          <a:lstStyle/>
          <a:p>
            <a:r>
              <a:rPr lang="en-US" dirty="0"/>
              <a:t>OCS Evaluation/Renewal Process</a:t>
            </a:r>
          </a:p>
        </p:txBody>
      </p:sp>
      <p:sp>
        <p:nvSpPr>
          <p:cNvPr id="3" name="Content Placeholder 2"/>
          <p:cNvSpPr>
            <a:spLocks noGrp="1"/>
          </p:cNvSpPr>
          <p:nvPr>
            <p:ph idx="1"/>
          </p:nvPr>
        </p:nvSpPr>
        <p:spPr>
          <a:xfrm>
            <a:off x="455645" y="1725393"/>
            <a:ext cx="11280709" cy="1696755"/>
          </a:xfrm>
        </p:spPr>
        <p:txBody>
          <a:bodyPr/>
          <a:lstStyle/>
          <a:p>
            <a:pPr marL="0" indent="0">
              <a:buNone/>
            </a:pPr>
            <a:r>
              <a:rPr lang="en-US" sz="1900" dirty="0">
                <a:solidFill>
                  <a:schemeClr val="bg2">
                    <a:lumMod val="50000"/>
                  </a:schemeClr>
                </a:solidFill>
                <a:cs typeface="Times New Roman" panose="02020603050405020304" pitchFamily="18" charset="0"/>
              </a:rPr>
              <a:t>Sec. 2(a) under IC 20-31-5-2 provides that “A charter entered into under IC 20-24-4 may be used as a charter school’s three (3) year plan.”</a:t>
            </a:r>
          </a:p>
          <a:p>
            <a:pPr marL="285750" indent="-285750">
              <a:buFont typeface="Arial" panose="020B0604020202020204" pitchFamily="34" charset="0"/>
              <a:buChar char="•"/>
            </a:pPr>
            <a:r>
              <a:rPr lang="en-US" sz="1900" dirty="0">
                <a:solidFill>
                  <a:schemeClr val="bg2">
                    <a:lumMod val="50000"/>
                  </a:schemeClr>
                </a:solidFill>
                <a:cs typeface="Times New Roman" panose="02020603050405020304" pitchFamily="18" charset="0"/>
              </a:rPr>
              <a:t>OCS’s renewal procedure which is ongoing and continuous aligns with this three (3) year plan.  The renewal application is designed to be a continuous improvement plan aligned to use </a:t>
            </a:r>
            <a:r>
              <a:rPr lang="en-US" sz="1900" dirty="0" err="1">
                <a:solidFill>
                  <a:schemeClr val="bg2">
                    <a:lumMod val="50000"/>
                  </a:schemeClr>
                </a:solidFill>
                <a:cs typeface="Times New Roman" panose="02020603050405020304" pitchFamily="18" charset="0"/>
              </a:rPr>
              <a:t>AdvancED’s</a:t>
            </a:r>
            <a:r>
              <a:rPr lang="en-US" sz="1900" dirty="0">
                <a:solidFill>
                  <a:schemeClr val="bg2">
                    <a:lumMod val="50000"/>
                  </a:schemeClr>
                </a:solidFill>
                <a:cs typeface="Times New Roman" panose="02020603050405020304" pitchFamily="18" charset="0"/>
              </a:rPr>
              <a:t> performance standards to meet the standards set out in the OCS Academic, Financial and Organizational Performance Frameworks</a:t>
            </a:r>
            <a:endParaRPr lang="en-US" sz="2000" dirty="0">
              <a:solidFill>
                <a:schemeClr val="bg2">
                  <a:lumMod val="50000"/>
                </a:schemeClr>
              </a:solidFill>
              <a:cs typeface="Times New Roman" panose="02020603050405020304" pitchFamily="18" charset="0"/>
            </a:endParaRPr>
          </a:p>
          <a:p>
            <a:pPr marL="0" indent="0">
              <a:buNone/>
            </a:pPr>
            <a:endParaRPr lang="en-US" sz="2400" dirty="0">
              <a:cs typeface="Times New Roman" panose="02020603050405020304" pitchFamily="18" charset="0"/>
            </a:endParaRPr>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14</a:t>
            </a:fld>
            <a:endParaRPr lang="en-US" altLang="en-US"/>
          </a:p>
        </p:txBody>
      </p:sp>
    </p:spTree>
    <p:extLst>
      <p:ext uri="{BB962C8B-B14F-4D97-AF65-F5344CB8AC3E}">
        <p14:creationId xmlns:p14="http://schemas.microsoft.com/office/powerpoint/2010/main" val="901202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Reconsideration Procedures following a Non-Renewal Decision</a:t>
            </a:r>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15</a:t>
            </a:fld>
            <a:endParaRPr lang="en-US" altLang="en-US"/>
          </a:p>
        </p:txBody>
      </p:sp>
      <p:sp>
        <p:nvSpPr>
          <p:cNvPr id="5" name="Content Placeholder 4"/>
          <p:cNvSpPr>
            <a:spLocks noGrp="1"/>
          </p:cNvSpPr>
          <p:nvPr>
            <p:ph idx="1"/>
          </p:nvPr>
        </p:nvSpPr>
        <p:spPr>
          <a:xfrm>
            <a:off x="838200" y="1815218"/>
            <a:ext cx="10515600" cy="4416601"/>
          </a:xfrm>
        </p:spPr>
        <p:txBody>
          <a:bodyPr/>
          <a:lstStyle/>
          <a:p>
            <a:r>
              <a:rPr lang="en-US" sz="2000" dirty="0">
                <a:solidFill>
                  <a:schemeClr val="bg2">
                    <a:lumMod val="50000"/>
                  </a:schemeClr>
                </a:solidFill>
              </a:rPr>
              <a:t>School Board must submit a written request for reconsideration with 10 business days of receipt of Notice of Non-Renewal</a:t>
            </a:r>
          </a:p>
          <a:p>
            <a:pPr lvl="0"/>
            <a:r>
              <a:rPr lang="en-US" sz="2000" dirty="0">
                <a:solidFill>
                  <a:schemeClr val="bg2">
                    <a:lumMod val="50000"/>
                  </a:schemeClr>
                </a:solidFill>
              </a:rPr>
              <a:t>A hearing will be scheduled no sooner no sooner than 10 business days no later than 20 business days following receipt of Request for Reconsideration</a:t>
            </a:r>
          </a:p>
          <a:p>
            <a:pPr lvl="0"/>
            <a:r>
              <a:rPr lang="en-US" sz="2000" dirty="0">
                <a:solidFill>
                  <a:schemeClr val="bg2">
                    <a:lumMod val="50000"/>
                  </a:schemeClr>
                </a:solidFill>
              </a:rPr>
              <a:t>The University may schedule the hearing at any later date prior to termination date of the charter contract as necessary to accommodate the members of the Ball State University Charter Schools Hearing Panel or to allow proper preparation for the hearing</a:t>
            </a:r>
          </a:p>
          <a:p>
            <a:pPr lvl="0"/>
            <a:r>
              <a:rPr lang="en-US" sz="2000" dirty="0">
                <a:solidFill>
                  <a:schemeClr val="bg2">
                    <a:lumMod val="50000"/>
                  </a:schemeClr>
                </a:solidFill>
              </a:rPr>
              <a:t>The University may, upon approving a request from the Organizer, schedule the hearing at any later date prior to termination date of the charter contract</a:t>
            </a:r>
          </a:p>
          <a:p>
            <a:pPr lvl="0"/>
            <a:r>
              <a:rPr lang="en-US" sz="2000" dirty="0">
                <a:solidFill>
                  <a:schemeClr val="bg2">
                    <a:lumMod val="50000"/>
                  </a:schemeClr>
                </a:solidFill>
              </a:rPr>
              <a:t>The Ball State University Charter Schools Hearing Panel shall issue a written recommendation to the President within ten (10) business days of the hearing date. </a:t>
            </a:r>
          </a:p>
          <a:p>
            <a:pPr lvl="0"/>
            <a:r>
              <a:rPr lang="en-US" sz="2000" dirty="0">
                <a:solidFill>
                  <a:schemeClr val="bg2">
                    <a:lumMod val="50000"/>
                  </a:schemeClr>
                </a:solidFill>
              </a:rPr>
              <a:t>The decision of the President is final.</a:t>
            </a:r>
          </a:p>
          <a:p>
            <a:pPr lvl="0"/>
            <a:endParaRPr lang="en-US" sz="2400" dirty="0"/>
          </a:p>
          <a:p>
            <a:endParaRPr lang="en-US" dirty="0"/>
          </a:p>
        </p:txBody>
      </p:sp>
    </p:spTree>
    <p:extLst>
      <p:ext uri="{BB962C8B-B14F-4D97-AF65-F5344CB8AC3E}">
        <p14:creationId xmlns:p14="http://schemas.microsoft.com/office/powerpoint/2010/main" val="13509215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Revocation Procedures</a:t>
            </a:r>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16</a:t>
            </a:fld>
            <a:endParaRPr lang="en-US" altLang="en-US"/>
          </a:p>
        </p:txBody>
      </p:sp>
      <p:sp>
        <p:nvSpPr>
          <p:cNvPr id="5" name="Content Placeholder 4"/>
          <p:cNvSpPr>
            <a:spLocks noGrp="1"/>
          </p:cNvSpPr>
          <p:nvPr>
            <p:ph idx="1"/>
          </p:nvPr>
        </p:nvSpPr>
        <p:spPr>
          <a:xfrm>
            <a:off x="270933" y="1690687"/>
            <a:ext cx="11717867" cy="4416601"/>
          </a:xfrm>
        </p:spPr>
        <p:txBody>
          <a:bodyPr/>
          <a:lstStyle/>
          <a:p>
            <a:r>
              <a:rPr lang="en-US" sz="1950" dirty="0">
                <a:solidFill>
                  <a:schemeClr val="bg2">
                    <a:lumMod val="50000"/>
                  </a:schemeClr>
                </a:solidFill>
              </a:rPr>
              <a:t>If the charter has been suspended, the request for hearing must be made within five (5) business days after the date of the deemed delivery of the notice of revocation was given.  Otherwise, the request for hearing must be made within ten (10) business days after the date of the deemed delivery of the notice of revocation.</a:t>
            </a:r>
          </a:p>
          <a:p>
            <a:r>
              <a:rPr lang="en-US" sz="1950" dirty="0">
                <a:solidFill>
                  <a:schemeClr val="bg2">
                    <a:lumMod val="50000"/>
                  </a:schemeClr>
                </a:solidFill>
              </a:rPr>
              <a:t>If the charter has not been suspended, the hearing will be scheduled no sooner than ten (10) business days after receipt of the hearing request.  The University may, however, on its own initiative or upon approving a request from the Organizer, schedule the hearing at any later date prior to the revocation date stated in the notice, as necessary to accommodate the members of the Ball State University Charter Schools Hearing Panel or to allow proper preparation for the hearing.</a:t>
            </a:r>
          </a:p>
          <a:p>
            <a:r>
              <a:rPr lang="en-US" sz="1950" dirty="0">
                <a:solidFill>
                  <a:schemeClr val="bg2">
                    <a:lumMod val="50000"/>
                  </a:schemeClr>
                </a:solidFill>
              </a:rPr>
              <a:t>If the charter has been suspended, the Ball State University Charter Schools Hearing Panel shall issue a written decision on the appeal within five (5) business days of the hearing date.  Otherwise, it will render its decision within ten (10) business days.  The Ball State University Charter Schools Hearing Panel may make one of the following two determinations:  (1) Uphold the revocation of the Organizer’s charter or (2) Overturn the decision to revoke.  </a:t>
            </a:r>
          </a:p>
          <a:p>
            <a:r>
              <a:rPr lang="en-US" sz="1950" dirty="0">
                <a:solidFill>
                  <a:schemeClr val="bg2">
                    <a:lumMod val="50000"/>
                  </a:schemeClr>
                </a:solidFill>
              </a:rPr>
              <a:t>The Hearing Panel will submit their recommendation to the President of the University.  </a:t>
            </a:r>
          </a:p>
          <a:p>
            <a:r>
              <a:rPr lang="en-US" sz="1950" dirty="0">
                <a:solidFill>
                  <a:schemeClr val="bg2">
                    <a:lumMod val="50000"/>
                  </a:schemeClr>
                </a:solidFill>
              </a:rPr>
              <a:t>The decision of the President is final.</a:t>
            </a:r>
          </a:p>
          <a:p>
            <a:pPr lvl="0"/>
            <a:endParaRPr lang="en-US" sz="2400" dirty="0"/>
          </a:p>
          <a:p>
            <a:endParaRPr lang="en-US" dirty="0"/>
          </a:p>
        </p:txBody>
      </p:sp>
    </p:spTree>
    <p:extLst>
      <p:ext uri="{BB962C8B-B14F-4D97-AF65-F5344CB8AC3E}">
        <p14:creationId xmlns:p14="http://schemas.microsoft.com/office/powerpoint/2010/main" val="381486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733" y="576229"/>
            <a:ext cx="10024533" cy="1215318"/>
          </a:xfrm>
        </p:spPr>
        <p:txBody>
          <a:bodyPr>
            <a:normAutofit fontScale="90000"/>
          </a:bodyPr>
          <a:lstStyle/>
          <a:p>
            <a:r>
              <a:rPr lang="en-US" dirty="0"/>
              <a:t>Charter Schools Non-Renewed, Closed or </a:t>
            </a:r>
            <a:br>
              <a:rPr lang="en-US" dirty="0"/>
            </a:br>
            <a:r>
              <a:rPr lang="en-US" dirty="0"/>
              <a:t>No Longer Ball State’s Portfolio</a:t>
            </a:r>
            <a:br>
              <a:rPr lang="en-US" dirty="0"/>
            </a:br>
            <a:endParaRPr lang="en-US" dirty="0"/>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17</a:t>
            </a:fld>
            <a:endParaRPr lang="en-US" altLang="en-US"/>
          </a:p>
        </p:txBody>
      </p:sp>
      <p:graphicFrame>
        <p:nvGraphicFramePr>
          <p:cNvPr id="5" name="Table 4"/>
          <p:cNvGraphicFramePr>
            <a:graphicFrameLocks noGrp="1"/>
          </p:cNvGraphicFramePr>
          <p:nvPr>
            <p:extLst>
              <p:ext uri="{D42A27DB-BD31-4B8C-83A1-F6EECF244321}">
                <p14:modId xmlns:p14="http://schemas.microsoft.com/office/powerpoint/2010/main" val="3718659480"/>
              </p:ext>
            </p:extLst>
          </p:nvPr>
        </p:nvGraphicFramePr>
        <p:xfrm>
          <a:off x="2156178" y="1802906"/>
          <a:ext cx="7198063" cy="4907280"/>
        </p:xfrm>
        <a:graphic>
          <a:graphicData uri="http://schemas.openxmlformats.org/drawingml/2006/table">
            <a:tbl>
              <a:tblPr firstRow="1" firstCol="1" bandRow="1">
                <a:tableStyleId>{5C22544A-7EE6-4342-B048-85BDC9FD1C3A}</a:tableStyleId>
              </a:tblPr>
              <a:tblGrid>
                <a:gridCol w="5967063">
                  <a:extLst>
                    <a:ext uri="{9D8B030D-6E8A-4147-A177-3AD203B41FA5}">
                      <a16:colId xmlns="" xmlns:a16="http://schemas.microsoft.com/office/drawing/2014/main" val="3221181051"/>
                    </a:ext>
                  </a:extLst>
                </a:gridCol>
                <a:gridCol w="1231000">
                  <a:extLst>
                    <a:ext uri="{9D8B030D-6E8A-4147-A177-3AD203B41FA5}">
                      <a16:colId xmlns="" xmlns:a16="http://schemas.microsoft.com/office/drawing/2014/main" val="3000879462"/>
                    </a:ext>
                  </a:extLst>
                </a:gridCol>
              </a:tblGrid>
              <a:tr h="189189">
                <a:tc>
                  <a:txBody>
                    <a:bodyPr/>
                    <a:lstStyle/>
                    <a:p>
                      <a:pPr marL="0" marR="0" algn="l">
                        <a:spcBef>
                          <a:spcPts val="0"/>
                        </a:spcBef>
                        <a:spcAft>
                          <a:spcPts val="0"/>
                        </a:spcAft>
                      </a:pPr>
                      <a:r>
                        <a:rPr lang="en-US" sz="1400" b="1" dirty="0">
                          <a:solidFill>
                            <a:schemeClr val="tx1"/>
                          </a:solidFill>
                          <a:effectLst/>
                        </a:rPr>
                        <a:t>School Name</a:t>
                      </a:r>
                      <a:endPar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1" dirty="0">
                          <a:solidFill>
                            <a:schemeClr val="tx1"/>
                          </a:solidFill>
                          <a:effectLst/>
                        </a:rPr>
                        <a:t>Date Closed</a:t>
                      </a:r>
                      <a:endParaRPr lang="en-US" sz="1400" b="1"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520007188"/>
                  </a:ext>
                </a:extLst>
              </a:tr>
              <a:tr h="189189">
                <a:tc>
                  <a:txBody>
                    <a:bodyPr/>
                    <a:lstStyle/>
                    <a:p>
                      <a:pPr marL="0" marR="0" algn="l">
                        <a:spcBef>
                          <a:spcPts val="0"/>
                        </a:spcBef>
                        <a:spcAft>
                          <a:spcPts val="0"/>
                        </a:spcAft>
                      </a:pPr>
                      <a:r>
                        <a:rPr lang="en-US" sz="1400" b="0" dirty="0">
                          <a:solidFill>
                            <a:schemeClr val="tx1"/>
                          </a:solidFill>
                          <a:effectLst/>
                        </a:rPr>
                        <a:t>Campagna Academy</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6/30/2012</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869020037"/>
                  </a:ext>
                </a:extLst>
              </a:tr>
              <a:tr h="189189">
                <a:tc>
                  <a:txBody>
                    <a:bodyPr/>
                    <a:lstStyle/>
                    <a:p>
                      <a:pPr marL="0" marR="0" algn="l">
                        <a:spcBef>
                          <a:spcPts val="0"/>
                        </a:spcBef>
                        <a:spcAft>
                          <a:spcPts val="0"/>
                        </a:spcAft>
                      </a:pPr>
                      <a:r>
                        <a:rPr lang="en-US" sz="1400" b="0" dirty="0">
                          <a:solidFill>
                            <a:schemeClr val="tx1"/>
                          </a:solidFill>
                          <a:effectLst/>
                        </a:rPr>
                        <a:t>Charter School of the Dunes</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6/30/2013</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243293660"/>
                  </a:ext>
                </a:extLst>
              </a:tr>
              <a:tr h="189189">
                <a:tc>
                  <a:txBody>
                    <a:bodyPr/>
                    <a:lstStyle/>
                    <a:p>
                      <a:pPr marL="0" marR="0" algn="l">
                        <a:spcBef>
                          <a:spcPts val="0"/>
                        </a:spcBef>
                        <a:spcAft>
                          <a:spcPts val="0"/>
                        </a:spcAft>
                      </a:pPr>
                      <a:r>
                        <a:rPr lang="en-US" sz="1400" b="0" dirty="0">
                          <a:solidFill>
                            <a:schemeClr val="tx1"/>
                          </a:solidFill>
                          <a:effectLst/>
                        </a:rPr>
                        <a:t>Hoosier Academy – Muncie</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6/30/2013</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287729114"/>
                  </a:ext>
                </a:extLst>
              </a:tr>
              <a:tr h="189189">
                <a:tc>
                  <a:txBody>
                    <a:bodyPr/>
                    <a:lstStyle/>
                    <a:p>
                      <a:pPr marL="0" marR="0" algn="l">
                        <a:spcBef>
                          <a:spcPts val="0"/>
                        </a:spcBef>
                        <a:spcAft>
                          <a:spcPts val="0"/>
                        </a:spcAft>
                      </a:pPr>
                      <a:r>
                        <a:rPr lang="en-US" sz="1400" b="0" dirty="0">
                          <a:solidFill>
                            <a:schemeClr val="tx1"/>
                          </a:solidFill>
                          <a:effectLst/>
                        </a:rPr>
                        <a:t>Imagine Schools on Broadway</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6/30/2013</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60024837"/>
                  </a:ext>
                </a:extLst>
              </a:tr>
              <a:tr h="189189">
                <a:tc>
                  <a:txBody>
                    <a:bodyPr/>
                    <a:lstStyle/>
                    <a:p>
                      <a:pPr marL="0" marR="0" algn="l">
                        <a:spcBef>
                          <a:spcPts val="0"/>
                        </a:spcBef>
                        <a:spcAft>
                          <a:spcPts val="0"/>
                        </a:spcAft>
                      </a:pPr>
                      <a:r>
                        <a:rPr lang="en-US" sz="1400" b="0" dirty="0">
                          <a:solidFill>
                            <a:schemeClr val="tx1"/>
                          </a:solidFill>
                          <a:effectLst/>
                        </a:rPr>
                        <a:t>Imagine Indiana Life Sciences Academy East</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6/30/2013</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937226841"/>
                  </a:ext>
                </a:extLst>
              </a:tr>
              <a:tr h="189189">
                <a:tc>
                  <a:txBody>
                    <a:bodyPr/>
                    <a:lstStyle/>
                    <a:p>
                      <a:pPr marL="0" marR="0" algn="l">
                        <a:spcBef>
                          <a:spcPts val="0"/>
                        </a:spcBef>
                        <a:spcAft>
                          <a:spcPts val="0"/>
                        </a:spcAft>
                      </a:pPr>
                      <a:r>
                        <a:rPr lang="en-US" sz="1400" b="0" dirty="0">
                          <a:solidFill>
                            <a:schemeClr val="tx1"/>
                          </a:solidFill>
                          <a:effectLst/>
                        </a:rPr>
                        <a:t>Imagine </a:t>
                      </a:r>
                      <a:r>
                        <a:rPr lang="en-US" sz="1400" b="0" dirty="0" err="1">
                          <a:solidFill>
                            <a:schemeClr val="tx1"/>
                          </a:solidFill>
                          <a:effectLst/>
                        </a:rPr>
                        <a:t>MASTer</a:t>
                      </a:r>
                      <a:r>
                        <a:rPr lang="en-US" sz="1400" b="0" dirty="0">
                          <a:solidFill>
                            <a:schemeClr val="tx1"/>
                          </a:solidFill>
                          <a:effectLst/>
                        </a:rPr>
                        <a:t> Academy</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6/30/2013</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85121737"/>
                  </a:ext>
                </a:extLst>
              </a:tr>
              <a:tr h="189189">
                <a:tc>
                  <a:txBody>
                    <a:bodyPr/>
                    <a:lstStyle/>
                    <a:p>
                      <a:pPr marL="0" marR="0" algn="l">
                        <a:spcBef>
                          <a:spcPts val="0"/>
                        </a:spcBef>
                        <a:spcAft>
                          <a:spcPts val="0"/>
                        </a:spcAft>
                      </a:pPr>
                      <a:r>
                        <a:rPr lang="en-US" sz="1400" b="0" dirty="0">
                          <a:solidFill>
                            <a:schemeClr val="tx1"/>
                          </a:solidFill>
                          <a:effectLst/>
                        </a:rPr>
                        <a:t>Kenneth A. </a:t>
                      </a:r>
                      <a:r>
                        <a:rPr lang="en-US" sz="1400" b="0" dirty="0" err="1">
                          <a:solidFill>
                            <a:schemeClr val="tx1"/>
                          </a:solidFill>
                          <a:effectLst/>
                        </a:rPr>
                        <a:t>Christmon</a:t>
                      </a:r>
                      <a:r>
                        <a:rPr lang="en-US" sz="1400" b="0" dirty="0">
                          <a:solidFill>
                            <a:schemeClr val="tx1"/>
                          </a:solidFill>
                          <a:effectLst/>
                        </a:rPr>
                        <a:t> STEMM Leadership Academy</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6/30/2013</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44434143"/>
                  </a:ext>
                </a:extLst>
              </a:tr>
              <a:tr h="189189">
                <a:tc>
                  <a:txBody>
                    <a:bodyPr/>
                    <a:lstStyle/>
                    <a:p>
                      <a:pPr marL="0" marR="0" algn="l">
                        <a:spcBef>
                          <a:spcPts val="0"/>
                        </a:spcBef>
                        <a:spcAft>
                          <a:spcPts val="0"/>
                        </a:spcAft>
                      </a:pPr>
                      <a:r>
                        <a:rPr lang="en-US" sz="1400" b="0" dirty="0">
                          <a:solidFill>
                            <a:schemeClr val="tx1"/>
                          </a:solidFill>
                          <a:effectLst/>
                        </a:rPr>
                        <a:t>LEAD College Preparatory Academy</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6/30/2013</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310779607"/>
                  </a:ext>
                </a:extLst>
              </a:tr>
              <a:tr h="189189">
                <a:tc>
                  <a:txBody>
                    <a:bodyPr/>
                    <a:lstStyle/>
                    <a:p>
                      <a:pPr marL="0" marR="0" algn="l">
                        <a:spcBef>
                          <a:spcPts val="0"/>
                        </a:spcBef>
                        <a:spcAft>
                          <a:spcPts val="0"/>
                        </a:spcAft>
                      </a:pPr>
                      <a:r>
                        <a:rPr lang="en-US" sz="1400" b="0" dirty="0">
                          <a:solidFill>
                            <a:schemeClr val="tx1"/>
                          </a:solidFill>
                          <a:effectLst/>
                        </a:rPr>
                        <a:t>Timothy L. Johnson Academy</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6/30/2013</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73401780"/>
                  </a:ext>
                </a:extLst>
              </a:tr>
              <a:tr h="189189">
                <a:tc>
                  <a:txBody>
                    <a:bodyPr/>
                    <a:lstStyle/>
                    <a:p>
                      <a:pPr marL="0" marR="0" algn="l">
                        <a:spcBef>
                          <a:spcPts val="0"/>
                        </a:spcBef>
                        <a:spcAft>
                          <a:spcPts val="0"/>
                        </a:spcAft>
                      </a:pPr>
                      <a:r>
                        <a:rPr lang="en-US" sz="1400" b="0" dirty="0">
                          <a:solidFill>
                            <a:schemeClr val="tx1"/>
                          </a:solidFill>
                          <a:effectLst/>
                        </a:rPr>
                        <a:t>West Gary Lighthouse</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6/30/2013</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662357097"/>
                  </a:ext>
                </a:extLst>
              </a:tr>
              <a:tr h="189189">
                <a:tc>
                  <a:txBody>
                    <a:bodyPr/>
                    <a:lstStyle/>
                    <a:p>
                      <a:pPr marL="0" marR="0" algn="l">
                        <a:spcBef>
                          <a:spcPts val="0"/>
                        </a:spcBef>
                        <a:spcAft>
                          <a:spcPts val="0"/>
                        </a:spcAft>
                      </a:pPr>
                      <a:r>
                        <a:rPr lang="en-US" sz="1400" b="0" dirty="0">
                          <a:solidFill>
                            <a:schemeClr val="tx1"/>
                          </a:solidFill>
                          <a:effectLst/>
                        </a:rPr>
                        <a:t>Imagine Indiana Life Sciences Academy West</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6/30/2014</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48754728"/>
                  </a:ext>
                </a:extLst>
              </a:tr>
              <a:tr h="189189">
                <a:tc>
                  <a:txBody>
                    <a:bodyPr/>
                    <a:lstStyle/>
                    <a:p>
                      <a:pPr marL="0" marR="0" algn="l">
                        <a:spcBef>
                          <a:spcPts val="0"/>
                        </a:spcBef>
                        <a:spcAft>
                          <a:spcPts val="0"/>
                        </a:spcAft>
                      </a:pPr>
                      <a:r>
                        <a:rPr lang="en-US" sz="1400" b="0" dirty="0">
                          <a:solidFill>
                            <a:schemeClr val="tx1"/>
                          </a:solidFill>
                          <a:effectLst/>
                        </a:rPr>
                        <a:t>Indiana Math and Science Academy – Indy</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6/30/2014</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35641283"/>
                  </a:ext>
                </a:extLst>
              </a:tr>
              <a:tr h="189189">
                <a:tc>
                  <a:txBody>
                    <a:bodyPr/>
                    <a:lstStyle/>
                    <a:p>
                      <a:pPr marL="0" marR="0" algn="l">
                        <a:spcBef>
                          <a:spcPts val="0"/>
                        </a:spcBef>
                        <a:spcAft>
                          <a:spcPts val="0"/>
                        </a:spcAft>
                      </a:pPr>
                      <a:r>
                        <a:rPr lang="en-US" sz="1400" b="0" dirty="0">
                          <a:solidFill>
                            <a:schemeClr val="tx1"/>
                          </a:solidFill>
                          <a:effectLst/>
                        </a:rPr>
                        <a:t>International School of Columbus</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10/25/2014</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13042269"/>
                  </a:ext>
                </a:extLst>
              </a:tr>
              <a:tr h="189189">
                <a:tc>
                  <a:txBody>
                    <a:bodyPr/>
                    <a:lstStyle/>
                    <a:p>
                      <a:pPr marL="0" marR="0" algn="l">
                        <a:spcBef>
                          <a:spcPts val="0"/>
                        </a:spcBef>
                        <a:spcAft>
                          <a:spcPts val="0"/>
                        </a:spcAft>
                      </a:pPr>
                      <a:r>
                        <a:rPr lang="en-US" sz="1400" b="0" dirty="0">
                          <a:solidFill>
                            <a:schemeClr val="tx1"/>
                          </a:solidFill>
                          <a:effectLst/>
                        </a:rPr>
                        <a:t>Career Academy of South Bend</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6/30/2015</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462589609"/>
                  </a:ext>
                </a:extLst>
              </a:tr>
              <a:tr h="189189">
                <a:tc>
                  <a:txBody>
                    <a:bodyPr/>
                    <a:lstStyle/>
                    <a:p>
                      <a:pPr marL="0" marR="0" algn="l">
                        <a:spcBef>
                          <a:spcPts val="0"/>
                        </a:spcBef>
                        <a:spcAft>
                          <a:spcPts val="0"/>
                        </a:spcAft>
                      </a:pPr>
                      <a:r>
                        <a:rPr lang="en-US" sz="1400" b="0" dirty="0">
                          <a:solidFill>
                            <a:schemeClr val="tx1"/>
                          </a:solidFill>
                          <a:effectLst/>
                        </a:rPr>
                        <a:t>Fall Creek Academy</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6/30/2015</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99409739"/>
                  </a:ext>
                </a:extLst>
              </a:tr>
              <a:tr h="189189">
                <a:tc>
                  <a:txBody>
                    <a:bodyPr/>
                    <a:lstStyle/>
                    <a:p>
                      <a:pPr marL="0" marR="0" algn="l">
                        <a:spcBef>
                          <a:spcPts val="0"/>
                        </a:spcBef>
                        <a:spcAft>
                          <a:spcPts val="0"/>
                        </a:spcAft>
                      </a:pPr>
                      <a:r>
                        <a:rPr lang="en-US" sz="1400" b="0" dirty="0">
                          <a:solidFill>
                            <a:schemeClr val="tx1"/>
                          </a:solidFill>
                          <a:effectLst/>
                        </a:rPr>
                        <a:t>Hammond Academy of Science and Technology</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6/30/2015</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78686261"/>
                  </a:ext>
                </a:extLst>
              </a:tr>
              <a:tr h="189189">
                <a:tc>
                  <a:txBody>
                    <a:bodyPr/>
                    <a:lstStyle/>
                    <a:p>
                      <a:pPr marL="0" marR="0" algn="l">
                        <a:spcBef>
                          <a:spcPts val="0"/>
                        </a:spcBef>
                        <a:spcAft>
                          <a:spcPts val="0"/>
                        </a:spcAft>
                      </a:pPr>
                      <a:r>
                        <a:rPr lang="en-US" sz="1400" b="0" dirty="0">
                          <a:solidFill>
                            <a:schemeClr val="tx1"/>
                          </a:solidFill>
                          <a:effectLst/>
                        </a:rPr>
                        <a:t>University Heights Preparatory Academy</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6/30/2015</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964265807"/>
                  </a:ext>
                </a:extLst>
              </a:tr>
              <a:tr h="189189">
                <a:tc>
                  <a:txBody>
                    <a:bodyPr/>
                    <a:lstStyle/>
                    <a:p>
                      <a:pPr marL="0" marR="0" algn="l">
                        <a:spcBef>
                          <a:spcPts val="0"/>
                        </a:spcBef>
                        <a:spcAft>
                          <a:spcPts val="0"/>
                        </a:spcAft>
                      </a:pPr>
                      <a:r>
                        <a:rPr lang="en-US" sz="1400" b="0" dirty="0">
                          <a:solidFill>
                            <a:schemeClr val="tx1"/>
                          </a:solidFill>
                          <a:effectLst/>
                        </a:rPr>
                        <a:t>Thea Bowman Leadership Academy</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6/30/2016</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2934691553"/>
                  </a:ext>
                </a:extLst>
              </a:tr>
              <a:tr h="189189">
                <a:tc>
                  <a:txBody>
                    <a:bodyPr/>
                    <a:lstStyle/>
                    <a:p>
                      <a:pPr marL="0" marR="0" algn="l">
                        <a:spcBef>
                          <a:spcPts val="0"/>
                        </a:spcBef>
                        <a:spcAft>
                          <a:spcPts val="0"/>
                        </a:spcAft>
                      </a:pPr>
                      <a:r>
                        <a:rPr lang="en-US" sz="1400" b="0" dirty="0">
                          <a:solidFill>
                            <a:schemeClr val="tx1"/>
                          </a:solidFill>
                          <a:effectLst/>
                        </a:rPr>
                        <a:t>New Community School</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12/31/2016</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877681008"/>
                  </a:ext>
                </a:extLst>
              </a:tr>
              <a:tr h="189189">
                <a:tc>
                  <a:txBody>
                    <a:bodyPr/>
                    <a:lstStyle/>
                    <a:p>
                      <a:pPr marL="0" marR="0" algn="l">
                        <a:spcBef>
                          <a:spcPts val="0"/>
                        </a:spcBef>
                        <a:spcAft>
                          <a:spcPts val="0"/>
                        </a:spcAft>
                      </a:pPr>
                      <a:r>
                        <a:rPr lang="en-US" sz="1400" b="0" dirty="0">
                          <a:solidFill>
                            <a:schemeClr val="tx1"/>
                          </a:solidFill>
                          <a:effectLst/>
                        </a:rPr>
                        <a:t>Veritas Academy</a:t>
                      </a:r>
                      <a:r>
                        <a:rPr lang="en-US" sz="1400" b="0" baseline="30000" dirty="0">
                          <a:solidFill>
                            <a:schemeClr val="tx1"/>
                          </a:solidFill>
                          <a:effectLst/>
                        </a:rPr>
                        <a:t>8</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6/30/2107</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3403540195"/>
                  </a:ext>
                </a:extLst>
              </a:tr>
              <a:tr h="189189">
                <a:tc>
                  <a:txBody>
                    <a:bodyPr/>
                    <a:lstStyle/>
                    <a:p>
                      <a:pPr marL="0" marR="0" algn="l">
                        <a:spcBef>
                          <a:spcPts val="0"/>
                        </a:spcBef>
                        <a:spcAft>
                          <a:spcPts val="0"/>
                        </a:spcAft>
                      </a:pPr>
                      <a:r>
                        <a:rPr lang="en-US" sz="1400" b="0" dirty="0">
                          <a:solidFill>
                            <a:schemeClr val="tx1"/>
                          </a:solidFill>
                          <a:effectLst/>
                        </a:rPr>
                        <a:t>Hoosier Academies Virtual Charter School </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6/30/2018</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841250144"/>
                  </a:ext>
                </a:extLst>
              </a:tr>
              <a:tr h="189189">
                <a:tc>
                  <a:txBody>
                    <a:bodyPr/>
                    <a:lstStyle/>
                    <a:p>
                      <a:pPr marL="0" marR="0" algn="l">
                        <a:spcBef>
                          <a:spcPts val="0"/>
                        </a:spcBef>
                        <a:spcAft>
                          <a:spcPts val="0"/>
                        </a:spcAft>
                      </a:pPr>
                      <a:r>
                        <a:rPr lang="en-US" sz="1400" b="0" dirty="0">
                          <a:solidFill>
                            <a:schemeClr val="tx1"/>
                          </a:solidFill>
                          <a:effectLst/>
                        </a:rPr>
                        <a:t>Xavier School of Excellence </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lgn="ctr">
                        <a:spcBef>
                          <a:spcPts val="0"/>
                        </a:spcBef>
                        <a:spcAft>
                          <a:spcPts val="0"/>
                        </a:spcAft>
                      </a:pPr>
                      <a:r>
                        <a:rPr lang="en-US" sz="1400" b="0" dirty="0">
                          <a:solidFill>
                            <a:schemeClr val="tx1"/>
                          </a:solidFill>
                          <a:effectLst/>
                        </a:rPr>
                        <a:t>6/30/2018</a:t>
                      </a:r>
                      <a:endParaRPr lang="en-US" sz="14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3063" marR="630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35053518"/>
                  </a:ext>
                </a:extLst>
              </a:tr>
            </a:tbl>
          </a:graphicData>
        </a:graphic>
      </p:graphicFrame>
      <p:sp>
        <p:nvSpPr>
          <p:cNvPr id="6" name="Rectangle 1"/>
          <p:cNvSpPr>
            <a:spLocks noChangeArrowheads="1"/>
          </p:cNvSpPr>
          <p:nvPr/>
        </p:nvSpPr>
        <p:spPr bwMode="auto">
          <a:xfrm>
            <a:off x="3346450" y="1825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rPr>
              <a:t/>
            </a: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833956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51C01EA-B019-E04F-8BAA-236EAD5B942E}"/>
              </a:ext>
            </a:extLst>
          </p:cNvPr>
          <p:cNvSpPr>
            <a:spLocks noGrp="1"/>
          </p:cNvSpPr>
          <p:nvPr>
            <p:ph type="title"/>
          </p:nvPr>
        </p:nvSpPr>
        <p:spPr>
          <a:xfrm>
            <a:off x="838200" y="365125"/>
            <a:ext cx="10863470" cy="1325563"/>
          </a:xfrm>
        </p:spPr>
        <p:txBody>
          <a:bodyPr>
            <a:normAutofit/>
          </a:bodyPr>
          <a:lstStyle/>
          <a:p>
            <a:r>
              <a:rPr lang="en-US" sz="4000" dirty="0"/>
              <a:t>Observations from Oversight of Virtual Charter Schools</a:t>
            </a:r>
          </a:p>
        </p:txBody>
      </p:sp>
      <p:sp>
        <p:nvSpPr>
          <p:cNvPr id="3" name="Content Placeholder 2">
            <a:extLst>
              <a:ext uri="{FF2B5EF4-FFF2-40B4-BE49-F238E27FC236}">
                <a16:creationId xmlns="" xmlns:a16="http://schemas.microsoft.com/office/drawing/2014/main" id="{5889B08D-FD9D-1D42-9201-45BA87A5FFD9}"/>
              </a:ext>
            </a:extLst>
          </p:cNvPr>
          <p:cNvSpPr>
            <a:spLocks noGrp="1"/>
          </p:cNvSpPr>
          <p:nvPr>
            <p:ph idx="1"/>
          </p:nvPr>
        </p:nvSpPr>
        <p:spPr>
          <a:xfrm>
            <a:off x="838200" y="1934024"/>
            <a:ext cx="10515600" cy="4114800"/>
          </a:xfrm>
        </p:spPr>
        <p:txBody>
          <a:bodyPr>
            <a:noAutofit/>
          </a:bodyPr>
          <a:lstStyle/>
          <a:p>
            <a:pPr>
              <a:lnSpc>
                <a:spcPct val="100000"/>
              </a:lnSpc>
              <a:spcBef>
                <a:spcPts val="0"/>
              </a:spcBef>
            </a:pPr>
            <a:r>
              <a:rPr lang="en-US" sz="2400" dirty="0">
                <a:solidFill>
                  <a:schemeClr val="bg2">
                    <a:lumMod val="50000"/>
                  </a:schemeClr>
                </a:solidFill>
              </a:rPr>
              <a:t>What is the definition of online learning/virtual education:</a:t>
            </a:r>
          </a:p>
          <a:p>
            <a:pPr lvl="1">
              <a:lnSpc>
                <a:spcPct val="100000"/>
              </a:lnSpc>
              <a:spcBef>
                <a:spcPts val="0"/>
              </a:spcBef>
            </a:pPr>
            <a:r>
              <a:rPr lang="en-US" dirty="0">
                <a:solidFill>
                  <a:schemeClr val="bg2">
                    <a:lumMod val="50000"/>
                  </a:schemeClr>
                </a:solidFill>
              </a:rPr>
              <a:t>virtual distance learning;</a:t>
            </a:r>
          </a:p>
          <a:p>
            <a:pPr lvl="1">
              <a:lnSpc>
                <a:spcPct val="100000"/>
              </a:lnSpc>
              <a:spcBef>
                <a:spcPts val="0"/>
              </a:spcBef>
            </a:pPr>
            <a:r>
              <a:rPr lang="en-US" dirty="0">
                <a:solidFill>
                  <a:schemeClr val="bg2">
                    <a:lumMod val="50000"/>
                  </a:schemeClr>
                </a:solidFill>
              </a:rPr>
              <a:t>online technologies; or</a:t>
            </a:r>
          </a:p>
          <a:p>
            <a:pPr lvl="1">
              <a:lnSpc>
                <a:spcPct val="100000"/>
              </a:lnSpc>
              <a:spcBef>
                <a:spcPts val="0"/>
              </a:spcBef>
            </a:pPr>
            <a:r>
              <a:rPr lang="en-US" dirty="0">
                <a:solidFill>
                  <a:schemeClr val="bg2">
                    <a:lumMod val="50000"/>
                  </a:schemeClr>
                </a:solidFill>
              </a:rPr>
              <a:t>computer based instruction</a:t>
            </a:r>
          </a:p>
          <a:p>
            <a:pPr lvl="1">
              <a:lnSpc>
                <a:spcPct val="100000"/>
              </a:lnSpc>
              <a:spcBef>
                <a:spcPts val="0"/>
              </a:spcBef>
            </a:pPr>
            <a:r>
              <a:rPr lang="en-US" dirty="0"/>
              <a:t>an interactive learning environment </a:t>
            </a:r>
            <a:endParaRPr lang="en-US" dirty="0">
              <a:solidFill>
                <a:schemeClr val="bg2">
                  <a:lumMod val="50000"/>
                </a:schemeClr>
              </a:solidFill>
            </a:endParaRPr>
          </a:p>
          <a:p>
            <a:pPr lvl="1">
              <a:lnSpc>
                <a:spcPct val="100000"/>
              </a:lnSpc>
              <a:spcBef>
                <a:spcPts val="0"/>
              </a:spcBef>
            </a:pPr>
            <a:r>
              <a:rPr lang="en-US" dirty="0">
                <a:solidFill>
                  <a:schemeClr val="bg2">
                    <a:lumMod val="50000"/>
                  </a:schemeClr>
                </a:solidFill>
              </a:rPr>
              <a:t>Virtual school vs. programs for online learning.  </a:t>
            </a:r>
          </a:p>
          <a:p>
            <a:pPr>
              <a:lnSpc>
                <a:spcPct val="100000"/>
              </a:lnSpc>
              <a:spcBef>
                <a:spcPts val="0"/>
              </a:spcBef>
            </a:pPr>
            <a:r>
              <a:rPr lang="en-US" sz="2400" dirty="0">
                <a:solidFill>
                  <a:schemeClr val="bg2">
                    <a:lumMod val="50000"/>
                  </a:schemeClr>
                </a:solidFill>
              </a:rPr>
              <a:t>Accessibility to data as an authorizer is </a:t>
            </a:r>
            <a:r>
              <a:rPr lang="en-US" sz="2400" b="1" u="sng" dirty="0">
                <a:solidFill>
                  <a:schemeClr val="bg2">
                    <a:lumMod val="50000"/>
                  </a:schemeClr>
                </a:solidFill>
              </a:rPr>
              <a:t>essential</a:t>
            </a:r>
            <a:r>
              <a:rPr lang="en-US" sz="2400" dirty="0">
                <a:solidFill>
                  <a:schemeClr val="bg2">
                    <a:lumMod val="50000"/>
                  </a:schemeClr>
                </a:solidFill>
              </a:rPr>
              <a:t> in conducting oversight</a:t>
            </a:r>
          </a:p>
          <a:p>
            <a:pPr>
              <a:lnSpc>
                <a:spcPct val="100000"/>
              </a:lnSpc>
              <a:spcBef>
                <a:spcPts val="0"/>
              </a:spcBef>
            </a:pPr>
            <a:r>
              <a:rPr lang="en-US" sz="2400" dirty="0"/>
              <a:t>Virtual learning is not a match for every student and family.</a:t>
            </a:r>
            <a:endParaRPr lang="en-US" sz="2400" dirty="0">
              <a:solidFill>
                <a:schemeClr val="bg2">
                  <a:lumMod val="50000"/>
                </a:schemeClr>
              </a:solidFill>
            </a:endParaRPr>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18</a:t>
            </a:fld>
            <a:endParaRPr lang="en-US" altLang="en-US"/>
          </a:p>
        </p:txBody>
      </p:sp>
    </p:spTree>
    <p:extLst>
      <p:ext uri="{BB962C8B-B14F-4D97-AF65-F5344CB8AC3E}">
        <p14:creationId xmlns:p14="http://schemas.microsoft.com/office/powerpoint/2010/main" val="95391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A90C1D1-C47E-C640-97DF-0C58B8E580F2}"/>
              </a:ext>
            </a:extLst>
          </p:cNvPr>
          <p:cNvSpPr>
            <a:spLocks noGrp="1"/>
          </p:cNvSpPr>
          <p:nvPr>
            <p:ph type="title"/>
          </p:nvPr>
        </p:nvSpPr>
        <p:spPr/>
        <p:txBody>
          <a:bodyPr>
            <a:normAutofit/>
          </a:bodyPr>
          <a:lstStyle/>
          <a:p>
            <a:r>
              <a:rPr lang="en-US" dirty="0"/>
              <a:t>Response to Observations from Oversight of Virtual Charter Schools</a:t>
            </a:r>
          </a:p>
        </p:txBody>
      </p:sp>
      <p:sp>
        <p:nvSpPr>
          <p:cNvPr id="3" name="Content Placeholder 2">
            <a:extLst>
              <a:ext uri="{FF2B5EF4-FFF2-40B4-BE49-F238E27FC236}">
                <a16:creationId xmlns="" xmlns:a16="http://schemas.microsoft.com/office/drawing/2014/main" id="{722CAE45-6163-7740-9418-52426D1D7FC1}"/>
              </a:ext>
            </a:extLst>
          </p:cNvPr>
          <p:cNvSpPr>
            <a:spLocks noGrp="1"/>
          </p:cNvSpPr>
          <p:nvPr>
            <p:ph idx="1"/>
          </p:nvPr>
        </p:nvSpPr>
        <p:spPr>
          <a:xfrm>
            <a:off x="838200" y="1690688"/>
            <a:ext cx="10293626" cy="4390231"/>
          </a:xfrm>
        </p:spPr>
        <p:txBody>
          <a:bodyPr/>
          <a:lstStyle/>
          <a:p>
            <a:pPr>
              <a:lnSpc>
                <a:spcPct val="100000"/>
              </a:lnSpc>
              <a:spcBef>
                <a:spcPts val="0"/>
              </a:spcBef>
            </a:pPr>
            <a:r>
              <a:rPr lang="en-US" sz="2200" dirty="0"/>
              <a:t>OCS monitors test participation as part of the evaluation of a school’s A-F grade. Our Organizational Framework has been revised to amplify student participation rate by evaluating the school policies, use of resources and practices to ensure that students are tested. </a:t>
            </a:r>
          </a:p>
          <a:p>
            <a:pPr>
              <a:lnSpc>
                <a:spcPct val="100000"/>
              </a:lnSpc>
              <a:spcBef>
                <a:spcPts val="0"/>
              </a:spcBef>
            </a:pPr>
            <a:r>
              <a:rPr lang="en-US" sz="2200" dirty="0"/>
              <a:t>Ball State was awarded the Quality Counts: Building Quality Capacity Authorizer Innovation Grant, a portion of which will be used to fund a Virtual Charter School Case Study.  In collaboration with faculty through the Research Design Studio (RDS), a resource in the Department of Educational Psychology and Teachers College at Ball State University, OCS and RDS will undertake a case study of Indiana Connections Academy. The case study will specifically explore what conditions and characteristics are required for a student, parent and teacher to be successful in a full time virtual learning environment. This virtual study will inform our own oversight of virtual schools, as well as statewide policy makers, and contribute to the broader knowledge base about virtual learning nationwide. </a:t>
            </a:r>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19</a:t>
            </a:fld>
            <a:endParaRPr lang="en-US" altLang="en-US" dirty="0"/>
          </a:p>
        </p:txBody>
      </p:sp>
    </p:spTree>
    <p:extLst>
      <p:ext uri="{BB962C8B-B14F-4D97-AF65-F5344CB8AC3E}">
        <p14:creationId xmlns:p14="http://schemas.microsoft.com/office/powerpoint/2010/main" val="1230854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OCS Engaged In The National/State Debate</a:t>
            </a:r>
            <a:br>
              <a:rPr lang="en-US" dirty="0"/>
            </a:br>
            <a:r>
              <a:rPr lang="en-US" dirty="0"/>
              <a:t>Surrounding Quality Charter School Authorizing</a:t>
            </a:r>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2</a:t>
            </a:fld>
            <a:endParaRPr lang="en-US" altLang="en-US"/>
          </a:p>
        </p:txBody>
      </p:sp>
      <p:grpSp>
        <p:nvGrpSpPr>
          <p:cNvPr id="5" name="Group 4"/>
          <p:cNvGrpSpPr/>
          <p:nvPr/>
        </p:nvGrpSpPr>
        <p:grpSpPr>
          <a:xfrm>
            <a:off x="1350265" y="2057725"/>
            <a:ext cx="9491470" cy="3931588"/>
            <a:chOff x="384051" y="2274431"/>
            <a:chExt cx="9491470" cy="3931588"/>
          </a:xfrm>
        </p:grpSpPr>
        <p:sp>
          <p:nvSpPr>
            <p:cNvPr id="6" name="TextBox 5"/>
            <p:cNvSpPr txBox="1"/>
            <p:nvPr/>
          </p:nvSpPr>
          <p:spPr>
            <a:xfrm>
              <a:off x="384051" y="2274431"/>
              <a:ext cx="9491470" cy="384721"/>
            </a:xfrm>
            <a:prstGeom prst="rect">
              <a:avLst/>
            </a:prstGeom>
            <a:noFill/>
          </p:spPr>
          <p:txBody>
            <a:bodyPr wrap="square" lIns="0" tIns="0" rIns="100584" rtlCol="0">
              <a:spAutoFit/>
            </a:bodyPr>
            <a:lstStyle/>
            <a:p>
              <a:r>
                <a:rPr lang="en-US" sz="2200" dirty="0">
                  <a:solidFill>
                    <a:schemeClr val="bg2">
                      <a:lumMod val="50000"/>
                    </a:schemeClr>
                  </a:solidFill>
                </a:rPr>
                <a:t>2013 Indiana General Assembly Session</a:t>
              </a:r>
            </a:p>
          </p:txBody>
        </p:sp>
        <p:sp>
          <p:nvSpPr>
            <p:cNvPr id="7" name="TextBox 6"/>
            <p:cNvSpPr txBox="1"/>
            <p:nvPr/>
          </p:nvSpPr>
          <p:spPr>
            <a:xfrm>
              <a:off x="384051" y="2970082"/>
              <a:ext cx="5496560" cy="2800767"/>
            </a:xfrm>
            <a:prstGeom prst="rect">
              <a:avLst/>
            </a:prstGeom>
            <a:noFill/>
          </p:spPr>
          <p:txBody>
            <a:bodyPr wrap="square" rtlCol="0">
              <a:spAutoFit/>
            </a:bodyPr>
            <a:lstStyle/>
            <a:p>
              <a:r>
                <a:rPr lang="en-US" sz="1760" dirty="0">
                  <a:solidFill>
                    <a:schemeClr val="bg2">
                      <a:lumMod val="50000"/>
                    </a:schemeClr>
                  </a:solidFill>
                  <a:cs typeface="Times New Roman" panose="02020603050405020304" pitchFamily="18" charset="0"/>
                </a:rPr>
                <a:t>OCS collaborated with Indiana authorizers to help pass H.B. 1338 - Quality Authorizing Legislation</a:t>
              </a:r>
            </a:p>
            <a:p>
              <a:endParaRPr lang="en-US" sz="1760" b="1" dirty="0">
                <a:solidFill>
                  <a:schemeClr val="bg2">
                    <a:lumMod val="50000"/>
                  </a:schemeClr>
                </a:solidFill>
                <a:cs typeface="Times New Roman" panose="02020603050405020304" pitchFamily="18" charset="0"/>
              </a:endParaRPr>
            </a:p>
            <a:p>
              <a:r>
                <a:rPr lang="en-US" sz="1760" b="1" dirty="0">
                  <a:solidFill>
                    <a:schemeClr val="bg2">
                      <a:lumMod val="50000"/>
                    </a:schemeClr>
                  </a:solidFill>
                  <a:cs typeface="Times New Roman" panose="02020603050405020304" pitchFamily="18" charset="0"/>
                </a:rPr>
                <a:t>IC 20-24-2.2-1.5</a:t>
              </a:r>
            </a:p>
            <a:p>
              <a:r>
                <a:rPr lang="en-US" sz="1760" dirty="0">
                  <a:solidFill>
                    <a:schemeClr val="bg2">
                      <a:lumMod val="50000"/>
                    </a:schemeClr>
                  </a:solidFill>
                  <a:cs typeface="Times New Roman" panose="02020603050405020304" pitchFamily="18" charset="0"/>
                </a:rPr>
                <a:t>Authorizer; adoption of standards</a:t>
              </a:r>
            </a:p>
            <a:p>
              <a:r>
                <a:rPr lang="en-US" sz="1760" dirty="0">
                  <a:solidFill>
                    <a:schemeClr val="bg2">
                      <a:lumMod val="50000"/>
                    </a:schemeClr>
                  </a:solidFill>
                  <a:cs typeface="Times New Roman" panose="02020603050405020304" pitchFamily="18" charset="0"/>
                </a:rPr>
                <a:t>Sec. 1.5. All approved authorizers shall adopt standards of quality charter school authorizing, as defined by a nationally recognized organization with expertise in charter school authorizing.</a:t>
              </a:r>
            </a:p>
            <a:p>
              <a:r>
                <a:rPr lang="en-US" sz="1760" i="1" dirty="0">
                  <a:solidFill>
                    <a:schemeClr val="bg2">
                      <a:lumMod val="50000"/>
                    </a:schemeClr>
                  </a:solidFill>
                  <a:cs typeface="Times New Roman" panose="02020603050405020304" pitchFamily="18" charset="0"/>
                </a:rPr>
                <a:t>As added by P.L.280-2013, SEC.12.</a:t>
              </a:r>
            </a:p>
          </p:txBody>
        </p:sp>
        <p:pic>
          <p:nvPicPr>
            <p:cNvPr id="8" name="Picture 7"/>
            <p:cNvPicPr>
              <a:picLocks noChangeAspect="1"/>
            </p:cNvPicPr>
            <p:nvPr/>
          </p:nvPicPr>
          <p:blipFill>
            <a:blip r:embed="rId2"/>
            <a:stretch>
              <a:fillRect/>
            </a:stretch>
          </p:blipFill>
          <p:spPr>
            <a:xfrm>
              <a:off x="6629070" y="2578000"/>
              <a:ext cx="2816352" cy="3628019"/>
            </a:xfrm>
            <a:prstGeom prst="rect">
              <a:avLst/>
            </a:prstGeom>
          </p:spPr>
        </p:pic>
      </p:grpSp>
    </p:spTree>
    <p:extLst>
      <p:ext uri="{BB962C8B-B14F-4D97-AF65-F5344CB8AC3E}">
        <p14:creationId xmlns:p14="http://schemas.microsoft.com/office/powerpoint/2010/main" val="3180671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20</a:t>
            </a:fld>
            <a:endParaRPr lang="en-US" altLang="en-US"/>
          </a:p>
        </p:txBody>
      </p:sp>
    </p:spTree>
    <p:extLst>
      <p:ext uri="{BB962C8B-B14F-4D97-AF65-F5344CB8AC3E}">
        <p14:creationId xmlns:p14="http://schemas.microsoft.com/office/powerpoint/2010/main" val="1296537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Performance Framework and Guidance </a:t>
            </a:r>
          </a:p>
        </p:txBody>
      </p:sp>
      <p:sp>
        <p:nvSpPr>
          <p:cNvPr id="3" name="Content Placeholder 2"/>
          <p:cNvSpPr>
            <a:spLocks noGrp="1"/>
          </p:cNvSpPr>
          <p:nvPr>
            <p:ph idx="1"/>
          </p:nvPr>
        </p:nvSpPr>
        <p:spPr>
          <a:xfrm>
            <a:off x="384048" y="2364474"/>
            <a:ext cx="11423904" cy="3755909"/>
          </a:xfrm>
        </p:spPr>
        <p:txBody>
          <a:bodyPr numCol="2"/>
          <a:lstStyle/>
          <a:p>
            <a:pPr marL="0" indent="0">
              <a:lnSpc>
                <a:spcPct val="100000"/>
              </a:lnSpc>
              <a:spcBef>
                <a:spcPts val="0"/>
              </a:spcBef>
              <a:buNone/>
            </a:pPr>
            <a:r>
              <a:rPr lang="en-US" sz="2000" b="1" dirty="0">
                <a:solidFill>
                  <a:schemeClr val="bg2">
                    <a:lumMod val="50000"/>
                  </a:schemeClr>
                </a:solidFill>
              </a:rPr>
              <a:t>PMRC Model Authorizers:</a:t>
            </a:r>
            <a:r>
              <a:rPr lang="en-US" sz="2000" dirty="0">
                <a:solidFill>
                  <a:schemeClr val="bg2">
                    <a:lumMod val="50000"/>
                  </a:schemeClr>
                </a:solidFill>
              </a:rPr>
              <a:t> </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Central Michigan University’s The Governor John </a:t>
            </a:r>
            <a:r>
              <a:rPr lang="en-US" sz="2000" dirty="0" err="1">
                <a:solidFill>
                  <a:schemeClr val="bg2">
                    <a:lumMod val="50000"/>
                  </a:schemeClr>
                </a:solidFill>
              </a:rPr>
              <a:t>Engler</a:t>
            </a:r>
            <a:r>
              <a:rPr lang="en-US" sz="2000" dirty="0">
                <a:solidFill>
                  <a:schemeClr val="bg2">
                    <a:lumMod val="50000"/>
                  </a:schemeClr>
                </a:solidFill>
              </a:rPr>
              <a:t> Center for Charter Schools </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Chicago Public Schools </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Denver Public Schools</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District of Columbia Public Charter School Board</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Indianapolis Mayor’s Office </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State University of New York Charter Schools Institute </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Volunteers of America Minnesota </a:t>
            </a:r>
          </a:p>
          <a:p>
            <a:pPr marL="314318" indent="-314318">
              <a:lnSpc>
                <a:spcPct val="100000"/>
              </a:lnSpc>
              <a:spcBef>
                <a:spcPts val="0"/>
              </a:spcBef>
              <a:buFont typeface="Arial" panose="020B0604020202020204" pitchFamily="34" charset="0"/>
              <a:buChar char="•"/>
            </a:pPr>
            <a:endParaRPr lang="en-US" sz="2000" dirty="0">
              <a:solidFill>
                <a:schemeClr val="bg2">
                  <a:lumMod val="50000"/>
                </a:schemeClr>
              </a:solidFill>
            </a:endParaRPr>
          </a:p>
          <a:p>
            <a:pPr marL="0" indent="0">
              <a:lnSpc>
                <a:spcPct val="100000"/>
              </a:lnSpc>
              <a:spcBef>
                <a:spcPts val="0"/>
              </a:spcBef>
              <a:buNone/>
            </a:pPr>
            <a:endParaRPr lang="en-US" sz="2000" dirty="0">
              <a:solidFill>
                <a:schemeClr val="bg2">
                  <a:lumMod val="50000"/>
                </a:schemeClr>
              </a:solidFill>
            </a:endParaRPr>
          </a:p>
          <a:p>
            <a:pPr marL="0" indent="0">
              <a:lnSpc>
                <a:spcPct val="100000"/>
              </a:lnSpc>
              <a:spcBef>
                <a:spcPts val="0"/>
              </a:spcBef>
              <a:buNone/>
            </a:pPr>
            <a:r>
              <a:rPr lang="en-US" sz="2000" b="1" dirty="0">
                <a:solidFill>
                  <a:schemeClr val="bg2">
                    <a:lumMod val="50000"/>
                  </a:schemeClr>
                </a:solidFill>
              </a:rPr>
              <a:t>PMRC Demonstration Site Authorizers:</a:t>
            </a:r>
            <a:r>
              <a:rPr lang="en-US" sz="2000" dirty="0">
                <a:solidFill>
                  <a:schemeClr val="bg2">
                    <a:lumMod val="50000"/>
                  </a:schemeClr>
                </a:solidFill>
              </a:rPr>
              <a:t> </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Atlanta Public Schools</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Ball State University</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Metropolitan Nashville Public Schools </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New Jersey Department of Education</a:t>
            </a:r>
          </a:p>
          <a:p>
            <a:pPr marL="0" indent="0">
              <a:lnSpc>
                <a:spcPct val="100000"/>
              </a:lnSpc>
              <a:spcBef>
                <a:spcPts val="0"/>
              </a:spcBef>
              <a:buNone/>
            </a:pPr>
            <a:r>
              <a:rPr lang="en-US" sz="2000" b="1" dirty="0">
                <a:solidFill>
                  <a:schemeClr val="bg2">
                    <a:lumMod val="50000"/>
                  </a:schemeClr>
                </a:solidFill>
              </a:rPr>
              <a:t>Fund for Authorizing Excellence Pilot Sites:</a:t>
            </a:r>
            <a:r>
              <a:rPr lang="en-US" sz="2000" dirty="0">
                <a:solidFill>
                  <a:schemeClr val="bg2">
                    <a:lumMod val="50000"/>
                  </a:schemeClr>
                </a:solidFill>
              </a:rPr>
              <a:t> </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Arizona State Board for Charter Schools </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Colorado Charter School Institute </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Delaware Department of Education </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Friends of Education</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Nevada Public Charter School Authority </a:t>
            </a:r>
          </a:p>
          <a:p>
            <a:pPr marL="314318" indent="-314318">
              <a:lnSpc>
                <a:spcPct val="100000"/>
              </a:lnSpc>
              <a:spcBef>
                <a:spcPts val="0"/>
              </a:spcBef>
              <a:buFont typeface="Arial" panose="020B0604020202020204" pitchFamily="34" charset="0"/>
              <a:buChar char="•"/>
            </a:pPr>
            <a:r>
              <a:rPr lang="en-US" sz="2000" dirty="0">
                <a:solidFill>
                  <a:schemeClr val="bg2">
                    <a:lumMod val="50000"/>
                  </a:schemeClr>
                </a:solidFill>
              </a:rPr>
              <a:t>New Mexico Public Education Department</a:t>
            </a:r>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3</a:t>
            </a:fld>
            <a:endParaRPr lang="en-US" altLang="en-US"/>
          </a:p>
        </p:txBody>
      </p:sp>
      <p:sp>
        <p:nvSpPr>
          <p:cNvPr id="5" name="TextBox 4"/>
          <p:cNvSpPr txBox="1"/>
          <p:nvPr/>
        </p:nvSpPr>
        <p:spPr>
          <a:xfrm>
            <a:off x="384048" y="1722109"/>
            <a:ext cx="10546080" cy="707886"/>
          </a:xfrm>
          <a:prstGeom prst="rect">
            <a:avLst/>
          </a:prstGeom>
          <a:noFill/>
        </p:spPr>
        <p:txBody>
          <a:bodyPr wrap="square" rtlCol="0">
            <a:spAutoFit/>
          </a:bodyPr>
          <a:lstStyle/>
          <a:p>
            <a:r>
              <a:rPr lang="en-US" sz="2000" dirty="0">
                <a:solidFill>
                  <a:schemeClr val="bg2">
                    <a:lumMod val="50000"/>
                  </a:schemeClr>
                </a:solidFill>
              </a:rPr>
              <a:t>NACSA acknowledged the PMRC model authorizers, PMRC demonstration site authorizers, and Fund for Authorizing Excellence pilot sites for their contributions to this project.</a:t>
            </a:r>
          </a:p>
        </p:txBody>
      </p:sp>
    </p:spTree>
    <p:extLst>
      <p:ext uri="{BB962C8B-B14F-4D97-AF65-F5344CB8AC3E}">
        <p14:creationId xmlns:p14="http://schemas.microsoft.com/office/powerpoint/2010/main" val="122708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65125"/>
            <a:ext cx="11653935" cy="1325563"/>
          </a:xfrm>
        </p:spPr>
        <p:txBody>
          <a:bodyPr>
            <a:normAutofit/>
          </a:bodyPr>
          <a:lstStyle/>
          <a:p>
            <a:r>
              <a:rPr lang="en-US" dirty="0"/>
              <a:t>Ball State University </a:t>
            </a:r>
            <a:br>
              <a:rPr lang="en-US" dirty="0"/>
            </a:br>
            <a:r>
              <a:rPr lang="en-US" dirty="0"/>
              <a:t>Virtual Charter School History</a:t>
            </a:r>
          </a:p>
        </p:txBody>
      </p:sp>
      <p:sp>
        <p:nvSpPr>
          <p:cNvPr id="3" name="Content Placeholder 2"/>
          <p:cNvSpPr>
            <a:spLocks noGrp="1"/>
          </p:cNvSpPr>
          <p:nvPr>
            <p:ph idx="1"/>
          </p:nvPr>
        </p:nvSpPr>
        <p:spPr>
          <a:xfrm>
            <a:off x="111967" y="1690688"/>
            <a:ext cx="11868539" cy="4366552"/>
          </a:xfrm>
        </p:spPr>
        <p:txBody>
          <a:bodyPr>
            <a:noAutofit/>
          </a:bodyPr>
          <a:lstStyle/>
          <a:p>
            <a:pPr marL="0" indent="0">
              <a:lnSpc>
                <a:spcPct val="100000"/>
              </a:lnSpc>
              <a:spcBef>
                <a:spcPts val="0"/>
              </a:spcBef>
              <a:buNone/>
            </a:pPr>
            <a:r>
              <a:rPr lang="en-US" sz="2000" u="sng" dirty="0">
                <a:solidFill>
                  <a:schemeClr val="bg2">
                    <a:lumMod val="50000"/>
                  </a:schemeClr>
                </a:solidFill>
                <a:cs typeface="Times New Roman" panose="02020603050405020304" pitchFamily="18" charset="0"/>
              </a:rPr>
              <a:t>Indiana Connections Academy History</a:t>
            </a:r>
          </a:p>
          <a:p>
            <a:pPr>
              <a:lnSpc>
                <a:spcPct val="100000"/>
              </a:lnSpc>
              <a:spcBef>
                <a:spcPts val="0"/>
              </a:spcBef>
            </a:pPr>
            <a:r>
              <a:rPr lang="en-US" sz="2000" dirty="0">
                <a:solidFill>
                  <a:schemeClr val="bg2">
                    <a:lumMod val="50000"/>
                  </a:schemeClr>
                </a:solidFill>
                <a:cs typeface="Times New Roman" panose="02020603050405020304" pitchFamily="18" charset="0"/>
              </a:rPr>
              <a:t>From 2010 to December 31, 2011 Indiana Connections Academy was approved and authorized by the Indiana Department of Education under a virtual pilot program. </a:t>
            </a:r>
          </a:p>
          <a:p>
            <a:pPr>
              <a:lnSpc>
                <a:spcPct val="100000"/>
              </a:lnSpc>
              <a:spcBef>
                <a:spcPts val="0"/>
              </a:spcBef>
            </a:pPr>
            <a:r>
              <a:rPr lang="en-US" sz="2000" dirty="0">
                <a:solidFill>
                  <a:schemeClr val="bg2">
                    <a:lumMod val="50000"/>
                  </a:schemeClr>
                </a:solidFill>
                <a:cs typeface="Times New Roman" panose="02020603050405020304" pitchFamily="18" charset="0"/>
              </a:rPr>
              <a:t>On November 21, 2011, after Indiana charter law permitted virtual charter schools, Indiana Connections Academy submitted a charter proposal to Ball State University and has been authorized by Ball State University since December 9, 2011 to the present date.</a:t>
            </a:r>
          </a:p>
          <a:p>
            <a:pPr marL="0" indent="0">
              <a:lnSpc>
                <a:spcPct val="100000"/>
              </a:lnSpc>
              <a:spcBef>
                <a:spcPts val="0"/>
              </a:spcBef>
              <a:buNone/>
            </a:pPr>
            <a:r>
              <a:rPr lang="en-US" sz="2000" u="sng" dirty="0">
                <a:solidFill>
                  <a:schemeClr val="bg2">
                    <a:lumMod val="50000"/>
                  </a:schemeClr>
                </a:solidFill>
                <a:cs typeface="Times New Roman" panose="02020603050405020304" pitchFamily="18" charset="0"/>
              </a:rPr>
              <a:t>Hoosier Academies Virtual Charter School</a:t>
            </a:r>
            <a:endParaRPr lang="en-US" sz="2000" dirty="0">
              <a:solidFill>
                <a:schemeClr val="bg2">
                  <a:lumMod val="50000"/>
                </a:schemeClr>
              </a:solidFill>
              <a:cs typeface="Times New Roman" panose="02020603050405020304" pitchFamily="18" charset="0"/>
            </a:endParaRPr>
          </a:p>
          <a:p>
            <a:pPr>
              <a:lnSpc>
                <a:spcPct val="100000"/>
              </a:lnSpc>
              <a:spcBef>
                <a:spcPts val="0"/>
              </a:spcBef>
            </a:pPr>
            <a:r>
              <a:rPr lang="en-US" sz="2000" dirty="0">
                <a:solidFill>
                  <a:schemeClr val="bg2">
                    <a:lumMod val="50000"/>
                  </a:schemeClr>
                </a:solidFill>
                <a:cs typeface="Times New Roman" panose="02020603050405020304" pitchFamily="18" charset="0"/>
              </a:rPr>
              <a:t>In 2008-09 Hoosier Academy-Indianapolis and Muncie opened as hybrid learning charter schools authorized by Ball State University.</a:t>
            </a:r>
          </a:p>
          <a:p>
            <a:pPr>
              <a:lnSpc>
                <a:spcPct val="100000"/>
              </a:lnSpc>
              <a:spcBef>
                <a:spcPts val="0"/>
              </a:spcBef>
            </a:pPr>
            <a:r>
              <a:rPr lang="en-US" sz="2000" dirty="0">
                <a:solidFill>
                  <a:schemeClr val="bg2">
                    <a:lumMod val="50000"/>
                  </a:schemeClr>
                </a:solidFill>
                <a:cs typeface="Times New Roman" panose="02020603050405020304" pitchFamily="18" charset="0"/>
              </a:rPr>
              <a:t>From 2009-2011 Hoosier Indianapolis Virtual Charter School was approved and authorized by the Indiana Department of Education under a virtual pilot program. </a:t>
            </a:r>
          </a:p>
          <a:p>
            <a:pPr>
              <a:lnSpc>
                <a:spcPct val="100000"/>
              </a:lnSpc>
              <a:spcBef>
                <a:spcPts val="0"/>
              </a:spcBef>
            </a:pPr>
            <a:r>
              <a:rPr lang="en-US" sz="2000" dirty="0">
                <a:solidFill>
                  <a:schemeClr val="bg2">
                    <a:lumMod val="50000"/>
                  </a:schemeClr>
                </a:solidFill>
                <a:cs typeface="Times New Roman" panose="02020603050405020304" pitchFamily="18" charset="0"/>
              </a:rPr>
              <a:t>In June 2011 when Indiana charter law permitted virtual charter schools, Hoosier Academies requested an amendment to add the virtual school to their charter agreements.  This amendment was approved effective August 2011.</a:t>
            </a:r>
          </a:p>
        </p:txBody>
      </p:sp>
      <p:sp>
        <p:nvSpPr>
          <p:cNvPr id="8" name="Slide Number Placeholder 7"/>
          <p:cNvSpPr>
            <a:spLocks noGrp="1"/>
          </p:cNvSpPr>
          <p:nvPr>
            <p:ph type="sldNum" sz="quarter" idx="11"/>
          </p:nvPr>
        </p:nvSpPr>
        <p:spPr/>
        <p:txBody>
          <a:bodyPr/>
          <a:lstStyle/>
          <a:p>
            <a:fld id="{667683A9-0E61-BC4D-989E-04FD86FD2F10}" type="slidenum">
              <a:rPr lang="en-US" altLang="en-US" smtClean="0"/>
              <a:pPr/>
              <a:t>4</a:t>
            </a:fld>
            <a:endParaRPr lang="en-US" altLang="en-US"/>
          </a:p>
        </p:txBody>
      </p:sp>
    </p:spTree>
    <p:extLst>
      <p:ext uri="{BB962C8B-B14F-4D97-AF65-F5344CB8AC3E}">
        <p14:creationId xmlns:p14="http://schemas.microsoft.com/office/powerpoint/2010/main" val="401193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1" y="365125"/>
            <a:ext cx="11653935" cy="1325563"/>
          </a:xfrm>
        </p:spPr>
        <p:txBody>
          <a:bodyPr>
            <a:normAutofit/>
          </a:bodyPr>
          <a:lstStyle/>
          <a:p>
            <a:r>
              <a:rPr lang="en-US" dirty="0"/>
              <a:t>Ball State University </a:t>
            </a:r>
            <a:br>
              <a:rPr lang="en-US" dirty="0"/>
            </a:br>
            <a:r>
              <a:rPr lang="en-US" dirty="0"/>
              <a:t>Virtual Charter School History </a:t>
            </a:r>
            <a:r>
              <a:rPr lang="en-US" sz="2800" dirty="0"/>
              <a:t>(continued)</a:t>
            </a:r>
          </a:p>
        </p:txBody>
      </p:sp>
      <p:sp>
        <p:nvSpPr>
          <p:cNvPr id="3" name="Content Placeholder 2"/>
          <p:cNvSpPr>
            <a:spLocks noGrp="1"/>
          </p:cNvSpPr>
          <p:nvPr>
            <p:ph idx="1"/>
          </p:nvPr>
        </p:nvSpPr>
        <p:spPr>
          <a:xfrm>
            <a:off x="94572" y="1693369"/>
            <a:ext cx="11868539" cy="2735192"/>
          </a:xfrm>
        </p:spPr>
        <p:txBody>
          <a:bodyPr>
            <a:noAutofit/>
          </a:bodyPr>
          <a:lstStyle/>
          <a:p>
            <a:pPr marL="0" indent="0">
              <a:buNone/>
            </a:pPr>
            <a:r>
              <a:rPr lang="en-US" sz="2000" u="sng" dirty="0">
                <a:solidFill>
                  <a:schemeClr val="bg2">
                    <a:lumMod val="50000"/>
                  </a:schemeClr>
                </a:solidFill>
                <a:cs typeface="Times New Roman" panose="02020603050405020304" pitchFamily="18" charset="0"/>
              </a:rPr>
              <a:t>Hoosier Academies Virtual Charter School</a:t>
            </a:r>
            <a:r>
              <a:rPr lang="en-US" sz="2000" dirty="0">
                <a:solidFill>
                  <a:schemeClr val="bg2">
                    <a:lumMod val="50000"/>
                  </a:schemeClr>
                </a:solidFill>
                <a:cs typeface="Times New Roman" panose="02020603050405020304" pitchFamily="18" charset="0"/>
              </a:rPr>
              <a:t> (continued)</a:t>
            </a:r>
            <a:endParaRPr lang="en-US" sz="2000" u="sng" dirty="0">
              <a:solidFill>
                <a:schemeClr val="bg2">
                  <a:lumMod val="50000"/>
                </a:schemeClr>
              </a:solidFill>
              <a:cs typeface="Times New Roman" panose="02020603050405020304" pitchFamily="18" charset="0"/>
            </a:endParaRPr>
          </a:p>
          <a:p>
            <a:pPr>
              <a:lnSpc>
                <a:spcPct val="100000"/>
              </a:lnSpc>
              <a:spcBef>
                <a:spcPts val="0"/>
              </a:spcBef>
            </a:pPr>
            <a:r>
              <a:rPr lang="en-US" sz="2000" dirty="0">
                <a:solidFill>
                  <a:schemeClr val="bg2">
                    <a:lumMod val="50000"/>
                  </a:schemeClr>
                </a:solidFill>
                <a:cs typeface="Times New Roman" panose="02020603050405020304" pitchFamily="18" charset="0"/>
              </a:rPr>
              <a:t>In January 2013 the Hoosier Academies Boards requested restructuring of their schools which included closure of the Muncie campus.  Based upon this restructuring, Hoosier Academy-Indianapolis was granted a 3-year charter extension.</a:t>
            </a:r>
          </a:p>
          <a:p>
            <a:pPr>
              <a:lnSpc>
                <a:spcPct val="100000"/>
              </a:lnSpc>
              <a:spcBef>
                <a:spcPts val="0"/>
              </a:spcBef>
            </a:pPr>
            <a:r>
              <a:rPr lang="en-US" sz="2000" dirty="0">
                <a:solidFill>
                  <a:schemeClr val="bg2">
                    <a:lumMod val="50000"/>
                  </a:schemeClr>
                </a:solidFill>
                <a:cs typeface="Times New Roman" panose="02020603050405020304" pitchFamily="18" charset="0"/>
              </a:rPr>
              <a:t>Based upon the academic, financial and organizational performance of Hoosier Academy – Indianapolis, OCS made the  decision to permit the Board to operate the hybrid and virtual schools under separate charter agreements and made the following renewal decision:</a:t>
            </a:r>
          </a:p>
          <a:p>
            <a:pPr lvl="1">
              <a:lnSpc>
                <a:spcPct val="100000"/>
              </a:lnSpc>
              <a:spcBef>
                <a:spcPts val="0"/>
              </a:spcBef>
            </a:pPr>
            <a:r>
              <a:rPr lang="en-US" sz="2000" dirty="0">
                <a:solidFill>
                  <a:schemeClr val="bg2">
                    <a:lumMod val="50000"/>
                  </a:schemeClr>
                </a:solidFill>
                <a:cs typeface="Times New Roman" panose="02020603050405020304" pitchFamily="18" charset="0"/>
              </a:rPr>
              <a:t>Hoosier Academy – Indianapolis (the hybrid school) was granted a 5-year charter renewal</a:t>
            </a:r>
          </a:p>
          <a:p>
            <a:pPr lvl="1">
              <a:lnSpc>
                <a:spcPct val="100000"/>
              </a:lnSpc>
              <a:spcBef>
                <a:spcPts val="0"/>
              </a:spcBef>
            </a:pPr>
            <a:r>
              <a:rPr lang="en-US" sz="2000" dirty="0">
                <a:solidFill>
                  <a:schemeClr val="bg2">
                    <a:lumMod val="50000"/>
                  </a:schemeClr>
                </a:solidFill>
                <a:cs typeface="Times New Roman" panose="02020603050405020304" pitchFamily="18" charset="0"/>
              </a:rPr>
              <a:t>Hoosier Academies Virtual Charter School (the fully virtual school) was granted a 2-year charter renewal</a:t>
            </a:r>
          </a:p>
          <a:p>
            <a:pPr lvl="1">
              <a:lnSpc>
                <a:spcPct val="100000"/>
              </a:lnSpc>
              <a:spcBef>
                <a:spcPts val="0"/>
              </a:spcBef>
            </a:pPr>
            <a:r>
              <a:rPr lang="en-US" sz="2000" dirty="0">
                <a:solidFill>
                  <a:schemeClr val="bg2">
                    <a:lumMod val="50000"/>
                  </a:schemeClr>
                </a:solidFill>
                <a:cs typeface="Times New Roman" panose="02020603050405020304" pitchFamily="18" charset="0"/>
              </a:rPr>
              <a:t>Insight School of Indiana, a new virtual alternative charter school serving  7-12, was granted a 3-year charter.</a:t>
            </a:r>
          </a:p>
          <a:p>
            <a:pPr lvl="1">
              <a:lnSpc>
                <a:spcPct val="100000"/>
              </a:lnSpc>
              <a:spcBef>
                <a:spcPts val="0"/>
              </a:spcBef>
            </a:pPr>
            <a:r>
              <a:rPr lang="en-US" sz="2000" dirty="0">
                <a:solidFill>
                  <a:schemeClr val="bg2">
                    <a:lumMod val="50000"/>
                  </a:schemeClr>
                </a:solidFill>
                <a:cs typeface="Times New Roman" panose="02020603050405020304" pitchFamily="18" charset="0"/>
              </a:rPr>
              <a:t>The combined enrollment for both fully virtual schools was capped at 4,000. </a:t>
            </a:r>
          </a:p>
          <a:p>
            <a:pPr>
              <a:lnSpc>
                <a:spcPct val="100000"/>
              </a:lnSpc>
              <a:spcBef>
                <a:spcPts val="0"/>
              </a:spcBef>
            </a:pPr>
            <a:r>
              <a:rPr lang="en-US" sz="2000" dirty="0">
                <a:solidFill>
                  <a:schemeClr val="bg2">
                    <a:lumMod val="50000"/>
                  </a:schemeClr>
                </a:solidFill>
                <a:cs typeface="Times New Roman" panose="02020603050405020304" pitchFamily="18" charset="0"/>
              </a:rPr>
              <a:t>On September 26, 2017, the Board approved the decision not to pursue renewal of its charter agreement beyond the term ending June 30, 2018.</a:t>
            </a:r>
          </a:p>
          <a:p>
            <a:pPr marL="0" indent="0">
              <a:lnSpc>
                <a:spcPct val="100000"/>
              </a:lnSpc>
              <a:spcBef>
                <a:spcPts val="0"/>
              </a:spcBef>
              <a:buNone/>
            </a:pPr>
            <a:endParaRPr lang="en-US" sz="1800" dirty="0">
              <a:cs typeface="Times New Roman" panose="02020603050405020304" pitchFamily="18" charset="0"/>
            </a:endParaRPr>
          </a:p>
          <a:p>
            <a:pPr marL="0" indent="0">
              <a:buNone/>
            </a:pPr>
            <a:endParaRPr lang="en-US" sz="1800" dirty="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A88A537F-F401-40E4-B9E4-1E895FCCAFAB}"/>
              </a:ext>
            </a:extLst>
          </p:cNvPr>
          <p:cNvSpPr>
            <a:spLocks noGrp="1"/>
          </p:cNvSpPr>
          <p:nvPr>
            <p:ph type="sldNum" sz="quarter" idx="11"/>
          </p:nvPr>
        </p:nvSpPr>
        <p:spPr/>
        <p:txBody>
          <a:bodyPr/>
          <a:lstStyle/>
          <a:p>
            <a:fld id="{667683A9-0E61-BC4D-989E-04FD86FD2F10}" type="slidenum">
              <a:rPr lang="en-US" altLang="en-US" smtClean="0"/>
              <a:pPr/>
              <a:t>5</a:t>
            </a:fld>
            <a:endParaRPr lang="en-US" altLang="en-US"/>
          </a:p>
        </p:txBody>
      </p:sp>
    </p:spTree>
    <p:extLst>
      <p:ext uri="{BB962C8B-B14F-4D97-AF65-F5344CB8AC3E}">
        <p14:creationId xmlns:p14="http://schemas.microsoft.com/office/powerpoint/2010/main" val="31222268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B38605-8258-4EB0-90E7-C8D6A7563DE4}"/>
              </a:ext>
            </a:extLst>
          </p:cNvPr>
          <p:cNvSpPr>
            <a:spLocks noGrp="1"/>
          </p:cNvSpPr>
          <p:nvPr>
            <p:ph type="title"/>
          </p:nvPr>
        </p:nvSpPr>
        <p:spPr/>
        <p:txBody>
          <a:bodyPr/>
          <a:lstStyle/>
          <a:p>
            <a:r>
              <a:rPr lang="en-US" dirty="0"/>
              <a:t>Applications for Virtual Schools	</a:t>
            </a:r>
          </a:p>
        </p:txBody>
      </p:sp>
      <p:sp>
        <p:nvSpPr>
          <p:cNvPr id="3" name="Content Placeholder 2">
            <a:extLst>
              <a:ext uri="{FF2B5EF4-FFF2-40B4-BE49-F238E27FC236}">
                <a16:creationId xmlns="" xmlns:a16="http://schemas.microsoft.com/office/drawing/2014/main" id="{377677A5-75CB-4539-81BF-9D57AA45A5A8}"/>
              </a:ext>
            </a:extLst>
          </p:cNvPr>
          <p:cNvSpPr>
            <a:spLocks noGrp="1"/>
          </p:cNvSpPr>
          <p:nvPr>
            <p:ph idx="1"/>
          </p:nvPr>
        </p:nvSpPr>
        <p:spPr>
          <a:xfrm>
            <a:off x="838200" y="1800379"/>
            <a:ext cx="10515600" cy="4114800"/>
          </a:xfrm>
        </p:spPr>
        <p:txBody>
          <a:bodyPr/>
          <a:lstStyle/>
          <a:p>
            <a:r>
              <a:rPr lang="en-US" sz="2400" dirty="0">
                <a:solidFill>
                  <a:schemeClr val="bg2">
                    <a:lumMod val="50000"/>
                  </a:schemeClr>
                </a:solidFill>
              </a:rPr>
              <a:t>The University has not received any viable statements of interest from a virtual school since it authorized Indiana Connections Academy and Hoosier Academies Virtual Charter School following both schools’ pilot under the Indiana Department of Education.  </a:t>
            </a:r>
          </a:p>
          <a:p>
            <a:r>
              <a:rPr lang="en-US" sz="2400" dirty="0">
                <a:solidFill>
                  <a:schemeClr val="bg2">
                    <a:lumMod val="50000"/>
                  </a:schemeClr>
                </a:solidFill>
              </a:rPr>
              <a:t>Given our experience authorizing virtual schools, we would ask new applicants, in both the narrative application and interview, questions pertaining to unique issues related to virtual schooling, including, but not limited to: </a:t>
            </a:r>
          </a:p>
          <a:p>
            <a:pPr lvl="1">
              <a:lnSpc>
                <a:spcPct val="100000"/>
              </a:lnSpc>
              <a:spcBef>
                <a:spcPts val="0"/>
              </a:spcBef>
            </a:pPr>
            <a:r>
              <a:rPr lang="en-US" sz="2200" dirty="0">
                <a:solidFill>
                  <a:schemeClr val="bg2">
                    <a:lumMod val="50000"/>
                  </a:schemeClr>
                </a:solidFill>
              </a:rPr>
              <a:t>Onboarding</a:t>
            </a:r>
          </a:p>
          <a:p>
            <a:pPr lvl="1">
              <a:lnSpc>
                <a:spcPct val="100000"/>
              </a:lnSpc>
              <a:spcBef>
                <a:spcPts val="0"/>
              </a:spcBef>
            </a:pPr>
            <a:r>
              <a:rPr lang="en-US" sz="2200" dirty="0">
                <a:solidFill>
                  <a:schemeClr val="bg2">
                    <a:lumMod val="50000"/>
                  </a:schemeClr>
                </a:solidFill>
              </a:rPr>
              <a:t>Statewide Test Administration</a:t>
            </a:r>
          </a:p>
          <a:p>
            <a:pPr lvl="1">
              <a:lnSpc>
                <a:spcPct val="100000"/>
              </a:lnSpc>
              <a:spcBef>
                <a:spcPts val="0"/>
              </a:spcBef>
            </a:pPr>
            <a:r>
              <a:rPr lang="en-US" sz="2200" dirty="0">
                <a:solidFill>
                  <a:schemeClr val="bg2">
                    <a:lumMod val="50000"/>
                  </a:schemeClr>
                </a:solidFill>
              </a:rPr>
              <a:t>Student Engagement</a:t>
            </a:r>
          </a:p>
          <a:p>
            <a:pPr lvl="1">
              <a:lnSpc>
                <a:spcPct val="100000"/>
              </a:lnSpc>
              <a:spcBef>
                <a:spcPts val="0"/>
              </a:spcBef>
            </a:pPr>
            <a:r>
              <a:rPr lang="en-US" sz="2200" dirty="0">
                <a:solidFill>
                  <a:schemeClr val="bg2">
                    <a:lumMod val="50000"/>
                  </a:schemeClr>
                </a:solidFill>
              </a:rPr>
              <a:t>Technical Support for Students, Parents and Teachers</a:t>
            </a:r>
          </a:p>
        </p:txBody>
      </p:sp>
      <p:sp>
        <p:nvSpPr>
          <p:cNvPr id="4" name="Slide Number Placeholder 3">
            <a:extLst>
              <a:ext uri="{FF2B5EF4-FFF2-40B4-BE49-F238E27FC236}">
                <a16:creationId xmlns="" xmlns:a16="http://schemas.microsoft.com/office/drawing/2014/main" id="{35C96F42-646D-4D15-ADA7-9A0D416675FB}"/>
              </a:ext>
            </a:extLst>
          </p:cNvPr>
          <p:cNvSpPr>
            <a:spLocks noGrp="1"/>
          </p:cNvSpPr>
          <p:nvPr>
            <p:ph type="sldNum" sz="quarter" idx="11"/>
          </p:nvPr>
        </p:nvSpPr>
        <p:spPr/>
        <p:txBody>
          <a:bodyPr/>
          <a:lstStyle/>
          <a:p>
            <a:fld id="{667683A9-0E61-BC4D-989E-04FD86FD2F10}" type="slidenum">
              <a:rPr lang="en-US" altLang="en-US" smtClean="0"/>
              <a:pPr/>
              <a:t>6</a:t>
            </a:fld>
            <a:endParaRPr lang="en-US" altLang="en-US"/>
          </a:p>
        </p:txBody>
      </p:sp>
    </p:spTree>
    <p:extLst>
      <p:ext uri="{BB962C8B-B14F-4D97-AF65-F5344CB8AC3E}">
        <p14:creationId xmlns:p14="http://schemas.microsoft.com/office/powerpoint/2010/main" val="367527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151228" y="1690688"/>
            <a:ext cx="7379940" cy="5143372"/>
          </a:xfrm>
          <a:prstGeom prst="rect">
            <a:avLst/>
          </a:prstGeom>
        </p:spPr>
      </p:pic>
      <p:sp>
        <p:nvSpPr>
          <p:cNvPr id="2" name="Title 1"/>
          <p:cNvSpPr>
            <a:spLocks noGrp="1"/>
          </p:cNvSpPr>
          <p:nvPr>
            <p:ph type="title"/>
          </p:nvPr>
        </p:nvSpPr>
        <p:spPr/>
        <p:txBody>
          <a:bodyPr>
            <a:normAutofit/>
          </a:bodyPr>
          <a:lstStyle/>
          <a:p>
            <a:r>
              <a:rPr lang="en-US" dirty="0"/>
              <a:t>Ball State University Office of Charter Schools Authorizing Process</a:t>
            </a:r>
          </a:p>
        </p:txBody>
      </p:sp>
      <p:sp>
        <p:nvSpPr>
          <p:cNvPr id="4" name="Slide Number Placeholder 3"/>
          <p:cNvSpPr>
            <a:spLocks noGrp="1"/>
          </p:cNvSpPr>
          <p:nvPr>
            <p:ph type="sldNum" sz="quarter" idx="11"/>
          </p:nvPr>
        </p:nvSpPr>
        <p:spPr>
          <a:xfrm>
            <a:off x="4724400" y="6356350"/>
            <a:ext cx="2743200" cy="365125"/>
          </a:xfrm>
        </p:spPr>
        <p:txBody>
          <a:bodyPr/>
          <a:lstStyle/>
          <a:p>
            <a:fld id="{667683A9-0E61-BC4D-989E-04FD86FD2F10}" type="slidenum">
              <a:rPr lang="en-US" altLang="en-US" smtClean="0"/>
              <a:pPr/>
              <a:t>7</a:t>
            </a:fld>
            <a:endParaRPr lang="en-US" altLang="en-US"/>
          </a:p>
        </p:txBody>
      </p:sp>
    </p:spTree>
    <p:extLst>
      <p:ext uri="{BB962C8B-B14F-4D97-AF65-F5344CB8AC3E}">
        <p14:creationId xmlns:p14="http://schemas.microsoft.com/office/powerpoint/2010/main" val="21960155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Performance Framework and Review</a:t>
            </a:r>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8</a:t>
            </a:fld>
            <a:endParaRPr lang="en-US" altLang="en-US"/>
          </a:p>
        </p:txBody>
      </p:sp>
      <p:sp>
        <p:nvSpPr>
          <p:cNvPr id="5" name="TextBox 4"/>
          <p:cNvSpPr txBox="1"/>
          <p:nvPr/>
        </p:nvSpPr>
        <p:spPr>
          <a:xfrm>
            <a:off x="353568" y="1688068"/>
            <a:ext cx="11106912" cy="677108"/>
          </a:xfrm>
          <a:prstGeom prst="rect">
            <a:avLst/>
          </a:prstGeom>
          <a:noFill/>
        </p:spPr>
        <p:txBody>
          <a:bodyPr wrap="square" rtlCol="0">
            <a:spAutoFit/>
          </a:bodyPr>
          <a:lstStyle/>
          <a:p>
            <a:r>
              <a:rPr lang="en-US" sz="1900" dirty="0">
                <a:solidFill>
                  <a:schemeClr val="bg2">
                    <a:lumMod val="50000"/>
                  </a:schemeClr>
                </a:solidFill>
                <a:latin typeface="+mn-lt"/>
                <a:cs typeface="Times New Roman" pitchFamily="18" charset="0"/>
              </a:rPr>
              <a:t>OCS staff reviews data annually throughout the term of the charter contract.  Data includes, but is not limited to:</a:t>
            </a:r>
            <a:endParaRPr lang="en-US" sz="1900" dirty="0">
              <a:solidFill>
                <a:schemeClr val="bg2">
                  <a:lumMod val="50000"/>
                </a:schemeClr>
              </a:solidFill>
              <a:latin typeface="+mn-lt"/>
            </a:endParaRPr>
          </a:p>
        </p:txBody>
      </p:sp>
      <p:sp>
        <p:nvSpPr>
          <p:cNvPr id="7" name="Content Placeholder 2"/>
          <p:cNvSpPr>
            <a:spLocks noGrp="1"/>
          </p:cNvSpPr>
          <p:nvPr>
            <p:ph idx="1"/>
          </p:nvPr>
        </p:nvSpPr>
        <p:spPr>
          <a:xfrm>
            <a:off x="392270" y="2194341"/>
            <a:ext cx="11257185" cy="2027923"/>
          </a:xfrm>
        </p:spPr>
        <p:txBody>
          <a:bodyPr numCol="2"/>
          <a:lstStyle/>
          <a:p>
            <a:pPr>
              <a:lnSpc>
                <a:spcPct val="100000"/>
              </a:lnSpc>
              <a:spcBef>
                <a:spcPts val="0"/>
              </a:spcBef>
            </a:pPr>
            <a:r>
              <a:rPr lang="en-US" sz="1900" dirty="0">
                <a:solidFill>
                  <a:schemeClr val="bg2">
                    <a:lumMod val="50000"/>
                  </a:schemeClr>
                </a:solidFill>
              </a:rPr>
              <a:t>Indiana A-F Accountability</a:t>
            </a:r>
          </a:p>
          <a:p>
            <a:pPr>
              <a:lnSpc>
                <a:spcPct val="100000"/>
              </a:lnSpc>
              <a:spcBef>
                <a:spcPts val="0"/>
              </a:spcBef>
            </a:pPr>
            <a:r>
              <a:rPr lang="en-US" sz="1900" dirty="0">
                <a:solidFill>
                  <a:schemeClr val="bg2">
                    <a:lumMod val="50000"/>
                  </a:schemeClr>
                </a:solidFill>
              </a:rPr>
              <a:t>Attendance rates, including absenteeism and suspension</a:t>
            </a:r>
          </a:p>
          <a:p>
            <a:pPr>
              <a:lnSpc>
                <a:spcPct val="100000"/>
              </a:lnSpc>
              <a:spcBef>
                <a:spcPts val="0"/>
              </a:spcBef>
            </a:pPr>
            <a:r>
              <a:rPr lang="en-US" sz="1900" dirty="0">
                <a:solidFill>
                  <a:schemeClr val="bg2">
                    <a:lumMod val="50000"/>
                  </a:schemeClr>
                </a:solidFill>
              </a:rPr>
              <a:t>Northwest Evaluation Assessment (NWEA)</a:t>
            </a:r>
          </a:p>
          <a:p>
            <a:pPr>
              <a:lnSpc>
                <a:spcPct val="100000"/>
              </a:lnSpc>
              <a:spcBef>
                <a:spcPts val="0"/>
              </a:spcBef>
            </a:pPr>
            <a:r>
              <a:rPr lang="en-US" sz="1900" dirty="0">
                <a:solidFill>
                  <a:schemeClr val="bg2">
                    <a:lumMod val="50000"/>
                  </a:schemeClr>
                </a:solidFill>
              </a:rPr>
              <a:t>ISTEP+ Proficiency and Growth</a:t>
            </a:r>
          </a:p>
          <a:p>
            <a:pPr>
              <a:lnSpc>
                <a:spcPct val="100000"/>
              </a:lnSpc>
              <a:spcBef>
                <a:spcPts val="0"/>
              </a:spcBef>
            </a:pPr>
            <a:r>
              <a:rPr lang="en-US" sz="1900" dirty="0">
                <a:solidFill>
                  <a:schemeClr val="bg2">
                    <a:lumMod val="50000"/>
                  </a:schemeClr>
                </a:solidFill>
              </a:rPr>
              <a:t>ISTEP+ Comparison (State, County, &amp; Local District)</a:t>
            </a:r>
          </a:p>
          <a:p>
            <a:pPr>
              <a:lnSpc>
                <a:spcPct val="100000"/>
              </a:lnSpc>
              <a:spcBef>
                <a:spcPts val="0"/>
              </a:spcBef>
            </a:pPr>
            <a:r>
              <a:rPr lang="en-US" sz="1900" dirty="0">
                <a:solidFill>
                  <a:schemeClr val="bg2">
                    <a:lumMod val="50000"/>
                  </a:schemeClr>
                </a:solidFill>
              </a:rPr>
              <a:t>I-READ (3rd Grade Reading Assessment)</a:t>
            </a:r>
          </a:p>
          <a:p>
            <a:pPr>
              <a:lnSpc>
                <a:spcPct val="100000"/>
              </a:lnSpc>
              <a:spcBef>
                <a:spcPts val="0"/>
              </a:spcBef>
            </a:pPr>
            <a:r>
              <a:rPr lang="en-US" sz="1900" dirty="0">
                <a:solidFill>
                  <a:schemeClr val="bg2">
                    <a:lumMod val="50000"/>
                  </a:schemeClr>
                </a:solidFill>
              </a:rPr>
              <a:t>Subgroup proficiency and growth</a:t>
            </a:r>
          </a:p>
          <a:p>
            <a:pPr>
              <a:lnSpc>
                <a:spcPct val="100000"/>
              </a:lnSpc>
              <a:spcBef>
                <a:spcPts val="0"/>
              </a:spcBef>
            </a:pPr>
            <a:r>
              <a:rPr lang="en-US" sz="1900" dirty="0">
                <a:solidFill>
                  <a:schemeClr val="bg2">
                    <a:lumMod val="50000"/>
                  </a:schemeClr>
                </a:solidFill>
              </a:rPr>
              <a:t>SAT/ACT (High Schools) </a:t>
            </a:r>
          </a:p>
          <a:p>
            <a:pPr>
              <a:lnSpc>
                <a:spcPct val="100000"/>
              </a:lnSpc>
              <a:spcBef>
                <a:spcPts val="0"/>
              </a:spcBef>
            </a:pPr>
            <a:r>
              <a:rPr lang="en-US" sz="1900" dirty="0">
                <a:solidFill>
                  <a:schemeClr val="bg2">
                    <a:lumMod val="50000"/>
                  </a:schemeClr>
                </a:solidFill>
              </a:rPr>
              <a:t>Graduation rate (High Schools)</a:t>
            </a:r>
          </a:p>
          <a:p>
            <a:pPr>
              <a:lnSpc>
                <a:spcPct val="100000"/>
              </a:lnSpc>
              <a:spcBef>
                <a:spcPts val="0"/>
              </a:spcBef>
            </a:pPr>
            <a:r>
              <a:rPr lang="en-US" sz="1900" dirty="0">
                <a:solidFill>
                  <a:schemeClr val="bg2">
                    <a:lumMod val="50000"/>
                  </a:schemeClr>
                </a:solidFill>
              </a:rPr>
              <a:t>Post-Secondary Success</a:t>
            </a:r>
          </a:p>
        </p:txBody>
      </p:sp>
      <p:sp>
        <p:nvSpPr>
          <p:cNvPr id="8" name="TextBox 7">
            <a:extLst>
              <a:ext uri="{FF2B5EF4-FFF2-40B4-BE49-F238E27FC236}">
                <a16:creationId xmlns="" xmlns:a16="http://schemas.microsoft.com/office/drawing/2014/main" id="{5796523B-4BD7-4F35-8C52-DD8C686C12B5}"/>
              </a:ext>
            </a:extLst>
          </p:cNvPr>
          <p:cNvSpPr txBox="1"/>
          <p:nvPr/>
        </p:nvSpPr>
        <p:spPr>
          <a:xfrm>
            <a:off x="353568" y="3900638"/>
            <a:ext cx="11106912" cy="2431435"/>
          </a:xfrm>
          <a:prstGeom prst="rect">
            <a:avLst/>
          </a:prstGeom>
          <a:noFill/>
        </p:spPr>
        <p:txBody>
          <a:bodyPr wrap="square" rtlCol="0">
            <a:spAutoFit/>
          </a:bodyPr>
          <a:lstStyle/>
          <a:p>
            <a:r>
              <a:rPr lang="en-US" sz="1900" dirty="0">
                <a:solidFill>
                  <a:schemeClr val="bg2">
                    <a:lumMod val="50000"/>
                  </a:schemeClr>
                </a:solidFill>
                <a:latin typeface="+mn-lt"/>
                <a:cs typeface="Times New Roman" pitchFamily="18" charset="0"/>
              </a:rPr>
              <a:t>External </a:t>
            </a:r>
            <a:r>
              <a:rPr lang="en-US" sz="1900" dirty="0" err="1">
                <a:solidFill>
                  <a:schemeClr val="bg2">
                    <a:lumMod val="50000"/>
                  </a:schemeClr>
                </a:solidFill>
                <a:latin typeface="+mn-lt"/>
                <a:cs typeface="Times New Roman" pitchFamily="18" charset="0"/>
              </a:rPr>
              <a:t>AdvancED</a:t>
            </a:r>
            <a:r>
              <a:rPr lang="en-US" sz="1900" dirty="0">
                <a:solidFill>
                  <a:schemeClr val="bg2">
                    <a:lumMod val="50000"/>
                  </a:schemeClr>
                </a:solidFill>
                <a:latin typeface="+mn-lt"/>
                <a:cs typeface="Times New Roman" pitchFamily="18" charset="0"/>
              </a:rPr>
              <a:t> reviews are conducted mid-way through a charter term, and at the time of renewal.</a:t>
            </a:r>
          </a:p>
          <a:p>
            <a:pPr marL="285750" indent="-285750">
              <a:buFont typeface="Arial" panose="020B0604020202020204" pitchFamily="34" charset="0"/>
              <a:buChar char="•"/>
            </a:pPr>
            <a:r>
              <a:rPr lang="en-US" sz="1900" dirty="0">
                <a:solidFill>
                  <a:schemeClr val="bg2">
                    <a:lumMod val="50000"/>
                  </a:schemeClr>
                </a:solidFill>
                <a:latin typeface="+mn-lt"/>
              </a:rPr>
              <a:t>Purpose of the mid-term review is to inform continuous improvement</a:t>
            </a:r>
          </a:p>
          <a:p>
            <a:pPr marL="285750" indent="-285750">
              <a:buFont typeface="Arial" panose="020B0604020202020204" pitchFamily="34" charset="0"/>
              <a:buChar char="•"/>
            </a:pPr>
            <a:r>
              <a:rPr lang="en-US" sz="1900" dirty="0">
                <a:solidFill>
                  <a:schemeClr val="bg2">
                    <a:lumMod val="50000"/>
                  </a:schemeClr>
                </a:solidFill>
                <a:latin typeface="+mn-lt"/>
              </a:rPr>
              <a:t>Teams include diverse participants from traditional public schools, charter schools and private schools</a:t>
            </a:r>
          </a:p>
          <a:p>
            <a:pPr marL="285750" indent="-285750">
              <a:buFont typeface="Arial" panose="020B0604020202020204" pitchFamily="34" charset="0"/>
              <a:buChar char="•"/>
            </a:pPr>
            <a:r>
              <a:rPr lang="en-US" sz="1900" dirty="0">
                <a:solidFill>
                  <a:schemeClr val="bg2">
                    <a:lumMod val="50000"/>
                  </a:schemeClr>
                </a:solidFill>
                <a:latin typeface="+mn-lt"/>
              </a:rPr>
              <a:t>Review teams are matched to schools based on experience and relevancy (</a:t>
            </a:r>
            <a:r>
              <a:rPr lang="en-US" sz="1900" i="1" dirty="0">
                <a:solidFill>
                  <a:schemeClr val="bg2">
                    <a:lumMod val="50000"/>
                  </a:schemeClr>
                </a:solidFill>
                <a:latin typeface="+mn-lt"/>
              </a:rPr>
              <a:t>e.g.</a:t>
            </a:r>
            <a:r>
              <a:rPr lang="en-US" sz="1900" dirty="0">
                <a:solidFill>
                  <a:schemeClr val="bg2">
                    <a:lumMod val="50000"/>
                  </a:schemeClr>
                </a:solidFill>
                <a:latin typeface="+mn-lt"/>
              </a:rPr>
              <a:t>, grade levels, curricular focus, school design model)</a:t>
            </a:r>
          </a:p>
          <a:p>
            <a:pPr marL="285750" indent="-285750">
              <a:buFont typeface="Arial" panose="020B0604020202020204" pitchFamily="34" charset="0"/>
              <a:buChar char="•"/>
            </a:pPr>
            <a:r>
              <a:rPr lang="en-US" sz="1900" dirty="0">
                <a:solidFill>
                  <a:schemeClr val="bg2">
                    <a:lumMod val="50000"/>
                  </a:schemeClr>
                </a:solidFill>
                <a:latin typeface="+mn-lt"/>
              </a:rPr>
              <a:t>Reviewers utilize </a:t>
            </a:r>
            <a:r>
              <a:rPr lang="en-US" sz="1900" dirty="0" err="1">
                <a:solidFill>
                  <a:schemeClr val="bg2">
                    <a:lumMod val="50000"/>
                  </a:schemeClr>
                </a:solidFill>
                <a:latin typeface="+mn-lt"/>
              </a:rPr>
              <a:t>AdvancED’s</a:t>
            </a:r>
            <a:r>
              <a:rPr lang="en-US" sz="1900" dirty="0">
                <a:solidFill>
                  <a:schemeClr val="bg2">
                    <a:lumMod val="50000"/>
                  </a:schemeClr>
                </a:solidFill>
                <a:latin typeface="+mn-lt"/>
              </a:rPr>
              <a:t> Performance Standards</a:t>
            </a:r>
          </a:p>
          <a:p>
            <a:r>
              <a:rPr lang="en-US" sz="1900" dirty="0">
                <a:solidFill>
                  <a:schemeClr val="bg2">
                    <a:lumMod val="50000"/>
                  </a:schemeClr>
                </a:solidFill>
                <a:latin typeface="+mn-lt"/>
              </a:rPr>
              <a:t>During the charter renewal cycle, OCS staff reviews:</a:t>
            </a:r>
          </a:p>
          <a:p>
            <a:pPr marL="285750" indent="-285750">
              <a:buFont typeface="Arial" panose="020B0604020202020204" pitchFamily="34" charset="0"/>
              <a:buChar char="•"/>
            </a:pPr>
            <a:r>
              <a:rPr lang="en-US" sz="1900" dirty="0" err="1">
                <a:solidFill>
                  <a:schemeClr val="bg2">
                    <a:lumMod val="50000"/>
                  </a:schemeClr>
                </a:solidFill>
                <a:latin typeface="+mn-lt"/>
              </a:rPr>
              <a:t>AdvancED’s</a:t>
            </a:r>
            <a:r>
              <a:rPr lang="en-US" sz="1900" dirty="0">
                <a:solidFill>
                  <a:schemeClr val="bg2">
                    <a:lumMod val="50000"/>
                  </a:schemeClr>
                </a:solidFill>
                <a:latin typeface="+mn-lt"/>
              </a:rPr>
              <a:t> External Review Team Report</a:t>
            </a:r>
            <a:endParaRPr lang="en-US" sz="1900" dirty="0">
              <a:solidFill>
                <a:schemeClr val="bg2">
                  <a:lumMod val="50000"/>
                </a:schemeClr>
              </a:solidFill>
              <a:latin typeface="+mn-lt"/>
              <a:cs typeface="Times New Roman" pitchFamily="18" charset="0"/>
            </a:endParaRPr>
          </a:p>
        </p:txBody>
      </p:sp>
    </p:spTree>
    <p:extLst>
      <p:ext uri="{BB962C8B-B14F-4D97-AF65-F5344CB8AC3E}">
        <p14:creationId xmlns:p14="http://schemas.microsoft.com/office/powerpoint/2010/main" val="784309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Renewal Application and Review</a:t>
            </a:r>
            <a:br>
              <a:rPr lang="en-US" dirty="0"/>
            </a:br>
            <a:r>
              <a:rPr lang="en-US" dirty="0"/>
              <a:t>Alignment to </a:t>
            </a:r>
            <a:r>
              <a:rPr lang="en-US" dirty="0" err="1"/>
              <a:t>AdvancED</a:t>
            </a:r>
            <a:r>
              <a:rPr lang="en-US" dirty="0"/>
              <a:t> Standards</a:t>
            </a:r>
          </a:p>
        </p:txBody>
      </p:sp>
      <p:sp>
        <p:nvSpPr>
          <p:cNvPr id="4" name="Slide Number Placeholder 3"/>
          <p:cNvSpPr>
            <a:spLocks noGrp="1"/>
          </p:cNvSpPr>
          <p:nvPr>
            <p:ph type="sldNum" sz="quarter" idx="11"/>
          </p:nvPr>
        </p:nvSpPr>
        <p:spPr/>
        <p:txBody>
          <a:bodyPr/>
          <a:lstStyle/>
          <a:p>
            <a:fld id="{667683A9-0E61-BC4D-989E-04FD86FD2F10}" type="slidenum">
              <a:rPr lang="en-US" altLang="en-US" smtClean="0"/>
              <a:pPr/>
              <a:t>9</a:t>
            </a:fld>
            <a:endParaRPr lang="en-US" altLang="en-US"/>
          </a:p>
        </p:txBody>
      </p:sp>
      <p:pic>
        <p:nvPicPr>
          <p:cNvPr id="6" name="Picture 5">
            <a:extLst>
              <a:ext uri="{FF2B5EF4-FFF2-40B4-BE49-F238E27FC236}">
                <a16:creationId xmlns="" xmlns:a16="http://schemas.microsoft.com/office/drawing/2014/main" id="{B2EA2C01-157F-47A5-BE1B-B93B2A29983B}"/>
              </a:ext>
            </a:extLst>
          </p:cNvPr>
          <p:cNvPicPr/>
          <p:nvPr/>
        </p:nvPicPr>
        <p:blipFill rotWithShape="1">
          <a:blip r:embed="rId2"/>
          <a:srcRect t="24653" b="13488"/>
          <a:stretch/>
        </p:blipFill>
        <p:spPr>
          <a:xfrm>
            <a:off x="0" y="1690688"/>
            <a:ext cx="12192000" cy="4242279"/>
          </a:xfrm>
          <a:prstGeom prst="rect">
            <a:avLst/>
          </a:prstGeom>
        </p:spPr>
      </p:pic>
    </p:spTree>
    <p:extLst>
      <p:ext uri="{BB962C8B-B14F-4D97-AF65-F5344CB8AC3E}">
        <p14:creationId xmlns:p14="http://schemas.microsoft.com/office/powerpoint/2010/main" val="4098976125"/>
      </p:ext>
    </p:extLst>
  </p:cSld>
  <p:clrMapOvr>
    <a:masterClrMapping/>
  </p:clrMapOvr>
</p:sld>
</file>

<file path=ppt/theme/theme1.xml><?xml version="1.0" encoding="utf-8"?>
<a:theme xmlns:a="http://schemas.openxmlformats.org/drawingml/2006/main" name="BSU_PP for sample v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SU_PP for sample v3" id="{2E59458A-FC64-9545-BBF6-D9E17411AC52}" vid="{7493ABEF-3FAB-AA40-9326-CECA72D5F7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BSU_PP</Template>
  <TotalTime>1524</TotalTime>
  <Words>2246</Words>
  <Application>Microsoft Office PowerPoint</Application>
  <PresentationFormat>Widescreen</PresentationFormat>
  <Paragraphs>237</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ＭＳ Ｐゴシック</vt:lpstr>
      <vt:lpstr>Aleo Bold</vt:lpstr>
      <vt:lpstr>Arial</vt:lpstr>
      <vt:lpstr>Calibri</vt:lpstr>
      <vt:lpstr>Open Sans</vt:lpstr>
      <vt:lpstr>Raleway</vt:lpstr>
      <vt:lpstr>Times New Roman</vt:lpstr>
      <vt:lpstr>BSU_PP for sample v3</vt:lpstr>
      <vt:lpstr>State Board of Education Committee on Virtual Charter Schools</vt:lpstr>
      <vt:lpstr>OCS Engaged In The National/State Debate Surrounding Quality Charter School Authorizing</vt:lpstr>
      <vt:lpstr>Core Performance Framework and Guidance </vt:lpstr>
      <vt:lpstr>Ball State University  Virtual Charter School History</vt:lpstr>
      <vt:lpstr>Ball State University  Virtual Charter School History (continued)</vt:lpstr>
      <vt:lpstr>Applications for Virtual Schools </vt:lpstr>
      <vt:lpstr>Ball State University Office of Charter Schools Authorizing Process</vt:lpstr>
      <vt:lpstr>Academic Performance Framework and Review</vt:lpstr>
      <vt:lpstr>Renewal Application and Review Alignment to AdvancED Standards</vt:lpstr>
      <vt:lpstr>Unique Aspects of Evaluating the Academic Performance of Virtual Schools </vt:lpstr>
      <vt:lpstr>Financial Performance Framework and Review</vt:lpstr>
      <vt:lpstr>Organizational Performance Framework Review</vt:lpstr>
      <vt:lpstr>Organizational Performance Framework (continued)</vt:lpstr>
      <vt:lpstr>OCS Evaluation/Renewal Process</vt:lpstr>
      <vt:lpstr>Reconsideration Procedures following a Non-Renewal Decision</vt:lpstr>
      <vt:lpstr>Revocation Procedures</vt:lpstr>
      <vt:lpstr>Charter Schools Non-Renewed, Closed or  No Longer Ball State’s Portfolio </vt:lpstr>
      <vt:lpstr>Observations from Oversight of Virtual Charter Schools</vt:lpstr>
      <vt:lpstr>Response to Observations from Oversight of Virtual Charter Schools</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Marriette Siler</dc:creator>
  <cp:lastModifiedBy>Knab, Monica</cp:lastModifiedBy>
  <cp:revision>77</cp:revision>
  <cp:lastPrinted>2018-07-25T12:54:45Z</cp:lastPrinted>
  <dcterms:created xsi:type="dcterms:W3CDTF">2017-11-30T13:54:38Z</dcterms:created>
  <dcterms:modified xsi:type="dcterms:W3CDTF">2018-07-31T15:05:55Z</dcterms:modified>
</cp:coreProperties>
</file>