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handoutMasterIdLst>
    <p:handoutMasterId r:id="rId13"/>
  </p:handoutMasterIdLst>
  <p:sldIdLst>
    <p:sldId id="256" r:id="rId2"/>
    <p:sldId id="290" r:id="rId3"/>
    <p:sldId id="275" r:id="rId4"/>
    <p:sldId id="291" r:id="rId5"/>
    <p:sldId id="286" r:id="rId6"/>
    <p:sldId id="292" r:id="rId7"/>
    <p:sldId id="293" r:id="rId8"/>
    <p:sldId id="295" r:id="rId9"/>
    <p:sldId id="287" r:id="rId10"/>
    <p:sldId id="296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CC0099"/>
    <a:srgbClr val="0000CC"/>
    <a:srgbClr val="00CC00"/>
    <a:srgbClr val="FF0066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2185" autoAdjust="0"/>
  </p:normalViewPr>
  <p:slideViewPr>
    <p:cSldViewPr>
      <p:cViewPr>
        <p:scale>
          <a:sx n="70" d="100"/>
          <a:sy n="70" d="100"/>
        </p:scale>
        <p:origin x="-1386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r>
              <a:rPr lang="en-US" dirty="0" smtClean="0"/>
              <a:t>Draft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634AEF5-2C8D-42DD-A10D-E13B7563FDD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86738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r>
              <a:rPr lang="en-US" dirty="0" smtClean="0"/>
              <a:t>Draft</a:t>
            </a: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14FAC7E-1DCE-4738-A963-E796D1BDDD9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243025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FAC7E-1DCE-4738-A963-E796D1BDDD90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r>
              <a:rPr lang="en-US" dirty="0" smtClean="0"/>
              <a:t>Draft</a:t>
            </a:r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B220EB-CCF9-4ED8-BF8A-659D5AC74B05}" type="slidenum">
              <a:rPr lang="en-US" smtClean="0"/>
              <a:pPr/>
              <a:t>3</a:t>
            </a:fld>
            <a:endParaRPr lang="en-US" dirty="0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dirty="0" smtClean="0"/>
              <a:t>Draft</a:t>
            </a: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B220EB-CCF9-4ED8-BF8A-659D5AC74B05}" type="slidenum">
              <a:rPr lang="en-US" smtClean="0"/>
              <a:pPr/>
              <a:t>4</a:t>
            </a:fld>
            <a:endParaRPr lang="en-US" dirty="0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dirty="0" smtClean="0"/>
              <a:t>Draft</a:t>
            </a: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B220EB-CCF9-4ED8-BF8A-659D5AC74B05}" type="slidenum">
              <a:rPr lang="en-US" smtClean="0"/>
              <a:pPr/>
              <a:t>5</a:t>
            </a:fld>
            <a:endParaRPr lang="en-US" dirty="0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dirty="0" smtClean="0"/>
              <a:t>Draft</a:t>
            </a: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B220EB-CCF9-4ED8-BF8A-659D5AC74B05}" type="slidenum">
              <a:rPr lang="en-US" smtClean="0"/>
              <a:pPr/>
              <a:t>6</a:t>
            </a:fld>
            <a:endParaRPr lang="en-US" dirty="0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dirty="0" smtClean="0"/>
              <a:t>Draft</a:t>
            </a:r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B220EB-CCF9-4ED8-BF8A-659D5AC74B05}" type="slidenum">
              <a:rPr lang="en-US" smtClean="0"/>
              <a:pPr/>
              <a:t>7</a:t>
            </a:fld>
            <a:endParaRPr lang="en-US" dirty="0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dirty="0" smtClean="0"/>
              <a:t>Draft</a:t>
            </a:r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B220EB-CCF9-4ED8-BF8A-659D5AC74B05}" type="slidenum">
              <a:rPr lang="en-US" smtClean="0"/>
              <a:pPr/>
              <a:t>8</a:t>
            </a:fld>
            <a:endParaRPr lang="en-US" dirty="0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dirty="0" smtClean="0"/>
              <a:t>Draft</a:t>
            </a:r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B220EB-CCF9-4ED8-BF8A-659D5AC74B05}" type="slidenum">
              <a:rPr lang="en-US" smtClean="0"/>
              <a:pPr/>
              <a:t>9</a:t>
            </a:fld>
            <a:endParaRPr lang="en-US" dirty="0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dirty="0" smtClean="0"/>
              <a:t>Draft</a:t>
            </a:r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3D00E0-4133-426F-A659-5E69794D4820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prstClr val="black"/>
                </a:solidFill>
              </a:rPr>
              <a:t>FINAL</a:t>
            </a:r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1CA77-A3B2-4DC4-B723-C34006829368}" type="datetime1">
              <a:rPr lang="en-US" smtClean="0"/>
              <a:pPr/>
              <a:t>6/4/2014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8BF5-B692-4463-BE08-E81670F352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6E28A-50CF-4FD2-92B2-592D2765D672}" type="datetime1">
              <a:rPr lang="en-US" smtClean="0"/>
              <a:pPr/>
              <a:t>6/4/2014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8BF5-B692-4463-BE08-E81670F352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78B2-611D-4A77-914E-83509B42F8AF}" type="datetime1">
              <a:rPr lang="en-US" smtClean="0"/>
              <a:pPr/>
              <a:t>6/4/2014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8BF5-B692-4463-BE08-E81670F352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57240-A82D-43DB-95E0-782FF0ED3434}" type="datetime1">
              <a:rPr lang="en-US" smtClean="0"/>
              <a:pPr/>
              <a:t>6/4/2014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8BF5-B692-4463-BE08-E81670F352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4D3FB-4B23-461B-879A-7C7BA9737389}" type="datetime1">
              <a:rPr lang="en-US" smtClean="0"/>
              <a:pPr/>
              <a:t>6/4/2014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8BF5-B692-4463-BE08-E81670F352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AD6F9-8D87-4507-B576-CCF56A7452B5}" type="datetime1">
              <a:rPr lang="en-US" smtClean="0"/>
              <a:pPr/>
              <a:t>6/4/2014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8BF5-B692-4463-BE08-E81670F352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7CE45-9158-40EC-985B-52495873E061}" type="datetime1">
              <a:rPr lang="en-US" smtClean="0"/>
              <a:pPr/>
              <a:t>6/4/2014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8BF5-B692-4463-BE08-E81670F352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535FF-DD75-4A11-9F5F-DEE1E4EDC1D5}" type="datetime1">
              <a:rPr lang="en-US" smtClean="0"/>
              <a:pPr/>
              <a:t>6/4/2014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8BF5-B692-4463-BE08-E81670F352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75CE7-BAD8-413A-8D76-11AC0A9BD0A8}" type="datetime1">
              <a:rPr lang="en-US" smtClean="0"/>
              <a:pPr/>
              <a:t>6/4/2014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8BF5-B692-4463-BE08-E81670F352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5C25E-9995-49C9-B699-33FA8C895EE7}" type="datetime1">
              <a:rPr lang="en-US" smtClean="0"/>
              <a:pPr/>
              <a:t>6/4/2014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8BF5-B692-4463-BE08-E81670F352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1C50-375C-4498-83A3-8B23AED24B17}" type="datetime1">
              <a:rPr lang="en-US" smtClean="0"/>
              <a:pPr/>
              <a:t>6/4/2014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8BF5-B692-4463-BE08-E81670F352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30DDD9-5551-4FAC-9B8A-B5D0BD14D4C3}" type="datetime1">
              <a:rPr lang="en-US" smtClean="0"/>
              <a:pPr/>
              <a:t>6/4/2014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108BF5-B692-4463-BE08-E81670F352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0461" y="2667000"/>
            <a:ext cx="7772400" cy="2133601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Gill Sans MT" pitchFamily="34" charset="0"/>
              </a:rPr>
              <a:t>State Board of Education</a:t>
            </a:r>
            <a:br>
              <a:rPr lang="en-US" sz="4000" b="1" dirty="0" smtClean="0">
                <a:latin typeface="Gill Sans MT" pitchFamily="34" charset="0"/>
              </a:rPr>
            </a:br>
            <a:r>
              <a:rPr lang="en-US" sz="4000" b="1" dirty="0" smtClean="0">
                <a:latin typeface="Gill Sans MT" pitchFamily="34" charset="0"/>
              </a:rPr>
              <a:t>Assessment Update</a:t>
            </a:r>
            <a:endParaRPr lang="en-US" sz="4000" b="1" dirty="0">
              <a:latin typeface="Gill Sans MT" pitchFamily="34" charset="0"/>
            </a:endParaRPr>
          </a:p>
        </p:txBody>
      </p:sp>
      <p:pic>
        <p:nvPicPr>
          <p:cNvPr id="1026" name="Picture 2" descr="Description: Description: cid:image001.png@01CDF4C5.86EE47F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457200"/>
            <a:ext cx="6610122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8BF5-B692-4463-BE08-E81670F35243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359862" y="4419600"/>
            <a:ext cx="28607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Gill Sans MT" pitchFamily="34" charset="0"/>
              </a:rPr>
              <a:t>June 4, 2014 </a:t>
            </a:r>
            <a:endParaRPr lang="en-US" sz="3600" b="1" dirty="0"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991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305800" cy="3505200"/>
          </a:xfr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200" dirty="0" smtClean="0">
                <a:latin typeface="Gill Sans MT" pitchFamily="34" charset="0"/>
                <a:cs typeface="Arial" pitchFamily="34" charset="0"/>
              </a:rPr>
              <a:t>Thank </a:t>
            </a:r>
            <a:r>
              <a:rPr lang="en-US" sz="5200" dirty="0" smtClean="0">
                <a:latin typeface="Gill Sans MT" pitchFamily="34" charset="0"/>
                <a:cs typeface="Arial" pitchFamily="34" charset="0"/>
              </a:rPr>
              <a:t>you! </a:t>
            </a:r>
            <a:endParaRPr lang="en-US" sz="5200" dirty="0" smtClean="0">
              <a:latin typeface="Gill Sans MT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sz="6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</a:t>
            </a:r>
            <a:endParaRPr lang="en-US" sz="6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229600" y="6324600"/>
            <a:ext cx="762000" cy="365125"/>
          </a:xfrm>
        </p:spPr>
        <p:txBody>
          <a:bodyPr/>
          <a:lstStyle/>
          <a:p>
            <a:pPr>
              <a:defRPr/>
            </a:pPr>
            <a:fld id="{3CDCE54A-B03C-4FDF-8CA6-08D488CC0A2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Picture 2" descr="Description: Description: cid:image001.png@01CDF4C5.86EE47F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6019800"/>
            <a:ext cx="2931202" cy="685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2125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6858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Gill Sans MT" pitchFamily="34" charset="0"/>
              </a:rPr>
              <a:t>Agenda</a:t>
            </a:r>
            <a:endParaRPr lang="en-US" dirty="0"/>
          </a:p>
        </p:txBody>
      </p:sp>
      <p:pic>
        <p:nvPicPr>
          <p:cNvPr id="7" name="Picture 2" descr="Description: Description: cid:image001.png@01CDF4C5.86EE47F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5791200"/>
            <a:ext cx="2931202" cy="60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2438400" y="1447800"/>
            <a:ext cx="4419600" cy="3352800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None/>
            </a:pPr>
            <a:endParaRPr lang="en-US" sz="1100" dirty="0" smtClean="0"/>
          </a:p>
          <a:p>
            <a:pPr eaLnBrk="1" hangingPunct="1">
              <a:lnSpc>
                <a:spcPct val="80000"/>
              </a:lnSpc>
            </a:pPr>
            <a:r>
              <a:rPr lang="en-US" sz="2400" dirty="0" smtClean="0">
                <a:latin typeface="Gill Sans MT" pitchFamily="34" charset="0"/>
              </a:rPr>
              <a:t>Spring ISTEP+ Testing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500" dirty="0" smtClean="0">
              <a:latin typeface="Gill Sans MT" pitchFamily="34" charset="0"/>
            </a:endParaRPr>
          </a:p>
          <a:p>
            <a:pPr lvl="1">
              <a:lnSpc>
                <a:spcPct val="80000"/>
              </a:lnSpc>
            </a:pPr>
            <a:r>
              <a:rPr lang="en-US" sz="2200" dirty="0" smtClean="0">
                <a:latin typeface="Gill Sans MT" pitchFamily="34" charset="0"/>
              </a:rPr>
              <a:t>Online and Paper/Pencil</a:t>
            </a:r>
          </a:p>
          <a:p>
            <a:pPr lvl="1">
              <a:lnSpc>
                <a:spcPct val="80000"/>
              </a:lnSpc>
            </a:pPr>
            <a:r>
              <a:rPr lang="en-US" sz="2200" dirty="0" smtClean="0">
                <a:latin typeface="Gill Sans MT" pitchFamily="34" charset="0"/>
              </a:rPr>
              <a:t>Testing Windows</a:t>
            </a:r>
          </a:p>
          <a:p>
            <a:pPr lvl="1">
              <a:lnSpc>
                <a:spcPct val="80000"/>
              </a:lnSpc>
            </a:pPr>
            <a:r>
              <a:rPr lang="en-US" sz="2200" dirty="0" smtClean="0">
                <a:latin typeface="Gill Sans MT" pitchFamily="34" charset="0"/>
              </a:rPr>
              <a:t>Return of Results</a:t>
            </a:r>
          </a:p>
          <a:p>
            <a:pPr lvl="2">
              <a:lnSpc>
                <a:spcPct val="80000"/>
              </a:lnSpc>
            </a:pPr>
            <a:r>
              <a:rPr lang="en-US" sz="2000" dirty="0" smtClean="0">
                <a:latin typeface="Gill Sans MT" pitchFamily="34" charset="0"/>
              </a:rPr>
              <a:t>INORS</a:t>
            </a:r>
          </a:p>
          <a:p>
            <a:pPr lvl="2">
              <a:lnSpc>
                <a:spcPct val="80000"/>
              </a:lnSpc>
            </a:pPr>
            <a:r>
              <a:rPr lang="en-US" sz="2000" dirty="0" smtClean="0">
                <a:latin typeface="Gill Sans MT" pitchFamily="34" charset="0"/>
              </a:rPr>
              <a:t>Parent Network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1200" dirty="0" smtClean="0">
              <a:latin typeface="Gill Sans MT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dirty="0" smtClean="0">
                <a:latin typeface="Gill Sans MT" pitchFamily="34" charset="0"/>
              </a:rPr>
              <a:t>Future Assessment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>
                <a:latin typeface="Gill Sans MT" pitchFamily="34" charset="0"/>
              </a:rPr>
              <a:t>NCSC (Alternate Assessment)</a:t>
            </a:r>
            <a:endParaRPr lang="en-US" sz="500" dirty="0" smtClean="0">
              <a:latin typeface="Gill Sans MT" pitchFamily="34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8BF5-B692-4463-BE08-E81670F35243}" type="slidenum">
              <a:rPr lang="en-US" smtClean="0">
                <a:latin typeface="Gill Sans MT" pitchFamily="34" charset="0"/>
              </a:rPr>
              <a:pPr/>
              <a:t>2</a:t>
            </a:fld>
            <a:endParaRPr lang="en-US" dirty="0"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253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7772400" cy="762000"/>
          </a:xfrm>
        </p:spPr>
        <p:txBody>
          <a:bodyPr>
            <a:noAutofit/>
          </a:bodyPr>
          <a:lstStyle/>
          <a:p>
            <a:pPr eaLnBrk="1" hangingPunct="1"/>
            <a:r>
              <a:rPr lang="en-US" sz="4000" dirty="0" smtClean="0">
                <a:latin typeface="Gill Sans MT" pitchFamily="34" charset="0"/>
              </a:rPr>
              <a:t>Online Statistics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8BF5-B692-4463-BE08-E81670F35243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6" name="Picture 2" descr="Description: Description: cid:image001.png@01CDF4C5.86EE47F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6019800"/>
            <a:ext cx="2931202" cy="685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4957455"/>
              </p:ext>
            </p:extLst>
          </p:nvPr>
        </p:nvGraphicFramePr>
        <p:xfrm>
          <a:off x="1618001" y="2209800"/>
          <a:ext cx="5638800" cy="2414158"/>
        </p:xfrm>
        <a:graphic>
          <a:graphicData uri="http://schemas.openxmlformats.org/drawingml/2006/table">
            <a:tbl>
              <a:tblPr firstRow="1" firstCol="1" bandRow="1"/>
              <a:tblGrid>
                <a:gridCol w="2620211"/>
                <a:gridCol w="1457861"/>
                <a:gridCol w="1560728"/>
              </a:tblGrid>
              <a:tr h="533400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ill Sans MT" pitchFamily="34" charset="0"/>
                          <a:ea typeface="Calibri"/>
                          <a:cs typeface="Times New Roman"/>
                        </a:rPr>
                        <a:t>Test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Gill Sans MT" pitchFamily="34" charset="0"/>
                          <a:ea typeface="Calibri"/>
                          <a:cs typeface="Times New Roman"/>
                        </a:rPr>
                        <a:t>% of Students Testing Online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930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ill Sans MT" pitchFamily="34" charset="0"/>
                          <a:ea typeface="Calibri"/>
                          <a:cs typeface="Times New Roman"/>
                        </a:rPr>
                        <a:t>Spring 2014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ill Sans MT" pitchFamily="34" charset="0"/>
                          <a:ea typeface="Calibri"/>
                          <a:cs typeface="Times New Roman"/>
                        </a:rPr>
                        <a:t>Spring 2013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31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Gill Sans MT" pitchFamily="34" charset="0"/>
                          <a:ea typeface="Calibri"/>
                          <a:cs typeface="Times New Roman"/>
                        </a:rPr>
                        <a:t>IREAD-3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Gill Sans MT" pitchFamily="34" charset="0"/>
                          <a:ea typeface="Calibri"/>
                          <a:cs typeface="Times New Roman"/>
                        </a:rPr>
                        <a:t>57%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ill Sans MT" pitchFamily="34" charset="0"/>
                          <a:ea typeface="Calibri"/>
                          <a:cs typeface="Times New Roman"/>
                        </a:rPr>
                        <a:t>56%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135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Gill Sans MT" pitchFamily="34" charset="0"/>
                          <a:ea typeface="Calibri"/>
                          <a:cs typeface="Times New Roman"/>
                        </a:rPr>
                        <a:t>ISTEP+ Applied Skills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Gill Sans MT" pitchFamily="34" charset="0"/>
                          <a:ea typeface="Calibri"/>
                          <a:cs typeface="Times New Roman"/>
                        </a:rPr>
                        <a:t>3%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ill Sans MT" pitchFamily="34" charset="0"/>
                          <a:ea typeface="Calibri"/>
                          <a:cs typeface="Times New Roman"/>
                        </a:rPr>
                        <a:t>1%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31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Gill Sans MT" pitchFamily="34" charset="0"/>
                          <a:ea typeface="Calibri"/>
                          <a:cs typeface="Times New Roman"/>
                        </a:rPr>
                        <a:t>ISTEP+ Multiple-Choice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ill Sans MT" pitchFamily="34" charset="0"/>
                          <a:ea typeface="Calibri"/>
                          <a:cs typeface="Times New Roman"/>
                        </a:rPr>
                        <a:t>89</a:t>
                      </a:r>
                      <a:r>
                        <a:rPr lang="en-US" sz="1800" dirty="0" smtClean="0">
                          <a:effectLst/>
                          <a:latin typeface="Gill Sans MT" pitchFamily="34" charset="0"/>
                          <a:ea typeface="Calibri"/>
                          <a:cs typeface="Times New Roman"/>
                        </a:rPr>
                        <a:t>%*</a:t>
                      </a:r>
                      <a:endParaRPr lang="en-US" sz="1800" dirty="0">
                        <a:effectLst/>
                        <a:latin typeface="Gill Sans MT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ill Sans MT" pitchFamily="34" charset="0"/>
                          <a:ea typeface="Calibri"/>
                          <a:cs typeface="Times New Roman"/>
                        </a:rPr>
                        <a:t>94%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990600" y="5012435"/>
            <a:ext cx="7313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*Percent reduced by last-minute switch to paper/pencil—refer to next slide.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7772400" cy="762000"/>
          </a:xfrm>
        </p:spPr>
        <p:txBody>
          <a:bodyPr>
            <a:noAutofit/>
          </a:bodyPr>
          <a:lstStyle/>
          <a:p>
            <a:pPr eaLnBrk="1" hangingPunct="1"/>
            <a:r>
              <a:rPr lang="en-US" sz="4000" dirty="0" smtClean="0">
                <a:latin typeface="Gill Sans MT" pitchFamily="34" charset="0"/>
              </a:rPr>
              <a:t>Last-Minute Switch to Paper/Pencil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8BF5-B692-4463-BE08-E81670F35243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6" name="Picture 2" descr="Description: Description: cid:image001.png@01CDF4C5.86EE47F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6019800"/>
            <a:ext cx="2931202" cy="685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3263336"/>
              </p:ext>
            </p:extLst>
          </p:nvPr>
        </p:nvGraphicFramePr>
        <p:xfrm>
          <a:off x="3083602" y="1676400"/>
          <a:ext cx="2819400" cy="3378779"/>
        </p:xfrm>
        <a:graphic>
          <a:graphicData uri="http://schemas.openxmlformats.org/drawingml/2006/table">
            <a:tbl>
              <a:tblPr firstRow="1" firstCol="1" bandRow="1"/>
              <a:tblGrid>
                <a:gridCol w="1279255"/>
                <a:gridCol w="1540145"/>
              </a:tblGrid>
              <a:tr h="609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Gill Sans MT" pitchFamily="34" charset="0"/>
                          <a:ea typeface="Calibri"/>
                          <a:cs typeface="Times New Roman"/>
                        </a:rPr>
                        <a:t>Grade</a:t>
                      </a:r>
                      <a:endParaRPr lang="en-US" sz="1800" dirty="0">
                        <a:effectLst/>
                        <a:latin typeface="Gill Sans MT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Gill Sans MT" pitchFamily="34" charset="0"/>
                          <a:ea typeface="Calibri"/>
                          <a:cs typeface="Times New Roman"/>
                        </a:rPr>
                        <a:t>Number</a:t>
                      </a:r>
                      <a:r>
                        <a:rPr lang="en-US" sz="1800" baseline="0" dirty="0" smtClean="0">
                          <a:effectLst/>
                          <a:latin typeface="Gill Sans MT" pitchFamily="34" charset="0"/>
                          <a:ea typeface="Calibri"/>
                          <a:cs typeface="Times New Roman"/>
                        </a:rPr>
                        <a:t> of Students</a:t>
                      </a:r>
                      <a:endParaRPr lang="en-US" sz="1800" dirty="0">
                        <a:effectLst/>
                        <a:latin typeface="Gill Sans MT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Gill Sans MT" pitchFamily="34" charset="0"/>
                          <a:ea typeface="Calibri"/>
                          <a:cs typeface="Times New Roman"/>
                        </a:rPr>
                        <a:t>3</a:t>
                      </a:r>
                      <a:endParaRPr lang="en-US" sz="1600" dirty="0">
                        <a:effectLst/>
                        <a:latin typeface="Gill Sans MT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Gill Sans MT" pitchFamily="34" charset="0"/>
                          <a:ea typeface="Calibri"/>
                          <a:cs typeface="Times New Roman"/>
                        </a:rPr>
                        <a:t>4885</a:t>
                      </a:r>
                      <a:endParaRPr lang="en-US" sz="1600" dirty="0">
                        <a:effectLst/>
                        <a:latin typeface="Gill Sans MT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Gill Sans MT" pitchFamily="34" charset="0"/>
                          <a:ea typeface="Calibri"/>
                          <a:cs typeface="Times New Roman"/>
                        </a:rPr>
                        <a:t>4</a:t>
                      </a:r>
                      <a:endParaRPr lang="en-US" sz="1600" dirty="0">
                        <a:effectLst/>
                        <a:latin typeface="Gill Sans MT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Gill Sans MT" pitchFamily="34" charset="0"/>
                          <a:ea typeface="Calibri"/>
                          <a:cs typeface="Times New Roman"/>
                        </a:rPr>
                        <a:t>4712</a:t>
                      </a:r>
                      <a:endParaRPr lang="en-US" sz="1600" dirty="0">
                        <a:effectLst/>
                        <a:latin typeface="Gill Sans MT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Gill Sans MT" pitchFamily="34" charset="0"/>
                          <a:ea typeface="Calibri"/>
                          <a:cs typeface="Times New Roman"/>
                        </a:rPr>
                        <a:t>5</a:t>
                      </a:r>
                      <a:endParaRPr lang="en-US" sz="1600" dirty="0">
                        <a:effectLst/>
                        <a:latin typeface="Gill Sans MT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Gill Sans MT" pitchFamily="34" charset="0"/>
                          <a:ea typeface="Calibri"/>
                          <a:cs typeface="Times New Roman"/>
                        </a:rPr>
                        <a:t>4677</a:t>
                      </a:r>
                      <a:endParaRPr lang="en-US" sz="1600" dirty="0">
                        <a:effectLst/>
                        <a:latin typeface="Gill Sans MT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Gill Sans MT" pitchFamily="34" charset="0"/>
                          <a:ea typeface="Calibri"/>
                          <a:cs typeface="Times New Roman"/>
                        </a:rPr>
                        <a:t>6</a:t>
                      </a:r>
                      <a:endParaRPr lang="en-US" sz="1600" dirty="0">
                        <a:effectLst/>
                        <a:latin typeface="Gill Sans MT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Gill Sans MT" pitchFamily="34" charset="0"/>
                          <a:ea typeface="Calibri"/>
                          <a:cs typeface="Times New Roman"/>
                        </a:rPr>
                        <a:t>4074</a:t>
                      </a:r>
                      <a:endParaRPr lang="en-US" sz="1600" dirty="0">
                        <a:effectLst/>
                        <a:latin typeface="Gill Sans MT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Gill Sans MT" pitchFamily="34" charset="0"/>
                          <a:ea typeface="Calibri"/>
                          <a:cs typeface="Times New Roman"/>
                        </a:rPr>
                        <a:t>7</a:t>
                      </a:r>
                      <a:endParaRPr lang="en-US" sz="1600" dirty="0">
                        <a:effectLst/>
                        <a:latin typeface="Gill Sans MT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Gill Sans MT" pitchFamily="34" charset="0"/>
                          <a:ea typeface="Calibri"/>
                          <a:cs typeface="Times New Roman"/>
                        </a:rPr>
                        <a:t>4812</a:t>
                      </a:r>
                      <a:endParaRPr lang="en-US" sz="1600" dirty="0">
                        <a:effectLst/>
                        <a:latin typeface="Gill Sans MT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Gill Sans MT" pitchFamily="34" charset="0"/>
                          <a:ea typeface="Calibri"/>
                          <a:cs typeface="Times New Roman"/>
                        </a:rPr>
                        <a:t>8</a:t>
                      </a:r>
                      <a:endParaRPr lang="en-US" sz="1600" dirty="0">
                        <a:effectLst/>
                        <a:latin typeface="Gill Sans MT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Gill Sans MT" pitchFamily="34" charset="0"/>
                          <a:ea typeface="Calibri"/>
                          <a:cs typeface="Times New Roman"/>
                        </a:rPr>
                        <a:t>4483</a:t>
                      </a:r>
                      <a:endParaRPr lang="en-US" sz="1600" dirty="0">
                        <a:effectLst/>
                        <a:latin typeface="Gill Sans MT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317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Gill Sans MT" pitchFamily="34" charset="0"/>
                          <a:ea typeface="Calibri"/>
                          <a:cs typeface="Times New Roman"/>
                        </a:rPr>
                        <a:t>Total</a:t>
                      </a:r>
                      <a:endParaRPr lang="en-US" sz="1600" dirty="0">
                        <a:effectLst/>
                        <a:latin typeface="Gill Sans MT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Gill Sans MT" pitchFamily="34" charset="0"/>
                          <a:ea typeface="Calibri"/>
                          <a:cs typeface="Times New Roman"/>
                        </a:rPr>
                        <a:t>27,643</a:t>
                      </a:r>
                      <a:endParaRPr lang="en-US" sz="1600" dirty="0">
                        <a:effectLst/>
                        <a:latin typeface="Gill Sans MT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649585" y="5477807"/>
            <a:ext cx="358245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i="1" dirty="0" smtClean="0"/>
              <a:t>These data represent 5% of testers.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93174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772400" cy="762000"/>
          </a:xfrm>
        </p:spPr>
        <p:txBody>
          <a:bodyPr>
            <a:noAutofit/>
          </a:bodyPr>
          <a:lstStyle/>
          <a:p>
            <a:pPr eaLnBrk="1" hangingPunct="1"/>
            <a:r>
              <a:rPr lang="en-US" sz="4000" dirty="0" smtClean="0">
                <a:latin typeface="Gill Sans MT" pitchFamily="34" charset="0"/>
              </a:rPr>
              <a:t>Testing Windows Revisited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8BF5-B692-4463-BE08-E81670F35243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6" name="Picture 2" descr="Description: Description: cid:image001.png@01CDF4C5.86EE47F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6019800"/>
            <a:ext cx="2931202" cy="685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5807569"/>
              </p:ext>
            </p:extLst>
          </p:nvPr>
        </p:nvGraphicFramePr>
        <p:xfrm>
          <a:off x="1676400" y="1676400"/>
          <a:ext cx="5963899" cy="3627120"/>
        </p:xfrm>
        <a:graphic>
          <a:graphicData uri="http://schemas.openxmlformats.org/drawingml/2006/table">
            <a:tbl>
              <a:tblPr firstRow="1" firstCol="1" bandRow="1"/>
              <a:tblGrid>
                <a:gridCol w="2514600"/>
                <a:gridCol w="1696699"/>
                <a:gridCol w="1752600"/>
              </a:tblGrid>
              <a:tr h="533400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Gill Sans MT" pitchFamily="34" charset="0"/>
                          <a:ea typeface="Times New Roman"/>
                        </a:rPr>
                        <a:t>Assessment</a:t>
                      </a:r>
                      <a:endParaRPr lang="en-US" sz="1800" dirty="0">
                        <a:effectLst/>
                        <a:latin typeface="Gill Sans MT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Gill Sans MT" pitchFamily="34" charset="0"/>
                          <a:ea typeface="Times New Roman"/>
                        </a:rPr>
                        <a:t>Testing Window Options</a:t>
                      </a:r>
                      <a:endParaRPr lang="en-US" sz="1800" dirty="0">
                        <a:effectLst/>
                        <a:latin typeface="Gill Sans MT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34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Gill Sans MT" pitchFamily="34" charset="0"/>
                          <a:ea typeface="Times New Roman"/>
                        </a:rPr>
                        <a:t>Original</a:t>
                      </a:r>
                      <a:endParaRPr lang="en-US" sz="1800" dirty="0">
                        <a:effectLst/>
                        <a:latin typeface="Gill Sans MT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Gill Sans MT" pitchFamily="34" charset="0"/>
                          <a:ea typeface="Times New Roman"/>
                        </a:rPr>
                        <a:t>Final</a:t>
                      </a:r>
                      <a:endParaRPr lang="en-US" sz="1800" dirty="0">
                        <a:effectLst/>
                        <a:latin typeface="Gill Sans MT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Gill Sans MT" pitchFamily="34" charset="0"/>
                          <a:ea typeface="Times New Roman"/>
                        </a:rPr>
                        <a:t>ISTEP+ </a:t>
                      </a:r>
                      <a:r>
                        <a:rPr lang="en-US" sz="1600" b="1" dirty="0" smtClean="0">
                          <a:effectLst/>
                          <a:latin typeface="Gill Sans MT" pitchFamily="34" charset="0"/>
                          <a:ea typeface="Times New Roman"/>
                        </a:rPr>
                        <a:t>Applied </a:t>
                      </a:r>
                      <a:r>
                        <a:rPr lang="en-US" sz="1600" b="1" dirty="0">
                          <a:effectLst/>
                          <a:latin typeface="Gill Sans MT" pitchFamily="34" charset="0"/>
                          <a:ea typeface="Times New Roman"/>
                        </a:rPr>
                        <a:t>Skills</a:t>
                      </a:r>
                      <a:endParaRPr lang="en-US" sz="1600" dirty="0">
                        <a:effectLst/>
                        <a:latin typeface="Gill Sans MT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ill Sans MT" pitchFamily="34" charset="0"/>
                          <a:ea typeface="Times New Roman"/>
                        </a:rPr>
                        <a:t>March 3-12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ill Sans MT" pitchFamily="34" charset="0"/>
                          <a:ea typeface="Times New Roman"/>
                        </a:rPr>
                        <a:t>March </a:t>
                      </a:r>
                      <a:r>
                        <a:rPr lang="en-US" sz="1600" dirty="0" smtClean="0">
                          <a:effectLst/>
                          <a:latin typeface="Gill Sans MT" pitchFamily="34" charset="0"/>
                          <a:ea typeface="Times New Roman"/>
                        </a:rPr>
                        <a:t>3-21</a:t>
                      </a:r>
                      <a:endParaRPr lang="en-US" sz="1600" dirty="0">
                        <a:effectLst/>
                        <a:latin typeface="Gill Sans MT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Gill Sans MT" pitchFamily="34" charset="0"/>
                          <a:ea typeface="Times New Roman"/>
                        </a:rPr>
                        <a:t>IREAD-3</a:t>
                      </a:r>
                      <a:endParaRPr lang="en-US" sz="1600" dirty="0">
                        <a:effectLst/>
                        <a:latin typeface="Gill Sans MT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ill Sans MT" pitchFamily="34" charset="0"/>
                          <a:ea typeface="Times New Roman"/>
                        </a:rPr>
                        <a:t>March 17-19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ill Sans MT" pitchFamily="34" charset="0"/>
                          <a:ea typeface="Times New Roman"/>
                        </a:rPr>
                        <a:t>March </a:t>
                      </a:r>
                      <a:r>
                        <a:rPr lang="en-US" sz="1600" dirty="0" smtClean="0">
                          <a:effectLst/>
                          <a:latin typeface="Gill Sans MT" pitchFamily="34" charset="0"/>
                          <a:ea typeface="Times New Roman"/>
                        </a:rPr>
                        <a:t>17-21</a:t>
                      </a:r>
                      <a:endParaRPr lang="en-US" sz="1600" dirty="0">
                        <a:effectLst/>
                        <a:latin typeface="Gill Sans MT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Gill Sans MT" pitchFamily="34" charset="0"/>
                          <a:ea typeface="Times New Roman"/>
                        </a:rPr>
                        <a:t>IMAST</a:t>
                      </a:r>
                      <a:endParaRPr lang="en-US" sz="1600" b="1" dirty="0">
                        <a:effectLst/>
                        <a:latin typeface="Gill Sans MT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Gill Sans MT" pitchFamily="34" charset="0"/>
                          <a:ea typeface="Times New Roman"/>
                        </a:rPr>
                        <a:t>April 28 – May 7</a:t>
                      </a:r>
                      <a:endParaRPr lang="en-US" sz="1600" dirty="0">
                        <a:effectLst/>
                        <a:latin typeface="Gill Sans MT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Gill Sans MT" pitchFamily="34" charset="0"/>
                          <a:ea typeface="Times New Roman"/>
                        </a:rPr>
                        <a:t>April 28 –</a:t>
                      </a:r>
                      <a:r>
                        <a:rPr lang="en-US" sz="1600" baseline="0" dirty="0" smtClean="0">
                          <a:effectLst/>
                          <a:latin typeface="Gill Sans MT" pitchFamily="34" charset="0"/>
                          <a:ea typeface="Times New Roman"/>
                        </a:rPr>
                        <a:t> May 9</a:t>
                      </a:r>
                      <a:endParaRPr lang="en-US" sz="1600" dirty="0">
                        <a:effectLst/>
                        <a:latin typeface="Gill Sans MT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Gill Sans MT" pitchFamily="34" charset="0"/>
                          <a:ea typeface="Times New Roman"/>
                        </a:rPr>
                        <a:t>ISTEP+ Multiple-Choice</a:t>
                      </a:r>
                      <a:endParaRPr lang="en-US" sz="1600" b="1" dirty="0">
                        <a:effectLst/>
                        <a:latin typeface="Gill Sans MT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Gill Sans MT" pitchFamily="34" charset="0"/>
                          <a:ea typeface="Times New Roman"/>
                        </a:rPr>
                        <a:t>April 28 – May 9</a:t>
                      </a:r>
                      <a:endParaRPr lang="en-US" sz="1600" dirty="0">
                        <a:effectLst/>
                        <a:latin typeface="Gill Sans MT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Gill Sans MT" pitchFamily="34" charset="0"/>
                          <a:ea typeface="Times New Roman"/>
                        </a:rPr>
                        <a:t>April 28 –</a:t>
                      </a:r>
                      <a:r>
                        <a:rPr lang="en-US" sz="1600" baseline="0" dirty="0" smtClean="0">
                          <a:effectLst/>
                          <a:latin typeface="Gill Sans MT" pitchFamily="34" charset="0"/>
                          <a:ea typeface="Times New Roman"/>
                        </a:rPr>
                        <a:t> May 13</a:t>
                      </a:r>
                      <a:endParaRPr lang="en-US" sz="1600" dirty="0">
                        <a:effectLst/>
                        <a:latin typeface="Gill Sans MT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8937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772400" cy="762000"/>
          </a:xfrm>
        </p:spPr>
        <p:txBody>
          <a:bodyPr>
            <a:noAutofit/>
          </a:bodyPr>
          <a:lstStyle/>
          <a:p>
            <a:pPr eaLnBrk="1" hangingPunct="1"/>
            <a:r>
              <a:rPr lang="en-US" sz="4000" dirty="0" smtClean="0">
                <a:latin typeface="Gill Sans MT" pitchFamily="34" charset="0"/>
              </a:rPr>
              <a:t>Return of Results – Part 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8BF5-B692-4463-BE08-E81670F35243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6" name="Picture 2" descr="Description: Description: cid:image001.png@01CDF4C5.86EE47F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6019800"/>
            <a:ext cx="2931202" cy="685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0214958"/>
              </p:ext>
            </p:extLst>
          </p:nvPr>
        </p:nvGraphicFramePr>
        <p:xfrm>
          <a:off x="1981200" y="1600200"/>
          <a:ext cx="5201899" cy="2346960"/>
        </p:xfrm>
        <a:graphic>
          <a:graphicData uri="http://schemas.openxmlformats.org/drawingml/2006/table">
            <a:tbl>
              <a:tblPr firstRow="1" firstCol="1" bandRow="1"/>
              <a:tblGrid>
                <a:gridCol w="1752600"/>
                <a:gridCol w="1696699"/>
                <a:gridCol w="1752600"/>
              </a:tblGrid>
              <a:tr h="533400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Gill Sans MT" pitchFamily="34" charset="0"/>
                          <a:ea typeface="Times New Roman"/>
                        </a:rPr>
                        <a:t>Assessment</a:t>
                      </a:r>
                      <a:endParaRPr lang="en-US" sz="1800" dirty="0">
                        <a:effectLst/>
                        <a:latin typeface="Gill Sans MT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Gill Sans MT" pitchFamily="34" charset="0"/>
                          <a:ea typeface="Times New Roman"/>
                        </a:rPr>
                        <a:t>Return Results Dates</a:t>
                      </a:r>
                      <a:endParaRPr lang="en-US" sz="1800" dirty="0">
                        <a:effectLst/>
                        <a:latin typeface="Gill Sans MT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34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Gill Sans MT" pitchFamily="34" charset="0"/>
                          <a:ea typeface="Times New Roman"/>
                        </a:rPr>
                        <a:t>Original</a:t>
                      </a:r>
                      <a:endParaRPr lang="en-US" sz="1800" dirty="0">
                        <a:effectLst/>
                        <a:latin typeface="Gill Sans MT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Gill Sans MT" pitchFamily="34" charset="0"/>
                          <a:ea typeface="Times New Roman"/>
                        </a:rPr>
                        <a:t>Final</a:t>
                      </a:r>
                      <a:endParaRPr lang="en-US" sz="1800" dirty="0">
                        <a:effectLst/>
                        <a:latin typeface="Gill Sans MT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Gill Sans MT" pitchFamily="34" charset="0"/>
                          <a:ea typeface="Times New Roman"/>
                        </a:rPr>
                        <a:t>ISTEP</a:t>
                      </a:r>
                      <a:r>
                        <a:rPr lang="en-US" sz="1600" b="1" dirty="0" smtClean="0">
                          <a:effectLst/>
                          <a:latin typeface="Gill Sans MT" pitchFamily="34" charset="0"/>
                          <a:ea typeface="Times New Roman"/>
                        </a:rPr>
                        <a:t>+</a:t>
                      </a:r>
                      <a:endParaRPr lang="en-US" sz="1600" dirty="0">
                        <a:effectLst/>
                        <a:latin typeface="Gill Sans MT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Gill Sans MT" pitchFamily="34" charset="0"/>
                          <a:ea typeface="Times New Roman"/>
                        </a:rPr>
                        <a:t>May 25</a:t>
                      </a:r>
                      <a:endParaRPr lang="en-US" sz="1600" dirty="0">
                        <a:effectLst/>
                        <a:latin typeface="Gill Sans MT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Gill Sans MT" pitchFamily="34" charset="0"/>
                          <a:ea typeface="Times New Roman"/>
                        </a:rPr>
                        <a:t>May 30</a:t>
                      </a:r>
                      <a:endParaRPr lang="en-US" sz="1600" dirty="0">
                        <a:effectLst/>
                        <a:latin typeface="Gill Sans MT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Gill Sans MT" pitchFamily="34" charset="0"/>
                          <a:ea typeface="Times New Roman"/>
                        </a:rPr>
                        <a:t>IMAST</a:t>
                      </a:r>
                      <a:endParaRPr lang="en-US" sz="1600" b="1" dirty="0">
                        <a:effectLst/>
                        <a:latin typeface="Gill Sans MT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Gill Sans MT" pitchFamily="34" charset="0"/>
                          <a:ea typeface="Times New Roman"/>
                        </a:rPr>
                        <a:t>June</a:t>
                      </a:r>
                      <a:r>
                        <a:rPr lang="en-US" sz="1600" baseline="0" dirty="0" smtClean="0">
                          <a:effectLst/>
                          <a:latin typeface="Gill Sans MT" pitchFamily="34" charset="0"/>
                          <a:ea typeface="Times New Roman"/>
                        </a:rPr>
                        <a:t> 6</a:t>
                      </a:r>
                      <a:endParaRPr lang="en-US" sz="1600" dirty="0">
                        <a:effectLst/>
                        <a:latin typeface="Gill Sans MT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Gill Sans MT" pitchFamily="34" charset="0"/>
                          <a:ea typeface="Times New Roman"/>
                        </a:rPr>
                        <a:t>June 11</a:t>
                      </a:r>
                      <a:endParaRPr lang="en-US" sz="1600" dirty="0">
                        <a:effectLst/>
                        <a:latin typeface="Gill Sans MT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043721" y="5432230"/>
            <a:ext cx="727782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i="1" dirty="0" smtClean="0"/>
              <a:t>Return of results impacted by weather-related testing window extensions</a:t>
            </a:r>
            <a:endParaRPr lang="en-US" i="1" dirty="0"/>
          </a:p>
        </p:txBody>
      </p:sp>
      <p:sp>
        <p:nvSpPr>
          <p:cNvPr id="3" name="TextBox 2"/>
          <p:cNvSpPr txBox="1"/>
          <p:nvPr/>
        </p:nvSpPr>
        <p:spPr>
          <a:xfrm>
            <a:off x="1676400" y="4191000"/>
            <a:ext cx="62372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Data available to </a:t>
            </a:r>
            <a:r>
              <a:rPr lang="en-US" i="1" dirty="0" smtClean="0"/>
              <a:t>corporations and schools </a:t>
            </a:r>
            <a:r>
              <a:rPr lang="en-US" dirty="0" smtClean="0"/>
              <a:t>via the Indiana Online</a:t>
            </a:r>
          </a:p>
          <a:p>
            <a:pPr algn="ctr"/>
            <a:r>
              <a:rPr lang="en-US" dirty="0" smtClean="0"/>
              <a:t>Reporting System (INORS); parents access results through the </a:t>
            </a:r>
          </a:p>
          <a:p>
            <a:pPr algn="ctr"/>
            <a:r>
              <a:rPr lang="en-US" dirty="0" smtClean="0"/>
              <a:t>Parent Network.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238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772400" cy="762000"/>
          </a:xfrm>
        </p:spPr>
        <p:txBody>
          <a:bodyPr>
            <a:noAutofit/>
          </a:bodyPr>
          <a:lstStyle/>
          <a:p>
            <a:pPr eaLnBrk="1" hangingPunct="1"/>
            <a:r>
              <a:rPr lang="en-US" sz="4000" dirty="0" smtClean="0">
                <a:latin typeface="Gill Sans MT" pitchFamily="34" charset="0"/>
              </a:rPr>
              <a:t>Return of Results – Part 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8BF5-B692-4463-BE08-E81670F35243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6" name="Picture 2" descr="Description: Description: cid:image001.png@01CDF4C5.86EE47F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6019800"/>
            <a:ext cx="2931202" cy="685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5066407"/>
              </p:ext>
            </p:extLst>
          </p:nvPr>
        </p:nvGraphicFramePr>
        <p:xfrm>
          <a:off x="1997646" y="1636206"/>
          <a:ext cx="5201899" cy="2346960"/>
        </p:xfrm>
        <a:graphic>
          <a:graphicData uri="http://schemas.openxmlformats.org/drawingml/2006/table">
            <a:tbl>
              <a:tblPr firstRow="1" firstCol="1" bandRow="1"/>
              <a:tblGrid>
                <a:gridCol w="1752600"/>
                <a:gridCol w="1696699"/>
                <a:gridCol w="1752600"/>
              </a:tblGrid>
              <a:tr h="533400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Gill Sans MT" pitchFamily="34" charset="0"/>
                          <a:ea typeface="Times New Roman"/>
                        </a:rPr>
                        <a:t>Assessment</a:t>
                      </a:r>
                      <a:endParaRPr lang="en-US" sz="1800" dirty="0">
                        <a:effectLst/>
                        <a:latin typeface="Gill Sans MT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Gill Sans MT" pitchFamily="34" charset="0"/>
                          <a:ea typeface="Times New Roman"/>
                        </a:rPr>
                        <a:t>Return Results Date</a:t>
                      </a:r>
                      <a:endParaRPr lang="en-US" sz="1800" dirty="0">
                        <a:effectLst/>
                        <a:latin typeface="Gill Sans MT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34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Gill Sans MT" pitchFamily="34" charset="0"/>
                          <a:ea typeface="Times New Roman"/>
                        </a:rPr>
                        <a:t>FWCS*</a:t>
                      </a:r>
                      <a:endParaRPr lang="en-US" sz="1800" dirty="0">
                        <a:effectLst/>
                        <a:latin typeface="Gill Sans MT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Gill Sans MT" pitchFamily="34" charset="0"/>
                          <a:ea typeface="Times New Roman"/>
                        </a:rPr>
                        <a:t>RFCS**</a:t>
                      </a:r>
                      <a:endParaRPr lang="en-US" sz="1800" dirty="0">
                        <a:effectLst/>
                        <a:latin typeface="Gill Sans MT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Gill Sans MT" pitchFamily="34" charset="0"/>
                          <a:ea typeface="Times New Roman"/>
                        </a:rPr>
                        <a:t>ISTEP+ </a:t>
                      </a:r>
                      <a:endParaRPr lang="en-US" sz="1600" dirty="0">
                        <a:effectLst/>
                        <a:latin typeface="Gill Sans MT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Gill Sans MT" pitchFamily="34" charset="0"/>
                          <a:ea typeface="Times New Roman"/>
                        </a:rPr>
                        <a:t>June 30</a:t>
                      </a:r>
                      <a:endParaRPr lang="en-US" sz="1600" dirty="0">
                        <a:effectLst/>
                        <a:latin typeface="Gill Sans MT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Gill Sans MT" pitchFamily="34" charset="0"/>
                          <a:ea typeface="Times New Roman"/>
                        </a:rPr>
                        <a:t>June 30</a:t>
                      </a:r>
                      <a:endParaRPr lang="en-US" sz="1600" dirty="0">
                        <a:effectLst/>
                        <a:latin typeface="Gill Sans MT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Gill Sans MT" pitchFamily="34" charset="0"/>
                          <a:ea typeface="Times New Roman"/>
                        </a:rPr>
                        <a:t>IMAST</a:t>
                      </a:r>
                      <a:endParaRPr lang="en-US" sz="1600" b="1" dirty="0">
                        <a:effectLst/>
                        <a:latin typeface="Gill Sans MT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Gill Sans MT" pitchFamily="34" charset="0"/>
                          <a:ea typeface="Times New Roman"/>
                        </a:rPr>
                        <a:t>June 30</a:t>
                      </a:r>
                      <a:endParaRPr lang="en-US" sz="1600" dirty="0">
                        <a:effectLst/>
                        <a:latin typeface="Gill Sans MT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Gill Sans MT" pitchFamily="34" charset="0"/>
                          <a:ea typeface="Times New Roman"/>
                        </a:rPr>
                        <a:t>June 11</a:t>
                      </a:r>
                      <a:endParaRPr lang="en-US" sz="1600" dirty="0">
                        <a:effectLst/>
                        <a:latin typeface="Gill Sans MT" pitchFamily="34" charset="0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929413" y="4038600"/>
            <a:ext cx="550644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*Ft. Wayne Community Schools (printing, shipping, delivery of materials) </a:t>
            </a:r>
          </a:p>
          <a:p>
            <a:r>
              <a:rPr lang="en-US" sz="1400" i="1" dirty="0" smtClean="0"/>
              <a:t>**River Forest Community Schools (students testing in both online and </a:t>
            </a:r>
          </a:p>
          <a:p>
            <a:r>
              <a:rPr lang="en-US" sz="1400" i="1" dirty="0"/>
              <a:t>p</a:t>
            </a:r>
            <a:r>
              <a:rPr lang="en-US" sz="1400" i="1" dirty="0" smtClean="0"/>
              <a:t>aper/pencil modes)</a:t>
            </a:r>
            <a:endParaRPr lang="en-US" sz="14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2417239" y="5029200"/>
            <a:ext cx="4530792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i="1" dirty="0" smtClean="0"/>
              <a:t>Paper/pencil ISTEP+ administrations impacted </a:t>
            </a:r>
          </a:p>
          <a:p>
            <a:pPr algn="ctr"/>
            <a:r>
              <a:rPr lang="en-US" i="1" dirty="0" smtClean="0"/>
              <a:t>the return of results for these sites.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694606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772400" cy="762000"/>
          </a:xfrm>
        </p:spPr>
        <p:txBody>
          <a:bodyPr>
            <a:noAutofit/>
          </a:bodyPr>
          <a:lstStyle/>
          <a:p>
            <a:pPr eaLnBrk="1" hangingPunct="1"/>
            <a:r>
              <a:rPr lang="en-US" sz="4000" dirty="0" smtClean="0">
                <a:latin typeface="Gill Sans MT" pitchFamily="34" charset="0"/>
              </a:rPr>
              <a:t>Release of Results – Part 3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84" y="1828800"/>
            <a:ext cx="7900916" cy="35052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Gill Sans MT" pitchFamily="34" charset="0"/>
              </a:rPr>
              <a:t>Statewide release of results in early July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>
                <a:latin typeface="Gill Sans MT" pitchFamily="34" charset="0"/>
              </a:rPr>
              <a:t>Results embargoed at the local level until statewide release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>
                <a:latin typeface="Gill Sans MT" pitchFamily="34" charset="0"/>
              </a:rPr>
              <a:t>Results may be shared with students,  parents,  schools,  school board members.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>
                <a:latin typeface="Gill Sans MT" pitchFamily="34" charset="0"/>
              </a:rPr>
              <a:t>Results may not be locally publicized at this time.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1400" dirty="0" smtClean="0">
              <a:latin typeface="Gill Sans MT" pitchFamily="34" charset="0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600" dirty="0">
              <a:latin typeface="Gill Sans MT" pitchFamily="34" charset="0"/>
            </a:endParaRPr>
          </a:p>
          <a:p>
            <a:pPr eaLnBrk="1" hangingPunct="1">
              <a:lnSpc>
                <a:spcPct val="90000"/>
              </a:lnSpc>
              <a:buNone/>
            </a:pPr>
            <a:endParaRPr lang="en-US" sz="500" dirty="0" smtClean="0">
              <a:latin typeface="Gill Sans MT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8BF5-B692-4463-BE08-E81670F35243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6" name="Picture 2" descr="Description: Description: cid:image001.png@01CDF4C5.86EE47F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6019800"/>
            <a:ext cx="2931202" cy="685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2159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772400" cy="762000"/>
          </a:xfrm>
        </p:spPr>
        <p:txBody>
          <a:bodyPr>
            <a:noAutofit/>
          </a:bodyPr>
          <a:lstStyle/>
          <a:p>
            <a:pPr eaLnBrk="1" hangingPunct="1"/>
            <a:r>
              <a:rPr lang="en-US" sz="4000" dirty="0" smtClean="0">
                <a:latin typeface="Gill Sans MT" pitchFamily="34" charset="0"/>
              </a:rPr>
              <a:t>Future Assessment: NCSC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84" y="1524000"/>
            <a:ext cx="7900916" cy="48387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latin typeface="Gill Sans MT" pitchFamily="34" charset="0"/>
              </a:rPr>
              <a:t>National Center and State Collaborative (NCSC)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>
                <a:latin typeface="Gill Sans MT" pitchFamily="34" charset="0"/>
              </a:rPr>
              <a:t>Indiana’s alternate assessment based on college-and-career ready standards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400" dirty="0" smtClean="0">
              <a:latin typeface="Gill Sans MT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latin typeface="Gill Sans MT" pitchFamily="34" charset="0"/>
              </a:rPr>
              <a:t>Administration includes English/Language Arts and Mathematics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>
                <a:latin typeface="Gill Sans MT" pitchFamily="34" charset="0"/>
              </a:rPr>
              <a:t>Significant PD efforts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>
                <a:latin typeface="Gill Sans MT" pitchFamily="34" charset="0"/>
              </a:rPr>
              <a:t>Correlation documents</a:t>
            </a:r>
          </a:p>
          <a:p>
            <a:pPr marL="457200" lvl="1" indent="0">
              <a:lnSpc>
                <a:spcPct val="90000"/>
              </a:lnSpc>
              <a:buNone/>
            </a:pPr>
            <a:endParaRPr lang="en-US" sz="400" dirty="0" smtClean="0">
              <a:latin typeface="Gill Sans MT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latin typeface="Gill Sans MT" pitchFamily="34" charset="0"/>
              </a:rPr>
              <a:t>Continue to administer ISTAR for Science and Social </a:t>
            </a:r>
            <a:r>
              <a:rPr lang="en-US" sz="2400" dirty="0" smtClean="0">
                <a:latin typeface="Gill Sans MT" pitchFamily="34" charset="0"/>
              </a:rPr>
              <a:t>Studies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400" dirty="0" smtClean="0">
              <a:latin typeface="Gill Sans MT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latin typeface="Gill Sans MT" pitchFamily="34" charset="0"/>
              </a:rPr>
              <a:t>Present to Education Roundtable on June 11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400" dirty="0" smtClean="0">
              <a:latin typeface="Gill Sans MT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latin typeface="Gill Sans MT" pitchFamily="34" charset="0"/>
              </a:rPr>
              <a:t>Present to State Board of Education at next meeting</a:t>
            </a:r>
          </a:p>
          <a:p>
            <a:pPr eaLnBrk="1" hangingPunct="1">
              <a:lnSpc>
                <a:spcPct val="90000"/>
              </a:lnSpc>
            </a:pPr>
            <a:endParaRPr lang="en-US" sz="2600" dirty="0" smtClean="0">
              <a:latin typeface="Gill Sans MT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en-US" sz="600" dirty="0">
              <a:latin typeface="Gill Sans MT" pitchFamily="34" charset="0"/>
            </a:endParaRPr>
          </a:p>
          <a:p>
            <a:pPr eaLnBrk="1" hangingPunct="1">
              <a:lnSpc>
                <a:spcPct val="90000"/>
              </a:lnSpc>
              <a:buNone/>
            </a:pPr>
            <a:endParaRPr lang="en-US" sz="500" dirty="0" smtClean="0">
              <a:latin typeface="Gill Sans MT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8BF5-B692-4463-BE08-E81670F35243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6" name="Picture 2" descr="Description: Description: cid:image001.png@01CDF4C5.86EE47F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6019800"/>
            <a:ext cx="2931202" cy="685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798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11682</TotalTime>
  <Words>409</Words>
  <Application>Microsoft Office PowerPoint</Application>
  <PresentationFormat>On-screen Show (4:3)</PresentationFormat>
  <Paragraphs>145</Paragraphs>
  <Slides>10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State Board of Education Assessment Update</vt:lpstr>
      <vt:lpstr>Agenda</vt:lpstr>
      <vt:lpstr>Online Statistics</vt:lpstr>
      <vt:lpstr>Last-Minute Switch to Paper/Pencil</vt:lpstr>
      <vt:lpstr>Testing Windows Revisited</vt:lpstr>
      <vt:lpstr>Return of Results – Part 1</vt:lpstr>
      <vt:lpstr>Return of Results – Part 2</vt:lpstr>
      <vt:lpstr>Release of Results – Part 3</vt:lpstr>
      <vt:lpstr>Future Assessment: NCSC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Indiana Formative  Assessment Initiative</dc:title>
  <dc:creator>rhavey</dc:creator>
  <cp:lastModifiedBy>Michele Walker</cp:lastModifiedBy>
  <cp:revision>406</cp:revision>
  <cp:lastPrinted>2014-02-06T18:22:16Z</cp:lastPrinted>
  <dcterms:created xsi:type="dcterms:W3CDTF">2013-01-31T16:41:21Z</dcterms:created>
  <dcterms:modified xsi:type="dcterms:W3CDTF">2014-06-04T05:55:42Z</dcterms:modified>
</cp:coreProperties>
</file>