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  <p:sldMasterId id="2147483734" r:id="rId5"/>
    <p:sldMasterId id="2147483746" r:id="rId6"/>
  </p:sldMasterIdLst>
  <p:notesMasterIdLst>
    <p:notesMasterId r:id="rId58"/>
  </p:notesMasterIdLst>
  <p:handoutMasterIdLst>
    <p:handoutMasterId r:id="rId59"/>
  </p:handoutMasterIdLst>
  <p:sldIdLst>
    <p:sldId id="285" r:id="rId7"/>
    <p:sldId id="304" r:id="rId8"/>
    <p:sldId id="272" r:id="rId9"/>
    <p:sldId id="286" r:id="rId10"/>
    <p:sldId id="287" r:id="rId11"/>
    <p:sldId id="305" r:id="rId12"/>
    <p:sldId id="336" r:id="rId13"/>
    <p:sldId id="337" r:id="rId14"/>
    <p:sldId id="288" r:id="rId15"/>
    <p:sldId id="289" r:id="rId16"/>
    <p:sldId id="290" r:id="rId17"/>
    <p:sldId id="300" r:id="rId18"/>
    <p:sldId id="312" r:id="rId19"/>
    <p:sldId id="313" r:id="rId20"/>
    <p:sldId id="314" r:id="rId21"/>
    <p:sldId id="315" r:id="rId22"/>
    <p:sldId id="316" r:id="rId23"/>
    <p:sldId id="291" r:id="rId24"/>
    <p:sldId id="297" r:id="rId25"/>
    <p:sldId id="292" r:id="rId26"/>
    <p:sldId id="302" r:id="rId27"/>
    <p:sldId id="317" r:id="rId28"/>
    <p:sldId id="318" r:id="rId29"/>
    <p:sldId id="319" r:id="rId30"/>
    <p:sldId id="320" r:id="rId31"/>
    <p:sldId id="321" r:id="rId32"/>
    <p:sldId id="293" r:id="rId33"/>
    <p:sldId id="298" r:id="rId34"/>
    <p:sldId id="335" r:id="rId35"/>
    <p:sldId id="294" r:id="rId36"/>
    <p:sldId id="322" r:id="rId37"/>
    <p:sldId id="323" r:id="rId38"/>
    <p:sldId id="324" r:id="rId39"/>
    <p:sldId id="325" r:id="rId40"/>
    <p:sldId id="326" r:id="rId41"/>
    <p:sldId id="295" r:id="rId42"/>
    <p:sldId id="299" r:id="rId43"/>
    <p:sldId id="296" r:id="rId44"/>
    <p:sldId id="303" r:id="rId45"/>
    <p:sldId id="327" r:id="rId46"/>
    <p:sldId id="328" r:id="rId47"/>
    <p:sldId id="329" r:id="rId48"/>
    <p:sldId id="330" r:id="rId49"/>
    <p:sldId id="331" r:id="rId50"/>
    <p:sldId id="306" r:id="rId51"/>
    <p:sldId id="307" r:id="rId52"/>
    <p:sldId id="308" r:id="rId53"/>
    <p:sldId id="338" r:id="rId54"/>
    <p:sldId id="339" r:id="rId55"/>
    <p:sldId id="332" r:id="rId56"/>
    <p:sldId id="333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70" d="100"/>
          <a:sy n="70" d="100"/>
        </p:scale>
        <p:origin x="-135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61" Type="http://schemas.openxmlformats.org/officeDocument/2006/relationships/viewProps" Target="view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32922-DF7D-4F54-88CB-85DE216FC3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4298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February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5195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7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9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6096000"/>
            <a:ext cx="4648200" cy="762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4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6096000"/>
            <a:ext cx="4648200" cy="762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65B1-84AE-4B0D-A83D-B0E87FC315C3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2A92-C157-4D05-8B4A-A7E487227D8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8150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CD5F-D02A-4BDD-A9D1-EF10DB0905D3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FED6-BBB0-4289-ACFE-70F3C02A214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6493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9763-3CA9-4BA8-9E98-722BED59EA4F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1A16-4238-40CC-9D11-C74A3797A5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7642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6EF6-5046-4B91-A11D-291608001591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452B-7407-493A-A36A-E8EE4EB26AD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9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ADDB-65C4-4D19-B1BA-133292C352FC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B9F8-79BA-406C-8C8A-08A718628E6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98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65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2081-4249-4DCC-8AFC-0BC0E235402D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D502-C79C-4356-B78B-006397C9DC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9659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D3D0-D096-41B7-99F4-57EDE339BA31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4BD9-EA17-4302-B5A8-5FA13FCC3E5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695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4AB3-9B4A-4117-A4B6-7BB933B8FAA4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DCD9-FDF6-40C2-ACE4-C8C734BA405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9559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4673-A5B5-4CCB-9199-8235EB679E31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6A2A-D8D9-4FA7-BE0A-499E3125A30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3320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B129-8AFE-4FF4-A4BA-4D89B927EB98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DD55-B773-4677-B4CA-D9EDAD88DD3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801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42F7-8A19-4065-B804-1A8E6B2B6D3C}" type="datetime1">
              <a:rPr lang="da-DK"/>
              <a:pPr>
                <a:defRPr/>
              </a:pPr>
              <a:t>26-02-2014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56C5-27B0-412C-920C-8260A072C4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32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74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06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7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197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15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26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04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56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270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1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1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7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9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546F-49C8-4CDD-B9A1-426EF7ACBA1E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B852-3DE5-485D-BCBF-5E1FE106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1" r:id="rId12"/>
    <p:sldLayoutId id="2147483649" r:id="rId13"/>
    <p:sldLayoutId id="21474836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D4F824D-944C-4BA4-9943-C0C23B3FB535}" type="datetime1">
              <a:rPr lang="da-DK">
                <a:ea typeface="ＭＳ Ｐゴシック" pitchFamily="-109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26-02-2014</a:t>
            </a:fld>
            <a:endParaRPr lang="da-DK">
              <a:ea typeface="ＭＳ Ｐゴシック" pitchFamily="-109" charset="-128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-109" charset="-128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AB85F4D-5A1A-4EE3-B99E-90B8DA528DC6}" type="slidenum">
              <a:rPr lang="da-DK">
                <a:ea typeface="ＭＳ Ｐゴシック" pitchFamily="-109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83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12429-EBA5-4828-9636-4130C2F36F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3788-98D7-4F4D-A089-DE874E5629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7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Accountability Panel: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Growth Analysis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90602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Description</a:t>
            </a:r>
            <a:endParaRPr lang="en-US" dirty="0"/>
          </a:p>
          <a:p>
            <a:r>
              <a:rPr lang="en-US" dirty="0"/>
              <a:t>Remains completely true to original value table</a:t>
            </a:r>
          </a:p>
          <a:p>
            <a:r>
              <a:rPr lang="en-US" dirty="0"/>
              <a:t>Uses 150 point scale and assigns points using a scalar model to fit values table </a:t>
            </a:r>
          </a:p>
          <a:p>
            <a:r>
              <a:rPr lang="en-US" dirty="0"/>
              <a:t>(e.g., -2 = 0; -1.7 = 12.5; -1.3 = 25; -1 = 37.5; -0.3 = 62.5; 0 = 75,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b="1" u="sng" dirty="0"/>
              <a:t>Assumptions</a:t>
            </a:r>
            <a:endParaRPr lang="en-US" dirty="0"/>
          </a:p>
          <a:p>
            <a:r>
              <a:rPr lang="en-US" dirty="0"/>
              <a:t>+2 is valued at a premium, meaning 150 points (built-in bonus)</a:t>
            </a:r>
          </a:p>
          <a:p>
            <a:r>
              <a:rPr lang="en-US" dirty="0"/>
              <a:t>+1 is full points (100)</a:t>
            </a:r>
          </a:p>
          <a:p>
            <a:r>
              <a:rPr lang="en-US" dirty="0"/>
              <a:t>“Neutral” is mediocre—in other words, it is a C (75), except at the very high </a:t>
            </a:r>
            <a:r>
              <a:rPr lang="en-US" dirty="0" smtClean="0"/>
              <a:t>level</a:t>
            </a:r>
          </a:p>
          <a:p>
            <a:endParaRPr lang="en-US" dirty="0"/>
          </a:p>
          <a:p>
            <a:r>
              <a:rPr lang="en-US" b="1" u="sng" dirty="0"/>
              <a:t>Expectations</a:t>
            </a:r>
            <a:endParaRPr lang="en-US" dirty="0"/>
          </a:p>
          <a:p>
            <a:r>
              <a:rPr lang="en-US" dirty="0"/>
              <a:t>This model sets the expectation that in order to receive full points, a student must either:</a:t>
            </a:r>
          </a:p>
          <a:p>
            <a:r>
              <a:rPr lang="en-US" dirty="0"/>
              <a:t>	-move up one level, if at the pass level; OR,</a:t>
            </a:r>
          </a:p>
          <a:p>
            <a:r>
              <a:rPr lang="en-US" dirty="0"/>
              <a:t>	-move up more than one level, if at the did not pass level; OR</a:t>
            </a:r>
          </a:p>
          <a:p>
            <a:r>
              <a:rPr lang="en-US" dirty="0"/>
              <a:t>	- remain at the highest category (Pass Plus 2)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Since neutral (no movement) is a C, that translates into: if a school had all of its students go from Pass 1 to Pass 1 between years, it would get a C for growth</a:t>
            </a:r>
          </a:p>
        </p:txBody>
      </p:sp>
    </p:spTree>
    <p:extLst>
      <p:ext uri="{BB962C8B-B14F-4D97-AF65-F5344CB8AC3E}">
        <p14:creationId xmlns:p14="http://schemas.microsoft.com/office/powerpoint/2010/main" val="12582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914403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Pros and </a:t>
            </a:r>
            <a:r>
              <a:rPr lang="en-US" b="1" u="sng" dirty="0" smtClean="0"/>
              <a:t>Cons</a:t>
            </a:r>
          </a:p>
          <a:p>
            <a:endParaRPr lang="en-US" dirty="0"/>
          </a:p>
          <a:p>
            <a:r>
              <a:rPr lang="en-US" b="1" u="sng" dirty="0"/>
              <a:t>PROS:</a:t>
            </a:r>
            <a:endParaRPr lang="en-US" dirty="0"/>
          </a:p>
          <a:p>
            <a:r>
              <a:rPr lang="en-US" dirty="0"/>
              <a:t>-Easy to explain (scalar model)—point values don’t seem arbitrary</a:t>
            </a:r>
          </a:p>
          <a:p>
            <a:r>
              <a:rPr lang="en-US" dirty="0"/>
              <a:t>-Remains 100% true to original value table</a:t>
            </a:r>
          </a:p>
          <a:p>
            <a:r>
              <a:rPr lang="en-US" dirty="0"/>
              <a:t>-Requires growth (in other words, tells schools that in order to receive an A or B, there must be growth, regardless of where a student starts, even at the higher levels)</a:t>
            </a:r>
          </a:p>
          <a:p>
            <a:r>
              <a:rPr lang="en-US" dirty="0"/>
              <a:t>-Highly aspirational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CONS</a:t>
            </a:r>
            <a:r>
              <a:rPr lang="en-US" b="1" u="sng" dirty="0" smtClean="0"/>
              <a:t>:</a:t>
            </a:r>
            <a:endParaRPr lang="en-US" dirty="0"/>
          </a:p>
          <a:p>
            <a:r>
              <a:rPr lang="en-US" dirty="0"/>
              <a:t>-Does not fully reward growth across the did not pass categories </a:t>
            </a:r>
          </a:p>
          <a:p>
            <a:r>
              <a:rPr lang="en-US" dirty="0"/>
              <a:t>-Requires growth, but in essence, sets up the expectation that all students can get to Pass Plus (for example: a student who starts 3</a:t>
            </a:r>
            <a:r>
              <a:rPr lang="en-US" baseline="30000" dirty="0"/>
              <a:t>rd</a:t>
            </a:r>
            <a:r>
              <a:rPr lang="en-US" dirty="0"/>
              <a:t> grade as a Did Not Pass 1 would need to be a Pass Plus by 8</a:t>
            </a:r>
            <a:r>
              <a:rPr lang="en-US" baseline="30000" dirty="0"/>
              <a:t>th</a:t>
            </a:r>
            <a:r>
              <a:rPr lang="en-US" dirty="0"/>
              <a:t> grade, moving up a category each year, in order for the school to get full points)</a:t>
            </a:r>
          </a:p>
          <a:p>
            <a:r>
              <a:rPr lang="en-US" dirty="0"/>
              <a:t>-Devalues staying at high levels (e.g., Pass 2, Pass Plus 1, Pass Plus 2)</a:t>
            </a:r>
          </a:p>
          <a:p>
            <a:r>
              <a:rPr lang="en-US" dirty="0"/>
              <a:t>-May be more aspirational than feasible (very difficult to achieve an A)</a:t>
            </a:r>
          </a:p>
          <a:p>
            <a:r>
              <a:rPr lang="en-US" dirty="0"/>
              <a:t>-Inclusion of growth tends to have a negative impact on schools, especially when doing 60/40 weighting</a:t>
            </a:r>
          </a:p>
        </p:txBody>
      </p:sp>
    </p:spTree>
    <p:extLst>
      <p:ext uri="{BB962C8B-B14F-4D97-AF65-F5344CB8AC3E}">
        <p14:creationId xmlns:p14="http://schemas.microsoft.com/office/powerpoint/2010/main" val="5756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40429"/>
              </p:ext>
            </p:extLst>
          </p:nvPr>
        </p:nvGraphicFramePr>
        <p:xfrm>
          <a:off x="152402" y="1066802"/>
          <a:ext cx="8839197" cy="3865565"/>
        </p:xfrm>
        <a:graphic>
          <a:graphicData uri="http://schemas.openxmlformats.org/drawingml/2006/table">
            <a:tbl>
              <a:tblPr/>
              <a:tblGrid>
                <a:gridCol w="1789869"/>
                <a:gridCol w="881166"/>
                <a:gridCol w="881166"/>
                <a:gridCol w="881166"/>
                <a:gridCol w="881166"/>
                <a:gridCol w="881166"/>
                <a:gridCol w="881166"/>
                <a:gridCol w="881166"/>
                <a:gridCol w="881166"/>
              </a:tblGrid>
              <a:tr h="32731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A1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 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27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2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CASE STUDIES: Option A(1)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+ Categorical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A: OPTION A(1)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JAMES T. KIRK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PK-5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26% White; 36% Black; 21% Hispanic; 17%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91.1%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95496"/>
              </p:ext>
            </p:extLst>
          </p:nvPr>
        </p:nvGraphicFramePr>
        <p:xfrm>
          <a:off x="230981" y="3168201"/>
          <a:ext cx="43410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19"/>
                <a:gridCol w="990600"/>
                <a:gridCol w="11202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70750"/>
              </p:ext>
            </p:extLst>
          </p:nvPr>
        </p:nvGraphicFramePr>
        <p:xfrm>
          <a:off x="4800600" y="3164390"/>
          <a:ext cx="41910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899866"/>
                <a:gridCol w="1283043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74.1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98847"/>
              </p:ext>
            </p:extLst>
          </p:nvPr>
        </p:nvGraphicFramePr>
        <p:xfrm>
          <a:off x="230981" y="4854478"/>
          <a:ext cx="87606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4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45.4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72.3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73.0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09372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0460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B: OPTION A(1)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MALCOLM REYNOLDS MIDDLE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7-8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Rural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98% White; 1% Hispanic; 1%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40.8%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B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35433"/>
              </p:ext>
            </p:extLst>
          </p:nvPr>
        </p:nvGraphicFramePr>
        <p:xfrm>
          <a:off x="230981" y="3168201"/>
          <a:ext cx="43410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619"/>
                <a:gridCol w="1143000"/>
                <a:gridCol w="11964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99.4%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92688"/>
              </p:ext>
            </p:extLst>
          </p:nvPr>
        </p:nvGraphicFramePr>
        <p:xfrm>
          <a:off x="4800600" y="3164390"/>
          <a:ext cx="41910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899866"/>
                <a:gridCol w="1283043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76.4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09889"/>
              </p:ext>
            </p:extLst>
          </p:nvPr>
        </p:nvGraphicFramePr>
        <p:xfrm>
          <a:off x="230981" y="4854481"/>
          <a:ext cx="8760619" cy="140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4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211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78.1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77.2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4245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8121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C: OPTION A(1)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J.L. PICARD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PK-4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Suburban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76% White; 4% Black; 10% Hispanic; 10%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23.4%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</a:t>
            </a:r>
            <a:r>
              <a:rPr lang="en-US" sz="1800" dirty="0"/>
              <a:t>A</a:t>
            </a:r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39309"/>
              </p:ext>
            </p:extLst>
          </p:nvPr>
        </p:nvGraphicFramePr>
        <p:xfrm>
          <a:off x="230981" y="3168201"/>
          <a:ext cx="43410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019"/>
                <a:gridCol w="1066800"/>
                <a:gridCol w="11202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18830"/>
              </p:ext>
            </p:extLst>
          </p:nvPr>
        </p:nvGraphicFramePr>
        <p:xfrm>
          <a:off x="4800600" y="3164390"/>
          <a:ext cx="41910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976066"/>
                <a:gridCol w="1206843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71.4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69.7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35928"/>
              </p:ext>
            </p:extLst>
          </p:nvPr>
        </p:nvGraphicFramePr>
        <p:xfrm>
          <a:off x="230981" y="4854478"/>
          <a:ext cx="87606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4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80.6 </a:t>
                      </a:r>
                      <a:r>
                        <a:rPr lang="en-US" sz="1600" b="1" dirty="0" smtClean="0"/>
                        <a:t>(B)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78.5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03685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8116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D: OPTION A(1)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TURANGA LEELA CHARTER ACADEMY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K-8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2% White; 74% Black; 19% Hispanic; 5%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89.4%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74265"/>
              </p:ext>
            </p:extLst>
          </p:nvPr>
        </p:nvGraphicFramePr>
        <p:xfrm>
          <a:off x="116680" y="3168201"/>
          <a:ext cx="4379120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520"/>
                <a:gridCol w="1078592"/>
                <a:gridCol w="948548"/>
                <a:gridCol w="868460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29069"/>
              </p:ext>
            </p:extLst>
          </p:nvPr>
        </p:nvGraphicFramePr>
        <p:xfrm>
          <a:off x="4724400" y="3164390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1032605"/>
                <a:gridCol w="1189993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21338"/>
              </p:ext>
            </p:extLst>
          </p:nvPr>
        </p:nvGraphicFramePr>
        <p:xfrm>
          <a:off x="116680" y="4854478"/>
          <a:ext cx="8874920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5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72.1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71.9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4642" y="6288880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7330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799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Description</a:t>
            </a:r>
            <a:endParaRPr lang="en-US" dirty="0"/>
          </a:p>
          <a:p>
            <a:r>
              <a:rPr lang="en-US" dirty="0"/>
              <a:t>Makes slight changes to the value table:</a:t>
            </a:r>
          </a:p>
          <a:p>
            <a:pPr lvl="0"/>
            <a:r>
              <a:rPr lang="en-US" dirty="0"/>
              <a:t>Staying at both Pass Plus levels is worth more than staying at Pass levels (in other words, starts to create different levels of “neutral”)</a:t>
            </a:r>
          </a:p>
          <a:p>
            <a:pPr lvl="0"/>
            <a:r>
              <a:rPr lang="en-US" dirty="0"/>
              <a:t>Staying at Did Not Pass 3 category is slightly adjusted; in other words, staying at Did Not Pass 2 is a “worse” neutral than staying at Did Not Pass 3</a:t>
            </a:r>
          </a:p>
          <a:p>
            <a:r>
              <a:rPr lang="en-US" dirty="0"/>
              <a:t>Uses 125 point scale and assigns points using a flattened scalar model to fit modified values table </a:t>
            </a:r>
          </a:p>
          <a:p>
            <a:r>
              <a:rPr lang="en-US" dirty="0"/>
              <a:t>(E.g. -2 = 0; -1.7 and -1.3 = 25; -0.7 = 70; 0 = 85; +0.3 and +0.7 = 100; +1 = 112.5; +1.3, +1.7, and +2 = 125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u="sng" dirty="0" smtClean="0"/>
              <a:t>Assumptions</a:t>
            </a:r>
            <a:endParaRPr lang="en-US" dirty="0" smtClean="0"/>
          </a:p>
          <a:p>
            <a:r>
              <a:rPr lang="en-US" dirty="0" smtClean="0"/>
              <a:t>Any positive movement is full points (100)</a:t>
            </a:r>
          </a:p>
          <a:p>
            <a:r>
              <a:rPr lang="en-US" dirty="0" smtClean="0"/>
              <a:t>Two category or more movement in the lower performance categories, and one category or more movement in the higher performance categories, are valued at a premium (more than 100 points)</a:t>
            </a:r>
          </a:p>
          <a:p>
            <a:r>
              <a:rPr lang="en-US" dirty="0" smtClean="0"/>
              <a:t>“Neutral” is not an A, but it’s better than mediocre—in other words, it is a B (85), except at the very high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799"/>
            <a:ext cx="883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Expectations</a:t>
            </a:r>
            <a:endParaRPr lang="en-US" dirty="0"/>
          </a:p>
          <a:p>
            <a:r>
              <a:rPr lang="en-US" dirty="0"/>
              <a:t>This model sets the expectation that in order to receive full points, a student must either:</a:t>
            </a:r>
          </a:p>
          <a:p>
            <a:r>
              <a:rPr lang="en-US" dirty="0"/>
              <a:t>	-move up one level, OR</a:t>
            </a:r>
          </a:p>
          <a:p>
            <a:r>
              <a:rPr lang="en-US" dirty="0"/>
              <a:t>	- remain at the highest category (Pass Plus 2)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Since neutral (no movement) is a B, that translates into: if a school had all of its students go from Pass 1 to Pass 1 between years, it would get a B for growth</a:t>
            </a:r>
          </a:p>
        </p:txBody>
      </p:sp>
    </p:spTree>
    <p:extLst>
      <p:ext uri="{BB962C8B-B14F-4D97-AF65-F5344CB8AC3E}">
        <p14:creationId xmlns:p14="http://schemas.microsoft.com/office/powerpoint/2010/main" val="8367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Values Table and Frequency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60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8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Pros and Cons</a:t>
            </a:r>
            <a:endParaRPr lang="en-US" dirty="0"/>
          </a:p>
          <a:p>
            <a:r>
              <a:rPr lang="en-US" b="1" u="sng" dirty="0"/>
              <a:t>PROS:</a:t>
            </a:r>
            <a:endParaRPr lang="en-US" dirty="0"/>
          </a:p>
          <a:p>
            <a:r>
              <a:rPr lang="en-US" dirty="0"/>
              <a:t>-Remains fairly true to original value table</a:t>
            </a:r>
          </a:p>
          <a:p>
            <a:r>
              <a:rPr lang="en-US" dirty="0"/>
              <a:t>-Recognizes growth across all categories</a:t>
            </a:r>
          </a:p>
          <a:p>
            <a:r>
              <a:rPr lang="en-US" dirty="0"/>
              <a:t>-Requires growth (in other words, tells schools that in order to receive an A or B, there must be growth, regardless of where a student starts, even at the higher levels)</a:t>
            </a:r>
          </a:p>
          <a:p>
            <a:r>
              <a:rPr lang="en-US" dirty="0"/>
              <a:t>-Can have a slight positive impact on mid-level performing schools (i.e., schools that would be C or D schools based on performance)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CONS</a:t>
            </a:r>
            <a:r>
              <a:rPr lang="en-US" b="1" u="sng" dirty="0" smtClean="0"/>
              <a:t>:</a:t>
            </a:r>
            <a:endParaRPr lang="en-US" dirty="0"/>
          </a:p>
          <a:p>
            <a:r>
              <a:rPr lang="en-US" dirty="0"/>
              <a:t>-Can depress grades for higher performing schools </a:t>
            </a:r>
          </a:p>
          <a:p>
            <a:r>
              <a:rPr lang="en-US" dirty="0"/>
              <a:t>-Requires growth, but still sets up the expectation that all students can get to Pass Plus (for example: a student who starts 3</a:t>
            </a:r>
            <a:r>
              <a:rPr lang="en-US" baseline="30000" dirty="0"/>
              <a:t>rd</a:t>
            </a:r>
            <a:r>
              <a:rPr lang="en-US" dirty="0"/>
              <a:t> grade as a Did Not Pass 1 would need to be a Pass Plus by 8</a:t>
            </a:r>
            <a:r>
              <a:rPr lang="en-US" baseline="30000" dirty="0"/>
              <a:t>th</a:t>
            </a:r>
            <a:r>
              <a:rPr lang="en-US" dirty="0"/>
              <a:t> grade, moving up a category each year, in order for the school to get full points)</a:t>
            </a:r>
          </a:p>
          <a:p>
            <a:r>
              <a:rPr lang="en-US" dirty="0"/>
              <a:t>-Still somewhat devalues staying at high levels (e.g., Pass 2, Pass Plus 1, Pass Plus 2)</a:t>
            </a:r>
          </a:p>
          <a:p>
            <a:r>
              <a:rPr lang="en-US" dirty="0"/>
              <a:t>-Impact of growth is primarily neutral, even with weighting (in other words, schools’ grades don’t really change when including growth), ALTHOUGH can have a slight negative impact for higher performing schools</a:t>
            </a:r>
          </a:p>
        </p:txBody>
      </p:sp>
    </p:spTree>
    <p:extLst>
      <p:ext uri="{BB962C8B-B14F-4D97-AF65-F5344CB8AC3E}">
        <p14:creationId xmlns:p14="http://schemas.microsoft.com/office/powerpoint/2010/main" val="22954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A(2)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20255"/>
              </p:ext>
            </p:extLst>
          </p:nvPr>
        </p:nvGraphicFramePr>
        <p:xfrm>
          <a:off x="228600" y="1143000"/>
          <a:ext cx="8763000" cy="4419602"/>
        </p:xfrm>
        <a:graphic>
          <a:graphicData uri="http://schemas.openxmlformats.org/drawingml/2006/table">
            <a:tbl>
              <a:tblPr/>
              <a:tblGrid>
                <a:gridCol w="1224936"/>
                <a:gridCol w="942258"/>
                <a:gridCol w="942258"/>
                <a:gridCol w="942258"/>
                <a:gridCol w="942258"/>
                <a:gridCol w="942258"/>
                <a:gridCol w="942258"/>
                <a:gridCol w="942258"/>
                <a:gridCol w="942258"/>
              </a:tblGrid>
              <a:tr h="40178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A2 Points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 A2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4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CASE STUDIES: Option A(2)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+ Categorical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A: OPTION A(2)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JAMES T. KIRK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PK-5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26% White; 36% Black; 21% Hispanic; 17%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91.1%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06139"/>
              </p:ext>
            </p:extLst>
          </p:nvPr>
        </p:nvGraphicFramePr>
        <p:xfrm>
          <a:off x="230982" y="3168201"/>
          <a:ext cx="43410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418"/>
                <a:gridCol w="914400"/>
                <a:gridCol w="11202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3474"/>
              </p:ext>
            </p:extLst>
          </p:nvPr>
        </p:nvGraphicFramePr>
        <p:xfrm>
          <a:off x="4800600" y="3164388"/>
          <a:ext cx="4190999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899866"/>
                <a:gridCol w="1283042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25210"/>
              </p:ext>
            </p:extLst>
          </p:nvPr>
        </p:nvGraphicFramePr>
        <p:xfrm>
          <a:off x="230980" y="4854478"/>
          <a:ext cx="8760620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5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75.8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77.2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5618" y="6288880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25951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B: OPTION A(2)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MALCOLM REYNOLDS MIDDLE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7-8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Rural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98% White; 1% Hispanic; 1%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40.8%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B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36224"/>
              </p:ext>
            </p:extLst>
          </p:nvPr>
        </p:nvGraphicFramePr>
        <p:xfrm>
          <a:off x="230982" y="3168201"/>
          <a:ext cx="43410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18"/>
                <a:gridCol w="990600"/>
                <a:gridCol w="11202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99.4%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06876"/>
              </p:ext>
            </p:extLst>
          </p:nvPr>
        </p:nvGraphicFramePr>
        <p:xfrm>
          <a:off x="4800600" y="3164388"/>
          <a:ext cx="4190999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976066"/>
                <a:gridCol w="1206842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66265"/>
              </p:ext>
            </p:extLst>
          </p:nvPr>
        </p:nvGraphicFramePr>
        <p:xfrm>
          <a:off x="230980" y="4854479"/>
          <a:ext cx="8760620" cy="140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5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211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83.9 (B)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84.3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3256" y="6275232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26418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C: OPTION A(2)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J.L. PICARD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Grade Span</a:t>
            </a:r>
            <a:r>
              <a:rPr lang="en-US" sz="1800" dirty="0"/>
              <a:t>: 	PK-4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Location</a:t>
            </a:r>
            <a:r>
              <a:rPr lang="en-US" sz="1800" dirty="0"/>
              <a:t>: 	Suburban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Demographics</a:t>
            </a:r>
            <a:r>
              <a:rPr lang="en-US" sz="1800" dirty="0"/>
              <a:t>: 	76% White; 4% Black; 10% Hispanic; 10%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23.4% Free/Reduced Price Lunch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2013 Grade:</a:t>
            </a:r>
            <a:r>
              <a:rPr lang="en-US" sz="1800" dirty="0"/>
              <a:t>	A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26723"/>
              </p:ext>
            </p:extLst>
          </p:nvPr>
        </p:nvGraphicFramePr>
        <p:xfrm>
          <a:off x="116682" y="3168201"/>
          <a:ext cx="43791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18"/>
                <a:gridCol w="1154793"/>
                <a:gridCol w="948548"/>
                <a:gridCol w="868459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778699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1032606"/>
                <a:gridCol w="11899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84.4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24181"/>
              </p:ext>
            </p:extLst>
          </p:nvPr>
        </p:nvGraphicFramePr>
        <p:xfrm>
          <a:off x="116680" y="4854478"/>
          <a:ext cx="88749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50.5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87.4 (B)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86.7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668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30405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D: OPTION A(2)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TURANGA LEELA CHARTER ACADEMY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K-8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2% White; 74% Black; 19% Hispanic; 5%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89.4%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67945"/>
              </p:ext>
            </p:extLst>
          </p:nvPr>
        </p:nvGraphicFramePr>
        <p:xfrm>
          <a:off x="116682" y="3168201"/>
          <a:ext cx="44553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518"/>
                <a:gridCol w="1123176"/>
                <a:gridCol w="965053"/>
                <a:gridCol w="883571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28183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956406"/>
                <a:gridCol w="12661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80.5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86107"/>
              </p:ext>
            </p:extLst>
          </p:nvPr>
        </p:nvGraphicFramePr>
        <p:xfrm>
          <a:off x="116680" y="4854478"/>
          <a:ext cx="88749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76.9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77.6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668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566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804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Description</a:t>
            </a:r>
            <a:endParaRPr lang="en-US" dirty="0"/>
          </a:p>
          <a:p>
            <a:r>
              <a:rPr lang="en-US" dirty="0"/>
              <a:t>Slightly adjusts values table and increases scale</a:t>
            </a:r>
          </a:p>
          <a:p>
            <a:pPr lvl="0"/>
            <a:r>
              <a:rPr lang="en-US" dirty="0"/>
              <a:t>Established intervals of increasing points across the pass proficiency levels (e.g., Pass 1 to Pass 1 is 0; Pass 2 to Pass 2 is .1; Pass Plus 1 to Pass Plus 1 is .2; Pass Plus 2 to Pass Plus 2 is .3)</a:t>
            </a:r>
          </a:p>
          <a:p>
            <a:pPr lvl="0"/>
            <a:r>
              <a:rPr lang="en-US" dirty="0"/>
              <a:t>Established intervals of decreasing points across the did not pass proficiency levels (e.g., Did Not Pass 3 to Did Not Pass 3 is -.7; Did Not Pass 2 to Did Not Pass 2 is -1; Did Not Pass 1 to Did Not Pass 1 is -1.3)</a:t>
            </a:r>
          </a:p>
          <a:p>
            <a:r>
              <a:rPr lang="en-US" dirty="0"/>
              <a:t>Uses 190 point scale and assigns points using a formula:</a:t>
            </a:r>
          </a:p>
          <a:p>
            <a:r>
              <a:rPr lang="en-US" dirty="0"/>
              <a:t>(Value + 2) * adjustment rate = points, where value = adjusted value on values table; adjustment rate = 47.5; therefore, “neutral” (0) is 95 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Assumptions</a:t>
            </a:r>
            <a:endParaRPr lang="en-US" dirty="0"/>
          </a:p>
          <a:p>
            <a:r>
              <a:rPr lang="en-US" dirty="0"/>
              <a:t>Any positive movement is worth full points or a premium (100 or higher)</a:t>
            </a:r>
          </a:p>
          <a:p>
            <a:r>
              <a:rPr lang="en-US" dirty="0"/>
              <a:t>Two category or more movement is considered exceptional; staying proficient is not only acceptable, but it is valued</a:t>
            </a:r>
          </a:p>
          <a:p>
            <a:r>
              <a:rPr lang="en-US" dirty="0"/>
              <a:t>“Neutral” is an </a:t>
            </a:r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804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Expectations</a:t>
            </a:r>
            <a:endParaRPr lang="en-US" dirty="0"/>
          </a:p>
          <a:p>
            <a:r>
              <a:rPr lang="en-US" dirty="0"/>
              <a:t>This model sets the expectation that in order to receive 95 or more points (“A” level), a student must either:</a:t>
            </a:r>
          </a:p>
          <a:p>
            <a:r>
              <a:rPr lang="en-US" dirty="0"/>
              <a:t>	- stay at a passing level (i.e., Pass 1 or higher), OR</a:t>
            </a:r>
          </a:p>
          <a:p>
            <a:r>
              <a:rPr lang="en-US" dirty="0"/>
              <a:t>	- increase one level in the Did Not Pass categories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Since neutral (no movement) is an A, that translates into: if a school had all of its students go from Pass 1 to Pass 1 between years, it would get an A for growth</a:t>
            </a:r>
          </a:p>
        </p:txBody>
      </p:sp>
    </p:spTree>
    <p:extLst>
      <p:ext uri="{BB962C8B-B14F-4D97-AF65-F5344CB8AC3E}">
        <p14:creationId xmlns:p14="http://schemas.microsoft.com/office/powerpoint/2010/main" val="15665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66804"/>
            <a:ext cx="883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Pros and Cons</a:t>
            </a:r>
            <a:endParaRPr lang="en-US" dirty="0"/>
          </a:p>
          <a:p>
            <a:r>
              <a:rPr lang="en-US" b="1" u="sng" dirty="0"/>
              <a:t>PROS:</a:t>
            </a:r>
            <a:endParaRPr lang="en-US" dirty="0"/>
          </a:p>
          <a:p>
            <a:r>
              <a:rPr lang="en-US" dirty="0"/>
              <a:t>-Highly rewards growth that occurs infrequently (i.e., movement across more than one category)</a:t>
            </a:r>
          </a:p>
          <a:p>
            <a:r>
              <a:rPr lang="en-US" dirty="0"/>
              <a:t>-Provides more than full points for staying at high levels of proficiency</a:t>
            </a:r>
          </a:p>
          <a:p>
            <a:r>
              <a:rPr lang="en-US" dirty="0"/>
              <a:t>-Recognizes the difficulty of bringing students up through the Did Not Pass categories (rewards more than full points for one category of improvement in the DNP categories)</a:t>
            </a:r>
          </a:p>
          <a:p>
            <a:r>
              <a:rPr lang="en-US" dirty="0"/>
              <a:t>-Highly </a:t>
            </a:r>
            <a:r>
              <a:rPr lang="en-US" dirty="0" err="1"/>
              <a:t>deincentivizes</a:t>
            </a:r>
            <a:r>
              <a:rPr lang="en-US" dirty="0"/>
              <a:t> “negative” growth (dropping one or more category)</a:t>
            </a:r>
          </a:p>
          <a:p>
            <a:r>
              <a:rPr lang="en-US" dirty="0"/>
              <a:t>-Growth is still somewhat neutral, but starts to have a positive impact (in other words, schools can increase by one or two letter grades after growth is added to performance)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CONS</a:t>
            </a:r>
            <a:r>
              <a:rPr lang="en-US" b="1" u="sng" dirty="0" smtClean="0"/>
              <a:t>:</a:t>
            </a:r>
            <a:endParaRPr lang="en-US" dirty="0"/>
          </a:p>
          <a:p>
            <a:r>
              <a:rPr lang="en-US" dirty="0"/>
              <a:t>-190-point scale could be perceived as too many “bonus” points </a:t>
            </a:r>
          </a:p>
          <a:p>
            <a:r>
              <a:rPr lang="en-US" dirty="0"/>
              <a:t>-Adjustments to values table could be considered arbitrary</a:t>
            </a:r>
          </a:p>
          <a:p>
            <a:r>
              <a:rPr lang="en-US" dirty="0"/>
              <a:t>-Formula could be difficult to understand for the public </a:t>
            </a:r>
          </a:p>
        </p:txBody>
      </p:sp>
    </p:spTree>
    <p:extLst>
      <p:ext uri="{BB962C8B-B14F-4D97-AF65-F5344CB8AC3E}">
        <p14:creationId xmlns:p14="http://schemas.microsoft.com/office/powerpoint/2010/main" val="4190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 pitchFamily="34" charset="0"/>
                <a:cs typeface="Arial" pitchFamily="34" charset="0"/>
              </a:rPr>
              <a:t>Categorical Growth: Values Table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52400" y="1066800"/>
            <a:ext cx="8839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u="sng" dirty="0" smtClean="0"/>
              <a:t>Overview</a:t>
            </a:r>
          </a:p>
          <a:p>
            <a:r>
              <a:rPr lang="en-US" sz="2400" dirty="0" smtClean="0"/>
              <a:t>Accountability </a:t>
            </a:r>
            <a:r>
              <a:rPr lang="en-US" sz="2400" dirty="0"/>
              <a:t>Panel subgroups defined the significance of categorical status changes by applying a rating of -2 to +2 </a:t>
            </a:r>
            <a:r>
              <a:rPr lang="en-US" sz="2400" dirty="0" smtClean="0"/>
              <a:t>for </a:t>
            </a:r>
            <a:r>
              <a:rPr lang="en-US" sz="2400" dirty="0"/>
              <a:t>each possible status change outcome. </a:t>
            </a: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ratings have been averaged to determine the value for each status change </a:t>
            </a:r>
            <a:r>
              <a:rPr lang="en-US" sz="2400" dirty="0" smtClean="0"/>
              <a:t>outcome.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status improvement </a:t>
            </a:r>
            <a:r>
              <a:rPr lang="en-US" sz="2400" dirty="0" smtClean="0"/>
              <a:t>values </a:t>
            </a:r>
            <a:r>
              <a:rPr lang="en-US" sz="2400" dirty="0"/>
              <a:t>table was then used to create and evaluate various scenarios of points applied to each value.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Details</a:t>
            </a:r>
            <a:endParaRPr lang="en-US" sz="2400" dirty="0"/>
          </a:p>
          <a:p>
            <a:r>
              <a:rPr lang="en-US" sz="2400" dirty="0"/>
              <a:t>Information evaluated is preliminary. The evaluation has been based on temporary cut scores for sub-categories that will be vetted and altered throughout the process. Final data may differ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analysis contains only Performance and Categorical Growth data. Target Growth data is not included.</a:t>
            </a:r>
            <a:endParaRPr lang="en-US" sz="2400" dirty="0"/>
          </a:p>
          <a:p>
            <a:r>
              <a:rPr lang="en-US" sz="2400" dirty="0"/>
              <a:t>After further review of the Pass Plus category band, the determination was made that Pass Plus could only be -divided into 2 sub-groups rather than 3. Therefore, please note the data and analysis does not contain the “PP3” </a:t>
            </a:r>
            <a:r>
              <a:rPr lang="en-US" sz="2400" dirty="0" smtClean="0"/>
              <a:t>subgroup.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89234"/>
              </p:ext>
            </p:extLst>
          </p:nvPr>
        </p:nvGraphicFramePr>
        <p:xfrm>
          <a:off x="152403" y="914406"/>
          <a:ext cx="8762999" cy="2695481"/>
        </p:xfrm>
        <a:graphic>
          <a:graphicData uri="http://schemas.openxmlformats.org/drawingml/2006/table">
            <a:tbl>
              <a:tblPr/>
              <a:tblGrid>
                <a:gridCol w="1219197"/>
                <a:gridCol w="990600"/>
                <a:gridCol w="914400"/>
                <a:gridCol w="990600"/>
                <a:gridCol w="914400"/>
                <a:gridCol w="914400"/>
                <a:gridCol w="865556"/>
                <a:gridCol w="976923"/>
                <a:gridCol w="976923"/>
              </a:tblGrid>
              <a:tr h="22453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B1 Values</a:t>
                      </a: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 B1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-.5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24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31149"/>
              </p:ext>
            </p:extLst>
          </p:nvPr>
        </p:nvGraphicFramePr>
        <p:xfrm>
          <a:off x="152400" y="3733806"/>
          <a:ext cx="8763000" cy="2229043"/>
        </p:xfrm>
        <a:graphic>
          <a:graphicData uri="http://schemas.openxmlformats.org/drawingml/2006/table">
            <a:tbl>
              <a:tblPr/>
              <a:tblGrid>
                <a:gridCol w="1224936"/>
                <a:gridCol w="942258"/>
                <a:gridCol w="942258"/>
                <a:gridCol w="942258"/>
                <a:gridCol w="942258"/>
                <a:gridCol w="942258"/>
                <a:gridCol w="942258"/>
                <a:gridCol w="942258"/>
                <a:gridCol w="942258"/>
              </a:tblGrid>
              <a:tr h="19763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B1 Points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 B1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7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109.25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156.75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5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CASE STUDIES: Option B(1)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+ Categorical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A: OPTION B(1)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JAMES T. KIRK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PK-5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26% White; 36% Black; 21% Hispanic; 17%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91.1%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71507"/>
              </p:ext>
            </p:extLst>
          </p:nvPr>
        </p:nvGraphicFramePr>
        <p:xfrm>
          <a:off x="116682" y="3168201"/>
          <a:ext cx="43791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518"/>
                <a:gridCol w="1078593"/>
                <a:gridCol w="948548"/>
                <a:gridCol w="868459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97582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1032606"/>
                <a:gridCol w="11899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89.1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3104"/>
              </p:ext>
            </p:extLst>
          </p:nvPr>
        </p:nvGraphicFramePr>
        <p:xfrm>
          <a:off x="116680" y="4854478"/>
          <a:ext cx="88749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78.1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79.9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0800" y="6275232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27458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B: OPTION B(1)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MALCOLM REYNOLDS MIDDLE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7-8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Rural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98% White; 1% Hispanic; 1%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40.8%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B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30404"/>
              </p:ext>
            </p:extLst>
          </p:nvPr>
        </p:nvGraphicFramePr>
        <p:xfrm>
          <a:off x="116682" y="3168201"/>
          <a:ext cx="43791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718"/>
                <a:gridCol w="1383393"/>
                <a:gridCol w="948548"/>
                <a:gridCol w="868459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99.4%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42879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956406"/>
                <a:gridCol w="12661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67487"/>
              </p:ext>
            </p:extLst>
          </p:nvPr>
        </p:nvGraphicFramePr>
        <p:xfrm>
          <a:off x="116680" y="4854479"/>
          <a:ext cx="8874919" cy="140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211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54.5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86.7 (B)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87.5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668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6827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C: OPTION B(1)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J.L. PICARD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Grade Span</a:t>
            </a:r>
            <a:r>
              <a:rPr lang="en-US" sz="1800" dirty="0"/>
              <a:t>: 	PK-4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Location</a:t>
            </a:r>
            <a:r>
              <a:rPr lang="en-US" sz="1800" dirty="0"/>
              <a:t>: 	Suburban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Demographics</a:t>
            </a:r>
            <a:r>
              <a:rPr lang="en-US" sz="1800" dirty="0"/>
              <a:t>: 	76% White; 4% Black; 10% Hispanic; 10%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23.4% Free/Reduced Price Lunch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2013 Grade:</a:t>
            </a:r>
            <a:r>
              <a:rPr lang="en-US" sz="1800" dirty="0"/>
              <a:t>	A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90414"/>
              </p:ext>
            </p:extLst>
          </p:nvPr>
        </p:nvGraphicFramePr>
        <p:xfrm>
          <a:off x="116680" y="3168201"/>
          <a:ext cx="43791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520"/>
                <a:gridCol w="1078591"/>
                <a:gridCol w="948549"/>
                <a:gridCol w="868459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24804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1032606"/>
                <a:gridCol w="11899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88.7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90.9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77575"/>
              </p:ext>
            </p:extLst>
          </p:nvPr>
        </p:nvGraphicFramePr>
        <p:xfrm>
          <a:off x="116680" y="4854478"/>
          <a:ext cx="88749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90.2 (A)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90.1 (A)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374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40973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D: OPTION B(1)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TURANGA LEELA CHARTER ACADEMY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K-8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2% White; 74% Black; 19% Hispanic; 5%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89.4%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741146"/>
              </p:ext>
            </p:extLst>
          </p:nvPr>
        </p:nvGraphicFramePr>
        <p:xfrm>
          <a:off x="230982" y="3168201"/>
          <a:ext cx="43410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18"/>
                <a:gridCol w="990600"/>
                <a:gridCol w="1120297"/>
                <a:gridCol w="860903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75614"/>
              </p:ext>
            </p:extLst>
          </p:nvPr>
        </p:nvGraphicFramePr>
        <p:xfrm>
          <a:off x="4800600" y="3164388"/>
          <a:ext cx="4190999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899866"/>
                <a:gridCol w="1283042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45027"/>
              </p:ext>
            </p:extLst>
          </p:nvPr>
        </p:nvGraphicFramePr>
        <p:xfrm>
          <a:off x="230980" y="4854478"/>
          <a:ext cx="8760620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5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78.3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79.2 (C)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098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7780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990603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Description</a:t>
            </a:r>
            <a:endParaRPr lang="en-US" dirty="0"/>
          </a:p>
          <a:p>
            <a:r>
              <a:rPr lang="en-US" dirty="0"/>
              <a:t>Slightly adjusts values table and increases scale</a:t>
            </a:r>
          </a:p>
          <a:p>
            <a:pPr lvl="0"/>
            <a:r>
              <a:rPr lang="en-US" dirty="0"/>
              <a:t>Established intervals of increasing points across the pass proficiency levels (e.g., Pass 1 to Pass 1 is 0; Pass 2 to Pass 2 is .1; Pass Plus 1 to Pass Plus 1 is .2; Pass Plus 2 to Pass Plus 2 is .3)</a:t>
            </a:r>
          </a:p>
          <a:p>
            <a:pPr lvl="0"/>
            <a:r>
              <a:rPr lang="en-US" dirty="0"/>
              <a:t>Established intervals of decreasing points across the did not pass proficiency levels (e.g., Did Not Pass 3 to Did Not Pass 3 is -.7; Did Not Pass 2 to Did Not Pass 2 is -1; Did Not Pass 1 to Did Not Pass 1 is -1.3)</a:t>
            </a:r>
          </a:p>
          <a:p>
            <a:r>
              <a:rPr lang="en-US" dirty="0"/>
              <a:t>Uses 200 point scale and assigns points using a formula:</a:t>
            </a:r>
          </a:p>
          <a:p>
            <a:r>
              <a:rPr lang="en-US" dirty="0"/>
              <a:t>(Value + 2) * adjustment rate = points, where value = adjusted value on values table; adjustment rate = 45 if below passing, or 50 if at passing; therefore, “neutral” (0) is 100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Assumptions</a:t>
            </a:r>
            <a:endParaRPr lang="en-US" dirty="0"/>
          </a:p>
          <a:p>
            <a:r>
              <a:rPr lang="en-US" dirty="0"/>
              <a:t>Any positive movement or staying at a passing level is full points or more (100 or more)</a:t>
            </a:r>
          </a:p>
          <a:p>
            <a:r>
              <a:rPr lang="en-US" dirty="0"/>
              <a:t>Two category or more movement is considered exceptional; staying proficient is not only acceptable, but it is valued</a:t>
            </a:r>
          </a:p>
          <a:p>
            <a:r>
              <a:rPr lang="en-US" dirty="0"/>
              <a:t>“Neutral” is an A (full points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990603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Expectations</a:t>
            </a:r>
            <a:endParaRPr lang="en-US" dirty="0"/>
          </a:p>
          <a:p>
            <a:r>
              <a:rPr lang="en-US" dirty="0"/>
              <a:t>This model sets the expectation that in order to receive 100 or more points (“A” level), a student must either:</a:t>
            </a:r>
          </a:p>
          <a:p>
            <a:r>
              <a:rPr lang="en-US" dirty="0"/>
              <a:t>	- stay at a passing level (i.e., Pass 1 or higher), OR</a:t>
            </a:r>
          </a:p>
          <a:p>
            <a:r>
              <a:rPr lang="en-US" dirty="0"/>
              <a:t>	- increase one level in the Did Not Pass categories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Since neutral (no movement) is full points, that translates into: if a school had all of its students go from Pass 1 to Pass 1 between years, it would get an A for growth</a:t>
            </a:r>
          </a:p>
        </p:txBody>
      </p:sp>
    </p:spTree>
    <p:extLst>
      <p:ext uri="{BB962C8B-B14F-4D97-AF65-F5344CB8AC3E}">
        <p14:creationId xmlns:p14="http://schemas.microsoft.com/office/powerpoint/2010/main" val="29730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990602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Pros and Cons</a:t>
            </a:r>
            <a:endParaRPr lang="en-US" dirty="0"/>
          </a:p>
          <a:p>
            <a:r>
              <a:rPr lang="en-US" b="1" u="sng" dirty="0"/>
              <a:t>PROS:</a:t>
            </a:r>
            <a:endParaRPr lang="en-US" dirty="0"/>
          </a:p>
          <a:p>
            <a:r>
              <a:rPr lang="en-US" dirty="0"/>
              <a:t>-Highly rewards growth that occurs infrequently (i.e., movement across more than one category)</a:t>
            </a:r>
          </a:p>
          <a:p>
            <a:r>
              <a:rPr lang="en-US" dirty="0"/>
              <a:t>-Provides more than full points for staying at high levels of proficiency</a:t>
            </a:r>
          </a:p>
          <a:p>
            <a:r>
              <a:rPr lang="en-US" dirty="0"/>
              <a:t>-Recognizes the difficulty of bringing students up through the Did Not Pass categories (rewards more than full points for one category of improvement in the DNP categories)</a:t>
            </a:r>
          </a:p>
          <a:p>
            <a:r>
              <a:rPr lang="en-US" dirty="0"/>
              <a:t>-Highly </a:t>
            </a:r>
            <a:r>
              <a:rPr lang="en-US" dirty="0" err="1"/>
              <a:t>deincentivizes</a:t>
            </a:r>
            <a:r>
              <a:rPr lang="en-US" dirty="0"/>
              <a:t> “negative” growth (dropping one or more category)</a:t>
            </a:r>
          </a:p>
          <a:p>
            <a:r>
              <a:rPr lang="en-US" dirty="0"/>
              <a:t>-Growth has more positive influence, with more schools moving up one or two categories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CONS: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-</a:t>
            </a:r>
            <a:r>
              <a:rPr lang="en-US" dirty="0"/>
              <a:t>200-point scale could be perceived as too many “bonus” points </a:t>
            </a:r>
          </a:p>
          <a:p>
            <a:r>
              <a:rPr lang="en-US" dirty="0"/>
              <a:t>-Adjustments to values table could be considered arbitrary</a:t>
            </a:r>
          </a:p>
          <a:p>
            <a:r>
              <a:rPr lang="en-US" dirty="0"/>
              <a:t>-Formula could be difficult to understand for the public </a:t>
            </a:r>
          </a:p>
        </p:txBody>
      </p:sp>
    </p:spTree>
    <p:extLst>
      <p:ext uri="{BB962C8B-B14F-4D97-AF65-F5344CB8AC3E}">
        <p14:creationId xmlns:p14="http://schemas.microsoft.com/office/powerpoint/2010/main" val="10202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Option B(2)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93154"/>
              </p:ext>
            </p:extLst>
          </p:nvPr>
        </p:nvGraphicFramePr>
        <p:xfrm>
          <a:off x="152403" y="1066800"/>
          <a:ext cx="8610599" cy="2666996"/>
        </p:xfrm>
        <a:graphic>
          <a:graphicData uri="http://schemas.openxmlformats.org/drawingml/2006/table">
            <a:tbl>
              <a:tblPr/>
              <a:tblGrid>
                <a:gridCol w="931135"/>
                <a:gridCol w="959933"/>
                <a:gridCol w="959933"/>
                <a:gridCol w="959933"/>
                <a:gridCol w="959933"/>
                <a:gridCol w="959933"/>
                <a:gridCol w="959933"/>
                <a:gridCol w="959933"/>
                <a:gridCol w="959933"/>
              </a:tblGrid>
              <a:tr h="3041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B2 Values</a:t>
                      </a: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-.5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7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27403"/>
              </p:ext>
            </p:extLst>
          </p:nvPr>
        </p:nvGraphicFramePr>
        <p:xfrm>
          <a:off x="152400" y="3809999"/>
          <a:ext cx="8610600" cy="2320936"/>
        </p:xfrm>
        <a:graphic>
          <a:graphicData uri="http://schemas.openxmlformats.org/drawingml/2006/table">
            <a:tbl>
              <a:tblPr/>
              <a:tblGrid>
                <a:gridCol w="1203632"/>
                <a:gridCol w="925871"/>
                <a:gridCol w="925871"/>
                <a:gridCol w="925871"/>
                <a:gridCol w="925871"/>
                <a:gridCol w="925871"/>
                <a:gridCol w="925871"/>
                <a:gridCol w="925871"/>
                <a:gridCol w="925871"/>
              </a:tblGrid>
              <a:tr h="28502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B2 Points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3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 pitchFamily="34" charset="0"/>
                <a:cs typeface="Arial" pitchFamily="34" charset="0"/>
              </a:rPr>
              <a:t>Categorical Growth: Values Table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51937"/>
              </p:ext>
            </p:extLst>
          </p:nvPr>
        </p:nvGraphicFramePr>
        <p:xfrm>
          <a:off x="152400" y="1219200"/>
          <a:ext cx="8839200" cy="4343400"/>
        </p:xfrm>
        <a:graphic>
          <a:graphicData uri="http://schemas.openxmlformats.org/drawingml/2006/table">
            <a:tbl>
              <a:tblPr/>
              <a:tblGrid>
                <a:gridCol w="1246183"/>
                <a:gridCol w="937051"/>
                <a:gridCol w="937051"/>
                <a:gridCol w="937051"/>
                <a:gridCol w="908071"/>
                <a:gridCol w="985354"/>
                <a:gridCol w="917731"/>
                <a:gridCol w="985354"/>
                <a:gridCol w="985354"/>
              </a:tblGrid>
              <a:tr h="388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Improvement Table:  Accountability Panel Ratings and Average Value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 (-2, -2,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 (-2, -2,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 (-2,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 (-1, 0,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+0.7 (0,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 (-2, -2,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(-1,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(0, 0,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+0.7 (0,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 (-2, -2,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(-1,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(0, 0,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+0.7 (0,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+1.3 (+1, +1,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(-1,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(0, 0,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+0.7 (0,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+1.7 (+1,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22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 (-2,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(0, 0,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+0.7 (0,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+1.7 (+1,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(-2, -2, -2)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 (-2,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 (-1, -1,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+0.3 (0, 0,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+1.7 (+1,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 (-2,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 (-1, -1, 0)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+0.3 (0, 0,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 (+1, +1,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22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(-1, -1, -1)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+0.3 (0, 0, +1)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+1.3 (+1, +1,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 (+2, +2, +2)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867406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**Points for consideration: DNP2-P1;  PP1-PP3;  PP3-P1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83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CASE STUDIES: Option B(2)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+ Categorical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A: OPTION B(2)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JAMES T. KIRK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PK-5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26% White; 36% Black; 21% Hispanic; 17%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91.1%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29769"/>
              </p:ext>
            </p:extLst>
          </p:nvPr>
        </p:nvGraphicFramePr>
        <p:xfrm>
          <a:off x="230980" y="3168201"/>
          <a:ext cx="43410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420"/>
                <a:gridCol w="990600"/>
                <a:gridCol w="1044095"/>
                <a:gridCol w="860904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68.0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0970"/>
              </p:ext>
            </p:extLst>
          </p:nvPr>
        </p:nvGraphicFramePr>
        <p:xfrm>
          <a:off x="4800600" y="3164388"/>
          <a:ext cx="4190999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34"/>
                <a:gridCol w="976066"/>
                <a:gridCol w="1206842"/>
                <a:gridCol w="92675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86.9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101.0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18452"/>
              </p:ext>
            </p:extLst>
          </p:nvPr>
        </p:nvGraphicFramePr>
        <p:xfrm>
          <a:off x="230980" y="4854478"/>
          <a:ext cx="8760620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1"/>
                <a:gridCol w="873636"/>
                <a:gridCol w="811553"/>
                <a:gridCol w="921495"/>
                <a:gridCol w="196230"/>
                <a:gridCol w="1922129"/>
                <a:gridCol w="695466"/>
                <a:gridCol w="796420"/>
                <a:gridCol w="796420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69.0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78.8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80.8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0981" y="6280919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0060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B: OPTION B(2)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MALCOLM REYNOLDS MIDDLE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7-8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Rural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98% White; 1% Hispanic; 1%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40.8%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B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12984"/>
              </p:ext>
            </p:extLst>
          </p:nvPr>
        </p:nvGraphicFramePr>
        <p:xfrm>
          <a:off x="116680" y="3168201"/>
          <a:ext cx="4379119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20"/>
                <a:gridCol w="1154791"/>
                <a:gridCol w="948549"/>
                <a:gridCol w="868459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99.4%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461913"/>
              </p:ext>
            </p:extLst>
          </p:nvPr>
        </p:nvGraphicFramePr>
        <p:xfrm>
          <a:off x="4724399" y="3164388"/>
          <a:ext cx="4267200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995"/>
                <a:gridCol w="956406"/>
                <a:gridCol w="1266192"/>
                <a:gridCol w="943607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89.4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95074"/>
              </p:ext>
            </p:extLst>
          </p:nvPr>
        </p:nvGraphicFramePr>
        <p:xfrm>
          <a:off x="116680" y="4854479"/>
          <a:ext cx="8874919" cy="140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68"/>
                <a:gridCol w="885034"/>
                <a:gridCol w="822141"/>
                <a:gridCol w="933516"/>
                <a:gridCol w="198791"/>
                <a:gridCol w="1947207"/>
                <a:gridCol w="704540"/>
                <a:gridCol w="806811"/>
                <a:gridCol w="806811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211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88.4 (B)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89.6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7185" y="6275232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9381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C: OPTION B(2)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J.L. PICARD ELEMENTARY SCHOOL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Grade Span</a:t>
            </a:r>
            <a:r>
              <a:rPr lang="en-US" sz="1800" dirty="0"/>
              <a:t>: 	PK-4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Location</a:t>
            </a:r>
            <a:r>
              <a:rPr lang="en-US" sz="1800" dirty="0"/>
              <a:t>: 	Suburban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Demographics</a:t>
            </a:r>
            <a:r>
              <a:rPr lang="en-US" sz="1800" dirty="0"/>
              <a:t>: 	76% White; 4% Black; 10% Hispanic; 10%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	23.4% Free/Reduced Price Lunch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2013 Grade:</a:t>
            </a:r>
            <a:r>
              <a:rPr lang="en-US" sz="1800" dirty="0"/>
              <a:t>	A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61230"/>
              </p:ext>
            </p:extLst>
          </p:nvPr>
        </p:nvGraphicFramePr>
        <p:xfrm>
          <a:off x="151938" y="2975613"/>
          <a:ext cx="4455318" cy="15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262"/>
                <a:gridCol w="1158432"/>
                <a:gridCol w="965053"/>
                <a:gridCol w="883571"/>
              </a:tblGrid>
              <a:tr h="399247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6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665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90.5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92487"/>
              </p:ext>
            </p:extLst>
          </p:nvPr>
        </p:nvGraphicFramePr>
        <p:xfrm>
          <a:off x="4835856" y="2971800"/>
          <a:ext cx="4231944" cy="149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98"/>
                <a:gridCol w="930246"/>
                <a:gridCol w="1273989"/>
                <a:gridCol w="935811"/>
              </a:tblGrid>
              <a:tr h="382901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3936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70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94.5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48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92.4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68727"/>
              </p:ext>
            </p:extLst>
          </p:nvPr>
        </p:nvGraphicFramePr>
        <p:xfrm>
          <a:off x="116680" y="4854478"/>
          <a:ext cx="8951119" cy="14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266"/>
                <a:gridCol w="892632"/>
                <a:gridCol w="829200"/>
                <a:gridCol w="941532"/>
                <a:gridCol w="200498"/>
                <a:gridCol w="1963926"/>
                <a:gridCol w="710589"/>
                <a:gridCol w="813738"/>
                <a:gridCol w="813738"/>
              </a:tblGrid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36.2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56.1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5502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92.0 (A)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92.3 (A)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1499" y="6247937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8800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309093"/>
            <a:ext cx="7886700" cy="6568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SAMPLE SCHOOL D: OPTION B(2)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5916"/>
            <a:ext cx="7886700" cy="5756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TURANGA LEELA CHARTER ACADEMY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Grade Span</a:t>
            </a:r>
            <a:r>
              <a:rPr lang="en-US" sz="1800" dirty="0" smtClean="0"/>
              <a:t>: 	K-8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Location</a:t>
            </a:r>
            <a:r>
              <a:rPr lang="en-US" sz="1800" dirty="0" smtClean="0"/>
              <a:t>: 	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Demographics</a:t>
            </a:r>
            <a:r>
              <a:rPr lang="en-US" sz="1800" dirty="0" smtClean="0"/>
              <a:t>: 	2% White; 74% Black; 19% Hispanic; 5%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89.4% Free/Reduced Price Lunch </a:t>
            </a: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2013 Grade:</a:t>
            </a:r>
            <a:r>
              <a:rPr lang="en-US" sz="1800" dirty="0" smtClean="0"/>
              <a:t>	D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6" name="AutoShape 4" descr="http://compass.doe.in.gov/ChartImg.axd?i=chart_43bac50070e041b8bb9588cd5c20be75_9.png&amp;g=ee1379fc915a41628fffe0d8821c7f0f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13784"/>
              </p:ext>
            </p:extLst>
          </p:nvPr>
        </p:nvGraphicFramePr>
        <p:xfrm>
          <a:off x="230981" y="3048001"/>
          <a:ext cx="4112420" cy="154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019"/>
                <a:gridCol w="990600"/>
                <a:gridCol w="1013233"/>
                <a:gridCol w="815568"/>
              </a:tblGrid>
              <a:tr h="355794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60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Part. Rate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25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E/LA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71.0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26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75.7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39841"/>
              </p:ext>
            </p:extLst>
          </p:nvPr>
        </p:nvGraphicFramePr>
        <p:xfrm>
          <a:off x="4648200" y="3048000"/>
          <a:ext cx="4188855" cy="154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781"/>
                <a:gridCol w="976619"/>
                <a:gridCol w="1205173"/>
                <a:gridCol w="926282"/>
              </a:tblGrid>
              <a:tr h="347228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Categorical Growth</a:t>
                      </a:r>
                      <a:endParaRPr lang="en-US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</a:tr>
              <a:tr h="525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 75%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Bottom 25%</a:t>
                      </a:r>
                      <a:endParaRPr lang="en-US" sz="1600" dirty="0"/>
                    </a:p>
                  </a:txBody>
                  <a:tcPr marL="68580" marR="6858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 anchor="b"/>
                </a:tc>
              </a:tr>
              <a:tr h="3358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E/LA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83.4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157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86.8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67329"/>
              </p:ext>
            </p:extLst>
          </p:nvPr>
        </p:nvGraphicFramePr>
        <p:xfrm>
          <a:off x="230980" y="4800600"/>
          <a:ext cx="8608220" cy="150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480"/>
                <a:gridCol w="843240"/>
                <a:gridCol w="783317"/>
                <a:gridCol w="889434"/>
                <a:gridCol w="189403"/>
                <a:gridCol w="1855255"/>
                <a:gridCol w="671269"/>
                <a:gridCol w="768711"/>
                <a:gridCol w="921111"/>
              </a:tblGrid>
              <a:tr h="4164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(50/50)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Combined (60/40)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074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Performance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29.3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074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Growth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.60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51.1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416472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79.2 (C)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FINAL GRADE (</a:t>
                      </a:r>
                      <a:r>
                        <a:rPr lang="en-US" sz="1600" b="1" dirty="0" err="1" smtClean="0"/>
                        <a:t>Perf</a:t>
                      </a:r>
                      <a:r>
                        <a:rPr lang="en-US" sz="1600" b="1" baseline="0" dirty="0" smtClean="0"/>
                        <a:t> + Growth)</a:t>
                      </a:r>
                      <a:endParaRPr lang="en-US" sz="16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80.4 (B)</a:t>
                      </a:r>
                      <a:endParaRPr lang="en-US" sz="16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0981" y="6275232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41936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Data Summary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9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16018"/>
              </p:ext>
            </p:extLst>
          </p:nvPr>
        </p:nvGraphicFramePr>
        <p:xfrm>
          <a:off x="116001" y="990600"/>
          <a:ext cx="8991605" cy="4727236"/>
        </p:xfrm>
        <a:graphic>
          <a:graphicData uri="http://schemas.openxmlformats.org/drawingml/2006/table">
            <a:tbl>
              <a:tblPr/>
              <a:tblGrid>
                <a:gridCol w="545439"/>
                <a:gridCol w="824264"/>
                <a:gridCol w="545439"/>
                <a:gridCol w="545439"/>
                <a:gridCol w="545439"/>
                <a:gridCol w="543405"/>
                <a:gridCol w="750996"/>
                <a:gridCol w="545439"/>
                <a:gridCol w="390763"/>
                <a:gridCol w="824264"/>
                <a:gridCol w="545439"/>
                <a:gridCol w="545439"/>
                <a:gridCol w="545439"/>
                <a:gridCol w="543405"/>
                <a:gridCol w="750996"/>
              </a:tblGrid>
              <a:tr h="3226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Overall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40/Growth 60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Overall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50/Growth 50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6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Only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with Growth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Only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with Growth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A-F Model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A-F Model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6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Overall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40/Growth 60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Overall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50/Growth 50</a:t>
                      </a:r>
                    </a:p>
                  </a:txBody>
                  <a:tcPr marL="5790" marR="5790" marT="5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6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Only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with Growth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Only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with Growth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A-F Model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A-F Model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5790" marR="5790" marT="5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5791200"/>
            <a:ext cx="89200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3565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81858"/>
              </p:ext>
            </p:extLst>
          </p:nvPr>
        </p:nvGraphicFramePr>
        <p:xfrm>
          <a:off x="152402" y="1066806"/>
          <a:ext cx="8839203" cy="4195823"/>
        </p:xfrm>
        <a:graphic>
          <a:graphicData uri="http://schemas.openxmlformats.org/drawingml/2006/table">
            <a:tbl>
              <a:tblPr/>
              <a:tblGrid>
                <a:gridCol w="1137914"/>
                <a:gridCol w="752990"/>
                <a:gridCol w="752990"/>
                <a:gridCol w="752990"/>
                <a:gridCol w="752990"/>
                <a:gridCol w="539455"/>
                <a:gridCol w="1137914"/>
                <a:gridCol w="752990"/>
                <a:gridCol w="752990"/>
                <a:gridCol w="752990"/>
                <a:gridCol w="752990"/>
              </a:tblGrid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Overall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40/Growth 60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Overall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50/Growth 50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4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 with Growth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 with Growth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Movement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Movement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668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Overall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40/Growth 60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Overall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 50/Growth 50</a:t>
                      </a:r>
                    </a:p>
                  </a:txBody>
                  <a:tcPr marL="7853" marR="7853" marT="7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4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 with Growth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 with Growth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4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Movement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Movement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A(2)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B(1)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Option B(2)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985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853" marR="7853" marT="7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0980" y="5748754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</p:spTree>
    <p:extLst>
      <p:ext uri="{BB962C8B-B14F-4D97-AF65-F5344CB8AC3E}">
        <p14:creationId xmlns:p14="http://schemas.microsoft.com/office/powerpoint/2010/main" val="29245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522" y="136267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Grade Distribution with Performance 40%-Growth 60%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95618" y="5707968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8" y="1896034"/>
            <a:ext cx="8831672" cy="381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7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596" y="117724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Grade Distribution with Performance 50%-Growth 50%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7506" y="5889597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1" y="1875430"/>
            <a:ext cx="8839200" cy="379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9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 pitchFamily="34" charset="0"/>
                <a:cs typeface="Arial" pitchFamily="34" charset="0"/>
              </a:rPr>
              <a:t>Categorical Growth: Values Table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55478"/>
              </p:ext>
            </p:extLst>
          </p:nvPr>
        </p:nvGraphicFramePr>
        <p:xfrm>
          <a:off x="152400" y="1219206"/>
          <a:ext cx="8839200" cy="4114803"/>
        </p:xfrm>
        <a:graphic>
          <a:graphicData uri="http://schemas.openxmlformats.org/drawingml/2006/table">
            <a:tbl>
              <a:tblPr/>
              <a:tblGrid>
                <a:gridCol w="1246183"/>
                <a:gridCol w="937051"/>
                <a:gridCol w="937051"/>
                <a:gridCol w="937051"/>
                <a:gridCol w="908071"/>
                <a:gridCol w="985354"/>
                <a:gridCol w="917731"/>
                <a:gridCol w="985354"/>
                <a:gridCol w="985354"/>
              </a:tblGrid>
              <a:tr h="37407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Improvement Table: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Distribution Based on 2012-13 ISTEP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Year Level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Previous Year Level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Plus 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8.80%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8.54%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15.29%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6.35%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16.65%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6.98%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Pass-3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12.06%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Pass-2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***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 Pass-1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***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***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03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 pitchFamily="34" charset="0"/>
                <a:cs typeface="Arial" pitchFamily="34" charset="0"/>
              </a:rPr>
              <a:t>Categorical Growth: Recommendations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52400" y="1219200"/>
            <a:ext cx="88392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Which option best reflects the Panel’s vision of Categorical Growth?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modifications, if any, should be applied to the selected option?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Additional considerations?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Options for Point Allocations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10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522" y="136267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Grade Distribution with Performance 40%-Growth 60%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95618" y="5707968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8" y="1896034"/>
            <a:ext cx="8831672" cy="381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7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Categorical Growth: Data Analysis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596" y="117724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Grade Distribution with Performance 50%-Growth 50%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7506" y="5889597"/>
            <a:ext cx="8795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*Information </a:t>
            </a:r>
            <a:r>
              <a:rPr lang="en-US" sz="800" dirty="0"/>
              <a:t>evaluated is preliminary. The evaluation has been based on temporary cut scores for sub-categories that will be vetted and altered throughout the process. Final data may </a:t>
            </a:r>
            <a:r>
              <a:rPr lang="en-US" sz="800" dirty="0" smtClean="0"/>
              <a:t>differ. </a:t>
            </a:r>
          </a:p>
          <a:p>
            <a:r>
              <a:rPr lang="en-US" sz="800" dirty="0" smtClean="0"/>
              <a:t>**This </a:t>
            </a:r>
            <a:r>
              <a:rPr lang="en-US" sz="800" dirty="0"/>
              <a:t>analysis contains only Performance and Categorical Growth data. Target Growth data is not included.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1" y="1875430"/>
            <a:ext cx="8839200" cy="379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0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2900" dirty="0" smtClean="0">
                <a:latin typeface="Arial" pitchFamily="34" charset="0"/>
                <a:cs typeface="Arial" pitchFamily="34" charset="0"/>
              </a:rPr>
              <a:t>Categorical Growth: Options for Point Allocations</a:t>
            </a:r>
            <a:endParaRPr lang="en-US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105400" y="1600202"/>
            <a:ext cx="4038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066805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Four options have been created for Panel consideration. </a:t>
            </a:r>
            <a:endParaRPr lang="en-US" sz="2000" dirty="0" smtClean="0"/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Each </a:t>
            </a:r>
            <a:r>
              <a:rPr lang="en-US" sz="2000" dirty="0"/>
              <a:t>option has been evaluated with data from the 2011-12 and 2012-13 school years. </a:t>
            </a:r>
            <a:endParaRPr lang="en-US" sz="2000" dirty="0" smtClean="0"/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Options </a:t>
            </a:r>
            <a:r>
              <a:rPr lang="en-US" sz="2000" dirty="0"/>
              <a:t>can be categorized by two </a:t>
            </a:r>
            <a:r>
              <a:rPr lang="en-US" sz="2000" dirty="0" smtClean="0"/>
              <a:t>groups:</a:t>
            </a:r>
          </a:p>
          <a:p>
            <a:endParaRPr lang="en-US" sz="20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/>
              <a:t>Application </a:t>
            </a:r>
            <a:r>
              <a:rPr lang="en-US" sz="2000" dirty="0"/>
              <a:t>of the Categorical Status Improvement growth component places focus on a student improving at least one category each </a:t>
            </a:r>
            <a:r>
              <a:rPr lang="en-US" sz="2000" dirty="0" smtClean="0"/>
              <a:t>year.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 smtClean="0"/>
              <a:t>See A1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 smtClean="0"/>
              <a:t>See A2</a:t>
            </a:r>
          </a:p>
          <a:p>
            <a:pPr marL="914400" lvl="1" indent="-457200">
              <a:buFont typeface="+mj-lt"/>
              <a:buAutoNum type="alphaUcPeriod"/>
            </a:pPr>
            <a:endParaRPr lang="en-US" sz="2000" dirty="0"/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/>
              <a:t>Application </a:t>
            </a:r>
            <a:r>
              <a:rPr lang="en-US" sz="2000" dirty="0"/>
              <a:t>of the Categorical Status Improvement growth component places focus on a student maintaining proficiency or improving at least one category each year. </a:t>
            </a:r>
            <a:endParaRPr lang="en-US" sz="20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 smtClean="0"/>
              <a:t>See B1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 smtClean="0"/>
              <a:t>See </a:t>
            </a:r>
            <a:r>
              <a:rPr lang="en-US" sz="2000" dirty="0"/>
              <a:t>B2</a:t>
            </a:r>
          </a:p>
        </p:txBody>
      </p:sp>
    </p:spTree>
    <p:extLst>
      <p:ext uri="{BB962C8B-B14F-4D97-AF65-F5344CB8AC3E}">
        <p14:creationId xmlns:p14="http://schemas.microsoft.com/office/powerpoint/2010/main" val="38576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hop_Timeline_photos_2003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132F608-CEA0-420D-AE18-DCA4A0F5D365}">
  <ds:schemaRefs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6391</Words>
  <Application>Microsoft Office PowerPoint</Application>
  <PresentationFormat>On-screen Show (4:3)</PresentationFormat>
  <Paragraphs>2229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Office Theme</vt:lpstr>
      <vt:lpstr>Slideshop_Timeline_photos_2003</vt:lpstr>
      <vt:lpstr>1_Office Theme</vt:lpstr>
      <vt:lpstr> Accountability Panel: Growth Analysis</vt:lpstr>
      <vt:lpstr>Values Table and Frequency</vt:lpstr>
      <vt:lpstr>Categorical Growth: Values Table</vt:lpstr>
      <vt:lpstr>Categorical Growth: Values Table</vt:lpstr>
      <vt:lpstr>Categorical Growth: Values Table</vt:lpstr>
      <vt:lpstr>Options for Point Allocations</vt:lpstr>
      <vt:lpstr>Categorical Growth: Data Analysis</vt:lpstr>
      <vt:lpstr>Categorical Growth: Data Analysis</vt:lpstr>
      <vt:lpstr>Categorical Growth: Options for Point Allocations</vt:lpstr>
      <vt:lpstr>Categorical Growth: Option A(1)</vt:lpstr>
      <vt:lpstr>Categorical Growth: Option A(1)</vt:lpstr>
      <vt:lpstr>Categorical Growth: Option A(1)</vt:lpstr>
      <vt:lpstr>CASE STUDIES: Option A(1)</vt:lpstr>
      <vt:lpstr>SAMPLE SCHOOL A: OPTION A(1)</vt:lpstr>
      <vt:lpstr>SAMPLE SCHOOL B: OPTION A(1)</vt:lpstr>
      <vt:lpstr>SAMPLE SCHOOL C: OPTION A(1)</vt:lpstr>
      <vt:lpstr>SAMPLE SCHOOL D: OPTION A(1)</vt:lpstr>
      <vt:lpstr>Categorical Growth: Option A(2)</vt:lpstr>
      <vt:lpstr>Categorical Growth: Option A(2)</vt:lpstr>
      <vt:lpstr>Categorical Growth: Option A(2)</vt:lpstr>
      <vt:lpstr>Categorical Growth: Option A(2)</vt:lpstr>
      <vt:lpstr>CASE STUDIES: Option A(2)</vt:lpstr>
      <vt:lpstr>SAMPLE SCHOOL A: OPTION A(2)</vt:lpstr>
      <vt:lpstr>SAMPLE SCHOOL B: OPTION A(2)</vt:lpstr>
      <vt:lpstr>SAMPLE SCHOOL C: OPTION A(2)</vt:lpstr>
      <vt:lpstr>SAMPLE SCHOOL D: OPTION A(2)</vt:lpstr>
      <vt:lpstr>Categorical Growth: Option B(1)</vt:lpstr>
      <vt:lpstr>Categorical Growth: Option B(1)</vt:lpstr>
      <vt:lpstr>Categorical Growth: Option B(1)</vt:lpstr>
      <vt:lpstr>Categorical Growth: Option B(1)</vt:lpstr>
      <vt:lpstr>CASE STUDIES: Option B(1)</vt:lpstr>
      <vt:lpstr>SAMPLE SCHOOL A: OPTION B(1)</vt:lpstr>
      <vt:lpstr>SAMPLE SCHOOL B: OPTION B(1)</vt:lpstr>
      <vt:lpstr>SAMPLE SCHOOL C: OPTION B(1)</vt:lpstr>
      <vt:lpstr>SAMPLE SCHOOL D: OPTION B(1)</vt:lpstr>
      <vt:lpstr>Categorical Growth: Option B(2)</vt:lpstr>
      <vt:lpstr>Categorical Growth: Option B(2)</vt:lpstr>
      <vt:lpstr>Categorical Growth: Option B(2)</vt:lpstr>
      <vt:lpstr>Categorical Growth: Option B(2)</vt:lpstr>
      <vt:lpstr>CASE STUDIES: Option B(2)</vt:lpstr>
      <vt:lpstr>SAMPLE SCHOOL A: OPTION B(2)</vt:lpstr>
      <vt:lpstr>SAMPLE SCHOOL B: OPTION B(2)</vt:lpstr>
      <vt:lpstr>SAMPLE SCHOOL C: OPTION B(2)</vt:lpstr>
      <vt:lpstr>SAMPLE SCHOOL D: OPTION B(2)</vt:lpstr>
      <vt:lpstr>Data Summary</vt:lpstr>
      <vt:lpstr>Categorical Growth: Data Analysis</vt:lpstr>
      <vt:lpstr>Categorical Growth: Data Analysis</vt:lpstr>
      <vt:lpstr>Categorical Growth: Data Analysis</vt:lpstr>
      <vt:lpstr>Categorical Growth: Data Analysis</vt:lpstr>
      <vt:lpstr>Recommendations</vt:lpstr>
      <vt:lpstr>Categorical Growth: Recommendations</vt:lpstr>
    </vt:vector>
  </TitlesOfParts>
  <Company>Indiana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Debbie Dailey</cp:lastModifiedBy>
  <cp:revision>196</cp:revision>
  <dcterms:created xsi:type="dcterms:W3CDTF">2013-03-08T16:28:47Z</dcterms:created>
  <dcterms:modified xsi:type="dcterms:W3CDTF">2014-02-26T14:50:00Z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