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57" r:id="rId4"/>
    <p:sldId id="268" r:id="rId5"/>
    <p:sldId id="258" r:id="rId6"/>
    <p:sldId id="274" r:id="rId7"/>
    <p:sldId id="269" r:id="rId8"/>
    <p:sldId id="270" r:id="rId9"/>
    <p:sldId id="260" r:id="rId10"/>
    <p:sldId id="271" r:id="rId11"/>
    <p:sldId id="272" r:id="rId12"/>
    <p:sldId id="273" r:id="rId13"/>
    <p:sldId id="265" r:id="rId14"/>
    <p:sldId id="264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1637" autoAdjust="0"/>
  </p:normalViewPr>
  <p:slideViewPr>
    <p:cSldViewPr snapToGrid="0">
      <p:cViewPr varScale="1">
        <p:scale>
          <a:sx n="63" d="100"/>
          <a:sy n="63" d="100"/>
        </p:scale>
        <p:origin x="1454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BEC13-DBC2-4D21-928D-7C726F5C796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D7DE7-8C90-4D42-99D1-E1E11221C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Who is invited</a:t>
            </a:r>
          </a:p>
          <a:p>
            <a:pPr marL="0" indent="0">
              <a:buNone/>
            </a:pPr>
            <a:r>
              <a:rPr lang="en-US" dirty="0" smtClean="0"/>
              <a:t>	Those Charged with Governance – Normally School Board President</a:t>
            </a:r>
          </a:p>
          <a:p>
            <a:pPr marL="0" indent="0">
              <a:buNone/>
            </a:pPr>
            <a:r>
              <a:rPr lang="en-US" dirty="0" smtClean="0"/>
              <a:t>	Management – Normally the Fiscal Officer (Treasurer) and the Superintendent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What is discussed</a:t>
            </a:r>
          </a:p>
          <a:p>
            <a:pPr marL="0" indent="0">
              <a:buNone/>
            </a:pPr>
            <a:r>
              <a:rPr lang="en-US" dirty="0" smtClean="0"/>
              <a:t>	Introduction to the Field Examiners that will be working on the audit</a:t>
            </a:r>
          </a:p>
          <a:p>
            <a:pPr marL="0" indent="0">
              <a:buNone/>
            </a:pPr>
            <a:r>
              <a:rPr lang="en-US" sz="1200" dirty="0" smtClean="0"/>
              <a:t>	General overview of: Audit Objectives; Management Responsibilities; Audit Procedures 	(General, Internal Control, Compliance); Informing Management of general records that 	will be requested; When audit will begin and the expected issuance date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Continuing Expectations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200" dirty="0" smtClean="0"/>
              <a:t>Provide and inform attendees with a method to allow for continued communication 	throughout the audit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8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72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  <a:r>
              <a:rPr lang="en-US" baseline="0" dirty="0" smtClean="0"/>
              <a:t> officials will be asked to provide school board meeting minutes and could be asked to complete a Unit Environment questionnaire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3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FEs will request documentation for processes like collections,</a:t>
            </a:r>
            <a:r>
              <a:rPr lang="en-US" baseline="0" dirty="0" smtClean="0"/>
              <a:t> payments, etc.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FEs</a:t>
            </a:r>
            <a:r>
              <a:rPr lang="en-US" baseline="0" dirty="0" smtClean="0"/>
              <a:t> will request things like bank reconcilements and ledgers, will also test things like receipts, claims, payroll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9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FEs will test</a:t>
            </a:r>
            <a:r>
              <a:rPr lang="en-US" baseline="0" dirty="0" smtClean="0"/>
              <a:t> internal controls and substantive applicable federal compliance requirements like allowable costs, reporting, eligibility, cash management, level of effort, period of performance, procurement/suspension/debarment, program income, special tests and provisions.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3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D7DE7-8C90-4D42-99D1-E1E11221C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8724900" y="35625"/>
            <a:ext cx="1" cy="61413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21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06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7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8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18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04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1690688"/>
            <a:ext cx="949436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15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2036375"/>
            <a:ext cx="4772025" cy="262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5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363" y="35625"/>
            <a:ext cx="2652923" cy="263632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2036375"/>
            <a:ext cx="4772025" cy="262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9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AFF7-604B-403A-81E5-113D2C3D869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9F13-3C73-430C-8C9C-6C3527E8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2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Prepare for an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Ryan Preston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Chase Lenon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Program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dirty="0"/>
              <a:t>Schedule of Federal Expenditures</a:t>
            </a:r>
          </a:p>
          <a:p>
            <a:pPr lvl="1"/>
            <a:r>
              <a:rPr lang="en-US" sz="3000" dirty="0" smtClean="0"/>
              <a:t>Information </a:t>
            </a:r>
            <a:r>
              <a:rPr lang="en-US" sz="3000" dirty="0"/>
              <a:t>input into Gateway Annual Financial </a:t>
            </a:r>
            <a:r>
              <a:rPr lang="en-US" sz="3000" dirty="0" smtClean="0"/>
              <a:t>report</a:t>
            </a:r>
          </a:p>
          <a:p>
            <a:endParaRPr lang="en-US" dirty="0"/>
          </a:p>
          <a:p>
            <a:r>
              <a:rPr lang="en-US" sz="4300" dirty="0"/>
              <a:t>Selection of Major Programs</a:t>
            </a:r>
          </a:p>
          <a:p>
            <a:pPr lvl="1"/>
            <a:r>
              <a:rPr lang="en-US" sz="3000" dirty="0" smtClean="0"/>
              <a:t>Based </a:t>
            </a:r>
            <a:r>
              <a:rPr lang="en-US" sz="3000" dirty="0"/>
              <a:t>on dollar amount threshold and Risk Based </a:t>
            </a:r>
            <a:r>
              <a:rPr lang="en-US" sz="3000" dirty="0" smtClean="0"/>
              <a:t>Assessment</a:t>
            </a:r>
          </a:p>
          <a:p>
            <a:endParaRPr lang="en-US" dirty="0"/>
          </a:p>
          <a:p>
            <a:r>
              <a:rPr lang="en-US" sz="4300" dirty="0"/>
              <a:t>Audit of Major Programs</a:t>
            </a:r>
          </a:p>
          <a:p>
            <a:pPr lvl="1"/>
            <a:r>
              <a:rPr lang="en-US" sz="3000" dirty="0" smtClean="0"/>
              <a:t>Audit </a:t>
            </a:r>
            <a:r>
              <a:rPr lang="en-US" sz="3000" dirty="0"/>
              <a:t>procedures performed to determine compliance with federal grant </a:t>
            </a:r>
            <a:r>
              <a:rPr lang="en-US" sz="3000" dirty="0" smtClean="0"/>
              <a:t>requirements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2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What </a:t>
            </a:r>
            <a:r>
              <a:rPr lang="en-US" sz="4800" dirty="0"/>
              <a:t>has Happened After the Audit Period?</a:t>
            </a:r>
          </a:p>
          <a:p>
            <a:pPr lvl="2"/>
            <a:r>
              <a:rPr lang="en-US" sz="3600" dirty="0" smtClean="0"/>
              <a:t>Debt </a:t>
            </a:r>
            <a:r>
              <a:rPr lang="en-US" sz="3600" dirty="0"/>
              <a:t>Issuance</a:t>
            </a:r>
          </a:p>
          <a:p>
            <a:pPr lvl="2"/>
            <a:r>
              <a:rPr lang="en-US" sz="3600" dirty="0" smtClean="0"/>
              <a:t>Significant </a:t>
            </a:r>
            <a:r>
              <a:rPr lang="en-US" sz="3600" dirty="0"/>
              <a:t>Change in </a:t>
            </a:r>
            <a:r>
              <a:rPr lang="en-US" sz="3600" dirty="0" smtClean="0"/>
              <a:t>Financial Situation</a:t>
            </a:r>
            <a:endParaRPr lang="en-US" sz="3600" dirty="0"/>
          </a:p>
          <a:p>
            <a:pPr lvl="2"/>
            <a:r>
              <a:rPr lang="en-US" sz="3600" dirty="0" smtClean="0"/>
              <a:t>Consolidation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49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Fieldwork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00" dirty="0"/>
              <a:t>Determine Opinions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Compile Findings and Audit Results and </a:t>
            </a:r>
            <a:r>
              <a:rPr lang="en-US" sz="3800" dirty="0" smtClean="0"/>
              <a:t>Comments</a:t>
            </a:r>
          </a:p>
          <a:p>
            <a:endParaRPr lang="en-US" sz="3800" dirty="0"/>
          </a:p>
          <a:p>
            <a:r>
              <a:rPr lang="en-US" sz="3800" dirty="0"/>
              <a:t>Request Auditee prepared schedules</a:t>
            </a:r>
          </a:p>
          <a:p>
            <a:pPr lvl="1"/>
            <a:r>
              <a:rPr lang="en-US" sz="3800" dirty="0"/>
              <a:t>Status of Prior Audit </a:t>
            </a:r>
            <a:r>
              <a:rPr lang="en-US" sz="3800" dirty="0" smtClean="0"/>
              <a:t>Findings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Compile Management Letter </a:t>
            </a:r>
            <a:r>
              <a:rPr lang="en-US" sz="3800" dirty="0" smtClean="0"/>
              <a:t>Comments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45705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95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  <a:r>
              <a:rPr lang="en-US" sz="4200" dirty="0" smtClean="0"/>
              <a:t>Who is Invited</a:t>
            </a:r>
          </a:p>
          <a:p>
            <a:endParaRPr lang="en-US" dirty="0"/>
          </a:p>
          <a:p>
            <a:r>
              <a:rPr lang="en-US" sz="4200" dirty="0" smtClean="0"/>
              <a:t> What is Discussed</a:t>
            </a:r>
          </a:p>
          <a:p>
            <a:endParaRPr lang="en-US" dirty="0"/>
          </a:p>
          <a:p>
            <a:r>
              <a:rPr lang="en-US" sz="4600" dirty="0" smtClean="0"/>
              <a:t>Request Auditee prepared schedules</a:t>
            </a:r>
          </a:p>
          <a:p>
            <a:pPr lvl="1"/>
            <a:r>
              <a:rPr lang="en-US" sz="3600" dirty="0" smtClean="0"/>
              <a:t>Federal Findings Corrective Action Plans</a:t>
            </a:r>
          </a:p>
          <a:p>
            <a:endParaRPr lang="en-US" dirty="0"/>
          </a:p>
          <a:p>
            <a:r>
              <a:rPr lang="en-US" sz="4600" dirty="0" smtClean="0"/>
              <a:t> Options to Respond</a:t>
            </a:r>
          </a:p>
          <a:p>
            <a:endParaRPr lang="en-US" dirty="0"/>
          </a:p>
          <a:p>
            <a:r>
              <a:rPr lang="en-US" sz="4600" dirty="0" smtClean="0"/>
              <a:t>IC 5-11-5-1.5</a:t>
            </a:r>
          </a:p>
          <a:p>
            <a:pPr lvl="1"/>
            <a:r>
              <a:rPr lang="en-US" sz="4000" dirty="0" smtClean="0"/>
              <a:t>State Corrective Action Plans for all repeat federal findings and repeat Audit Results and Comments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9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 Panic!</a:t>
            </a:r>
          </a:p>
          <a:p>
            <a:endParaRPr lang="en-US" dirty="0"/>
          </a:p>
          <a:p>
            <a:r>
              <a:rPr lang="en-US" dirty="0" smtClean="0"/>
              <a:t> Try </a:t>
            </a:r>
            <a:r>
              <a:rPr lang="en-US" dirty="0"/>
              <a:t>to hide things –we are here to help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auditor should be viewed as a resource, not an adversary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Be </a:t>
            </a:r>
            <a:r>
              <a:rPr lang="en-US" dirty="0"/>
              <a:t>afraid to ask questions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Try </a:t>
            </a:r>
            <a:r>
              <a:rPr lang="en-US" dirty="0"/>
              <a:t>not to look at an audit as something to complicate your life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 An </a:t>
            </a:r>
            <a:r>
              <a:rPr lang="en-US" dirty="0"/>
              <a:t>audit is a irreplaceable tool to ensure your finances are in order.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6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2326106"/>
            <a:ext cx="8307247" cy="254092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5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051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6500" dirty="0"/>
              <a:t>Indiana Code 5-11-1-9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dirty="0"/>
              <a:t>Requires the state examiner to examine all accounts and all financial affairs </a:t>
            </a:r>
            <a:r>
              <a:rPr lang="en-US" sz="3100" dirty="0" smtClean="0"/>
              <a:t>	of </a:t>
            </a:r>
            <a:r>
              <a:rPr lang="en-US" sz="3100" dirty="0" smtClean="0"/>
              <a:t>every </a:t>
            </a:r>
            <a:r>
              <a:rPr lang="en-US" sz="3100" dirty="0"/>
              <a:t>public entity</a:t>
            </a:r>
          </a:p>
          <a:p>
            <a:pPr marL="0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IC </a:t>
            </a:r>
            <a:r>
              <a:rPr lang="en-US" sz="3100" dirty="0"/>
              <a:t>5-11-1-25 sets the School audit schedule as Biennial</a:t>
            </a:r>
          </a:p>
          <a:p>
            <a:pPr marL="0" indent="0">
              <a:buNone/>
            </a:pPr>
            <a:r>
              <a:rPr lang="en-US" sz="6500" dirty="0"/>
              <a:t>Federal Grant Agreements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dirty="0"/>
              <a:t>Grant Agreements commonly call for an annual audit, but Indiana Schools 	are generally exempt </a:t>
            </a:r>
            <a:r>
              <a:rPr lang="en-US" sz="3100" dirty="0" smtClean="0"/>
              <a:t>	because </a:t>
            </a:r>
            <a:r>
              <a:rPr lang="en-US" sz="3100" dirty="0"/>
              <a:t>of a Grandfather clause from 1986</a:t>
            </a:r>
          </a:p>
          <a:p>
            <a:pPr marL="0" indent="0">
              <a:buNone/>
            </a:pPr>
            <a:r>
              <a:rPr lang="en-US" sz="5800" dirty="0"/>
              <a:t>Debt Covenants and Bond Rating Agencies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dirty="0"/>
              <a:t>Most financial institutions and bond rating agencies accept the SBOA audit 	report for their </a:t>
            </a:r>
            <a:r>
              <a:rPr lang="en-US" sz="3100" dirty="0" smtClean="0"/>
              <a:t>purposes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6993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Engagements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Autofit/>
          </a:bodyPr>
          <a:lstStyle/>
          <a:p>
            <a:r>
              <a:rPr lang="en-US" dirty="0" smtClean="0"/>
              <a:t>Single Audit</a:t>
            </a:r>
          </a:p>
          <a:p>
            <a:pPr lvl="2"/>
            <a:r>
              <a:rPr lang="en-US" dirty="0" smtClean="0"/>
              <a:t>Required </a:t>
            </a:r>
            <a:r>
              <a:rPr lang="en-US" dirty="0"/>
              <a:t>for </a:t>
            </a:r>
            <a:r>
              <a:rPr lang="en-US" dirty="0" smtClean="0"/>
              <a:t>Schools that </a:t>
            </a:r>
            <a:r>
              <a:rPr lang="en-US" dirty="0"/>
              <a:t>exceed the threshold of federal grant </a:t>
            </a:r>
            <a:r>
              <a:rPr lang="en-US" dirty="0" smtClean="0"/>
              <a:t>expenditures</a:t>
            </a:r>
          </a:p>
          <a:p>
            <a:r>
              <a:rPr lang="en-US" dirty="0" smtClean="0"/>
              <a:t>Financial Statement Audits</a:t>
            </a:r>
          </a:p>
          <a:p>
            <a:pPr lvl="2"/>
            <a:r>
              <a:rPr lang="en-US" dirty="0" smtClean="0"/>
              <a:t>Required </a:t>
            </a:r>
            <a:r>
              <a:rPr lang="en-US" dirty="0"/>
              <a:t>for Schools </a:t>
            </a:r>
            <a:r>
              <a:rPr lang="en-US" dirty="0" smtClean="0"/>
              <a:t>that </a:t>
            </a:r>
            <a:r>
              <a:rPr lang="en-US" dirty="0"/>
              <a:t>have outstanding </a:t>
            </a:r>
            <a:r>
              <a:rPr lang="en-US" dirty="0" smtClean="0"/>
              <a:t>debt</a:t>
            </a:r>
          </a:p>
          <a:p>
            <a:r>
              <a:rPr lang="en-US" dirty="0" smtClean="0"/>
              <a:t>Compliance</a:t>
            </a:r>
          </a:p>
          <a:p>
            <a:pPr lvl="2"/>
            <a:r>
              <a:rPr lang="en-US" dirty="0" smtClean="0"/>
              <a:t>Required </a:t>
            </a:r>
            <a:r>
              <a:rPr lang="en-US" dirty="0"/>
              <a:t>for </a:t>
            </a:r>
            <a:r>
              <a:rPr lang="en-US" dirty="0" smtClean="0"/>
              <a:t>ECAs where we have determined specific compliance needs to be reviewed, or are assessed a High risk level</a:t>
            </a:r>
          </a:p>
          <a:p>
            <a:r>
              <a:rPr lang="en-US" dirty="0" smtClean="0"/>
              <a:t>Centralized Compliance</a:t>
            </a:r>
          </a:p>
          <a:p>
            <a:pPr lvl="2"/>
            <a:r>
              <a:rPr lang="en-US" dirty="0" smtClean="0"/>
              <a:t>Required </a:t>
            </a:r>
            <a:r>
              <a:rPr lang="en-US" dirty="0"/>
              <a:t>for </a:t>
            </a:r>
            <a:r>
              <a:rPr lang="en-US" dirty="0" smtClean="0"/>
              <a:t>ECAs that are </a:t>
            </a:r>
            <a:r>
              <a:rPr lang="en-US" dirty="0"/>
              <a:t>assessed at a Moderate or Low level of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Special Investigation</a:t>
            </a:r>
          </a:p>
          <a:p>
            <a:pPr lvl="2"/>
            <a:r>
              <a:rPr lang="en-US" dirty="0" smtClean="0"/>
              <a:t>Required </a:t>
            </a:r>
            <a:r>
              <a:rPr lang="en-US" dirty="0"/>
              <a:t>for Schools </a:t>
            </a:r>
            <a:r>
              <a:rPr lang="en-US" dirty="0" smtClean="0"/>
              <a:t>in </a:t>
            </a:r>
            <a:r>
              <a:rPr lang="en-US" dirty="0"/>
              <a:t>which the SBOA had determined a need to review specific areas for a specific time </a:t>
            </a:r>
            <a:r>
              <a:rPr lang="en-US" dirty="0" smtClean="0"/>
              <a:t>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0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Reader Opinions on Information </a:t>
            </a:r>
            <a:r>
              <a:rPr lang="en-US" dirty="0" smtClean="0"/>
              <a:t>Presented </a:t>
            </a:r>
            <a:r>
              <a:rPr lang="en-US" dirty="0"/>
              <a:t>by </a:t>
            </a:r>
            <a:r>
              <a:rPr lang="en-US" dirty="0" smtClean="0"/>
              <a:t>Auditee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Reader with Noncompliance of Federal Requirements for Major Programs and State </a:t>
            </a:r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Management with less Significant Noncompliance of Federal and State Requirements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8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8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Examiners </a:t>
            </a:r>
            <a:r>
              <a:rPr lang="en-US" dirty="0"/>
              <a:t>should explain objective of engagement.</a:t>
            </a:r>
          </a:p>
          <a:p>
            <a:pPr lvl="1"/>
            <a:r>
              <a:rPr lang="en-US" dirty="0" smtClean="0"/>
              <a:t>Testing </a:t>
            </a:r>
            <a:r>
              <a:rPr lang="en-US" dirty="0"/>
              <a:t>for non-compliance, obtaining assurance if </a:t>
            </a:r>
            <a:r>
              <a:rPr lang="en-US" dirty="0" smtClean="0"/>
              <a:t>applicable…</a:t>
            </a:r>
          </a:p>
          <a:p>
            <a:pPr marL="234950" lvl="1" indent="0">
              <a:buNone/>
            </a:pPr>
            <a:endParaRPr lang="en-US" dirty="0"/>
          </a:p>
          <a:p>
            <a:r>
              <a:rPr lang="en-US" dirty="0" smtClean="0"/>
              <a:t>Explanation </a:t>
            </a:r>
            <a:r>
              <a:rPr lang="en-US" dirty="0"/>
              <a:t>of Management’s </a:t>
            </a:r>
            <a:r>
              <a:rPr lang="en-US" dirty="0" smtClean="0"/>
              <a:t>responsibilities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Informing </a:t>
            </a:r>
            <a:r>
              <a:rPr lang="en-US" dirty="0"/>
              <a:t>management of fees, records to be requested, estimated timeline of engagement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ask any questions if you are not clear on anything the examiner provides or requires!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FE will present the fiscal officer with the compiled financial statements, notes to financial statements, and Schedule of Federal Expenditures</a:t>
            </a:r>
          </a:p>
          <a:p>
            <a:endParaRPr lang="en-US" sz="2800" dirty="0"/>
          </a:p>
          <a:p>
            <a:r>
              <a:rPr lang="en-US" sz="2800" dirty="0" smtClean="0"/>
              <a:t>FE will request fiscal officer to review and complete the Form 13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4345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FEs </a:t>
            </a:r>
            <a:r>
              <a:rPr lang="en-US" sz="2800" dirty="0"/>
              <a:t>will inquire or investigate the key employees in conducting the </a:t>
            </a:r>
            <a:r>
              <a:rPr lang="en-US" sz="2800" dirty="0" smtClean="0"/>
              <a:t>school financial functions</a:t>
            </a:r>
          </a:p>
          <a:p>
            <a:endParaRPr lang="en-US" sz="2800" dirty="0"/>
          </a:p>
          <a:p>
            <a:r>
              <a:rPr lang="en-US" sz="2800" dirty="0" smtClean="0"/>
              <a:t>FEs </a:t>
            </a:r>
            <a:r>
              <a:rPr lang="en-US" sz="2800" dirty="0"/>
              <a:t>will determine the general environment the school is existing in and </a:t>
            </a:r>
            <a:r>
              <a:rPr lang="en-US" sz="2800" dirty="0" smtClean="0"/>
              <a:t>what procedures </a:t>
            </a:r>
            <a:r>
              <a:rPr lang="en-US" sz="2800" dirty="0"/>
              <a:t>and processes are in place that allow the School to </a:t>
            </a:r>
            <a:r>
              <a:rPr lang="en-US" sz="2800" dirty="0" smtClean="0"/>
              <a:t>operate</a:t>
            </a:r>
          </a:p>
          <a:p>
            <a:endParaRPr lang="en-US" sz="2800" dirty="0"/>
          </a:p>
          <a:p>
            <a:r>
              <a:rPr lang="en-US" sz="2800" dirty="0" smtClean="0"/>
              <a:t>Unit could be asked to complete/update an SBOA Form 7 questionnaire</a:t>
            </a: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02028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Risks </a:t>
            </a:r>
            <a:r>
              <a:rPr lang="en-US" sz="7200" dirty="0"/>
              <a:t>Associated with Significant Audit Areas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7200" dirty="0" smtClean="0"/>
              <a:t>How </a:t>
            </a:r>
            <a:r>
              <a:rPr lang="en-US" sz="7200" dirty="0"/>
              <a:t>Unit has Addressed Risks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7200" dirty="0" smtClean="0"/>
              <a:t>How </a:t>
            </a:r>
            <a:r>
              <a:rPr lang="en-US" sz="7200" dirty="0"/>
              <a:t>it Will Effect Audit Procedures Performed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532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6200" dirty="0"/>
              <a:t>Internal Controls</a:t>
            </a:r>
          </a:p>
          <a:p>
            <a:pPr lvl="2"/>
            <a:r>
              <a:rPr lang="en-US" sz="3500" dirty="0" smtClean="0"/>
              <a:t>Policies </a:t>
            </a:r>
            <a:r>
              <a:rPr lang="en-US" sz="3500" dirty="0"/>
              <a:t>and Procedures that have been instituted will </a:t>
            </a:r>
            <a:r>
              <a:rPr lang="en-US" sz="3500" dirty="0" smtClean="0"/>
              <a:t>be tested </a:t>
            </a:r>
            <a:r>
              <a:rPr lang="en-US" sz="3500" dirty="0"/>
              <a:t>to ensure that </a:t>
            </a:r>
            <a:r>
              <a:rPr lang="en-US" sz="3500" dirty="0" smtClean="0"/>
              <a:t>they </a:t>
            </a:r>
            <a:r>
              <a:rPr lang="en-US" sz="3500" dirty="0"/>
              <a:t>are sufficient and are </a:t>
            </a:r>
            <a:r>
              <a:rPr lang="en-US" sz="3500" dirty="0" smtClean="0"/>
              <a:t>working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6200" dirty="0"/>
              <a:t>Substantive</a:t>
            </a:r>
          </a:p>
          <a:p>
            <a:pPr lvl="2"/>
            <a:r>
              <a:rPr lang="en-US" sz="3500" dirty="0" smtClean="0"/>
              <a:t>FEs </a:t>
            </a:r>
            <a:r>
              <a:rPr lang="en-US" sz="3500" dirty="0"/>
              <a:t>will perform audit steps to determine if </a:t>
            </a:r>
            <a:r>
              <a:rPr lang="en-US" sz="3500" dirty="0" smtClean="0"/>
              <a:t>financial statement </a:t>
            </a:r>
            <a:r>
              <a:rPr lang="en-US" sz="3500" dirty="0"/>
              <a:t>information is materially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4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632</Words>
  <Application>Microsoft Office PowerPoint</Application>
  <PresentationFormat>Widescreen</PresentationFormat>
  <Paragraphs>142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How to Prepare for an Audit</vt:lpstr>
      <vt:lpstr>Requirements</vt:lpstr>
      <vt:lpstr>Types of Engagements</vt:lpstr>
      <vt:lpstr>Goals</vt:lpstr>
      <vt:lpstr>Entrance Conference</vt:lpstr>
      <vt:lpstr>Financial Statements</vt:lpstr>
      <vt:lpstr>Understanding the Unit</vt:lpstr>
      <vt:lpstr>Identify Risks</vt:lpstr>
      <vt:lpstr>Testing</vt:lpstr>
      <vt:lpstr>Federal Program Audits</vt:lpstr>
      <vt:lpstr>Subsequent Events</vt:lpstr>
      <vt:lpstr>Concluding Fieldwork</vt:lpstr>
      <vt:lpstr>Exit Conference</vt:lpstr>
      <vt:lpstr>What Not To Do</vt:lpstr>
      <vt:lpstr>Questions?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Lenon, Chase</dc:creator>
  <cp:lastModifiedBy>Preston, Ryan</cp:lastModifiedBy>
  <cp:revision>17</cp:revision>
  <dcterms:created xsi:type="dcterms:W3CDTF">2018-04-02T20:00:14Z</dcterms:created>
  <dcterms:modified xsi:type="dcterms:W3CDTF">2018-04-16T19:06:48Z</dcterms:modified>
</cp:coreProperties>
</file>