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48"/>
  </p:notesMasterIdLst>
  <p:sldIdLst>
    <p:sldId id="636" r:id="rId2"/>
    <p:sldId id="637" r:id="rId3"/>
    <p:sldId id="256" r:id="rId4"/>
    <p:sldId id="257" r:id="rId5"/>
    <p:sldId id="300" r:id="rId6"/>
    <p:sldId id="263" r:id="rId7"/>
    <p:sldId id="265" r:id="rId8"/>
    <p:sldId id="266" r:id="rId9"/>
    <p:sldId id="267" r:id="rId10"/>
    <p:sldId id="268" r:id="rId11"/>
    <p:sldId id="269" r:id="rId12"/>
    <p:sldId id="273" r:id="rId13"/>
    <p:sldId id="274" r:id="rId14"/>
    <p:sldId id="275" r:id="rId15"/>
    <p:sldId id="278" r:id="rId16"/>
    <p:sldId id="330" r:id="rId17"/>
    <p:sldId id="279" r:id="rId18"/>
    <p:sldId id="280" r:id="rId19"/>
    <p:sldId id="281" r:id="rId20"/>
    <p:sldId id="333" r:id="rId21"/>
    <p:sldId id="334" r:id="rId22"/>
    <p:sldId id="453" r:id="rId23"/>
    <p:sldId id="522" r:id="rId24"/>
    <p:sldId id="523" r:id="rId25"/>
    <p:sldId id="614" r:id="rId26"/>
    <p:sldId id="615" r:id="rId27"/>
    <p:sldId id="616" r:id="rId28"/>
    <p:sldId id="629" r:id="rId29"/>
    <p:sldId id="618" r:id="rId30"/>
    <p:sldId id="619" r:id="rId31"/>
    <p:sldId id="620" r:id="rId32"/>
    <p:sldId id="621" r:id="rId33"/>
    <p:sldId id="622" r:id="rId34"/>
    <p:sldId id="617" r:id="rId35"/>
    <p:sldId id="623" r:id="rId36"/>
    <p:sldId id="624" r:id="rId37"/>
    <p:sldId id="625" r:id="rId38"/>
    <p:sldId id="626" r:id="rId39"/>
    <p:sldId id="627" r:id="rId40"/>
    <p:sldId id="631" r:id="rId41"/>
    <p:sldId id="630" r:id="rId42"/>
    <p:sldId id="632" r:id="rId43"/>
    <p:sldId id="633" r:id="rId44"/>
    <p:sldId id="634" r:id="rId45"/>
    <p:sldId id="635" r:id="rId46"/>
    <p:sldId id="293"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B06BD-6E31-4D6C-87A2-4A5EE9BA6876}" v="83" dt="2025-10-07T15:19:26.258"/>
    <p1510:client id="{30217E67-3C56-4FBB-B194-F0AF32EFAE06}" v="945" dt="2025-10-07T17:17:11.220"/>
    <p1510:client id="{6E820D1F-35E3-9CB8-6775-16368E660B69}" v="5" dt="2025-10-06T17:52:34.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82F2B8-116C-4634-A602-F7FD13DCAEC4}" type="datetimeFigureOut">
              <a:rPr lang="en-US" smtClean="0"/>
              <a:t>10/7/2025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B739D2-05F7-4F6A-82F9-DAF21281278B}" type="slidenum">
              <a:rPr lang="en-US" smtClean="0"/>
              <a:t>‹#›</a:t>
            </a:fld>
            <a:endParaRPr lang="en-US"/>
          </a:p>
        </p:txBody>
      </p:sp>
    </p:spTree>
    <p:extLst>
      <p:ext uri="{BB962C8B-B14F-4D97-AF65-F5344CB8AC3E}">
        <p14:creationId xmlns:p14="http://schemas.microsoft.com/office/powerpoint/2010/main" val="420774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B739D2-05F7-4F6A-82F9-DAF21281278B}" type="slidenum">
              <a:rPr lang="en-US" smtClean="0"/>
              <a:t>1</a:t>
            </a:fld>
            <a:endParaRPr lang="en-US"/>
          </a:p>
        </p:txBody>
      </p:sp>
    </p:spTree>
    <p:extLst>
      <p:ext uri="{BB962C8B-B14F-4D97-AF65-F5344CB8AC3E}">
        <p14:creationId xmlns:p14="http://schemas.microsoft.com/office/powerpoint/2010/main" val="212862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officials as “when am I getting audited?”</a:t>
            </a:r>
            <a:endParaRPr lang="en-US" baseline="0"/>
          </a:p>
          <a:p>
            <a:endParaRPr lang="en-US" baseline="0"/>
          </a:p>
          <a:p>
            <a:r>
              <a:rPr lang="en-US"/>
              <a:t>The state board of accounts shall conduct examinations of audited entities at the times determined by the state board of accounts, but </a:t>
            </a:r>
            <a:r>
              <a:rPr lang="en-US" u="sng"/>
              <a:t>not less than once every four (4) years,</a:t>
            </a:r>
            <a:r>
              <a:rPr lang="en-US"/>
              <a:t> using risk-based examination criteria that are established by the state board of accounts and approved by the audit committee. </a:t>
            </a:r>
          </a:p>
          <a:p>
            <a:endParaRPr lang="en-US"/>
          </a:p>
          <a:p>
            <a:r>
              <a:rPr lang="en-US"/>
              <a:t>The risk-based examination criteria includes the following risk factors: </a:t>
            </a:r>
          </a:p>
          <a:p>
            <a:pPr marL="240383" indent="-240383">
              <a:buAutoNum type="arabicParenBoth"/>
            </a:pPr>
            <a:r>
              <a:rPr lang="en-US"/>
              <a:t>An audited entity has a newly elected or appointed fiscal officer. </a:t>
            </a:r>
          </a:p>
          <a:p>
            <a:pPr marL="240383" indent="-240383">
              <a:buAutoNum type="arabicParenBoth"/>
            </a:pPr>
            <a:r>
              <a:rPr lang="en-US"/>
              <a:t>An audited entity: (A) has not timely filed; or (B) has filed a materially incorrect or incomplete; annual financial report. </a:t>
            </a:r>
          </a:p>
          <a:p>
            <a:pPr marL="240383" indent="-240383">
              <a:buAutoNum type="arabicParenBoth"/>
            </a:pPr>
            <a:r>
              <a:rPr lang="en-US"/>
              <a:t>A ratings agency that rates debt maintained by an audited entity has determined an examination of the entity is required more frequently than once every four years</a:t>
            </a:r>
          </a:p>
          <a:p>
            <a:pPr marL="240383" indent="-240383">
              <a:buAutoNum type="arabicParenBoth"/>
            </a:pPr>
            <a:r>
              <a:rPr lang="en-US"/>
              <a:t>Any other factor determined by the state examiner and approved by the audit committee</a:t>
            </a:r>
          </a:p>
          <a:p>
            <a:pPr marL="240383" indent="-240383">
              <a:buAutoNum type="arabicParenBoth"/>
            </a:pPr>
            <a:endParaRPr lang="en-US"/>
          </a:p>
          <a:p>
            <a:r>
              <a:rPr lang="en-US"/>
              <a:t>Under some circumstances, an audit may be required annually.  For example, </a:t>
            </a:r>
          </a:p>
          <a:p>
            <a:pPr marL="180289" indent="-180289">
              <a:buFont typeface="Arial" panose="020B0604020202020204" pitchFamily="34" charset="0"/>
              <a:buChar char="•"/>
            </a:pPr>
            <a:r>
              <a:rPr lang="en-US"/>
              <a:t>because of the receipt of federal financial assistance over $750,000; </a:t>
            </a:r>
          </a:p>
          <a:p>
            <a:pPr marL="180289" indent="-180289">
              <a:buFont typeface="Arial" panose="020B0604020202020204" pitchFamily="34" charset="0"/>
              <a:buChar char="•"/>
            </a:pPr>
            <a:r>
              <a:rPr lang="en-US"/>
              <a:t>due to continuing disclosure requirements; or </a:t>
            </a:r>
          </a:p>
          <a:p>
            <a:pPr marL="180289" indent="-180289">
              <a:buFont typeface="Arial" panose="020B0604020202020204" pitchFamily="34" charset="0"/>
              <a:buChar char="•"/>
            </a:pPr>
            <a:r>
              <a:rPr lang="en-US"/>
              <a:t>as a condition of a public bond issuance. </a:t>
            </a:r>
          </a:p>
          <a:p>
            <a:endParaRPr lang="en-US"/>
          </a:p>
          <a:p>
            <a:r>
              <a:rPr lang="en-US"/>
              <a:t>You need to notify SBOA within 60 days after the close of the year if you need an annual audit.</a:t>
            </a:r>
          </a:p>
          <a:p>
            <a:pPr marL="240383" indent="-240383">
              <a:buAutoNum type="arabicParenBoth"/>
            </a:pPr>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55204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Two publications – manual and bulletins.</a:t>
            </a:r>
          </a:p>
          <a:p>
            <a:endParaRPr lang="en-US" baseline="0"/>
          </a:p>
          <a:p>
            <a:r>
              <a:rPr lang="en-US" baseline="0"/>
              <a:t>We are required by law to prescribe or approve the accounting systems and necessary supplemental accounting forms for all local and state governmental units.  The statutes require it be uniform for every public office and every public account</a:t>
            </a:r>
          </a:p>
          <a:p>
            <a:endParaRPr lang="en-US" baseline="0"/>
          </a:p>
          <a:p>
            <a:r>
              <a:rPr lang="en-US" baseline="0"/>
              <a:t>In an effort to do so, we prepare and publish accounting manuals relating to the various units of government.  The one for Special Districts is the </a:t>
            </a:r>
            <a:r>
              <a:rPr lang="en-US" u="sng" baseline="0"/>
              <a:t>Accounting and Uniform Compliance Guidelines Manual for Special Districts</a:t>
            </a:r>
          </a:p>
          <a:p>
            <a:endParaRPr lang="en-US" u="sng" baseline="0"/>
          </a:p>
          <a:p>
            <a:r>
              <a:rPr lang="en-US" u="none" baseline="0"/>
              <a:t>In addition, we issue </a:t>
            </a:r>
            <a:r>
              <a:rPr lang="en-US" u="sng" baseline="0"/>
              <a:t>Special District Bulletins</a:t>
            </a:r>
            <a:r>
              <a:rPr lang="en-US" u="none" baseline="0"/>
              <a:t> every quarter.  These bulletins contain additional information on various topics and they supplement the manuals.</a:t>
            </a:r>
          </a:p>
          <a:p>
            <a:endParaRPr lang="en-US" u="sng" baseline="0"/>
          </a:p>
          <a:p>
            <a:r>
              <a:rPr lang="en-US" u="none" baseline="0"/>
              <a:t>The Manual, along with the Indiana Code, are what we are expecting during an audit.  If we have to write a comment for noncompliance, the comment criteria will be referenced to either the manual or the Indiana Code</a:t>
            </a:r>
          </a:p>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950127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on our website the Accounting and Financial Reporting regulation manual and the Uniform Internal Control Standards manual.</a:t>
            </a:r>
          </a:p>
          <a:p>
            <a:endParaRPr lang="en-US"/>
          </a:p>
          <a:p>
            <a:r>
              <a:rPr lang="en-US" u="sng"/>
              <a:t>Regulatory Manual </a:t>
            </a:r>
            <a:r>
              <a:rPr lang="en-US"/>
              <a:t>– outlines how to report financial information for all local governmental units.</a:t>
            </a:r>
          </a:p>
          <a:p>
            <a:endParaRPr lang="en-US"/>
          </a:p>
          <a:p>
            <a:r>
              <a:rPr lang="en-US"/>
              <a:t>Purpose is to establish a consistent basis for accounting for local governments</a:t>
            </a:r>
          </a:p>
          <a:p>
            <a:endParaRPr lang="en-US"/>
          </a:p>
          <a:p>
            <a:r>
              <a:rPr lang="en-US"/>
              <a:t>A regulatory</a:t>
            </a:r>
            <a:r>
              <a:rPr lang="en-US" baseline="0"/>
              <a:t> basis is defined as a basis of accounting that your special district uses to comply with the requirements of a regulatory agency – which is the SBOA in this case.</a:t>
            </a:r>
          </a:p>
          <a:p>
            <a:endParaRPr lang="en-US" baseline="0"/>
          </a:p>
          <a:p>
            <a:endParaRPr lang="en-US" baseline="0"/>
          </a:p>
          <a:p>
            <a:r>
              <a:rPr lang="en-US" u="sng"/>
              <a:t>Internal Control Manual </a:t>
            </a:r>
            <a:r>
              <a:rPr lang="en-US"/>
              <a:t>– provides a basis of understanding to assist public sector managers in maintaining a system of internal controls to promote government accountability and transparency.  This requirement is noted in Indiana Code 5-11-1-27.</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73672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take a look at our website and show you how to locate some of the items I have just discussed.   This is what the home page currently looks like. This site will provide you a lot of useful information and a great reference tool to answer some of the questions you might have.</a:t>
            </a:r>
          </a:p>
          <a:p>
            <a:endParaRPr lang="en-US"/>
          </a:p>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80834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left you will want to click on the drop-down arrow by “Entities We Examine” and select Special Districts.  Once the page populates you will first see the contact information for Mitch and myself.</a:t>
            </a:r>
          </a:p>
          <a:p>
            <a:endParaRPr lang="en-US"/>
          </a:p>
          <a:p>
            <a:r>
              <a:rPr lang="en-US"/>
              <a:t>Again, this site provides links to a lot of useful information that can assist you daily.  I highly recommend bookmarking or saving this site as a favorite.  Here you will find uniform compliance guidelines manual, quarterly bulletins, and State Examiner Directives and much more.</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94624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will show you where the manuals are located on our website.  Once you are the Special Districts landing page scroll down past the Corrective Action Plan, you will see another box with IC Standards and Uniform Compliance Guidelines.</a:t>
            </a:r>
          </a:p>
          <a:p>
            <a:endParaRPr lang="en-US"/>
          </a:p>
          <a:p>
            <a:r>
              <a:rPr lang="en-US"/>
              <a:t>If you click the drop-down arrow by Uniform Compliance Guidelines, you will see the section titled “Manuals”.  Here we have provided links to the Regulatory Reporting Manual, Internal Control Manual, IT Manual, and (you can't see it on this slide) but the Uniform Compliance Guidelines Manual.  </a:t>
            </a:r>
          </a:p>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50804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you the chapters for the Uniform Compliance Guidelines Manual.  </a:t>
            </a:r>
          </a:p>
          <a:p>
            <a:endParaRPr lang="en-US"/>
          </a:p>
          <a:p>
            <a:r>
              <a:rPr lang="en-US"/>
              <a:t>So, the Manual is broken up by chapter and provides a wealth of information relating to your political subdivision.  Please take the time to read through this manual, as a lot of times we will refer to it with your questions.  These chapters are not extremely long and provide so much information!  </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8256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Below the manuals we have a section for the quarterly bulletins.  Here we have links to each quarterly bulletin as well as a link where you can search by topic in the index.  The index will then guide you to which bulletin has the information you need.</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890707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site also has past presentations and training materials.  So, if you miss a training or want to go back and refresh yourself on a training you can scroll down to the Presentations and Training Materials and click the drop-down arrow, and the presentations will appear newest to oldest.</a:t>
            </a:r>
          </a:p>
          <a:p>
            <a:endParaRPr lang="en-US"/>
          </a:p>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925630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want to go over how to search the Indiana General Assembly website for any Indiana Codes you might be searching for.  This slide shows what the home page currently looks like.  To get to the search function for the code click on the drop-down arrow next to Laws and select Indiana Code.</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55459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B739D2-05F7-4F6A-82F9-DAF21281278B}" type="slidenum">
              <a:rPr lang="en-US" smtClean="0"/>
              <a:t>2</a:t>
            </a:fld>
            <a:endParaRPr lang="en-US"/>
          </a:p>
        </p:txBody>
      </p:sp>
    </p:spTree>
    <p:extLst>
      <p:ext uri="{BB962C8B-B14F-4D97-AF65-F5344CB8AC3E}">
        <p14:creationId xmlns:p14="http://schemas.microsoft.com/office/powerpoint/2010/main" val="1042979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5A035-5FFA-CF9C-5E42-796F52978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2269E-B01F-E879-625E-2952D2736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ED8C8-EE17-1E51-06A8-266B76B9DAE5}"/>
              </a:ext>
            </a:extLst>
          </p:cNvPr>
          <p:cNvSpPr>
            <a:spLocks noGrp="1"/>
          </p:cNvSpPr>
          <p:nvPr>
            <p:ph type="body" idx="1"/>
          </p:nvPr>
        </p:nvSpPr>
        <p:spPr/>
        <p:txBody>
          <a:bodyPr/>
          <a:lstStyle/>
          <a:p>
            <a:r>
              <a:rPr lang="en-US"/>
              <a:t>Once you do that this page will appear.  You will want to enter the Indiana Code that you are searching for in the Code Search section.</a:t>
            </a:r>
          </a:p>
          <a:p>
            <a:endParaRPr lang="en-US"/>
          </a:p>
          <a:p>
            <a:r>
              <a:rPr lang="en-US"/>
              <a:t>Conservancy Districts are in Title 14, Article 33.  So If you enter 14 in the Title box and 33 in the Art. Box the next page will populate</a:t>
            </a:r>
          </a:p>
        </p:txBody>
      </p:sp>
      <p:sp>
        <p:nvSpPr>
          <p:cNvPr id="4" name="Slide Number Placeholder 3">
            <a:extLst>
              <a:ext uri="{FF2B5EF4-FFF2-40B4-BE49-F238E27FC236}">
                <a16:creationId xmlns:a16="http://schemas.microsoft.com/office/drawing/2014/main" id="{E00A7AE3-D444-21E8-7152-B56F43043D4F}"/>
              </a:ext>
            </a:extLst>
          </p:cNvPr>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168588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E79F3-2FDD-7B33-035F-1E43262D5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5B20F-0B93-D2EB-01C5-DE8F29BB0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D5DA2-D9A0-5107-FAC5-151898D9E72B}"/>
              </a:ext>
            </a:extLst>
          </p:cNvPr>
          <p:cNvSpPr>
            <a:spLocks noGrp="1"/>
          </p:cNvSpPr>
          <p:nvPr>
            <p:ph type="body" idx="1"/>
          </p:nvPr>
        </p:nvSpPr>
        <p:spPr/>
        <p:txBody>
          <a:bodyPr/>
          <a:lstStyle/>
          <a:p>
            <a:r>
              <a:rPr lang="en-US"/>
              <a:t>Now you can see all the chapters that are available and then w/in the chapters are the sections.  You can click on any of the blue links and it will take you to that chapter or section w/in a chapter.</a:t>
            </a:r>
          </a:p>
          <a:p>
            <a:endParaRPr lang="en-US"/>
          </a:p>
          <a:p>
            <a:r>
              <a:rPr lang="en-US"/>
              <a:t>So, if we reference an IC in a bulletin or email and you want to view it in its entirety you can go to this website and enter the IC provided and click Go to view it.</a:t>
            </a:r>
          </a:p>
        </p:txBody>
      </p:sp>
      <p:sp>
        <p:nvSpPr>
          <p:cNvPr id="4" name="Slide Number Placeholder 3">
            <a:extLst>
              <a:ext uri="{FF2B5EF4-FFF2-40B4-BE49-F238E27FC236}">
                <a16:creationId xmlns:a16="http://schemas.microsoft.com/office/drawing/2014/main" id="{18DB4965-0210-0DC2-9C3C-F7028399FFAD}"/>
              </a:ext>
            </a:extLst>
          </p:cNvPr>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583577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739">
              <a:defRPr/>
            </a:pPr>
            <a:r>
              <a:rPr lang="en-US"/>
              <a:t>Hi everyone I`m Mitch Wilson and I`m the other half of our team here at the State Board of Accounts that works with our special districts.</a:t>
            </a:r>
          </a:p>
          <a:p>
            <a:pPr defTabSz="952739">
              <a:defRPr/>
            </a:pPr>
            <a:endParaRPr lang="en-US"/>
          </a:p>
          <a:p>
            <a:pPr defTabSz="952739">
              <a:defRPr/>
            </a:pPr>
            <a:r>
              <a:rPr lang="en-US"/>
              <a:t>So now that Beth has given you a little more information as to who we are and the resources we have available I want to go over some items for you to be aware of as we are getting close to the end of the year. </a:t>
            </a:r>
          </a:p>
        </p:txBody>
      </p:sp>
      <p:sp>
        <p:nvSpPr>
          <p:cNvPr id="4" name="Slide Number Placeholder 3"/>
          <p:cNvSpPr>
            <a:spLocks noGrp="1"/>
          </p:cNvSpPr>
          <p:nvPr>
            <p:ph type="sldNum" sz="quarter" idx="10"/>
          </p:nvPr>
        </p:nvSpPr>
        <p:spPr/>
        <p:txBody>
          <a:bodyPr/>
          <a:lstStyle/>
          <a:p>
            <a:fld id="{1CAAB245-8EBB-494F-9F0F-2A05E75B63E3}" type="slidenum">
              <a:rPr lang="en-US" smtClean="0"/>
              <a:t>22</a:t>
            </a:fld>
            <a:endParaRPr lang="en-US"/>
          </a:p>
        </p:txBody>
      </p:sp>
    </p:spTree>
    <p:extLst>
      <p:ext uri="{BB962C8B-B14F-4D97-AF65-F5344CB8AC3E}">
        <p14:creationId xmlns:p14="http://schemas.microsoft.com/office/powerpoint/2010/main" val="2592224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variety of unit types we work with, aside from internal controls, Gateway has to be one of the topics everyone loves to talk about.</a:t>
            </a:r>
          </a:p>
          <a:p>
            <a:endParaRPr lang="en-US"/>
          </a:p>
          <a:p>
            <a:r>
              <a:rPr lang="en-US"/>
              <a:t>So today I`m going to run through those wonderful Gateway submissions. This would entail the Annual Financial Report and the 100-R.</a:t>
            </a:r>
          </a:p>
          <a:p>
            <a:endParaRPr lang="en-US"/>
          </a:p>
          <a:p>
            <a:r>
              <a:rPr lang="en-US"/>
              <a:t>Then in conjunction with those are the required monthly and annual uploads.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23</a:t>
            </a:fld>
            <a:endParaRPr lang="en-US"/>
          </a:p>
        </p:txBody>
      </p:sp>
    </p:spTree>
    <p:extLst>
      <p:ext uri="{BB962C8B-B14F-4D97-AF65-F5344CB8AC3E}">
        <p14:creationId xmlns:p14="http://schemas.microsoft.com/office/powerpoint/2010/main" val="222743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The first of two annual uploads required by statute is the Annual Financial Report or the AFR</a:t>
            </a:r>
          </a:p>
          <a:p>
            <a:endParaRPr lang="en-US" sz="900"/>
          </a:p>
          <a:p>
            <a:r>
              <a:rPr lang="en-US" sz="900"/>
              <a:t>This is separate from any reporting you might do for your district</a:t>
            </a:r>
          </a:p>
          <a:p>
            <a:endParaRPr lang="en-US" sz="900"/>
          </a:p>
          <a:p>
            <a:r>
              <a:rPr lang="en-US" sz="900"/>
              <a:t>This one is required by statute in that IC 5-11-1-4 requires all audited entities to submit financial reports covering the full period of each year.</a:t>
            </a:r>
          </a:p>
          <a:p>
            <a:endParaRPr lang="en-US" sz="900"/>
          </a:p>
          <a:p>
            <a:r>
              <a:rPr lang="en-US" sz="900"/>
              <a:t>The AFR is required to be prepared and verified locally.  Then it’s to be filed electronically with the State Examiner, again by using the Gateway online application.</a:t>
            </a:r>
          </a:p>
          <a:p>
            <a:endParaRPr lang="en-US" sz="900"/>
          </a:p>
          <a:p>
            <a:r>
              <a:rPr lang="en-US" sz="900"/>
              <a:t>Per statute, the report is due 60 days after the end of the year, which will be March first of next year.</a:t>
            </a:r>
          </a:p>
          <a:p>
            <a:endParaRPr lang="en-US" sz="900"/>
          </a:p>
          <a:p>
            <a:r>
              <a:rPr lang="en-US" sz="900"/>
              <a:t>If the report is filed late, that might create an audit issue during the next audit. </a:t>
            </a:r>
          </a:p>
          <a:p>
            <a:endParaRPr lang="en-US" sz="900"/>
          </a:p>
          <a:p>
            <a:r>
              <a:rPr lang="en-US" sz="900"/>
              <a:t>If the report is filed substantially late, we will be in contact with you later in March requesting the report and we can issue a subpoena in order to get the report completed and filed.</a:t>
            </a:r>
          </a:p>
          <a:p>
            <a:endParaRPr lang="en-US" sz="900"/>
          </a:p>
          <a:p>
            <a:r>
              <a:rPr lang="en-US" sz="900"/>
              <a:t>I will say the AFR is the more complex of the two required annual reports and if you have any questions while working through it don`t hesitate to email or call us.</a:t>
            </a:r>
          </a:p>
        </p:txBody>
      </p:sp>
      <p:sp>
        <p:nvSpPr>
          <p:cNvPr id="4" name="Slide Number Placeholder 3"/>
          <p:cNvSpPr>
            <a:spLocks noGrp="1"/>
          </p:cNvSpPr>
          <p:nvPr>
            <p:ph type="sldNum" sz="quarter" idx="5"/>
          </p:nvPr>
        </p:nvSpPr>
        <p:spPr/>
        <p:txBody>
          <a:bodyPr/>
          <a:lstStyle/>
          <a:p>
            <a:fld id="{EFBF341B-3028-4FED-9EF6-A514C596B3C0}" type="slidenum">
              <a:rPr lang="en-US" smtClean="0"/>
              <a:t>24</a:t>
            </a:fld>
            <a:endParaRPr lang="en-US"/>
          </a:p>
        </p:txBody>
      </p:sp>
    </p:spTree>
    <p:extLst>
      <p:ext uri="{BB962C8B-B14F-4D97-AF65-F5344CB8AC3E}">
        <p14:creationId xmlns:p14="http://schemas.microsoft.com/office/powerpoint/2010/main" val="9038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other annual statutorily required report is the Certified Report of Names, Addresses, Duties and Compensation of Public Employees – or what is commonly referred to by its form number – Form 100-R.</a:t>
            </a:r>
          </a:p>
          <a:p>
            <a:endParaRPr lang="en-US"/>
          </a:p>
          <a:p>
            <a:r>
              <a:rPr lang="en-US"/>
              <a:t>IC 5-11-13-1 requires audited entities to prepare and sign a certified report of each officer and employee of the audited entity.</a:t>
            </a:r>
          </a:p>
          <a:p>
            <a:endParaRPr lang="en-US"/>
          </a:p>
          <a:p>
            <a:r>
              <a:rPr lang="en-US"/>
              <a:t>The Form 100-R reports</a:t>
            </a:r>
          </a:p>
          <a:p>
            <a:pPr marL="178639" indent="-178639">
              <a:buFont typeface="Arial" panose="020B0604020202020204" pitchFamily="34" charset="0"/>
              <a:buChar char="•"/>
            </a:pPr>
            <a:r>
              <a:rPr lang="en-US"/>
              <a:t>The number of employees</a:t>
            </a:r>
          </a:p>
          <a:p>
            <a:pPr marL="178639" indent="-178639">
              <a:buFont typeface="Arial" panose="020B0604020202020204" pitchFamily="34" charset="0"/>
              <a:buChar char="•"/>
            </a:pPr>
            <a:r>
              <a:rPr lang="en-US"/>
              <a:t>How much they were paid during the reporting year </a:t>
            </a:r>
          </a:p>
          <a:p>
            <a:pPr marL="178639" indent="-178639">
              <a:buFont typeface="Arial" panose="020B0604020202020204" pitchFamily="34" charset="0"/>
              <a:buChar char="•"/>
            </a:pPr>
            <a:r>
              <a:rPr lang="en-US"/>
              <a:t>And some information on benefits</a:t>
            </a:r>
          </a:p>
          <a:p>
            <a:endParaRPr lang="en-US"/>
          </a:p>
          <a:p>
            <a:r>
              <a:rPr lang="en-US"/>
              <a:t>The report is again filed electronically through Gateway.</a:t>
            </a:r>
          </a:p>
        </p:txBody>
      </p:sp>
      <p:sp>
        <p:nvSpPr>
          <p:cNvPr id="4" name="Slide Number Placeholder 3"/>
          <p:cNvSpPr>
            <a:spLocks noGrp="1"/>
          </p:cNvSpPr>
          <p:nvPr>
            <p:ph type="sldNum" sz="quarter" idx="5"/>
          </p:nvPr>
        </p:nvSpPr>
        <p:spPr/>
        <p:txBody>
          <a:bodyPr/>
          <a:lstStyle/>
          <a:p>
            <a:fld id="{EFBF341B-3028-4FED-9EF6-A514C596B3C0}" type="slidenum">
              <a:rPr lang="en-US" smtClean="0"/>
              <a:t>25</a:t>
            </a:fld>
            <a:endParaRPr lang="en-US"/>
          </a:p>
        </p:txBody>
      </p:sp>
    </p:spTree>
    <p:extLst>
      <p:ext uri="{BB962C8B-B14F-4D97-AF65-F5344CB8AC3E}">
        <p14:creationId xmlns:p14="http://schemas.microsoft.com/office/powerpoint/2010/main" val="3665432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a:t>There are a couple things I want to note with this report.</a:t>
            </a:r>
          </a:p>
          <a:p>
            <a:endParaRPr lang="en-US" sz="600"/>
          </a:p>
          <a:p>
            <a:r>
              <a:rPr lang="en-US" sz="600"/>
              <a:t>Because this report is statutory – it is required for all Conservancy Districts – even if there are no employees to report.</a:t>
            </a:r>
          </a:p>
          <a:p>
            <a:endParaRPr lang="en-US" sz="600"/>
          </a:p>
          <a:p>
            <a:r>
              <a:rPr lang="en-US" sz="600"/>
              <a:t>The reason I bring this up is that we base our determination on what the IRS classifies as an employee to which that is as anyone that receives a W-2 </a:t>
            </a:r>
          </a:p>
          <a:p>
            <a:endParaRPr lang="en-US" sz="600"/>
          </a:p>
          <a:p>
            <a:r>
              <a:rPr lang="en-US"/>
              <a:t>Then question arises as to if this includes Board Members to which the IRS considers ALL elected officials, including Board Members, as employees and they should be issued a W2 if they are paid, regardless of the amount. </a:t>
            </a:r>
            <a:endParaRPr lang="en-US" sz="600"/>
          </a:p>
          <a:p>
            <a:endParaRPr lang="en-US" sz="600"/>
          </a:p>
          <a:p>
            <a:r>
              <a:rPr lang="en-US" sz="600"/>
              <a:t>Like I mentioned earlier the 100R is less cumbersome than the AFR as there are only 5 questions here, but be sure to answer them all.</a:t>
            </a:r>
          </a:p>
          <a:p>
            <a:endParaRPr lang="en-US" sz="600"/>
          </a:p>
          <a:p>
            <a:r>
              <a:rPr lang="en-US" sz="600"/>
              <a:t>I know Beth threw a lot of resources at you earlier, but on our website on the left-hand side there is that entities we examine dropdown and if you click Special Districts within that dropdown it will take you to the Special Districts landing page that Beth mentioned . On this landing page near the bottom there is an entire section devoted to Gateway to which you can find a User Guide for both the AFR and 100R.</a:t>
            </a:r>
          </a:p>
          <a:p>
            <a:endParaRPr lang="en-US" sz="600"/>
          </a:p>
          <a:p>
            <a:r>
              <a:rPr lang="en-US" sz="600"/>
              <a:t>Within both of those User Guides there is a FAQ section that provides a lot of good information to the point Beth and I even use these sections quite often when questions come in regarding these reports.</a:t>
            </a:r>
          </a:p>
          <a:p>
            <a:endParaRPr lang="en-US" sz="600"/>
          </a:p>
          <a:p>
            <a:r>
              <a:rPr lang="en-US" sz="600"/>
              <a:t>Before we move onto the Gateway Uploads what questions do we have?</a:t>
            </a:r>
          </a:p>
        </p:txBody>
      </p:sp>
      <p:sp>
        <p:nvSpPr>
          <p:cNvPr id="4" name="Slide Number Placeholder 3"/>
          <p:cNvSpPr>
            <a:spLocks noGrp="1"/>
          </p:cNvSpPr>
          <p:nvPr>
            <p:ph type="sldNum" sz="quarter" idx="5"/>
          </p:nvPr>
        </p:nvSpPr>
        <p:spPr/>
        <p:txBody>
          <a:bodyPr/>
          <a:lstStyle/>
          <a:p>
            <a:fld id="{EFBF341B-3028-4FED-9EF6-A514C596B3C0}" type="slidenum">
              <a:rPr lang="en-US" smtClean="0"/>
              <a:t>26</a:t>
            </a:fld>
            <a:endParaRPr lang="en-US"/>
          </a:p>
        </p:txBody>
      </p:sp>
    </p:spTree>
    <p:extLst>
      <p:ext uri="{BB962C8B-B14F-4D97-AF65-F5344CB8AC3E}">
        <p14:creationId xmlns:p14="http://schemas.microsoft.com/office/powerpoint/2010/main" val="1329723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let’s shift gears a bit and continue with discussing those items that are required to be uploaded monthly in Gateway.</a:t>
            </a:r>
          </a:p>
          <a:p>
            <a:endParaRPr lang="en-US"/>
          </a:p>
          <a:p>
            <a:r>
              <a:rPr lang="en-US"/>
              <a:t>To begin with, State Examiner Directive 2018-1 requires those units subject to our audits to upload certain information each month.</a:t>
            </a:r>
          </a:p>
          <a:p>
            <a:endParaRPr lang="en-US"/>
          </a:p>
          <a:p>
            <a:r>
              <a:rPr lang="en-US"/>
              <a:t>The importance of these uploads is that by having the monthly and annual uploads this gives us the appropriate financial information that we can use to do pre-audit planning and testing.</a:t>
            </a:r>
          </a:p>
          <a:p>
            <a:endParaRPr lang="en-US"/>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27</a:t>
            </a:fld>
            <a:endParaRPr lang="en-US"/>
          </a:p>
        </p:txBody>
      </p:sp>
    </p:spTree>
    <p:extLst>
      <p:ext uri="{BB962C8B-B14F-4D97-AF65-F5344CB8AC3E}">
        <p14:creationId xmlns:p14="http://schemas.microsoft.com/office/powerpoint/2010/main" val="221387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firstly, I know I`ve thrown around a couple different due dates with the AFR and 100R so let`s discuss the due dates for these monthly uploads first.</a:t>
            </a:r>
          </a:p>
          <a:p>
            <a:endParaRPr lang="en-US"/>
          </a:p>
          <a:p>
            <a:pPr defTabSz="952739">
              <a:defRPr/>
            </a:pPr>
            <a:r>
              <a:rPr lang="en-US" baseline="0"/>
              <a:t>The monthly uploads </a:t>
            </a:r>
            <a:r>
              <a:rPr lang="en-US"/>
              <a:t>must be uploaded no later than the 15th day of the second succeeding month which essentially entails 6 weeks after the end of the month. For example, January’s required uploads are due by March 15</a:t>
            </a:r>
            <a:r>
              <a:rPr lang="en-US" baseline="30000"/>
              <a:t>th.</a:t>
            </a:r>
            <a:endParaRPr lang="en-US"/>
          </a:p>
          <a:p>
            <a:endParaRPr lang="en-US"/>
          </a:p>
          <a:p>
            <a:r>
              <a:rPr lang="en-US"/>
              <a:t>This schedule shown is from the Gateway Monthly and Annual Uploads User Guide so if it`s something you want to save or print out feel free to do so.</a:t>
            </a:r>
          </a:p>
        </p:txBody>
      </p:sp>
      <p:sp>
        <p:nvSpPr>
          <p:cNvPr id="4" name="Slide Number Placeholder 3"/>
          <p:cNvSpPr>
            <a:spLocks noGrp="1"/>
          </p:cNvSpPr>
          <p:nvPr>
            <p:ph type="sldNum" sz="quarter" idx="5"/>
          </p:nvPr>
        </p:nvSpPr>
        <p:spPr/>
        <p:txBody>
          <a:bodyPr/>
          <a:lstStyle/>
          <a:p>
            <a:fld id="{EFBF341B-3028-4FED-9EF6-A514C596B3C0}" type="slidenum">
              <a:rPr lang="en-US" smtClean="0"/>
              <a:t>28</a:t>
            </a:fld>
            <a:endParaRPr lang="en-US"/>
          </a:p>
        </p:txBody>
      </p:sp>
    </p:spTree>
    <p:extLst>
      <p:ext uri="{BB962C8B-B14F-4D97-AF65-F5344CB8AC3E}">
        <p14:creationId xmlns:p14="http://schemas.microsoft.com/office/powerpoint/2010/main" val="162161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a:t>There are three items you are required to upload each month:</a:t>
            </a:r>
          </a:p>
          <a:p>
            <a:endParaRPr lang="en-US" sz="700"/>
          </a:p>
          <a:p>
            <a:r>
              <a:rPr lang="en-US" sz="700"/>
              <a:t>Bank Information</a:t>
            </a:r>
          </a:p>
          <a:p>
            <a:r>
              <a:rPr lang="en-US" sz="700"/>
              <a:t>Approved Board Minutes</a:t>
            </a:r>
          </a:p>
          <a:p>
            <a:r>
              <a:rPr lang="en-US" sz="700"/>
              <a:t>Funds Ledger</a:t>
            </a:r>
          </a:p>
          <a:p>
            <a:endParaRPr lang="en-US" sz="700"/>
          </a:p>
          <a:p>
            <a:r>
              <a:rPr lang="en-US" sz="700"/>
              <a:t>Let's look at the bank information component first though.</a:t>
            </a:r>
          </a:p>
          <a:p>
            <a:endParaRPr lang="en-US" sz="700"/>
          </a:p>
          <a:p>
            <a:r>
              <a:rPr lang="en-US" sz="700"/>
              <a:t>When I say bank information that entails your monthly bank reconcilement, your bank statements for that month, and your outstanding checks list pertaining to each bank</a:t>
            </a:r>
          </a:p>
          <a:p>
            <a:endParaRPr lang="en-US" sz="700"/>
          </a:p>
          <a:p>
            <a:r>
              <a:rPr lang="en-US" sz="700"/>
              <a:t>As you complete your bank reconcilements monthly you should already have each of these items. </a:t>
            </a:r>
          </a:p>
          <a:p>
            <a:endParaRPr lang="en-US" sz="700"/>
          </a:p>
          <a:p>
            <a:r>
              <a:rPr lang="en-US" sz="700"/>
              <a:t>What we require is just that you upload your reconcilement, copy of the bank statement, and a list of outstanding checks.</a:t>
            </a:r>
          </a:p>
          <a:p>
            <a:endParaRPr lang="en-US" sz="700"/>
          </a:p>
          <a:p>
            <a:r>
              <a:rPr lang="en-US" sz="700"/>
              <a:t>One item to note with the bank statement is that you will want to ensure that it includes optical images of cleared and cancelled checks. Traditionally this is at the end of the bank statement.</a:t>
            </a:r>
          </a:p>
          <a:p>
            <a:endParaRPr lang="en-US" sz="700"/>
          </a:p>
          <a:p>
            <a:r>
              <a:rPr lang="en-US" sz="700"/>
              <a:t>You may need to go online and download or print your statement and check images each month.</a:t>
            </a:r>
          </a:p>
          <a:p>
            <a:endParaRPr lang="en-US" sz="700"/>
          </a:p>
          <a:p>
            <a:r>
              <a:rPr lang="en-US" sz="700"/>
              <a:t>Then if anyone has multiple checking accounts, the information for each is required.</a:t>
            </a:r>
          </a:p>
          <a:p>
            <a:endParaRPr lang="en-US" sz="700"/>
          </a:p>
          <a:p>
            <a:r>
              <a:rPr lang="en-US" sz="700"/>
              <a:t>While we are on this topic, I do have to mention that I know bank reconcilements may be tedious at times, but they are not only required by statute. They are also necessary for good financial controls.</a:t>
            </a:r>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29</a:t>
            </a:fld>
            <a:endParaRPr lang="en-US"/>
          </a:p>
        </p:txBody>
      </p:sp>
    </p:spTree>
    <p:extLst>
      <p:ext uri="{BB962C8B-B14F-4D97-AF65-F5344CB8AC3E}">
        <p14:creationId xmlns:p14="http://schemas.microsoft.com/office/powerpoint/2010/main" val="285863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B739D2-05F7-4F6A-82F9-DAF21281278B}" type="slidenum">
              <a:rPr lang="en-US" smtClean="0"/>
              <a:t>3</a:t>
            </a:fld>
            <a:endParaRPr lang="en-US"/>
          </a:p>
        </p:txBody>
      </p:sp>
    </p:spTree>
    <p:extLst>
      <p:ext uri="{BB962C8B-B14F-4D97-AF65-F5344CB8AC3E}">
        <p14:creationId xmlns:p14="http://schemas.microsoft.com/office/powerpoint/2010/main" val="665788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739">
              <a:defRPr/>
            </a:pPr>
            <a:r>
              <a:rPr lang="en-US"/>
              <a:t>The next monthly upload is simply your approved board minutes for that month.</a:t>
            </a:r>
          </a:p>
          <a:p>
            <a:endParaRPr lang="en-US"/>
          </a:p>
          <a:p>
            <a:r>
              <a:rPr lang="en-US"/>
              <a:t>Minutes from each meeting need to be uploaded.</a:t>
            </a:r>
          </a:p>
          <a:p>
            <a:endParaRPr lang="en-US"/>
          </a:p>
          <a:p>
            <a:r>
              <a:rPr lang="en-US"/>
              <a:t>If the 6 week deadline that we talked about earlier comes up and you need to upload ‘draft’ or ‘unapproved’ minutes, you can do so. Just replace that file with the approved/signed copy when that is available.</a:t>
            </a:r>
          </a:p>
          <a:p>
            <a:endParaRPr lang="en-US"/>
          </a:p>
          <a:p>
            <a:pPr defTabSz="952739">
              <a:defRPr/>
            </a:pPr>
            <a:r>
              <a:rPr lang="en-US"/>
              <a:t>One thing to note here is that if there’s a month when the board doesn’t meet then you just need to indicate “no meeting” for that particular month.</a:t>
            </a:r>
          </a:p>
        </p:txBody>
      </p:sp>
      <p:sp>
        <p:nvSpPr>
          <p:cNvPr id="4" name="Slide Number Placeholder 3"/>
          <p:cNvSpPr>
            <a:spLocks noGrp="1"/>
          </p:cNvSpPr>
          <p:nvPr>
            <p:ph type="sldNum" sz="quarter" idx="5"/>
          </p:nvPr>
        </p:nvSpPr>
        <p:spPr/>
        <p:txBody>
          <a:bodyPr/>
          <a:lstStyle/>
          <a:p>
            <a:fld id="{EFBF341B-3028-4FED-9EF6-A514C596B3C0}" type="slidenum">
              <a:rPr lang="en-US" smtClean="0"/>
              <a:t>30</a:t>
            </a:fld>
            <a:endParaRPr lang="en-US"/>
          </a:p>
        </p:txBody>
      </p:sp>
    </p:spTree>
    <p:extLst>
      <p:ext uri="{BB962C8B-B14F-4D97-AF65-F5344CB8AC3E}">
        <p14:creationId xmlns:p14="http://schemas.microsoft.com/office/powerpoint/2010/main" val="2702290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the final monthly upload here might seem a bit odd on the surface for some of you that may only have one fund on your ledger.</a:t>
            </a:r>
          </a:p>
          <a:p>
            <a:endParaRPr lang="en-US"/>
          </a:p>
          <a:p>
            <a:r>
              <a:rPr lang="en-US"/>
              <a:t>However, we do require all units to submit a monthly “fund report” which shows all funds of a unit and their associated beginning monthly cash and investment balance, receipts for that fund in a month, disbursements for that fund, and the end of month cash balance.</a:t>
            </a:r>
          </a:p>
          <a:p>
            <a:endParaRPr lang="en-US"/>
          </a:p>
          <a:p>
            <a:r>
              <a:rPr lang="en-US"/>
              <a:t>For some of you this may simply look like the picture at the bottom here.</a:t>
            </a:r>
          </a:p>
        </p:txBody>
      </p:sp>
      <p:sp>
        <p:nvSpPr>
          <p:cNvPr id="4" name="Slide Number Placeholder 3"/>
          <p:cNvSpPr>
            <a:spLocks noGrp="1"/>
          </p:cNvSpPr>
          <p:nvPr>
            <p:ph type="sldNum" sz="quarter" idx="5"/>
          </p:nvPr>
        </p:nvSpPr>
        <p:spPr/>
        <p:txBody>
          <a:bodyPr/>
          <a:lstStyle/>
          <a:p>
            <a:fld id="{EFBF341B-3028-4FED-9EF6-A514C596B3C0}" type="slidenum">
              <a:rPr lang="en-US" smtClean="0"/>
              <a:t>31</a:t>
            </a:fld>
            <a:endParaRPr lang="en-US"/>
          </a:p>
        </p:txBody>
      </p:sp>
    </p:spTree>
    <p:extLst>
      <p:ext uri="{BB962C8B-B14F-4D97-AF65-F5344CB8AC3E}">
        <p14:creationId xmlns:p14="http://schemas.microsoft.com/office/powerpoint/2010/main" val="53714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here’s an example I found from a district that uploaded it into gateway</a:t>
            </a:r>
          </a:p>
          <a:p>
            <a:endParaRPr lang="en-US"/>
          </a:p>
          <a:p>
            <a:r>
              <a:rPr lang="en-US"/>
              <a:t>I think this may be a report that Quickbooks can run</a:t>
            </a:r>
          </a:p>
          <a:p>
            <a:pPr marL="178639" indent="-178639">
              <a:buFont typeface="Arial" panose="020B0604020202020204" pitchFamily="34" charset="0"/>
              <a:buChar char="•"/>
            </a:pPr>
            <a:r>
              <a:rPr lang="en-US"/>
              <a:t>But you can see it shows the beginning balance, total receipts, total disbursements, and the ending total cash in each fund</a:t>
            </a:r>
          </a:p>
          <a:p>
            <a:endParaRPr lang="en-US"/>
          </a:p>
          <a:p>
            <a:r>
              <a:rPr lang="en-US"/>
              <a:t>Such a file can simply be exported and uploaded</a:t>
            </a:r>
          </a:p>
          <a:p>
            <a:r>
              <a:rPr lang="en-US"/>
              <a:t>Or you it can be printed, scanned, and uploaded</a:t>
            </a:r>
          </a:p>
          <a:p>
            <a:r>
              <a:rPr lang="en-US"/>
              <a:t>Whatever method is easiest for you</a:t>
            </a:r>
          </a:p>
          <a:p>
            <a:endParaRPr lang="en-US"/>
          </a:p>
          <a:p>
            <a:r>
              <a:rPr lang="en-US"/>
              <a:t>That`s our last monthly upload so any questions about any of those three?</a:t>
            </a:r>
          </a:p>
        </p:txBody>
      </p:sp>
      <p:sp>
        <p:nvSpPr>
          <p:cNvPr id="4" name="Slide Number Placeholder 3"/>
          <p:cNvSpPr>
            <a:spLocks noGrp="1"/>
          </p:cNvSpPr>
          <p:nvPr>
            <p:ph type="sldNum" sz="quarter" idx="5"/>
          </p:nvPr>
        </p:nvSpPr>
        <p:spPr/>
        <p:txBody>
          <a:bodyPr/>
          <a:lstStyle/>
          <a:p>
            <a:fld id="{EFBF341B-3028-4FED-9EF6-A514C596B3C0}" type="slidenum">
              <a:rPr lang="en-US" smtClean="0"/>
              <a:t>32</a:t>
            </a:fld>
            <a:endParaRPr lang="en-US"/>
          </a:p>
        </p:txBody>
      </p:sp>
    </p:spTree>
    <p:extLst>
      <p:ext uri="{BB962C8B-B14F-4D97-AF65-F5344CB8AC3E}">
        <p14:creationId xmlns:p14="http://schemas.microsoft.com/office/powerpoint/2010/main" val="4247439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really the monthly uploads are not too cumbersome as it`s just those three items.</a:t>
            </a:r>
          </a:p>
          <a:p>
            <a:endParaRPr lang="en-US"/>
          </a:p>
          <a:p>
            <a:r>
              <a:rPr lang="en-US"/>
              <a:t>There are a few more items that we require you to upload annually though.</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33</a:t>
            </a:fld>
            <a:endParaRPr lang="en-US"/>
          </a:p>
        </p:txBody>
      </p:sp>
    </p:spTree>
    <p:extLst>
      <p:ext uri="{BB962C8B-B14F-4D97-AF65-F5344CB8AC3E}">
        <p14:creationId xmlns:p14="http://schemas.microsoft.com/office/powerpoint/2010/main" val="2547536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monthly uploads, State Examiner Directive 2018-1 requires certain documents and reports to be uploaded annually</a:t>
            </a:r>
          </a:p>
          <a:p>
            <a:endParaRPr lang="en-US"/>
          </a:p>
          <a:p>
            <a:r>
              <a:rPr lang="en-US"/>
              <a:t>These however, are similar to the AFR in that they are due by March 1</a:t>
            </a:r>
            <a:r>
              <a:rPr lang="en-US" baseline="30000"/>
              <a:t>st</a:t>
            </a:r>
            <a:r>
              <a:rPr lang="en-US"/>
              <a:t> each year.</a:t>
            </a:r>
          </a:p>
          <a:p>
            <a:endParaRPr lang="en-US"/>
          </a:p>
          <a:p>
            <a:r>
              <a:rPr lang="en-US"/>
              <a:t>The list of items here include . . . </a:t>
            </a:r>
          </a:p>
          <a:p>
            <a:endParaRPr lang="en-US"/>
          </a:p>
          <a:p>
            <a:r>
              <a:rPr lang="en-US"/>
              <a:t>I know that`s quite a hefty list and there are a couple new things on there, but we are going to go through them individually here.</a:t>
            </a:r>
          </a:p>
        </p:txBody>
      </p:sp>
      <p:sp>
        <p:nvSpPr>
          <p:cNvPr id="4" name="Slide Number Placeholder 3"/>
          <p:cNvSpPr>
            <a:spLocks noGrp="1"/>
          </p:cNvSpPr>
          <p:nvPr>
            <p:ph type="sldNum" sz="quarter" idx="5"/>
          </p:nvPr>
        </p:nvSpPr>
        <p:spPr/>
        <p:txBody>
          <a:bodyPr/>
          <a:lstStyle/>
          <a:p>
            <a:fld id="{EFBF341B-3028-4FED-9EF6-A514C596B3C0}" type="slidenum">
              <a:rPr lang="en-US" smtClean="0"/>
              <a:t>34</a:t>
            </a:fld>
            <a:endParaRPr lang="en-US"/>
          </a:p>
        </p:txBody>
      </p:sp>
    </p:spTree>
    <p:extLst>
      <p:ext uri="{BB962C8B-B14F-4D97-AF65-F5344CB8AC3E}">
        <p14:creationId xmlns:p14="http://schemas.microsoft.com/office/powerpoint/2010/main" val="830818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of these uploads are investment statements.</a:t>
            </a:r>
          </a:p>
          <a:p>
            <a:endParaRPr lang="en-US"/>
          </a:p>
          <a:p>
            <a:r>
              <a:rPr lang="en-US"/>
              <a:t>I will say most of you or maybe even all of you may not have these.</a:t>
            </a:r>
          </a:p>
          <a:p>
            <a:endParaRPr lang="en-US"/>
          </a:p>
          <a:p>
            <a:r>
              <a:rPr lang="en-US"/>
              <a:t>Investment statements would be anything you have related to an investment – like a savings account or CD.</a:t>
            </a:r>
          </a:p>
          <a:p>
            <a:endParaRPr lang="en-US"/>
          </a:p>
          <a:p>
            <a:r>
              <a:rPr lang="en-US"/>
              <a:t>It’s essentially just a checking account statement, but only for investments.</a:t>
            </a:r>
          </a:p>
          <a:p>
            <a:endParaRPr lang="en-US"/>
          </a:p>
          <a:p>
            <a:r>
              <a:rPr lang="en-US"/>
              <a:t>If you have anything like this, all you need to do is upload the December or year end statement.</a:t>
            </a:r>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35</a:t>
            </a:fld>
            <a:endParaRPr lang="en-US"/>
          </a:p>
        </p:txBody>
      </p:sp>
    </p:spTree>
    <p:extLst>
      <p:ext uri="{BB962C8B-B14F-4D97-AF65-F5344CB8AC3E}">
        <p14:creationId xmlns:p14="http://schemas.microsoft.com/office/powerpoint/2010/main" val="2812286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is a receipt activity</a:t>
            </a:r>
          </a:p>
          <a:p>
            <a:endParaRPr lang="en-US"/>
          </a:p>
          <a:p>
            <a:r>
              <a:rPr lang="en-US"/>
              <a:t>This does not apply to any units who have records that are posted by hand – meaning the unit does not have a computerized accounting system</a:t>
            </a:r>
          </a:p>
          <a:p>
            <a:endParaRPr lang="en-US"/>
          </a:p>
          <a:p>
            <a:r>
              <a:rPr lang="en-US"/>
              <a:t>If any of you have hand-posted records, you don’t need to do this.</a:t>
            </a:r>
          </a:p>
          <a:p>
            <a:endParaRPr lang="en-US"/>
          </a:p>
          <a:p>
            <a:r>
              <a:rPr lang="en-US"/>
              <a:t>For everyone else however</a:t>
            </a:r>
          </a:p>
          <a:p>
            <a:endParaRPr lang="en-US"/>
          </a:p>
          <a:p>
            <a:r>
              <a:rPr lang="en-US"/>
              <a:t>This is a listing of all receipts issued and posted during the year.</a:t>
            </a:r>
          </a:p>
          <a:p>
            <a:r>
              <a:rPr lang="en-US"/>
              <a:t>Most computerized accounting systems have a ‘history’ function that should be able to provide this information.</a:t>
            </a:r>
          </a:p>
          <a:p>
            <a:r>
              <a:rPr lang="en-US"/>
              <a:t>If you’re not sure, you may need to contact your software provider for assistance.</a:t>
            </a:r>
          </a:p>
          <a:p>
            <a:endParaRPr lang="en-US"/>
          </a:p>
          <a:p>
            <a:r>
              <a:rPr lang="en-US"/>
              <a:t>Any list would include the receipt number, date, amount, and possibly from whom the money was received</a:t>
            </a:r>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36</a:t>
            </a:fld>
            <a:endParaRPr lang="en-US"/>
          </a:p>
        </p:txBody>
      </p:sp>
    </p:spTree>
    <p:extLst>
      <p:ext uri="{BB962C8B-B14F-4D97-AF65-F5344CB8AC3E}">
        <p14:creationId xmlns:p14="http://schemas.microsoft.com/office/powerpoint/2010/main" val="291362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Disbursement information is next</a:t>
            </a:r>
          </a:p>
          <a:p>
            <a:endParaRPr lang="en-US"/>
          </a:p>
          <a:p>
            <a:r>
              <a:rPr lang="en-US"/>
              <a:t>This also does not apply to any units who have records that are posted by hand.</a:t>
            </a:r>
          </a:p>
          <a:p>
            <a:r>
              <a:rPr lang="en-US"/>
              <a:t>So again, if any of you have hand-posted records, you don’t need to do this.</a:t>
            </a:r>
          </a:p>
          <a:p>
            <a:endParaRPr lang="en-US"/>
          </a:p>
          <a:p>
            <a:r>
              <a:rPr lang="en-US"/>
              <a:t>For everyone else though this is similar to the receipt activity, but only for disbursements where it’s a listing of all disbursements issued and posted during the year.</a:t>
            </a:r>
          </a:p>
          <a:p>
            <a:r>
              <a:rPr lang="en-US"/>
              <a:t>Again, most computerized accounting systems have a ‘history’ function that should be able to provide this information and if you have an issues you may need to contact your software provider.</a:t>
            </a:r>
          </a:p>
          <a:p>
            <a:endParaRPr lang="en-US"/>
          </a:p>
          <a:p>
            <a:r>
              <a:rPr lang="en-US"/>
              <a:t>For this activity a list would include the check number, check date, amount, and the name of the person or vendor to which the check was issued.</a:t>
            </a:r>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37</a:t>
            </a:fld>
            <a:endParaRPr lang="en-US"/>
          </a:p>
        </p:txBody>
      </p:sp>
    </p:spTree>
    <p:extLst>
      <p:ext uri="{BB962C8B-B14F-4D97-AF65-F5344CB8AC3E}">
        <p14:creationId xmlns:p14="http://schemas.microsoft.com/office/powerpoint/2010/main" val="1836858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is your Salary Ordinance or Salary schedule</a:t>
            </a:r>
          </a:p>
          <a:p>
            <a:endParaRPr lang="en-US"/>
          </a:p>
          <a:p>
            <a:r>
              <a:rPr lang="en-US"/>
              <a:t>Similar to when we discussed the 100R the salary schedule would include all employees of the district</a:t>
            </a:r>
          </a:p>
          <a:p>
            <a:endParaRPr lang="en-US"/>
          </a:p>
          <a:p>
            <a:r>
              <a:rPr lang="en-US"/>
              <a:t>This would entail how much was approved for each person</a:t>
            </a:r>
          </a:p>
          <a:p>
            <a:endParaRPr lang="en-US"/>
          </a:p>
          <a:p>
            <a:r>
              <a:rPr lang="en-US"/>
              <a:t>The reason for this is so we can audit that these persons were being paid the proper amount</a:t>
            </a:r>
          </a:p>
          <a:p>
            <a:endParaRPr lang="en-US"/>
          </a:p>
          <a:p>
            <a:r>
              <a:rPr lang="en-US"/>
              <a:t>And then it would be for salaries paid in 2024</a:t>
            </a:r>
          </a:p>
          <a:p>
            <a:endParaRPr lang="en-US"/>
          </a:p>
        </p:txBody>
      </p:sp>
      <p:sp>
        <p:nvSpPr>
          <p:cNvPr id="4" name="Slide Number Placeholder 3"/>
          <p:cNvSpPr>
            <a:spLocks noGrp="1"/>
          </p:cNvSpPr>
          <p:nvPr>
            <p:ph type="sldNum" sz="quarter" idx="5"/>
          </p:nvPr>
        </p:nvSpPr>
        <p:spPr/>
        <p:txBody>
          <a:bodyPr/>
          <a:lstStyle/>
          <a:p>
            <a:fld id="{EFBF341B-3028-4FED-9EF6-A514C596B3C0}" type="slidenum">
              <a:rPr lang="en-US" smtClean="0"/>
              <a:t>38</a:t>
            </a:fld>
            <a:endParaRPr lang="en-US"/>
          </a:p>
        </p:txBody>
      </p:sp>
    </p:spTree>
    <p:extLst>
      <p:ext uri="{BB962C8B-B14F-4D97-AF65-F5344CB8AC3E}">
        <p14:creationId xmlns:p14="http://schemas.microsoft.com/office/powerpoint/2010/main" val="1871425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the next report is the Vendor History Report</a:t>
            </a:r>
          </a:p>
          <a:p>
            <a:endParaRPr lang="en-US"/>
          </a:p>
          <a:p>
            <a:r>
              <a:rPr lang="en-US"/>
              <a:t>Like the previous reports – if you hand-post your ledger, this doesn’t apply to you</a:t>
            </a:r>
          </a:p>
          <a:p>
            <a:endParaRPr lang="en-US"/>
          </a:p>
          <a:p>
            <a:r>
              <a:rPr lang="en-US"/>
              <a:t>If you have a computerized accounting system, we need a detailed listing by vendor of checks issued for the year.</a:t>
            </a:r>
          </a:p>
          <a:p>
            <a:r>
              <a:rPr lang="en-US"/>
              <a:t>Also, ideally it would have a total by vendor.</a:t>
            </a:r>
          </a:p>
          <a:p>
            <a:endParaRPr lang="en-US"/>
          </a:p>
          <a:p>
            <a:r>
              <a:rPr lang="en-US"/>
              <a:t>For example, our field examiners could look at this report and see 8 checks were written to Mitch Wilson. That would seem out of character for a unit such as yours, so they could review these checks to ensure they were proper expenses of the district.</a:t>
            </a:r>
          </a:p>
          <a:p>
            <a:endParaRPr lang="en-US"/>
          </a:p>
          <a:p>
            <a:pPr defTabSz="952739">
              <a:defRPr/>
            </a:pPr>
            <a:r>
              <a:rPr lang="en-US"/>
              <a:t>Then also like the other reports your system should have a ‘history’ function that should provide this information to which if you have any issues we`d advise reaching out to your software provider.</a:t>
            </a:r>
          </a:p>
        </p:txBody>
      </p:sp>
      <p:sp>
        <p:nvSpPr>
          <p:cNvPr id="4" name="Slide Number Placeholder 3"/>
          <p:cNvSpPr>
            <a:spLocks noGrp="1"/>
          </p:cNvSpPr>
          <p:nvPr>
            <p:ph type="sldNum" sz="quarter" idx="5"/>
          </p:nvPr>
        </p:nvSpPr>
        <p:spPr/>
        <p:txBody>
          <a:bodyPr/>
          <a:lstStyle/>
          <a:p>
            <a:fld id="{EFBF341B-3028-4FED-9EF6-A514C596B3C0}" type="slidenum">
              <a:rPr lang="en-US" smtClean="0"/>
              <a:t>39</a:t>
            </a:fld>
            <a:endParaRPr lang="en-US"/>
          </a:p>
        </p:txBody>
      </p:sp>
    </p:spTree>
    <p:extLst>
      <p:ext uri="{BB962C8B-B14F-4D97-AF65-F5344CB8AC3E}">
        <p14:creationId xmlns:p14="http://schemas.microsoft.com/office/powerpoint/2010/main" val="41419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B739D2-05F7-4F6A-82F9-DAF21281278B}" type="slidenum">
              <a:rPr lang="en-US" smtClean="0"/>
              <a:t>4</a:t>
            </a:fld>
            <a:endParaRPr lang="en-US"/>
          </a:p>
        </p:txBody>
      </p:sp>
    </p:spTree>
    <p:extLst>
      <p:ext uri="{BB962C8B-B14F-4D97-AF65-F5344CB8AC3E}">
        <p14:creationId xmlns:p14="http://schemas.microsoft.com/office/powerpoint/2010/main" val="2614467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Payroll History Report is next which this is essentially a summary of all pays to employees.</a:t>
            </a:r>
          </a:p>
          <a:p>
            <a:endParaRPr lang="en-US"/>
          </a:p>
          <a:p>
            <a:r>
              <a:rPr lang="en-US" b="0" i="0">
                <a:solidFill>
                  <a:srgbClr val="1B1D25"/>
                </a:solidFill>
                <a:effectLst/>
                <a:latin typeface="Times New Roman" panose="02020603050405020304" pitchFamily="18" charset="0"/>
              </a:rPr>
              <a:t>It would include at a minimum the date, employee name, gross wages, and check number for all payroll checks issued for the year. </a:t>
            </a:r>
          </a:p>
          <a:p>
            <a:endParaRPr lang="en-US" b="0" i="0">
              <a:solidFill>
                <a:srgbClr val="1B1D25"/>
              </a:solidFill>
              <a:effectLst/>
              <a:latin typeface="Times New Roman" panose="02020603050405020304" pitchFamily="18" charset="0"/>
            </a:endParaRPr>
          </a:p>
          <a:p>
            <a:r>
              <a:rPr lang="en-US" b="0" i="0">
                <a:solidFill>
                  <a:srgbClr val="1B1D25"/>
                </a:solidFill>
                <a:effectLst/>
                <a:latin typeface="Times New Roman" panose="02020603050405020304" pitchFamily="18" charset="0"/>
              </a:rPr>
              <a:t>One thing to note here is that we ask that this report not contain social security numbers.</a:t>
            </a:r>
            <a:endParaRPr lang="en-US"/>
          </a:p>
          <a:p>
            <a:endParaRPr lang="en-US"/>
          </a:p>
          <a:p>
            <a:r>
              <a:rPr lang="en-US"/>
              <a:t>For auditing purposes an excel file is ideal or even a searchable PDF would be perfect.</a:t>
            </a:r>
          </a:p>
          <a:p>
            <a:endParaRPr lang="en-US"/>
          </a:p>
          <a:p>
            <a:r>
              <a:rPr lang="en-US"/>
              <a:t>Then for those with hand-posted records this would not apply.</a:t>
            </a:r>
          </a:p>
        </p:txBody>
      </p:sp>
      <p:sp>
        <p:nvSpPr>
          <p:cNvPr id="4" name="Slide Number Placeholder 3"/>
          <p:cNvSpPr>
            <a:spLocks noGrp="1"/>
          </p:cNvSpPr>
          <p:nvPr>
            <p:ph type="sldNum" sz="quarter" idx="5"/>
          </p:nvPr>
        </p:nvSpPr>
        <p:spPr/>
        <p:txBody>
          <a:bodyPr/>
          <a:lstStyle/>
          <a:p>
            <a:fld id="{EFBF341B-3028-4FED-9EF6-A514C596B3C0}" type="slidenum">
              <a:rPr lang="en-US" smtClean="0"/>
              <a:t>40</a:t>
            </a:fld>
            <a:endParaRPr lang="en-US"/>
          </a:p>
        </p:txBody>
      </p:sp>
    </p:spTree>
    <p:extLst>
      <p:ext uri="{BB962C8B-B14F-4D97-AF65-F5344CB8AC3E}">
        <p14:creationId xmlns:p14="http://schemas.microsoft.com/office/powerpoint/2010/main" val="581871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is the Annual Funds Ledger</a:t>
            </a:r>
          </a:p>
          <a:p>
            <a:endParaRPr lang="en-US"/>
          </a:p>
          <a:p>
            <a:r>
              <a:rPr lang="en-US"/>
              <a:t>This is </a:t>
            </a:r>
            <a:r>
              <a:rPr lang="en-US" b="0" i="0">
                <a:solidFill>
                  <a:srgbClr val="1B1D25"/>
                </a:solidFill>
                <a:effectLst/>
                <a:latin typeface="Times New Roman" panose="02020603050405020304" pitchFamily="18" charset="0"/>
              </a:rPr>
              <a:t>a report that shows the summary of the beginning balance, total receipts, total disbursements and ending balance of each fund for the year.</a:t>
            </a:r>
            <a:endParaRPr lang="en-US"/>
          </a:p>
          <a:p>
            <a:endParaRPr lang="en-US"/>
          </a:p>
          <a:p>
            <a:r>
              <a:rPr lang="en-US"/>
              <a:t>Then again, for auditing purposes an excel file is ideal, but we understand that each software system is unique. Again, this is one report where you may need to contact your software vendor if you have trouble finding this.</a:t>
            </a:r>
          </a:p>
          <a:p>
            <a:endParaRPr lang="en-US"/>
          </a:p>
          <a:p>
            <a:r>
              <a:rPr lang="en-US"/>
              <a:t>For those with hand-posted records you can simply upload a scan or photo of your manual records that would include this information.</a:t>
            </a:r>
          </a:p>
        </p:txBody>
      </p:sp>
      <p:sp>
        <p:nvSpPr>
          <p:cNvPr id="4" name="Slide Number Placeholder 3"/>
          <p:cNvSpPr>
            <a:spLocks noGrp="1"/>
          </p:cNvSpPr>
          <p:nvPr>
            <p:ph type="sldNum" sz="quarter" idx="5"/>
          </p:nvPr>
        </p:nvSpPr>
        <p:spPr/>
        <p:txBody>
          <a:bodyPr/>
          <a:lstStyle/>
          <a:p>
            <a:fld id="{EFBF341B-3028-4FED-9EF6-A514C596B3C0}" type="slidenum">
              <a:rPr lang="en-US" smtClean="0"/>
              <a:t>41</a:t>
            </a:fld>
            <a:endParaRPr lang="en-US"/>
          </a:p>
        </p:txBody>
      </p:sp>
    </p:spTree>
    <p:extLst>
      <p:ext uri="{BB962C8B-B14F-4D97-AF65-F5344CB8AC3E}">
        <p14:creationId xmlns:p14="http://schemas.microsoft.com/office/powerpoint/2010/main" val="48381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accounts payable and receivable report is more simple in nature and you may not have much to report here.</a:t>
            </a:r>
          </a:p>
          <a:p>
            <a:endParaRPr lang="en-US"/>
          </a:p>
          <a:p>
            <a:r>
              <a:rPr lang="en-US"/>
              <a:t>However, it is simply a listing of those accounts payable and receivable.</a:t>
            </a:r>
          </a:p>
          <a:p>
            <a:endParaRPr lang="en-US"/>
          </a:p>
          <a:p>
            <a:r>
              <a:rPr lang="en-US"/>
              <a:t>As a reminder, accounts payable items are items you have been billed for but have not paid yet and accounts receivable items are items you have billed and are awaiting payment on.</a:t>
            </a:r>
          </a:p>
          <a:p>
            <a:endParaRPr lang="en-US"/>
          </a:p>
          <a:p>
            <a:r>
              <a:rPr lang="en-US"/>
              <a:t>The totals of these reports should match up to those amounts you show on your AFR.</a:t>
            </a:r>
          </a:p>
        </p:txBody>
      </p:sp>
      <p:sp>
        <p:nvSpPr>
          <p:cNvPr id="4" name="Slide Number Placeholder 3"/>
          <p:cNvSpPr>
            <a:spLocks noGrp="1"/>
          </p:cNvSpPr>
          <p:nvPr>
            <p:ph type="sldNum" sz="quarter" idx="5"/>
          </p:nvPr>
        </p:nvSpPr>
        <p:spPr/>
        <p:txBody>
          <a:bodyPr/>
          <a:lstStyle/>
          <a:p>
            <a:fld id="{EFBF341B-3028-4FED-9EF6-A514C596B3C0}" type="slidenum">
              <a:rPr lang="en-US" smtClean="0"/>
              <a:t>42</a:t>
            </a:fld>
            <a:endParaRPr lang="en-US"/>
          </a:p>
        </p:txBody>
      </p:sp>
    </p:spTree>
    <p:extLst>
      <p:ext uri="{BB962C8B-B14F-4D97-AF65-F5344CB8AC3E}">
        <p14:creationId xmlns:p14="http://schemas.microsoft.com/office/powerpoint/2010/main" val="3688680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newer item we ask that you upload is your Personnel Policy</a:t>
            </a:r>
          </a:p>
          <a:p>
            <a:endParaRPr lang="en-US"/>
          </a:p>
          <a:p>
            <a:r>
              <a:rPr lang="en-US"/>
              <a:t>This one is very open ended as your personnel policy is probably unique for each unit.</a:t>
            </a:r>
          </a:p>
          <a:p>
            <a:endParaRPr lang="en-US"/>
          </a:p>
          <a:p>
            <a:r>
              <a:rPr lang="en-US"/>
              <a:t>However, we just ask that you upload that for audit purposes.</a:t>
            </a:r>
          </a:p>
          <a:p>
            <a:endParaRPr lang="en-US"/>
          </a:p>
          <a:p>
            <a:r>
              <a:rPr lang="en-US"/>
              <a:t>This is something that we began to require in 2023 so if you have already uploaded this there is no need to upload this each year unless it has been modified from the previous submission.</a:t>
            </a:r>
          </a:p>
        </p:txBody>
      </p:sp>
      <p:sp>
        <p:nvSpPr>
          <p:cNvPr id="4" name="Slide Number Placeholder 3"/>
          <p:cNvSpPr>
            <a:spLocks noGrp="1"/>
          </p:cNvSpPr>
          <p:nvPr>
            <p:ph type="sldNum" sz="quarter" idx="5"/>
          </p:nvPr>
        </p:nvSpPr>
        <p:spPr/>
        <p:txBody>
          <a:bodyPr/>
          <a:lstStyle/>
          <a:p>
            <a:fld id="{EFBF341B-3028-4FED-9EF6-A514C596B3C0}" type="slidenum">
              <a:rPr lang="en-US" smtClean="0"/>
              <a:t>43</a:t>
            </a:fld>
            <a:endParaRPr lang="en-US"/>
          </a:p>
        </p:txBody>
      </p:sp>
    </p:spTree>
    <p:extLst>
      <p:ext uri="{BB962C8B-B14F-4D97-AF65-F5344CB8AC3E}">
        <p14:creationId xmlns:p14="http://schemas.microsoft.com/office/powerpoint/2010/main" val="1384342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finally the last item here is an Excel Data Capture.</a:t>
            </a:r>
          </a:p>
          <a:p>
            <a:endParaRPr lang="en-US"/>
          </a:p>
          <a:p>
            <a:r>
              <a:rPr lang="en-US"/>
              <a:t>This is essentially a detail of receipts and disbursements all in one. </a:t>
            </a:r>
          </a:p>
          <a:p>
            <a:endParaRPr lang="en-US"/>
          </a:p>
          <a:p>
            <a:r>
              <a:rPr lang="en-US"/>
              <a:t>As you can see the items required here are similar to those we talked about with your Detail of Receipts and Detail of Disbursement reports. This would entail . . . </a:t>
            </a:r>
          </a:p>
          <a:p>
            <a:endParaRPr lang="en-US"/>
          </a:p>
          <a:p>
            <a:r>
              <a:rPr lang="en-US"/>
              <a:t>With these requirements being similar to those reports, if you are able to upload this report you would not be required to upload the Detail of Receipts and Detail of Disbursements reports.</a:t>
            </a:r>
          </a:p>
          <a:p>
            <a:endParaRPr lang="en-US"/>
          </a:p>
          <a:p>
            <a:r>
              <a:rPr lang="en-US"/>
              <a:t>I know I have mentioned it a lot, but as this report is more complex in nature it may be something to discuss with your software vendor as to how to run this report.</a:t>
            </a:r>
          </a:p>
          <a:p>
            <a:endParaRPr lang="en-US"/>
          </a:p>
          <a:p>
            <a:r>
              <a:rPr lang="en-US"/>
              <a:t>So looking at all those annual uploads what questions do we have?</a:t>
            </a:r>
          </a:p>
        </p:txBody>
      </p:sp>
      <p:sp>
        <p:nvSpPr>
          <p:cNvPr id="4" name="Slide Number Placeholder 3"/>
          <p:cNvSpPr>
            <a:spLocks noGrp="1"/>
          </p:cNvSpPr>
          <p:nvPr>
            <p:ph type="sldNum" sz="quarter" idx="5"/>
          </p:nvPr>
        </p:nvSpPr>
        <p:spPr/>
        <p:txBody>
          <a:bodyPr/>
          <a:lstStyle/>
          <a:p>
            <a:fld id="{EFBF341B-3028-4FED-9EF6-A514C596B3C0}" type="slidenum">
              <a:rPr lang="en-US" smtClean="0"/>
              <a:t>44</a:t>
            </a:fld>
            <a:endParaRPr lang="en-US"/>
          </a:p>
        </p:txBody>
      </p:sp>
    </p:spTree>
    <p:extLst>
      <p:ext uri="{BB962C8B-B14F-4D97-AF65-F5344CB8AC3E}">
        <p14:creationId xmlns:p14="http://schemas.microsoft.com/office/powerpoint/2010/main" val="2753748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 know we discussed a lot there so I wanted to leave you with some links to various reference materials.</a:t>
            </a:r>
          </a:p>
          <a:p>
            <a:endParaRPr lang="en-US" i="0"/>
          </a:p>
          <a:p>
            <a:r>
              <a:rPr lang="en-US" i="0"/>
              <a:t>I mentioned the Gateway User Guides earlier so here I have provided the links to those guides for the AFR, Form 100-R, and the uploads.</a:t>
            </a:r>
          </a:p>
          <a:p>
            <a:endParaRPr lang="en-US" i="0"/>
          </a:p>
          <a:p>
            <a:r>
              <a:rPr lang="en-US" i="0"/>
              <a:t>Next there is the link to the Gateway login</a:t>
            </a:r>
          </a:p>
          <a:p>
            <a:endParaRPr lang="en-US" i="0"/>
          </a:p>
          <a:p>
            <a:r>
              <a:rPr lang="en-US" i="0"/>
              <a:t>Then I have also provided the email address to our Gateway Helpdesk to which they can assist with everything from login questions to issues within the AFR/uploads such as maybe a box on the AFR isn’t accepting what you’re entering.</a:t>
            </a:r>
          </a:p>
          <a:p>
            <a:endParaRPr lang="en-US" i="0"/>
          </a:p>
          <a:p>
            <a:r>
              <a:rPr lang="en-US" i="0"/>
              <a:t>Then lastly is a link to the State Examiner Directive I mentioned a couple of times that discusses the requirements of the various uploads.</a:t>
            </a:r>
          </a:p>
        </p:txBody>
      </p:sp>
      <p:sp>
        <p:nvSpPr>
          <p:cNvPr id="4" name="Slide Number Placeholder 3"/>
          <p:cNvSpPr>
            <a:spLocks noGrp="1"/>
          </p:cNvSpPr>
          <p:nvPr>
            <p:ph type="sldNum" sz="quarter" idx="5"/>
          </p:nvPr>
        </p:nvSpPr>
        <p:spPr/>
        <p:txBody>
          <a:bodyPr/>
          <a:lstStyle/>
          <a:p>
            <a:fld id="{EFBF341B-3028-4FED-9EF6-A514C596B3C0}" type="slidenum">
              <a:rPr lang="en-US" smtClean="0"/>
              <a:t>45</a:t>
            </a:fld>
            <a:endParaRPr lang="en-US"/>
          </a:p>
        </p:txBody>
      </p:sp>
    </p:spTree>
    <p:extLst>
      <p:ext uri="{BB962C8B-B14F-4D97-AF65-F5344CB8AC3E}">
        <p14:creationId xmlns:p14="http://schemas.microsoft.com/office/powerpoint/2010/main" val="3971185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that does conclude our presentation for today. </a:t>
            </a:r>
          </a:p>
          <a:p>
            <a:endParaRPr lang="en-US"/>
          </a:p>
          <a:p>
            <a:r>
              <a:rPr lang="en-US"/>
              <a:t>I have included our contact information here so if you ever have any questions don`t hesitate to send us an email or give us a call.</a:t>
            </a:r>
          </a:p>
          <a:p>
            <a:endParaRPr lang="en-US"/>
          </a:p>
          <a:p>
            <a:r>
              <a:rPr lang="en-US"/>
              <a:t>Also, as a reminder, all of our presentations are on our website under the presentations and training materials section of special districts landing page.</a:t>
            </a:r>
          </a:p>
          <a:p>
            <a:endParaRPr lang="en-US"/>
          </a:p>
          <a:p>
            <a:r>
              <a:rPr lang="en-US" b="1"/>
              <a:t>As promised though it does look like we do have some time for questions if there are any?</a:t>
            </a:r>
          </a:p>
          <a:p>
            <a:r>
              <a:rPr lang="en-US" b="0" i="0"/>
              <a:t>I`m sure there are questions after going over all of that today, but unfortunately it looks like I have went over my time a little bit here so if you do have any please send us an email and we can get those answered.</a:t>
            </a:r>
          </a:p>
          <a:p>
            <a:endParaRPr lang="en-US"/>
          </a:p>
          <a:p>
            <a:r>
              <a:rPr lang="en-US"/>
              <a:t>With that though I want to thank you all for your time today and I hope you have a great rest of your day!</a:t>
            </a:r>
          </a:p>
        </p:txBody>
      </p:sp>
      <p:sp>
        <p:nvSpPr>
          <p:cNvPr id="4" name="Slide Number Placeholder 3"/>
          <p:cNvSpPr>
            <a:spLocks noGrp="1"/>
          </p:cNvSpPr>
          <p:nvPr>
            <p:ph type="sldNum" sz="quarter" idx="5"/>
          </p:nvPr>
        </p:nvSpPr>
        <p:spPr/>
        <p:txBody>
          <a:bodyPr/>
          <a:lstStyle/>
          <a:p>
            <a:fld id="{C6AAF9CF-D1E5-49FD-94F7-B246BB67E246}" type="slidenum">
              <a:rPr lang="en-US" smtClean="0"/>
              <a:t>46</a:t>
            </a:fld>
            <a:endParaRPr lang="en-US"/>
          </a:p>
        </p:txBody>
      </p:sp>
    </p:spTree>
    <p:extLst>
      <p:ext uri="{BB962C8B-B14F-4D97-AF65-F5344CB8AC3E}">
        <p14:creationId xmlns:p14="http://schemas.microsoft.com/office/powerpoint/2010/main" val="185813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We are an independent audit agency for state and local units of government.  </a:t>
            </a:r>
          </a:p>
          <a:p>
            <a:endParaRPr lang="en-US" baseline="0"/>
          </a:p>
          <a:p>
            <a:r>
              <a:rPr lang="en-US" baseline="0"/>
              <a:t>Read SLIDE</a:t>
            </a:r>
          </a:p>
          <a:p>
            <a:endParaRPr lang="en-US" baseline="0"/>
          </a:p>
          <a:p>
            <a:r>
              <a:rPr lang="en-US" baseline="0"/>
              <a:t>The documentation of our audit work comes in the form of a report of these audits, indicating our opinion on the financials statements of the unit and whether the laws of the State and the accounting requirements of the SBOA have been followed.</a:t>
            </a:r>
            <a:endParaRPr lang="en-US"/>
          </a:p>
          <a:p>
            <a:endParaRPr lang="en-US"/>
          </a:p>
          <a:p>
            <a:r>
              <a:rPr lang="en-US"/>
              <a:t>The primary responsibilities of the SBoA are to conduct examinations of the accounts of all</a:t>
            </a:r>
          </a:p>
          <a:p>
            <a:r>
              <a:rPr lang="en-US"/>
              <a:t>governmental entities to ensure compliance with the statutes of Indiana, and to prescribe and approve</a:t>
            </a:r>
          </a:p>
          <a:p>
            <a:r>
              <a:rPr lang="en-US"/>
              <a:t>forms to create a uniform system of accounting and financial reporting in Indiana for all units of government.</a:t>
            </a:r>
          </a:p>
          <a:p>
            <a:endParaRPr lang="en-US"/>
          </a:p>
          <a:p>
            <a:r>
              <a:rPr lang="en-US"/>
              <a:t>The SBoA has also been given additional statutory responsibilities in the areas of audits of federal</a:t>
            </a:r>
          </a:p>
          <a:p>
            <a:r>
              <a:rPr lang="en-US"/>
              <a:t>financial assistance, audits of nongovernmental entities, election recounts, and special studies created by the General Assembly.</a:t>
            </a:r>
          </a:p>
          <a:p>
            <a:endParaRPr lang="en-US"/>
          </a:p>
          <a:p>
            <a:r>
              <a:rPr lang="en-US"/>
              <a:t>The responsibilities and duties of the SBoA are set forth within the Indiana Code (IC 5-11-1 et.</a:t>
            </a:r>
          </a:p>
          <a:p>
            <a:r>
              <a:rPr lang="en-US"/>
              <a:t>seq.). Additionally, as a professional organization, we comply with attestations and auditing standards as declared by the American Institute of Certified Public Accountants (AICPA) and by the U.S. Government Accountability Office (GAO) when we so indicate in our reports.</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56853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48891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64902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NOTES</a:t>
            </a:r>
          </a:p>
          <a:p>
            <a:endParaRPr lang="en-US"/>
          </a:p>
          <a:p>
            <a:r>
              <a:rPr lang="en-US"/>
              <a:t>The “Board” of the Board of Accounts consists of the State Examiner and two Deputy State Examiners. </a:t>
            </a:r>
          </a:p>
          <a:p>
            <a:endParaRPr lang="en-US"/>
          </a:p>
          <a:p>
            <a:r>
              <a:rPr lang="en-US"/>
              <a:t>The board members are appointed by the Governor with the appointments requiring acceptance by the Indiana General Assembly's Legislative Council. </a:t>
            </a:r>
          </a:p>
          <a:p>
            <a:endParaRPr lang="en-US"/>
          </a:p>
          <a:p>
            <a:r>
              <a:rPr lang="en-US"/>
              <a:t>The current State Examiner is Paul Joyce.  The State Examiner participates on the State Board for Depositories and the Oversight Commission on Public Records by statute.  </a:t>
            </a:r>
          </a:p>
          <a:p>
            <a:endParaRPr lang="en-US"/>
          </a:p>
          <a:p>
            <a:r>
              <a:rPr lang="en-US"/>
              <a:t>The Deputy State Examiners are Beth Kelley and Tammy White.</a:t>
            </a:r>
          </a:p>
          <a:p>
            <a:endParaRPr lang="en-US"/>
          </a:p>
          <a:p>
            <a:r>
              <a:rPr lang="en-US"/>
              <a:t>Board members are active members of the </a:t>
            </a:r>
          </a:p>
          <a:p>
            <a:pPr marL="180289" indent="-180289">
              <a:buFont typeface="Arial" panose="020B0604020202020204" pitchFamily="34" charset="0"/>
              <a:buChar char="•"/>
            </a:pPr>
            <a:r>
              <a:rPr lang="en-US"/>
              <a:t>Association of Government Accountants, </a:t>
            </a:r>
          </a:p>
          <a:p>
            <a:pPr marL="180289" indent="-180289">
              <a:buFont typeface="Arial" panose="020B0604020202020204" pitchFamily="34" charset="0"/>
              <a:buChar char="•"/>
            </a:pPr>
            <a:r>
              <a:rPr lang="en-US"/>
              <a:t>the National Association of State Auditors, </a:t>
            </a:r>
          </a:p>
          <a:p>
            <a:pPr marL="180289" indent="-180289">
              <a:buFont typeface="Arial" panose="020B0604020202020204" pitchFamily="34" charset="0"/>
              <a:buChar char="•"/>
            </a:pPr>
            <a:r>
              <a:rPr lang="en-US"/>
              <a:t>the Government Finance Officers Association, </a:t>
            </a:r>
          </a:p>
          <a:p>
            <a:pPr marL="180289" indent="-180289">
              <a:buFont typeface="Arial" panose="020B0604020202020204" pitchFamily="34" charset="0"/>
              <a:buChar char="•"/>
            </a:pPr>
            <a:r>
              <a:rPr lang="en-US"/>
              <a:t>the Public Integrity Coalition, </a:t>
            </a:r>
          </a:p>
          <a:p>
            <a:pPr marL="180289" indent="-180289">
              <a:buFont typeface="Arial" panose="020B0604020202020204" pitchFamily="34" charset="0"/>
              <a:buChar char="•"/>
            </a:pPr>
            <a:r>
              <a:rPr lang="en-US"/>
              <a:t>the Distressed Units Board, </a:t>
            </a:r>
          </a:p>
          <a:p>
            <a:pPr marL="180289" indent="-180289">
              <a:buFont typeface="Arial" panose="020B0604020202020204" pitchFamily="34" charset="0"/>
              <a:buChar char="•"/>
            </a:pPr>
            <a:r>
              <a:rPr lang="en-US"/>
              <a:t>and many other national and state organizations committed to the improvement of government accounting and auditing.</a:t>
            </a:r>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730997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80768">
              <a:defRPr/>
            </a:pPr>
            <a:fld id="{FEDC4D12-56B2-454A-8F2A-B32799D312D8}" type="slidenum">
              <a:rPr lang="en-US">
                <a:solidFill>
                  <a:prstClr val="black"/>
                </a:solidFill>
                <a:latin typeface="Calibri" panose="020F0502020204030204"/>
              </a:rPr>
              <a:pPr defTabSz="48076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40880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835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A3184432-E5A0-4A3E-9CF7-8B7855F384E7}"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2275229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375036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151617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125181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23440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608425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1493504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944864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Righ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6657974" y="995968"/>
            <a:ext cx="4848225" cy="1260000"/>
          </a:xfrm>
        </p:spPr>
        <p:txBody>
          <a:bodyPr anchor="ctr" anchorCtr="0">
            <a:normAutofit/>
          </a:bodyPr>
          <a:lstStyle>
            <a:lvl1pPr algn="l">
              <a:defRPr sz="3000" b="0"/>
            </a:lvl1pPr>
          </a:lstStyle>
          <a:p>
            <a:r>
              <a:rPr lang="en-US" noProof="0"/>
              <a:t>Click to edit Master title style</a:t>
            </a:r>
          </a:p>
        </p:txBody>
      </p:sp>
      <p:sp>
        <p:nvSpPr>
          <p:cNvPr id="14" name="Picture Placeholder 2"/>
          <p:cNvSpPr>
            <a:spLocks noGrp="1" noChangeAspect="1"/>
          </p:cNvSpPr>
          <p:nvPr>
            <p:ph type="pic" idx="1"/>
          </p:nvPr>
        </p:nvSpPr>
        <p:spPr bwMode="blackGray">
          <a:xfrm>
            <a:off x="727574" y="914400"/>
            <a:ext cx="5749425" cy="4818185"/>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p>
        </p:txBody>
      </p:sp>
      <p:sp>
        <p:nvSpPr>
          <p:cNvPr id="4" name="Text Placeholder 3"/>
          <p:cNvSpPr>
            <a:spLocks noGrp="1"/>
          </p:cNvSpPr>
          <p:nvPr>
            <p:ph type="body" sz="half" idx="2"/>
          </p:nvPr>
        </p:nvSpPr>
        <p:spPr>
          <a:xfrm>
            <a:off x="6657974" y="2255968"/>
            <a:ext cx="4848225" cy="3476617"/>
          </a:xfrm>
        </p:spPr>
        <p:txBody>
          <a:bodyPr anchor="t">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10/7/2025</a:t>
            </a:fld>
            <a:endParaRPr lang="en-US" noProof="0"/>
          </a:p>
        </p:txBody>
      </p:sp>
      <p:sp>
        <p:nvSpPr>
          <p:cNvPr id="6" name="Footer Placeholder 5"/>
          <p:cNvSpPr>
            <a:spLocks noGrp="1"/>
          </p:cNvSpPr>
          <p:nvPr>
            <p:ph type="ftr" sz="quarter" idx="11"/>
          </p:nvPr>
        </p:nvSpPr>
        <p:spPr/>
        <p:txBody>
          <a:bodyPr/>
          <a:lstStyle/>
          <a:p>
            <a:r>
              <a:rPr lang="en-US" noProof="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a:p>
        </p:txBody>
      </p:sp>
    </p:spTree>
    <p:extLst>
      <p:ext uri="{BB962C8B-B14F-4D97-AF65-F5344CB8AC3E}">
        <p14:creationId xmlns:p14="http://schemas.microsoft.com/office/powerpoint/2010/main" val="16380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36422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84432-E5A0-4A3E-9CF7-8B7855F384E7}"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2796753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184432-E5A0-4A3E-9CF7-8B7855F384E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22221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184432-E5A0-4A3E-9CF7-8B7855F384E7}"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90108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184432-E5A0-4A3E-9CF7-8B7855F384E7}"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272871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84432-E5A0-4A3E-9CF7-8B7855F384E7}"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205172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184432-E5A0-4A3E-9CF7-8B7855F384E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51958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184432-E5A0-4A3E-9CF7-8B7855F384E7}"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95E8A-E784-48DC-BC15-6F8F10284905}" type="slidenum">
              <a:rPr lang="en-US" smtClean="0"/>
              <a:t>‹#›</a:t>
            </a:fld>
            <a:endParaRPr lang="en-US"/>
          </a:p>
        </p:txBody>
      </p:sp>
    </p:spTree>
    <p:extLst>
      <p:ext uri="{BB962C8B-B14F-4D97-AF65-F5344CB8AC3E}">
        <p14:creationId xmlns:p14="http://schemas.microsoft.com/office/powerpoint/2010/main" val="293295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3184432-E5A0-4A3E-9CF7-8B7855F384E7}" type="datetimeFigureOut">
              <a:rPr lang="en-US" smtClean="0"/>
              <a:t>10/7/2025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3495E8A-E784-48DC-BC15-6F8F10284905}" type="slidenum">
              <a:rPr lang="en-US" smtClean="0"/>
              <a:t>‹#›</a:t>
            </a:fld>
            <a:endParaRPr lang="en-US"/>
          </a:p>
        </p:txBody>
      </p:sp>
    </p:spTree>
    <p:extLst>
      <p:ext uri="{BB962C8B-B14F-4D97-AF65-F5344CB8AC3E}">
        <p14:creationId xmlns:p14="http://schemas.microsoft.com/office/powerpoint/2010/main" val="312360894"/>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in.gov/sboa/library/state-examiner-directives/Amended-Directive-2018-1-4_23_2025-1.pdf" TargetMode="External"/><Relationship Id="rId3" Type="http://schemas.openxmlformats.org/officeDocument/2006/relationships/hyperlink" Target="https://gateway.ifionline.org/userguides/AFRguide" TargetMode="External"/><Relationship Id="rId7" Type="http://schemas.openxmlformats.org/officeDocument/2006/relationships/hyperlink" Target="mailto:gateway@sboa.in.gov"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gateway.ifionline.org/login.aspx" TargetMode="External"/><Relationship Id="rId5" Type="http://schemas.openxmlformats.org/officeDocument/2006/relationships/hyperlink" Target="https://gateway.ifionline.org/userguides/engagementguide" TargetMode="External"/><Relationship Id="rId4" Type="http://schemas.openxmlformats.org/officeDocument/2006/relationships/hyperlink" Target="https://gateway.ifionline.org/userguides/100Rguide" TargetMode="External"/><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63893" y="-10094"/>
            <a:ext cx="9228107" cy="6868094"/>
          </a:xfrm>
          <a:custGeom>
            <a:avLst/>
            <a:gdLst/>
            <a:ahLst/>
            <a:cxnLst/>
            <a:rect l="l" t="t" r="r" b="b"/>
            <a:pathLst>
              <a:path w="13842160" h="10302141">
                <a:moveTo>
                  <a:pt x="0" y="0"/>
                </a:moveTo>
                <a:lnTo>
                  <a:pt x="13842160" y="0"/>
                </a:lnTo>
                <a:lnTo>
                  <a:pt x="13842160" y="10302141"/>
                </a:lnTo>
                <a:lnTo>
                  <a:pt x="0" y="10302141"/>
                </a:lnTo>
                <a:lnTo>
                  <a:pt x="0" y="0"/>
                </a:lnTo>
                <a:close/>
              </a:path>
            </a:pathLst>
          </a:custGeom>
          <a:blipFill>
            <a:blip r:embed="rId3"/>
            <a:stretch>
              <a:fillRect t="-787" r="-7548" b="-787"/>
            </a:stretch>
          </a:blipFill>
        </p:spPr>
        <p:txBody>
          <a:bodyPr/>
          <a:lstStyle/>
          <a:p>
            <a:endParaRPr lang="en-US" sz="1200"/>
          </a:p>
        </p:txBody>
      </p:sp>
      <p:sp>
        <p:nvSpPr>
          <p:cNvPr id="3" name="AutoShape 3"/>
          <p:cNvSpPr/>
          <p:nvPr/>
        </p:nvSpPr>
        <p:spPr>
          <a:xfrm rot="-7020778">
            <a:off x="-718127" y="2606609"/>
            <a:ext cx="8582725" cy="2449696"/>
          </a:xfrm>
          <a:prstGeom prst="rect">
            <a:avLst/>
          </a:prstGeom>
          <a:solidFill>
            <a:srgbClr val="D49D0F"/>
          </a:solidFill>
        </p:spPr>
        <p:txBody>
          <a:bodyPr/>
          <a:lstStyle/>
          <a:p>
            <a:endParaRPr lang="en-US" sz="1200"/>
          </a:p>
        </p:txBody>
      </p:sp>
      <p:sp>
        <p:nvSpPr>
          <p:cNvPr id="4" name="AutoShape 4"/>
          <p:cNvSpPr/>
          <p:nvPr/>
        </p:nvSpPr>
        <p:spPr>
          <a:xfrm rot="-7020778">
            <a:off x="-3155257" y="1825561"/>
            <a:ext cx="9160214" cy="4988067"/>
          </a:xfrm>
          <a:prstGeom prst="rect">
            <a:avLst/>
          </a:prstGeom>
          <a:solidFill>
            <a:srgbClr val="0A3268"/>
          </a:solidFill>
        </p:spPr>
        <p:txBody>
          <a:bodyPr/>
          <a:lstStyle/>
          <a:p>
            <a:endParaRPr lang="en-US" sz="1200"/>
          </a:p>
        </p:txBody>
      </p:sp>
      <p:sp>
        <p:nvSpPr>
          <p:cNvPr id="5" name="Freeform 5"/>
          <p:cNvSpPr/>
          <p:nvPr/>
        </p:nvSpPr>
        <p:spPr>
          <a:xfrm>
            <a:off x="685800" y="685800"/>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6" name="Freeform 6"/>
          <p:cNvSpPr/>
          <p:nvPr/>
        </p:nvSpPr>
        <p:spPr>
          <a:xfrm>
            <a:off x="10317495" y="5971202"/>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AutoShape 7"/>
          <p:cNvSpPr/>
          <p:nvPr/>
        </p:nvSpPr>
        <p:spPr>
          <a:xfrm>
            <a:off x="-1062278" y="2856949"/>
            <a:ext cx="3496155" cy="0"/>
          </a:xfrm>
          <a:prstGeom prst="line">
            <a:avLst/>
          </a:prstGeom>
          <a:ln w="19050" cap="rnd">
            <a:solidFill>
              <a:srgbClr val="FFFFFF"/>
            </a:solidFill>
            <a:prstDash val="solid"/>
            <a:headEnd type="none" w="sm" len="sm"/>
            <a:tailEnd type="none" w="sm" len="sm"/>
          </a:ln>
        </p:spPr>
        <p:txBody>
          <a:bodyPr/>
          <a:lstStyle/>
          <a:p>
            <a:endParaRPr lang="en-US" sz="1200"/>
          </a:p>
        </p:txBody>
      </p:sp>
      <p:sp>
        <p:nvSpPr>
          <p:cNvPr id="8" name="AutoShape 8"/>
          <p:cNvSpPr/>
          <p:nvPr/>
        </p:nvSpPr>
        <p:spPr>
          <a:xfrm>
            <a:off x="-1532663" y="6388561"/>
            <a:ext cx="6003849" cy="0"/>
          </a:xfrm>
          <a:prstGeom prst="line">
            <a:avLst/>
          </a:prstGeom>
          <a:ln w="19050" cap="rnd">
            <a:solidFill>
              <a:srgbClr val="FFFFFF"/>
            </a:solidFill>
            <a:prstDash val="solid"/>
            <a:headEnd type="none" w="sm" len="sm"/>
            <a:tailEnd type="none" w="sm" len="sm"/>
          </a:ln>
        </p:spPr>
        <p:txBody>
          <a:bodyPr/>
          <a:lstStyle/>
          <a:p>
            <a:endParaRPr lang="en-US" sz="1200"/>
          </a:p>
        </p:txBody>
      </p:sp>
      <p:sp>
        <p:nvSpPr>
          <p:cNvPr id="9" name="AutoShape 9"/>
          <p:cNvSpPr/>
          <p:nvPr/>
        </p:nvSpPr>
        <p:spPr>
          <a:xfrm>
            <a:off x="-2302775" y="3500383"/>
            <a:ext cx="3813453" cy="0"/>
          </a:xfrm>
          <a:prstGeom prst="line">
            <a:avLst/>
          </a:prstGeom>
          <a:ln w="19050" cap="rnd">
            <a:solidFill>
              <a:srgbClr val="FFFFFF"/>
            </a:solidFill>
            <a:prstDash val="solid"/>
            <a:headEnd type="none" w="sm" len="sm"/>
            <a:tailEnd type="none" w="sm" len="sm"/>
          </a:ln>
        </p:spPr>
        <p:txBody>
          <a:bodyPr/>
          <a:lstStyle/>
          <a:p>
            <a:endParaRPr lang="en-US" sz="1200"/>
          </a:p>
        </p:txBody>
      </p:sp>
      <p:sp>
        <p:nvSpPr>
          <p:cNvPr id="10" name="AutoShape 10"/>
          <p:cNvSpPr/>
          <p:nvPr/>
        </p:nvSpPr>
        <p:spPr>
          <a:xfrm>
            <a:off x="1510679" y="4034405"/>
            <a:ext cx="620625" cy="0"/>
          </a:xfrm>
          <a:prstGeom prst="line">
            <a:avLst/>
          </a:prstGeom>
          <a:ln w="19050" cap="rnd">
            <a:solidFill>
              <a:srgbClr val="FFFFFF"/>
            </a:solidFill>
            <a:prstDash val="solid"/>
            <a:headEnd type="none" w="sm" len="sm"/>
            <a:tailEnd type="none" w="sm" len="sm"/>
          </a:ln>
        </p:spPr>
        <p:txBody>
          <a:bodyPr/>
          <a:lstStyle/>
          <a:p>
            <a:endParaRPr lang="en-US" sz="1200"/>
          </a:p>
        </p:txBody>
      </p:sp>
      <p:sp>
        <p:nvSpPr>
          <p:cNvPr id="11" name="AutoShape 11"/>
          <p:cNvSpPr/>
          <p:nvPr/>
        </p:nvSpPr>
        <p:spPr>
          <a:xfrm>
            <a:off x="280703" y="3166917"/>
            <a:ext cx="861020" cy="0"/>
          </a:xfrm>
          <a:prstGeom prst="line">
            <a:avLst/>
          </a:prstGeom>
          <a:ln w="19050" cap="rnd">
            <a:solidFill>
              <a:srgbClr val="FFFFFF"/>
            </a:solidFill>
            <a:prstDash val="solid"/>
            <a:headEnd type="none" w="sm" len="sm"/>
            <a:tailEnd type="none" w="sm" len="sm"/>
          </a:ln>
        </p:spPr>
        <p:txBody>
          <a:bodyPr/>
          <a:lstStyle/>
          <a:p>
            <a:endParaRPr lang="en-US" sz="1200"/>
          </a:p>
        </p:txBody>
      </p:sp>
      <p:sp>
        <p:nvSpPr>
          <p:cNvPr id="12" name="Freeform 12"/>
          <p:cNvSpPr/>
          <p:nvPr/>
        </p:nvSpPr>
        <p:spPr>
          <a:xfrm>
            <a:off x="10614386" y="196324"/>
            <a:ext cx="1380473" cy="1372305"/>
          </a:xfrm>
          <a:custGeom>
            <a:avLst/>
            <a:gdLst/>
            <a:ahLst/>
            <a:cxnLst/>
            <a:rect l="l" t="t" r="r" b="b"/>
            <a:pathLst>
              <a:path w="2070710" h="2058458">
                <a:moveTo>
                  <a:pt x="0" y="0"/>
                </a:moveTo>
                <a:lnTo>
                  <a:pt x="2070711" y="0"/>
                </a:lnTo>
                <a:lnTo>
                  <a:pt x="2070711" y="2058458"/>
                </a:lnTo>
                <a:lnTo>
                  <a:pt x="0" y="2058458"/>
                </a:lnTo>
                <a:lnTo>
                  <a:pt x="0" y="0"/>
                </a:lnTo>
                <a:close/>
              </a:path>
            </a:pathLst>
          </a:custGeom>
          <a:blipFill>
            <a:blip r:embed="rId6"/>
            <a:stretch>
              <a:fillRect/>
            </a:stretch>
          </a:blipFill>
        </p:spPr>
        <p:txBody>
          <a:bodyPr/>
          <a:lstStyle/>
          <a:p>
            <a:endParaRPr lang="en-US" sz="1200"/>
          </a:p>
        </p:txBody>
      </p:sp>
      <p:sp>
        <p:nvSpPr>
          <p:cNvPr id="13" name="TextBox 13"/>
          <p:cNvSpPr txBox="1"/>
          <p:nvPr/>
        </p:nvSpPr>
        <p:spPr>
          <a:xfrm>
            <a:off x="-160861" y="1151412"/>
            <a:ext cx="7738808" cy="1646348"/>
          </a:xfrm>
          <a:prstGeom prst="rect">
            <a:avLst/>
          </a:prstGeom>
        </p:spPr>
        <p:txBody>
          <a:bodyPr lIns="0" tIns="0" rIns="0" bIns="0" rtlCol="0" anchor="t">
            <a:spAutoFit/>
          </a:bodyPr>
          <a:lstStyle/>
          <a:p>
            <a:pPr algn="ctr">
              <a:lnSpc>
                <a:spcPts val="6400"/>
              </a:lnSpc>
            </a:pPr>
            <a:r>
              <a:rPr lang="en-US" sz="7192" b="1">
                <a:ln w="6600">
                  <a:solidFill>
                    <a:schemeClr val="tx1"/>
                  </a:solidFill>
                  <a:prstDash val="solid"/>
                </a:ln>
                <a:solidFill>
                  <a:schemeClr val="bg1"/>
                </a:solidFill>
                <a:latin typeface="Montserrat Ultra-Bold Italics"/>
                <a:ea typeface="Montserrat Ultra-Bold Italics"/>
                <a:cs typeface="Montserrat Ultra-Bold Italics"/>
                <a:sym typeface="Montserrat Ultra-Bold Italics"/>
              </a:rPr>
              <a:t>STATE BOARD OF ACCOUNTS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477" y="-280636"/>
            <a:ext cx="8534400" cy="1507067"/>
          </a:xfrm>
        </p:spPr>
        <p:txBody>
          <a:bodyPr/>
          <a:lstStyle/>
          <a:p>
            <a:r>
              <a:rPr lang="en-US"/>
              <a:t>SBOA – An Overview</a:t>
            </a:r>
          </a:p>
        </p:txBody>
      </p:sp>
      <p:sp>
        <p:nvSpPr>
          <p:cNvPr id="4" name="TextBox 3"/>
          <p:cNvSpPr txBox="1"/>
          <p:nvPr/>
        </p:nvSpPr>
        <p:spPr>
          <a:xfrm>
            <a:off x="572330" y="1382706"/>
            <a:ext cx="11282680" cy="47397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1" u="sng" strike="noStrike" kern="1200" cap="none" spc="0" normalizeH="0" baseline="0" noProof="0">
                <a:ln>
                  <a:noFill/>
                </a:ln>
                <a:effectLst/>
                <a:uLnTx/>
                <a:uFillTx/>
                <a:ea typeface="+mn-ea"/>
                <a:cs typeface="+mn-cs"/>
              </a:rPr>
              <a:t>Frequency of Audits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ea typeface="+mn-ea"/>
                <a:cs typeface="+mn-cs"/>
              </a:rPr>
              <a:t>IC 5-11-1-25(b):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effectLst/>
              <a:uLnTx/>
              <a:uFillTx/>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a:ln>
                  <a:noFill/>
                </a:ln>
                <a:effectLst/>
                <a:uLnTx/>
                <a:uFillTx/>
                <a:ea typeface="Gadugi" panose="020B0502040204020203" pitchFamily="34" charset="0"/>
                <a:cs typeface="+mn-cs"/>
              </a:rPr>
              <a:t>Audits conducted at times determined by SBOA using risk based criteria, which include:</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ea typeface="Gadugi" panose="020B0502040204020203" pitchFamily="34" charset="0"/>
                <a:cs typeface="+mn-cs"/>
              </a:rPr>
              <a:t>New fiscal officer</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ea typeface="Gadugi" panose="020B0502040204020203" pitchFamily="34" charset="0"/>
                <a:cs typeface="+mn-cs"/>
              </a:rPr>
              <a:t>Incorrect or non-filed reporting</a:t>
            </a:r>
            <a:endParaRPr lang="en-US" sz="2800">
              <a:ea typeface="Gadugi" panose="020B0502040204020203" pitchFamily="34" charset="0"/>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ea typeface="Gadugi" panose="020B0502040204020203" pitchFamily="34" charset="0"/>
                <a:cs typeface="+mn-cs"/>
              </a:rPr>
              <a:t>Rating agency requirement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ea typeface="Gadugi" panose="020B0502040204020203" pitchFamily="34" charset="0"/>
                <a:cs typeface="+mn-cs"/>
              </a:rPr>
              <a:t>Any other factors determined by State Examiner</a:t>
            </a:r>
          </a:p>
          <a:p>
            <a:pPr marL="342900" marR="0" lvl="0"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a:ln>
                <a:noFill/>
              </a:ln>
              <a:effectLst/>
              <a:uLnTx/>
              <a:uFillTx/>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a:ln>
                  <a:noFill/>
                </a:ln>
                <a:effectLst/>
                <a:uLnTx/>
                <a:uFillTx/>
                <a:ea typeface="Gadugi" panose="020B0502040204020203" pitchFamily="34" charset="0"/>
                <a:cs typeface="+mn-cs"/>
              </a:rPr>
              <a:t>Not less than once every 4 years</a:t>
            </a:r>
            <a:r>
              <a:rPr kumimoji="0" lang="en-US" sz="1800" b="0" i="0" u="none" strike="noStrike" kern="1200" cap="none" spc="0" normalizeH="0" baseline="0" noProof="0">
                <a:ln>
                  <a:noFill/>
                </a:ln>
                <a:effectLst/>
                <a:uLnTx/>
                <a:uFillTx/>
                <a:ea typeface="Gadugi" panose="020B0502040204020203" pitchFamily="34" charset="0"/>
                <a:cs typeface="+mn-cs"/>
              </a:rPr>
              <a:t>	</a:t>
            </a:r>
          </a:p>
        </p:txBody>
      </p:sp>
      <p:pic>
        <p:nvPicPr>
          <p:cNvPr id="3" name="Picture 2" descr="A picture containing text, watch, black, compass&#10;&#10;AI-generated content may be incorrect.">
            <a:extLst>
              <a:ext uri="{FF2B5EF4-FFF2-40B4-BE49-F238E27FC236}">
                <a16:creationId xmlns:a16="http://schemas.microsoft.com/office/drawing/2014/main" id="{E14C7A4A-31DA-F8BD-BFFC-B6AD0F6E0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818255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2" y="0"/>
            <a:ext cx="8534400" cy="1507067"/>
          </a:xfrm>
        </p:spPr>
        <p:txBody>
          <a:bodyPr/>
          <a:lstStyle/>
          <a:p>
            <a:r>
              <a:rPr lang="en-US"/>
              <a:t>SBOA – Resources</a:t>
            </a:r>
          </a:p>
        </p:txBody>
      </p:sp>
      <p:sp>
        <p:nvSpPr>
          <p:cNvPr id="4" name="TextBox 3"/>
          <p:cNvSpPr txBox="1"/>
          <p:nvPr/>
        </p:nvSpPr>
        <p:spPr>
          <a:xfrm>
            <a:off x="592160" y="1142879"/>
            <a:ext cx="474128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Franklin Gothic Demi Cond" panose="020B0706030402020204" pitchFamily="34" charset="0"/>
                <a:ea typeface="+mn-ea"/>
                <a:cs typeface="+mn-cs"/>
              </a:rPr>
              <a:t>Accounting  &amp; Uniform Compliance Guidelines Manual for Special Districts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 name="TextBox 6"/>
          <p:cNvSpPr txBox="1"/>
          <p:nvPr/>
        </p:nvSpPr>
        <p:spPr>
          <a:xfrm>
            <a:off x="7381613" y="1276234"/>
            <a:ext cx="337751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Franklin Gothic Demi Cond" panose="020B0706030402020204" pitchFamily="34" charset="0"/>
                <a:ea typeface="+mn-ea"/>
                <a:cs typeface="+mn-cs"/>
              </a:rPr>
              <a:t>Special Districts Bulletin</a:t>
            </a:r>
          </a:p>
        </p:txBody>
      </p:sp>
      <p:pic>
        <p:nvPicPr>
          <p:cNvPr id="6" name="Picture 5">
            <a:extLst>
              <a:ext uri="{FF2B5EF4-FFF2-40B4-BE49-F238E27FC236}">
                <a16:creationId xmlns:a16="http://schemas.microsoft.com/office/drawing/2014/main" id="{BF7DC5D5-588A-70EE-A293-3095A891CE7A}"/>
              </a:ext>
            </a:extLst>
          </p:cNvPr>
          <p:cNvPicPr>
            <a:picLocks noChangeAspect="1"/>
          </p:cNvPicPr>
          <p:nvPr/>
        </p:nvPicPr>
        <p:blipFill>
          <a:blip r:embed="rId3"/>
          <a:stretch>
            <a:fillRect/>
          </a:stretch>
        </p:blipFill>
        <p:spPr>
          <a:xfrm>
            <a:off x="1320676" y="1971884"/>
            <a:ext cx="3340093" cy="4309267"/>
          </a:xfrm>
          <a:prstGeom prst="rect">
            <a:avLst/>
          </a:prstGeom>
        </p:spPr>
      </p:pic>
      <p:pic>
        <p:nvPicPr>
          <p:cNvPr id="10" name="Picture 9">
            <a:extLst>
              <a:ext uri="{FF2B5EF4-FFF2-40B4-BE49-F238E27FC236}">
                <a16:creationId xmlns:a16="http://schemas.microsoft.com/office/drawing/2014/main" id="{50CD9B74-876D-87A7-900A-174DD2286B1B}"/>
              </a:ext>
            </a:extLst>
          </p:cNvPr>
          <p:cNvPicPr>
            <a:picLocks noChangeAspect="1"/>
          </p:cNvPicPr>
          <p:nvPr/>
        </p:nvPicPr>
        <p:blipFill>
          <a:blip r:embed="rId4"/>
          <a:stretch>
            <a:fillRect/>
          </a:stretch>
        </p:blipFill>
        <p:spPr>
          <a:xfrm>
            <a:off x="7429985" y="1971884"/>
            <a:ext cx="3329141" cy="4309267"/>
          </a:xfrm>
          <a:prstGeom prst="rect">
            <a:avLst/>
          </a:prstGeom>
        </p:spPr>
      </p:pic>
      <p:pic>
        <p:nvPicPr>
          <p:cNvPr id="11" name="Picture 10" descr="A picture containing text, watch, black, compass&#10;&#10;AI-generated content may be incorrect.">
            <a:extLst>
              <a:ext uri="{FF2B5EF4-FFF2-40B4-BE49-F238E27FC236}">
                <a16:creationId xmlns:a16="http://schemas.microsoft.com/office/drawing/2014/main" id="{09035FCD-CE54-1686-0535-2FEA8B090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403927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33" y="0"/>
            <a:ext cx="8534400" cy="1507067"/>
          </a:xfrm>
        </p:spPr>
        <p:txBody>
          <a:bodyPr/>
          <a:lstStyle/>
          <a:p>
            <a:r>
              <a:rPr lang="en-US"/>
              <a:t>SBOA – Resources</a:t>
            </a:r>
          </a:p>
        </p:txBody>
      </p:sp>
      <p:sp>
        <p:nvSpPr>
          <p:cNvPr id="4" name="TextBox 3"/>
          <p:cNvSpPr txBox="1"/>
          <p:nvPr/>
        </p:nvSpPr>
        <p:spPr>
          <a:xfrm>
            <a:off x="563880" y="1706880"/>
            <a:ext cx="474128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Franklin Gothic Demi Cond" panose="020B0706030402020204" pitchFamily="34" charset="0"/>
                <a:ea typeface="+mn-ea"/>
                <a:cs typeface="+mn-cs"/>
              </a:rPr>
              <a:t>Accounting  &amp; Financial Reporting Regulation Manual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 name="TextBox 6"/>
          <p:cNvSpPr txBox="1"/>
          <p:nvPr/>
        </p:nvSpPr>
        <p:spPr>
          <a:xfrm>
            <a:off x="7451124" y="1716765"/>
            <a:ext cx="337751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Franklin Gothic Demi Cond" panose="020B0706030402020204" pitchFamily="34" charset="0"/>
                <a:ea typeface="+mn-ea"/>
                <a:cs typeface="+mn-cs"/>
              </a:rPr>
              <a:t>Uniform Internal Control Standards</a:t>
            </a:r>
            <a:endParaRPr kumimoji="0" lang="en-US" sz="1800" b="0" i="1" u="none" strike="noStrike" kern="1200" cap="none" spc="0" normalizeH="0" baseline="0" noProof="0">
              <a:ln>
                <a:noFill/>
              </a:ln>
              <a:effectLst/>
              <a:uLnTx/>
              <a:uFillTx/>
              <a:latin typeface="Franklin Gothic Demi Cond" panose="020B0706030402020204" pitchFamily="34" charset="0"/>
              <a:ea typeface="+mn-ea"/>
              <a:cs typeface="+mn-cs"/>
            </a:endParaRPr>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514" y="2623557"/>
            <a:ext cx="2822020" cy="3684192"/>
          </a:xfrm>
          <a:prstGeom prst="rect">
            <a:avLst/>
          </a:prstGeom>
          <a:ln>
            <a:noFill/>
          </a:ln>
          <a:effectLst>
            <a:outerShdw blurRad="292100" dist="139700" dir="2700000" algn="tl" rotWithShape="0">
              <a:srgbClr val="333333">
                <a:alpha val="65000"/>
              </a:srgbClr>
            </a:outerShdw>
          </a:effectLst>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598" y="2623557"/>
            <a:ext cx="2882564" cy="3684192"/>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text, watch, black, compass&#10;&#10;AI-generated content may be incorrect.">
            <a:extLst>
              <a:ext uri="{FF2B5EF4-FFF2-40B4-BE49-F238E27FC236}">
                <a16:creationId xmlns:a16="http://schemas.microsoft.com/office/drawing/2014/main" id="{D5AE20B0-3314-D97C-1C4B-13211ED0C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403882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673"/>
            <a:ext cx="10058400" cy="1221015"/>
          </a:xfrm>
        </p:spPr>
        <p:txBody>
          <a:bodyPr>
            <a:normAutofit/>
          </a:bodyPr>
          <a:lstStyle/>
          <a:p>
            <a:r>
              <a:rPr lang="en-US" sz="4000" err="1"/>
              <a:t>Sboa</a:t>
            </a:r>
            <a:r>
              <a:rPr lang="en-US" sz="4000"/>
              <a:t> – resources</a:t>
            </a:r>
            <a:br>
              <a:rPr lang="en-US"/>
            </a:br>
            <a:r>
              <a:rPr lang="en-US" sz="2700"/>
              <a:t>www.in.gov/sboa</a:t>
            </a:r>
          </a:p>
        </p:txBody>
      </p:sp>
      <p:pic>
        <p:nvPicPr>
          <p:cNvPr id="5" name="Picture 4">
            <a:extLst>
              <a:ext uri="{FF2B5EF4-FFF2-40B4-BE49-F238E27FC236}">
                <a16:creationId xmlns:a16="http://schemas.microsoft.com/office/drawing/2014/main" id="{F33A4BE7-BA66-EEFA-3185-4DBB51DA7D95}"/>
              </a:ext>
            </a:extLst>
          </p:cNvPr>
          <p:cNvPicPr>
            <a:picLocks noChangeAspect="1"/>
          </p:cNvPicPr>
          <p:nvPr/>
        </p:nvPicPr>
        <p:blipFill>
          <a:blip r:embed="rId3"/>
          <a:stretch>
            <a:fillRect/>
          </a:stretch>
        </p:blipFill>
        <p:spPr>
          <a:xfrm>
            <a:off x="153801" y="1684066"/>
            <a:ext cx="11600454" cy="4745916"/>
          </a:xfrm>
          <a:prstGeom prst="rect">
            <a:avLst/>
          </a:prstGeom>
        </p:spPr>
      </p:pic>
      <p:pic>
        <p:nvPicPr>
          <p:cNvPr id="6" name="Picture 5" descr="A picture containing text, watch, black, compass&#10;&#10;AI-generated content may be incorrect.">
            <a:extLst>
              <a:ext uri="{FF2B5EF4-FFF2-40B4-BE49-F238E27FC236}">
                <a16:creationId xmlns:a16="http://schemas.microsoft.com/office/drawing/2014/main" id="{36E2D21A-16C9-4EA3-7A56-B205AA67F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2208841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1507067"/>
          </a:xfrm>
        </p:spPr>
        <p:txBody>
          <a:bodyPr/>
          <a:lstStyle/>
          <a:p>
            <a:r>
              <a:rPr lang="en-US" sz="4000" err="1"/>
              <a:t>Sboa</a:t>
            </a:r>
            <a:r>
              <a:rPr lang="en-US" sz="4000"/>
              <a:t> – resources</a:t>
            </a:r>
            <a:br>
              <a:rPr lang="en-US"/>
            </a:br>
            <a:r>
              <a:rPr lang="en-US" sz="2400"/>
              <a:t>www.in.gov/sboa</a:t>
            </a:r>
            <a:endParaRPr lang="en-US"/>
          </a:p>
        </p:txBody>
      </p:sp>
      <p:pic>
        <p:nvPicPr>
          <p:cNvPr id="4" name="Picture 3">
            <a:extLst>
              <a:ext uri="{FF2B5EF4-FFF2-40B4-BE49-F238E27FC236}">
                <a16:creationId xmlns:a16="http://schemas.microsoft.com/office/drawing/2014/main" id="{C07F0710-707D-1BBB-5F42-67CB1D03371B}"/>
              </a:ext>
            </a:extLst>
          </p:cNvPr>
          <p:cNvPicPr>
            <a:picLocks noChangeAspect="1"/>
          </p:cNvPicPr>
          <p:nvPr/>
        </p:nvPicPr>
        <p:blipFill>
          <a:blip r:embed="rId3"/>
          <a:stretch>
            <a:fillRect/>
          </a:stretch>
        </p:blipFill>
        <p:spPr>
          <a:xfrm>
            <a:off x="875489" y="1402669"/>
            <a:ext cx="10441021" cy="5360126"/>
          </a:xfrm>
          <a:prstGeom prst="rect">
            <a:avLst/>
          </a:prstGeom>
        </p:spPr>
      </p:pic>
      <p:pic>
        <p:nvPicPr>
          <p:cNvPr id="6" name="Picture 5" descr="A picture containing text, watch, black, compass&#10;&#10;AI-generated content may be incorrect.">
            <a:extLst>
              <a:ext uri="{FF2B5EF4-FFF2-40B4-BE49-F238E27FC236}">
                <a16:creationId xmlns:a16="http://schemas.microsoft.com/office/drawing/2014/main" id="{51D74B2B-C0C9-0B84-4B28-44C43A7F2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2098412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1507067"/>
          </a:xfrm>
        </p:spPr>
        <p:txBody>
          <a:bodyPr/>
          <a:lstStyle/>
          <a:p>
            <a:r>
              <a:rPr lang="en-US" sz="4000" err="1"/>
              <a:t>Sboa</a:t>
            </a:r>
            <a:r>
              <a:rPr lang="en-US" sz="4000"/>
              <a:t> – resources</a:t>
            </a:r>
            <a:br>
              <a:rPr lang="en-US"/>
            </a:br>
            <a:r>
              <a:rPr lang="en-US" sz="2000"/>
              <a:t>www.in.gov/sboa</a:t>
            </a:r>
            <a:endParaRPr lang="en-US"/>
          </a:p>
        </p:txBody>
      </p:sp>
      <p:pic>
        <p:nvPicPr>
          <p:cNvPr id="4" name="Picture 3">
            <a:extLst>
              <a:ext uri="{FF2B5EF4-FFF2-40B4-BE49-F238E27FC236}">
                <a16:creationId xmlns:a16="http://schemas.microsoft.com/office/drawing/2014/main" id="{C0C02EB2-5BDB-FB3D-A48F-0D26E559262F}"/>
              </a:ext>
            </a:extLst>
          </p:cNvPr>
          <p:cNvPicPr>
            <a:picLocks noChangeAspect="1"/>
          </p:cNvPicPr>
          <p:nvPr/>
        </p:nvPicPr>
        <p:blipFill>
          <a:blip r:embed="rId3"/>
          <a:stretch>
            <a:fillRect/>
          </a:stretch>
        </p:blipFill>
        <p:spPr>
          <a:xfrm>
            <a:off x="1475730" y="1638050"/>
            <a:ext cx="9240540" cy="3581900"/>
          </a:xfrm>
          <a:prstGeom prst="rect">
            <a:avLst/>
          </a:prstGeom>
        </p:spPr>
      </p:pic>
      <p:pic>
        <p:nvPicPr>
          <p:cNvPr id="5" name="Picture 4" descr="A picture containing text, watch, black, compass&#10;&#10;AI-generated content may be incorrect.">
            <a:extLst>
              <a:ext uri="{FF2B5EF4-FFF2-40B4-BE49-F238E27FC236}">
                <a16:creationId xmlns:a16="http://schemas.microsoft.com/office/drawing/2014/main" id="{2EFDD758-768C-BEA9-5D08-72D63EF3D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246937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1507067"/>
          </a:xfrm>
        </p:spPr>
        <p:txBody>
          <a:bodyPr/>
          <a:lstStyle/>
          <a:p>
            <a:r>
              <a:rPr lang="en-US" sz="4000" err="1"/>
              <a:t>Sboa</a:t>
            </a:r>
            <a:r>
              <a:rPr lang="en-US" sz="4000"/>
              <a:t> – resources</a:t>
            </a:r>
            <a:br>
              <a:rPr lang="en-US"/>
            </a:br>
            <a:r>
              <a:rPr lang="en-US" sz="1800"/>
              <a:t>www.in.gov/sboa</a:t>
            </a:r>
            <a:endParaRPr lang="en-US"/>
          </a:p>
        </p:txBody>
      </p:sp>
      <p:sp>
        <p:nvSpPr>
          <p:cNvPr id="5" name="Right Arrow 4"/>
          <p:cNvSpPr/>
          <p:nvPr/>
        </p:nvSpPr>
        <p:spPr>
          <a:xfrm>
            <a:off x="226769" y="21003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0F8591-397E-19CE-6DFB-EF90B2678374}"/>
              </a:ext>
            </a:extLst>
          </p:cNvPr>
          <p:cNvPicPr>
            <a:picLocks noChangeAspect="1"/>
          </p:cNvPicPr>
          <p:nvPr/>
        </p:nvPicPr>
        <p:blipFill>
          <a:blip r:embed="rId3"/>
          <a:stretch>
            <a:fillRect/>
          </a:stretch>
        </p:blipFill>
        <p:spPr>
          <a:xfrm>
            <a:off x="1456539" y="2100353"/>
            <a:ext cx="8345065" cy="4525006"/>
          </a:xfrm>
          <a:prstGeom prst="rect">
            <a:avLst/>
          </a:prstGeom>
        </p:spPr>
      </p:pic>
      <p:pic>
        <p:nvPicPr>
          <p:cNvPr id="7" name="Picture 6" descr="A picture containing text, watch, black, compass&#10;&#10;AI-generated content may be incorrect.">
            <a:extLst>
              <a:ext uri="{FF2B5EF4-FFF2-40B4-BE49-F238E27FC236}">
                <a16:creationId xmlns:a16="http://schemas.microsoft.com/office/drawing/2014/main" id="{C577932C-12FC-FC8C-14AE-80D7B2E44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2271923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1507067"/>
          </a:xfrm>
        </p:spPr>
        <p:txBody>
          <a:bodyPr/>
          <a:lstStyle/>
          <a:p>
            <a:r>
              <a:rPr lang="en-US" sz="4000" err="1"/>
              <a:t>Sboa</a:t>
            </a:r>
            <a:r>
              <a:rPr lang="en-US" sz="4000"/>
              <a:t> – resources</a:t>
            </a:r>
            <a:br>
              <a:rPr lang="en-US"/>
            </a:br>
            <a:r>
              <a:rPr lang="en-US" sz="1600"/>
              <a:t>www.in.gov/sboa</a:t>
            </a:r>
            <a:endParaRPr lang="en-US"/>
          </a:p>
        </p:txBody>
      </p:sp>
      <p:pic>
        <p:nvPicPr>
          <p:cNvPr id="4" name="Picture 3">
            <a:extLst>
              <a:ext uri="{FF2B5EF4-FFF2-40B4-BE49-F238E27FC236}">
                <a16:creationId xmlns:a16="http://schemas.microsoft.com/office/drawing/2014/main" id="{EA4F9AB1-BD27-26CC-AA70-10889E6D65EC}"/>
              </a:ext>
            </a:extLst>
          </p:cNvPr>
          <p:cNvPicPr>
            <a:picLocks noChangeAspect="1"/>
          </p:cNvPicPr>
          <p:nvPr/>
        </p:nvPicPr>
        <p:blipFill>
          <a:blip r:embed="rId3"/>
          <a:stretch>
            <a:fillRect/>
          </a:stretch>
        </p:blipFill>
        <p:spPr>
          <a:xfrm>
            <a:off x="2216771" y="1709232"/>
            <a:ext cx="7563906" cy="4334480"/>
          </a:xfrm>
          <a:prstGeom prst="rect">
            <a:avLst/>
          </a:prstGeom>
        </p:spPr>
      </p:pic>
      <p:pic>
        <p:nvPicPr>
          <p:cNvPr id="6" name="Picture 5" descr="A picture containing text, watch, black, compass&#10;&#10;AI-generated content may be incorrect.">
            <a:extLst>
              <a:ext uri="{FF2B5EF4-FFF2-40B4-BE49-F238E27FC236}">
                <a16:creationId xmlns:a16="http://schemas.microsoft.com/office/drawing/2014/main" id="{F0FBE8EC-7D51-9BB3-5C4F-341E7B53D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4247342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1507067"/>
          </a:xfrm>
        </p:spPr>
        <p:txBody>
          <a:bodyPr/>
          <a:lstStyle/>
          <a:p>
            <a:r>
              <a:rPr lang="en-US" sz="4000" err="1"/>
              <a:t>Sboa</a:t>
            </a:r>
            <a:r>
              <a:rPr lang="en-US" sz="4000"/>
              <a:t> – resources</a:t>
            </a:r>
            <a:br>
              <a:rPr lang="en-US"/>
            </a:br>
            <a:r>
              <a:rPr lang="en-US" sz="1400"/>
              <a:t>www.in.gov/sboa</a:t>
            </a:r>
            <a:endParaRPr lang="en-US"/>
          </a:p>
        </p:txBody>
      </p:sp>
      <p:pic>
        <p:nvPicPr>
          <p:cNvPr id="4" name="Picture 3">
            <a:extLst>
              <a:ext uri="{FF2B5EF4-FFF2-40B4-BE49-F238E27FC236}">
                <a16:creationId xmlns:a16="http://schemas.microsoft.com/office/drawing/2014/main" id="{851D5C70-AC6A-697A-6841-95385F8C3BC1}"/>
              </a:ext>
            </a:extLst>
          </p:cNvPr>
          <p:cNvPicPr>
            <a:picLocks noChangeAspect="1"/>
          </p:cNvPicPr>
          <p:nvPr/>
        </p:nvPicPr>
        <p:blipFill>
          <a:blip r:embed="rId3"/>
          <a:stretch>
            <a:fillRect/>
          </a:stretch>
        </p:blipFill>
        <p:spPr>
          <a:xfrm>
            <a:off x="2334642" y="1618530"/>
            <a:ext cx="7211431" cy="4496427"/>
          </a:xfrm>
          <a:prstGeom prst="rect">
            <a:avLst/>
          </a:prstGeom>
        </p:spPr>
      </p:pic>
      <p:pic>
        <p:nvPicPr>
          <p:cNvPr id="5" name="Picture 4" descr="A picture containing text, watch, black, compass&#10;&#10;AI-generated content may be incorrect.">
            <a:extLst>
              <a:ext uri="{FF2B5EF4-FFF2-40B4-BE49-F238E27FC236}">
                <a16:creationId xmlns:a16="http://schemas.microsoft.com/office/drawing/2014/main" id="{1FD11AF4-D725-BD78-6620-A0295974F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059237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867283"/>
          </a:xfrm>
        </p:spPr>
        <p:txBody>
          <a:bodyPr/>
          <a:lstStyle/>
          <a:p>
            <a:r>
              <a:rPr lang="en-US"/>
              <a:t>Indiana Code - iga.in.gov</a:t>
            </a:r>
          </a:p>
        </p:txBody>
      </p:sp>
      <p:sp>
        <p:nvSpPr>
          <p:cNvPr id="3" name="Rectangle 2">
            <a:extLst>
              <a:ext uri="{FF2B5EF4-FFF2-40B4-BE49-F238E27FC236}">
                <a16:creationId xmlns:a16="http://schemas.microsoft.com/office/drawing/2014/main" id="{922F23F8-36E5-8A17-3E3E-8BC2495FBB3F}"/>
              </a:ext>
            </a:extLst>
          </p:cNvPr>
          <p:cNvSpPr/>
          <p:nvPr/>
        </p:nvSpPr>
        <p:spPr>
          <a:xfrm>
            <a:off x="9598795" y="1714500"/>
            <a:ext cx="1997242"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C56AB28-3B55-E35B-A120-85C73D92A315}"/>
              </a:ext>
            </a:extLst>
          </p:cNvPr>
          <p:cNvSpPr/>
          <p:nvPr/>
        </p:nvSpPr>
        <p:spPr>
          <a:xfrm>
            <a:off x="680936" y="1700329"/>
            <a:ext cx="1183960"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A5975A-5F46-5CC1-49A6-EF6CBC442BF5}"/>
              </a:ext>
            </a:extLst>
          </p:cNvPr>
          <p:cNvPicPr>
            <a:picLocks noChangeAspect="1"/>
          </p:cNvPicPr>
          <p:nvPr/>
        </p:nvPicPr>
        <p:blipFill>
          <a:blip r:embed="rId3"/>
          <a:stretch>
            <a:fillRect/>
          </a:stretch>
        </p:blipFill>
        <p:spPr>
          <a:xfrm>
            <a:off x="1864896" y="1109772"/>
            <a:ext cx="8538423" cy="5461625"/>
          </a:xfrm>
          <a:prstGeom prst="rect">
            <a:avLst/>
          </a:prstGeom>
        </p:spPr>
      </p:pic>
      <p:pic>
        <p:nvPicPr>
          <p:cNvPr id="8" name="Picture 7" descr="A picture containing text, watch, black, compass&#10;&#10;AI-generated content may be incorrect.">
            <a:extLst>
              <a:ext uri="{FF2B5EF4-FFF2-40B4-BE49-F238E27FC236}">
                <a16:creationId xmlns:a16="http://schemas.microsoft.com/office/drawing/2014/main" id="{6E884065-7C79-97AE-970F-7F27B291A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03521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sp>
        <p:nvSpPr>
          <p:cNvPr id="3" name="Freeform 3"/>
          <p:cNvSpPr/>
          <p:nvPr/>
        </p:nvSpPr>
        <p:spPr>
          <a:xfrm>
            <a:off x="5417185" y="0"/>
            <a:ext cx="7342664" cy="7342664"/>
          </a:xfrm>
          <a:custGeom>
            <a:avLst/>
            <a:gdLst/>
            <a:ahLst/>
            <a:cxnLst/>
            <a:rect l="l" t="t" r="r" b="b"/>
            <a:pathLst>
              <a:path w="11013996" h="11013996">
                <a:moveTo>
                  <a:pt x="0" y="0"/>
                </a:moveTo>
                <a:lnTo>
                  <a:pt x="11013995" y="0"/>
                </a:lnTo>
                <a:lnTo>
                  <a:pt x="11013995" y="11013996"/>
                </a:lnTo>
                <a:lnTo>
                  <a:pt x="0" y="1101399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AutoShape 4"/>
          <p:cNvSpPr/>
          <p:nvPr/>
        </p:nvSpPr>
        <p:spPr>
          <a:xfrm>
            <a:off x="685800" y="410401"/>
            <a:ext cx="10820400" cy="6037198"/>
          </a:xfrm>
          <a:prstGeom prst="rect">
            <a:avLst/>
          </a:prstGeom>
          <a:solidFill>
            <a:srgbClr val="0A3268"/>
          </a:solidFill>
        </p:spPr>
        <p:txBody>
          <a:bodyPr/>
          <a:lstStyle/>
          <a:p>
            <a:endParaRPr lang="en-US" sz="1200"/>
          </a:p>
        </p:txBody>
      </p:sp>
      <p:sp>
        <p:nvSpPr>
          <p:cNvPr id="7" name="Freeform 7"/>
          <p:cNvSpPr/>
          <p:nvPr/>
        </p:nvSpPr>
        <p:spPr>
          <a:xfrm>
            <a:off x="10047423" y="702988"/>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8" name="AutoShape 8"/>
          <p:cNvSpPr/>
          <p:nvPr/>
        </p:nvSpPr>
        <p:spPr>
          <a:xfrm rot="-5400000">
            <a:off x="9029735" y="3593884"/>
            <a:ext cx="4328160" cy="0"/>
          </a:xfrm>
          <a:prstGeom prst="line">
            <a:avLst/>
          </a:prstGeom>
          <a:ln w="9525" cap="rnd">
            <a:solidFill>
              <a:srgbClr val="FFFFFF"/>
            </a:solidFill>
            <a:prstDash val="solid"/>
            <a:headEnd type="none" w="sm" len="sm"/>
            <a:tailEnd type="none" w="sm" len="sm"/>
          </a:ln>
        </p:spPr>
        <p:txBody>
          <a:bodyPr/>
          <a:lstStyle/>
          <a:p>
            <a:endParaRPr lang="en-US" sz="1200"/>
          </a:p>
        </p:txBody>
      </p:sp>
      <p:sp>
        <p:nvSpPr>
          <p:cNvPr id="9" name="TextBox 9"/>
          <p:cNvSpPr txBox="1"/>
          <p:nvPr/>
        </p:nvSpPr>
        <p:spPr>
          <a:xfrm>
            <a:off x="5732984" y="1429804"/>
            <a:ext cx="5503142" cy="1692771"/>
          </a:xfrm>
          <a:prstGeom prst="rect">
            <a:avLst/>
          </a:prstGeom>
        </p:spPr>
        <p:txBody>
          <a:bodyPr wrap="square" lIns="0" tIns="0" rIns="0" bIns="0" rtlCol="0" anchor="t">
            <a:spAutoFit/>
          </a:bodyPr>
          <a:lstStyle/>
          <a:p>
            <a:pPr>
              <a:lnSpc>
                <a:spcPts val="4424"/>
              </a:lnSpc>
            </a:pPr>
            <a:r>
              <a:rPr lang="en-US" sz="4515" spc="-266">
                <a:solidFill>
                  <a:srgbClr val="FFFFFF"/>
                </a:solidFill>
                <a:latin typeface="Arial Bold Italics"/>
                <a:ea typeface="Arial Bold Italics"/>
                <a:cs typeface="Arial Bold Italics"/>
                <a:sym typeface="Arial Bold Italics"/>
              </a:rPr>
              <a:t>PAUL D. JOYCE, CPA STATE  EXAMINER</a:t>
            </a:r>
          </a:p>
          <a:p>
            <a:pPr algn="just">
              <a:lnSpc>
                <a:spcPts val="4424"/>
              </a:lnSpc>
            </a:pPr>
            <a:endParaRPr lang="en-US" sz="4515" spc="-266">
              <a:solidFill>
                <a:srgbClr val="FFFFFF"/>
              </a:solidFill>
              <a:latin typeface="Arial Bold Italics"/>
              <a:ea typeface="Arial Bold Italics"/>
              <a:cs typeface="Arial Bold Italics"/>
              <a:sym typeface="Arial Bold Italics"/>
            </a:endParaRPr>
          </a:p>
        </p:txBody>
      </p:sp>
      <p:sp>
        <p:nvSpPr>
          <p:cNvPr id="10" name="TextBox 10"/>
          <p:cNvSpPr txBox="1"/>
          <p:nvPr/>
        </p:nvSpPr>
        <p:spPr>
          <a:xfrm>
            <a:off x="5914492" y="2820537"/>
            <a:ext cx="4603301" cy="2753511"/>
          </a:xfrm>
          <a:prstGeom prst="rect">
            <a:avLst/>
          </a:prstGeom>
        </p:spPr>
        <p:txBody>
          <a:bodyPr lIns="0" tIns="0" rIns="0" bIns="0" rtlCol="0" anchor="t">
            <a:spAutoFit/>
          </a:bodyPr>
          <a:lstStyle/>
          <a:p>
            <a:pPr algn="ctr">
              <a:lnSpc>
                <a:spcPts val="3122"/>
              </a:lnSpc>
              <a:spcBef>
                <a:spcPct val="0"/>
              </a:spcBef>
            </a:pPr>
            <a:r>
              <a:rPr lang="en-US" sz="2401" spc="48">
                <a:solidFill>
                  <a:srgbClr val="FFFFFF"/>
                </a:solidFill>
                <a:latin typeface="Arial"/>
                <a:ea typeface="Arial"/>
                <a:cs typeface="Arial"/>
                <a:sym typeface="Arial"/>
              </a:rPr>
              <a:t>Indiana’s State Examiner and the agency head for the State Board of Accounts, Paul Joyce coordinates and manages the post-audits and examinations of over 4,000 state and local governmental entities in Indiana.</a:t>
            </a:r>
          </a:p>
        </p:txBody>
      </p:sp>
      <p:pic>
        <p:nvPicPr>
          <p:cNvPr id="6" name="Picture 5" descr="A person in a suit and tie&#10;&#10;Description automatically generated">
            <a:extLst>
              <a:ext uri="{FF2B5EF4-FFF2-40B4-BE49-F238E27FC236}">
                <a16:creationId xmlns:a16="http://schemas.microsoft.com/office/drawing/2014/main" id="{372AF6A0-8126-7AA7-052F-58439B841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5417184"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1F41-8D35-1313-F0E9-23D108F17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64F17-536A-3478-41B2-34FA4127BE8C}"/>
              </a:ext>
            </a:extLst>
          </p:cNvPr>
          <p:cNvSpPr>
            <a:spLocks noGrp="1"/>
          </p:cNvSpPr>
          <p:nvPr>
            <p:ph type="title"/>
          </p:nvPr>
        </p:nvSpPr>
        <p:spPr>
          <a:xfrm>
            <a:off x="0" y="0"/>
            <a:ext cx="10058400" cy="867283"/>
          </a:xfrm>
        </p:spPr>
        <p:txBody>
          <a:bodyPr/>
          <a:lstStyle/>
          <a:p>
            <a:r>
              <a:rPr lang="en-US"/>
              <a:t>Indiana Code - iga.in.gov</a:t>
            </a:r>
          </a:p>
        </p:txBody>
      </p:sp>
      <p:sp>
        <p:nvSpPr>
          <p:cNvPr id="3" name="Rectangle 2">
            <a:extLst>
              <a:ext uri="{FF2B5EF4-FFF2-40B4-BE49-F238E27FC236}">
                <a16:creationId xmlns:a16="http://schemas.microsoft.com/office/drawing/2014/main" id="{BD0C6856-5A17-1CF7-8D3C-B46EEE163867}"/>
              </a:ext>
            </a:extLst>
          </p:cNvPr>
          <p:cNvSpPr/>
          <p:nvPr/>
        </p:nvSpPr>
        <p:spPr>
          <a:xfrm>
            <a:off x="9598795" y="1714500"/>
            <a:ext cx="1997242"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9299B46-35D7-C7DE-9711-4DDFC93F8F71}"/>
              </a:ext>
            </a:extLst>
          </p:cNvPr>
          <p:cNvSpPr/>
          <p:nvPr/>
        </p:nvSpPr>
        <p:spPr>
          <a:xfrm>
            <a:off x="680936" y="1700329"/>
            <a:ext cx="1183960"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50AE231-FC73-2A1A-55E3-78CC0788486F}"/>
              </a:ext>
            </a:extLst>
          </p:cNvPr>
          <p:cNvPicPr>
            <a:picLocks noChangeAspect="1"/>
          </p:cNvPicPr>
          <p:nvPr/>
        </p:nvPicPr>
        <p:blipFill>
          <a:blip r:embed="rId3"/>
          <a:stretch>
            <a:fillRect/>
          </a:stretch>
        </p:blipFill>
        <p:spPr>
          <a:xfrm>
            <a:off x="501317" y="1475268"/>
            <a:ext cx="11094720" cy="4299376"/>
          </a:xfrm>
          <a:prstGeom prst="rect">
            <a:avLst/>
          </a:prstGeom>
        </p:spPr>
      </p:pic>
      <p:pic>
        <p:nvPicPr>
          <p:cNvPr id="10" name="Picture 9" descr="A picture containing text, watch, black, compass&#10;&#10;AI-generated content may be incorrect.">
            <a:extLst>
              <a:ext uri="{FF2B5EF4-FFF2-40B4-BE49-F238E27FC236}">
                <a16:creationId xmlns:a16="http://schemas.microsoft.com/office/drawing/2014/main" id="{02FB77D6-39AB-EEEF-7822-4E7616589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787860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6921E-74A4-1FB6-3F0C-ED214DA7A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2A713-309D-4D1A-40F3-BD365087859D}"/>
              </a:ext>
            </a:extLst>
          </p:cNvPr>
          <p:cNvSpPr>
            <a:spLocks noGrp="1"/>
          </p:cNvSpPr>
          <p:nvPr>
            <p:ph type="title"/>
          </p:nvPr>
        </p:nvSpPr>
        <p:spPr>
          <a:xfrm>
            <a:off x="0" y="-202799"/>
            <a:ext cx="10058400" cy="867283"/>
          </a:xfrm>
        </p:spPr>
        <p:txBody>
          <a:bodyPr/>
          <a:lstStyle/>
          <a:p>
            <a:r>
              <a:rPr lang="en-US"/>
              <a:t>Indiana Code - iga.in.gov</a:t>
            </a:r>
          </a:p>
        </p:txBody>
      </p:sp>
      <p:sp>
        <p:nvSpPr>
          <p:cNvPr id="3" name="Rectangle 2">
            <a:extLst>
              <a:ext uri="{FF2B5EF4-FFF2-40B4-BE49-F238E27FC236}">
                <a16:creationId xmlns:a16="http://schemas.microsoft.com/office/drawing/2014/main" id="{F2BCE75A-7B11-B6DB-52F4-56933418B6AD}"/>
              </a:ext>
            </a:extLst>
          </p:cNvPr>
          <p:cNvSpPr/>
          <p:nvPr/>
        </p:nvSpPr>
        <p:spPr>
          <a:xfrm>
            <a:off x="9598795" y="1714500"/>
            <a:ext cx="1997242"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E920B3B-A393-9B91-0D2E-FA6B0B8B1985}"/>
              </a:ext>
            </a:extLst>
          </p:cNvPr>
          <p:cNvSpPr/>
          <p:nvPr/>
        </p:nvSpPr>
        <p:spPr>
          <a:xfrm>
            <a:off x="680936" y="1700329"/>
            <a:ext cx="1997242"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F807636-80A9-59F3-299A-D0F9016C90C1}"/>
              </a:ext>
            </a:extLst>
          </p:cNvPr>
          <p:cNvPicPr>
            <a:picLocks noChangeAspect="1"/>
          </p:cNvPicPr>
          <p:nvPr/>
        </p:nvPicPr>
        <p:blipFill>
          <a:blip r:embed="rId3"/>
          <a:stretch>
            <a:fillRect/>
          </a:stretch>
        </p:blipFill>
        <p:spPr>
          <a:xfrm>
            <a:off x="2231387" y="525294"/>
            <a:ext cx="7943746" cy="6228861"/>
          </a:xfrm>
          <a:prstGeom prst="rect">
            <a:avLst/>
          </a:prstGeom>
        </p:spPr>
      </p:pic>
      <p:pic>
        <p:nvPicPr>
          <p:cNvPr id="7" name="Picture 6" descr="A picture containing text, watch, black, compass&#10;&#10;AI-generated content may be incorrect.">
            <a:extLst>
              <a:ext uri="{FF2B5EF4-FFF2-40B4-BE49-F238E27FC236}">
                <a16:creationId xmlns:a16="http://schemas.microsoft.com/office/drawing/2014/main" id="{73ED577A-52CE-740C-DAED-8DF942AC8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546870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39733" y="911414"/>
            <a:ext cx="6159273" cy="1593130"/>
          </a:xfrm>
        </p:spPr>
        <p:txBody>
          <a:bodyPr>
            <a:normAutofit/>
          </a:bodyPr>
          <a:lstStyle/>
          <a:p>
            <a:pPr algn="ctr">
              <a:lnSpc>
                <a:spcPct val="90000"/>
              </a:lnSpc>
              <a:tabLst>
                <a:tab pos="2405063" algn="l"/>
                <a:tab pos="2454275" algn="l"/>
              </a:tabLst>
            </a:pPr>
            <a:r>
              <a:rPr lang="en-US" b="1" cap="none">
                <a:ln w="22225">
                  <a:solidFill>
                    <a:schemeClr val="accent2"/>
                  </a:solidFill>
                  <a:prstDash val="solid"/>
                </a:ln>
                <a:solidFill>
                  <a:schemeClr val="accent2">
                    <a:lumMod val="40000"/>
                    <a:lumOff val="60000"/>
                  </a:schemeClr>
                </a:solidFill>
              </a:rPr>
              <a:t>YEAR - END</a:t>
            </a:r>
            <a:br>
              <a:rPr lang="en-US" b="1" cap="none">
                <a:ln w="22225">
                  <a:solidFill>
                    <a:schemeClr val="accent2"/>
                  </a:solidFill>
                  <a:prstDash val="solid"/>
                </a:ln>
                <a:solidFill>
                  <a:schemeClr val="accent2">
                    <a:lumMod val="40000"/>
                    <a:lumOff val="60000"/>
                  </a:schemeClr>
                </a:solidFill>
              </a:rPr>
            </a:br>
            <a:r>
              <a:rPr lang="en-US" b="1" cap="none">
                <a:ln w="22225">
                  <a:solidFill>
                    <a:schemeClr val="accent2"/>
                  </a:solidFill>
                  <a:prstDash val="solid"/>
                </a:ln>
                <a:solidFill>
                  <a:schemeClr val="accent2">
                    <a:lumMod val="40000"/>
                    <a:lumOff val="60000"/>
                  </a:schemeClr>
                </a:solidFill>
              </a:rPr>
              <a:t>CONSIDERATIONS</a:t>
            </a:r>
            <a:endParaRPr lang="en-US" b="1" i="1" cap="none">
              <a:ln w="22225">
                <a:solidFill>
                  <a:schemeClr val="accent2"/>
                </a:solidFill>
                <a:prstDash val="solid"/>
              </a:ln>
              <a:solidFill>
                <a:schemeClr val="accent2">
                  <a:lumMod val="40000"/>
                  <a:lumOff val="60000"/>
                </a:schemeClr>
              </a:solidFill>
            </a:endParaRPr>
          </a:p>
        </p:txBody>
      </p:sp>
      <p:pic>
        <p:nvPicPr>
          <p:cNvPr id="3" name="Picture 2" descr="A picture containing text, watch, black, compass&#10;&#10;AI-generated content may be incorrect.">
            <a:extLst>
              <a:ext uri="{FF2B5EF4-FFF2-40B4-BE49-F238E27FC236}">
                <a16:creationId xmlns:a16="http://schemas.microsoft.com/office/drawing/2014/main" id="{4C7DFAD4-FACF-1A05-E1AB-EF345155AD31}"/>
              </a:ext>
            </a:extLst>
          </p:cNvPr>
          <p:cNvPicPr>
            <a:picLocks noChangeAspect="1"/>
          </p:cNvPicPr>
          <p:nvPr/>
        </p:nvPicPr>
        <p:blipFill>
          <a:blip r:embed="rId3">
            <a:extLst>
              <a:ext uri="{28A0092B-C50C-407E-A947-70E740481C1C}">
                <a14:useLocalDpi xmlns:a14="http://schemas.microsoft.com/office/drawing/2010/main" val="0"/>
              </a:ext>
            </a:extLst>
          </a:blip>
          <a:srcRect l="17012" r="15334"/>
          <a:stretch>
            <a:fillRect/>
          </a:stretch>
        </p:blipFill>
        <p:spPr>
          <a:xfrm>
            <a:off x="20" y="10"/>
            <a:ext cx="4639713" cy="6857990"/>
          </a:xfrm>
          <a:prstGeom prst="rect">
            <a:avLst/>
          </a:prstGeom>
          <a:effectLst>
            <a:innerShdw blurRad="57150" dist="38100" dir="14460000">
              <a:prstClr val="black">
                <a:alpha val="70000"/>
              </a:prstClr>
            </a:innerShdw>
          </a:effectLst>
        </p:spPr>
      </p:pic>
      <p:grpSp>
        <p:nvGrpSpPr>
          <p:cNvPr id="22" name="Group 21">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32" name="Picture 8" descr="The End Is Near GIFs | Tenor">
            <a:extLst>
              <a:ext uri="{FF2B5EF4-FFF2-40B4-BE49-F238E27FC236}">
                <a16:creationId xmlns:a16="http://schemas.microsoft.com/office/drawing/2014/main" id="{3A75E74F-C218-6037-5638-D4F5750B9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424" y="2963333"/>
            <a:ext cx="3090525" cy="2314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1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45B9-FA7F-45A0-A1C0-C6A4E5849A6F}"/>
              </a:ext>
            </a:extLst>
          </p:cNvPr>
          <p:cNvSpPr>
            <a:spLocks noGrp="1"/>
          </p:cNvSpPr>
          <p:nvPr>
            <p:ph type="title"/>
          </p:nvPr>
        </p:nvSpPr>
        <p:spPr>
          <a:xfrm>
            <a:off x="368857" y="2175349"/>
            <a:ext cx="3201366" cy="2507301"/>
          </a:xfrm>
        </p:spPr>
        <p:txBody>
          <a:bodyPr vert="horz" lIns="91440" tIns="45720" rIns="91440" bIns="45720" rtlCol="0" anchor="b">
            <a:normAutofit/>
          </a:bodyPr>
          <a:lstStyle/>
          <a:p>
            <a:pPr algn="ctr"/>
            <a:r>
              <a:rPr lang="en-US" sz="4800">
                <a:solidFill>
                  <a:srgbClr val="FFFFFF"/>
                </a:solidFill>
              </a:rPr>
              <a:t>Gateway</a:t>
            </a:r>
            <a:br>
              <a:rPr lang="en-US" sz="4800">
                <a:solidFill>
                  <a:srgbClr val="FFFFFF"/>
                </a:solidFill>
              </a:rPr>
            </a:br>
            <a:endParaRPr lang="en-US" sz="4800" kern="1200">
              <a:solidFill>
                <a:srgbClr val="FFFFFF"/>
              </a:solidFill>
            </a:endParaRPr>
          </a:p>
        </p:txBody>
      </p:sp>
      <p:sp>
        <p:nvSpPr>
          <p:cNvPr id="7" name="TextBox 6">
            <a:extLst>
              <a:ext uri="{FF2B5EF4-FFF2-40B4-BE49-F238E27FC236}">
                <a16:creationId xmlns:a16="http://schemas.microsoft.com/office/drawing/2014/main" id="{A16B2FA6-C6B3-4E55-A246-5DC603F14FE4}"/>
              </a:ext>
            </a:extLst>
          </p:cNvPr>
          <p:cNvSpPr txBox="1"/>
          <p:nvPr/>
        </p:nvSpPr>
        <p:spPr>
          <a:xfrm>
            <a:off x="4238282" y="843768"/>
            <a:ext cx="7750206" cy="5557031"/>
          </a:xfrm>
          <a:prstGeom prst="rect">
            <a:avLst/>
          </a:prstGeom>
        </p:spPr>
        <p:txBody>
          <a:bodyPr vert="horz" lIns="91440" tIns="45720" rIns="91440" bIns="45720" rtlCol="0" anchor="ctr">
            <a:normAutofit/>
          </a:bodyPr>
          <a:lstStyle/>
          <a:p>
            <a:pPr>
              <a:lnSpc>
                <a:spcPct val="90000"/>
              </a:lnSpc>
              <a:spcAft>
                <a:spcPts val="600"/>
              </a:spcAft>
            </a:pPr>
            <a:endParaRPr lang="en-US" sz="2400">
              <a:latin typeface="Franklin Gothic Demi Cond" panose="020B0706030402020204" pitchFamily="34" charset="0"/>
            </a:endParaRPr>
          </a:p>
        </p:txBody>
      </p:sp>
      <p:sp>
        <p:nvSpPr>
          <p:cNvPr id="15" name="Content Placeholder 2">
            <a:extLst>
              <a:ext uri="{FF2B5EF4-FFF2-40B4-BE49-F238E27FC236}">
                <a16:creationId xmlns:a16="http://schemas.microsoft.com/office/drawing/2014/main" id="{4B8B94B6-09DF-4DD3-967D-1EA13FD9F422}"/>
              </a:ext>
            </a:extLst>
          </p:cNvPr>
          <p:cNvSpPr txBox="1">
            <a:spLocks/>
          </p:cNvSpPr>
          <p:nvPr/>
        </p:nvSpPr>
        <p:spPr>
          <a:xfrm>
            <a:off x="4076918" y="2596879"/>
            <a:ext cx="7601544" cy="31692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63550" marR="0" lvl="0" indent="-463550" algn="l" defTabSz="457200" rtl="0" eaLnBrk="1" fontAlgn="auto" latinLnBrk="0" hangingPunct="1">
              <a:lnSpc>
                <a:spcPct val="100000"/>
              </a:lnSpc>
              <a:spcBef>
                <a:spcPts val="1000"/>
              </a:spcBef>
              <a:spcAft>
                <a:spcPts val="0"/>
              </a:spcAft>
              <a:buClr>
                <a:schemeClr val="tx1"/>
              </a:buClr>
              <a:buSzPct val="80000"/>
              <a:buFont typeface="Wingdings" panose="05000000000000000000" pitchFamily="2" charset="2"/>
              <a:buChar char="ü"/>
              <a:tabLst/>
              <a:defRPr/>
            </a:pPr>
            <a:r>
              <a:rPr kumimoji="0" lang="en-US" sz="3200" b="0" i="0" u="none" strike="noStrike" kern="1200" cap="none" spc="0" normalizeH="0" baseline="0" noProof="0">
                <a:ln>
                  <a:noFill/>
                </a:ln>
                <a:solidFill>
                  <a:schemeClr val="tx1"/>
                </a:solidFill>
                <a:effectLst/>
                <a:uLnTx/>
                <a:uFillTx/>
              </a:rPr>
              <a:t>Annual Financial Report (AFR)</a:t>
            </a:r>
          </a:p>
          <a:p>
            <a:pPr marL="463550" marR="0" lvl="0" indent="-463550" algn="l" defTabSz="457200" rtl="0" eaLnBrk="1" fontAlgn="auto" latinLnBrk="0" hangingPunct="1">
              <a:lnSpc>
                <a:spcPct val="100000"/>
              </a:lnSpc>
              <a:spcBef>
                <a:spcPts val="1000"/>
              </a:spcBef>
              <a:spcAft>
                <a:spcPts val="0"/>
              </a:spcAft>
              <a:buClr>
                <a:schemeClr val="tx1"/>
              </a:buClr>
              <a:buSzPct val="80000"/>
              <a:buFont typeface="Wingdings" panose="05000000000000000000" pitchFamily="2" charset="2"/>
              <a:buChar char="ü"/>
              <a:tabLst/>
              <a:defRPr/>
            </a:pPr>
            <a:r>
              <a:rPr lang="en-US" sz="3200">
                <a:solidFill>
                  <a:schemeClr val="tx1"/>
                </a:solidFill>
              </a:rPr>
              <a:t>Form 100-R</a:t>
            </a:r>
            <a:endParaRPr kumimoji="0" lang="en-US" sz="3200" b="0" i="0" u="none" strike="noStrike" kern="1200" cap="none" spc="0" normalizeH="0" baseline="0" noProof="0">
              <a:ln>
                <a:noFill/>
              </a:ln>
              <a:solidFill>
                <a:schemeClr val="tx1"/>
              </a:solidFill>
              <a:effectLst/>
              <a:uLnTx/>
              <a:uFillTx/>
            </a:endParaRPr>
          </a:p>
          <a:p>
            <a:pPr marL="463550" marR="0" lvl="0" indent="-463550" algn="l" defTabSz="457200" rtl="0" eaLnBrk="1" fontAlgn="auto" latinLnBrk="0" hangingPunct="1">
              <a:lnSpc>
                <a:spcPct val="100000"/>
              </a:lnSpc>
              <a:spcBef>
                <a:spcPts val="1000"/>
              </a:spcBef>
              <a:spcAft>
                <a:spcPts val="0"/>
              </a:spcAft>
              <a:buClr>
                <a:schemeClr val="tx1"/>
              </a:buClr>
              <a:buSzPct val="80000"/>
              <a:buFont typeface="Wingdings" panose="05000000000000000000" pitchFamily="2" charset="2"/>
              <a:buChar char="ü"/>
              <a:tabLst/>
              <a:defRPr/>
            </a:pPr>
            <a:r>
              <a:rPr lang="en-US" sz="3200">
                <a:solidFill>
                  <a:schemeClr val="tx1"/>
                </a:solidFill>
              </a:rPr>
              <a:t>Monthly / Annual Uploads</a:t>
            </a:r>
          </a:p>
        </p:txBody>
      </p:sp>
      <p:pic>
        <p:nvPicPr>
          <p:cNvPr id="4" name="Picture 3" descr="A picture containing text, watch, black, compass&#10;&#10;AI-generated content may be incorrect.">
            <a:extLst>
              <a:ext uri="{FF2B5EF4-FFF2-40B4-BE49-F238E27FC236}">
                <a16:creationId xmlns:a16="http://schemas.microsoft.com/office/drawing/2014/main" id="{3487B7CE-D81C-5592-4EF0-AD63083C5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732661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6CC4-5A10-4AE2-BC9E-0EA3D0003D90}"/>
              </a:ext>
            </a:extLst>
          </p:cNvPr>
          <p:cNvSpPr>
            <a:spLocks noGrp="1"/>
          </p:cNvSpPr>
          <p:nvPr>
            <p:ph type="title"/>
          </p:nvPr>
        </p:nvSpPr>
        <p:spPr>
          <a:xfrm>
            <a:off x="2130015" y="651261"/>
            <a:ext cx="6967012" cy="1033669"/>
          </a:xfrm>
        </p:spPr>
        <p:txBody>
          <a:bodyPr vert="horz" lIns="91440" tIns="45720" rIns="91440" bIns="45720" rtlCol="0" anchor="ctr">
            <a:normAutofit/>
          </a:bodyPr>
          <a:lstStyle/>
          <a:p>
            <a:pPr algn="r"/>
            <a:r>
              <a:rPr lang="en-US" sz="2800">
                <a:solidFill>
                  <a:srgbClr val="FFFFFF"/>
                </a:solidFill>
              </a:rPr>
              <a:t>Annual Financial Report - Gateway</a:t>
            </a:r>
            <a:endParaRPr lang="en-US" sz="2800" kern="1200">
              <a:solidFill>
                <a:srgbClr val="FFFFFF"/>
              </a:solidFill>
            </a:endParaRPr>
          </a:p>
        </p:txBody>
      </p:sp>
      <p:sp>
        <p:nvSpPr>
          <p:cNvPr id="14" name="TextBox 13">
            <a:extLst>
              <a:ext uri="{FF2B5EF4-FFF2-40B4-BE49-F238E27FC236}">
                <a16:creationId xmlns:a16="http://schemas.microsoft.com/office/drawing/2014/main" id="{8F615C41-56D9-4DA1-91B3-9CEB1A6A73D4}"/>
              </a:ext>
            </a:extLst>
          </p:cNvPr>
          <p:cNvSpPr txBox="1"/>
          <p:nvPr/>
        </p:nvSpPr>
        <p:spPr>
          <a:xfrm>
            <a:off x="4969811" y="2674402"/>
            <a:ext cx="6361999" cy="2431435"/>
          </a:xfrm>
          <a:prstGeom prst="rect">
            <a:avLst/>
          </a:prstGeom>
          <a:noFill/>
        </p:spPr>
        <p:txBody>
          <a:bodyPr wrap="square">
            <a:spAutoFit/>
          </a:bodyPr>
          <a:lstStyle/>
          <a:p>
            <a:pPr marL="457200" indent="-457200">
              <a:buFont typeface="Arial" panose="020B0604020202020204" pitchFamily="34" charset="0"/>
              <a:buChar char="•"/>
              <a:tabLst>
                <a:tab pos="1600200" algn="l"/>
              </a:tabLst>
            </a:pPr>
            <a:r>
              <a:rPr lang="en-US" sz="2400">
                <a:cs typeface="Segoe UI" panose="020B0502040204020203" pitchFamily="34" charset="0"/>
              </a:rPr>
              <a:t>Required by IC 5-11-1-4</a:t>
            </a:r>
          </a:p>
          <a:p>
            <a:pPr marL="457200" indent="-457200">
              <a:buFont typeface="Arial" panose="020B0604020202020204" pitchFamily="34" charset="0"/>
              <a:buChar char="•"/>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Due 60 days after end of year </a:t>
            </a:r>
            <a:r>
              <a:rPr lang="en-US" sz="2400" i="1">
                <a:cs typeface="Segoe UI" panose="020B0502040204020203" pitchFamily="34" charset="0"/>
              </a:rPr>
              <a:t>(3/1/26)</a:t>
            </a:r>
          </a:p>
          <a:p>
            <a:pPr>
              <a:tabLst>
                <a:tab pos="1600200" algn="l"/>
              </a:tabLst>
            </a:pPr>
            <a:endParaRPr lang="en-US" sz="2400">
              <a:cs typeface="Segoe UI" panose="020B0502040204020203" pitchFamily="34" charset="0"/>
            </a:endParaRPr>
          </a:p>
          <a:p>
            <a:pPr>
              <a:tabLst>
                <a:tab pos="1600200" algn="l"/>
              </a:tabLst>
            </a:pPr>
            <a:endParaRPr lang="en-US" sz="2800">
              <a:latin typeface="Eras Demi ITC" panose="020B0805030504020804" pitchFamily="34" charset="0"/>
            </a:endParaRPr>
          </a:p>
          <a:p>
            <a:pPr>
              <a:tabLst>
                <a:tab pos="1600200" algn="l"/>
              </a:tabLst>
            </a:pPr>
            <a:endParaRPr lang="en-US" sz="2800">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CB5A4A44-A6BD-4A41-970C-B75BDB85F414}"/>
              </a:ext>
            </a:extLst>
          </p:cNvPr>
          <p:cNvPicPr>
            <a:picLocks noChangeAspect="1"/>
          </p:cNvPicPr>
          <p:nvPr/>
        </p:nvPicPr>
        <p:blipFill>
          <a:blip r:embed="rId3"/>
          <a:stretch>
            <a:fillRect/>
          </a:stretch>
        </p:blipFill>
        <p:spPr>
          <a:xfrm rot="21118461">
            <a:off x="1403885" y="1964796"/>
            <a:ext cx="3302821" cy="4000661"/>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text, watch, black, compass&#10;&#10;AI-generated content may be incorrect.">
            <a:extLst>
              <a:ext uri="{FF2B5EF4-FFF2-40B4-BE49-F238E27FC236}">
                <a16:creationId xmlns:a16="http://schemas.microsoft.com/office/drawing/2014/main" id="{5E25CCBA-16EB-DB88-D542-1BC1F265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7026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6CC4-5A10-4AE2-BC9E-0EA3D0003D90}"/>
              </a:ext>
            </a:extLst>
          </p:cNvPr>
          <p:cNvSpPr>
            <a:spLocks noGrp="1"/>
          </p:cNvSpPr>
          <p:nvPr>
            <p:ph type="title"/>
          </p:nvPr>
        </p:nvSpPr>
        <p:spPr>
          <a:xfrm>
            <a:off x="137218" y="667998"/>
            <a:ext cx="5420542" cy="1033669"/>
          </a:xfrm>
        </p:spPr>
        <p:txBody>
          <a:bodyPr vert="horz" lIns="91440" tIns="45720" rIns="91440" bIns="45720" rtlCol="0" anchor="ctr">
            <a:normAutofit/>
          </a:bodyPr>
          <a:lstStyle/>
          <a:p>
            <a:pPr algn="r"/>
            <a:r>
              <a:rPr lang="en-US" sz="2800">
                <a:solidFill>
                  <a:srgbClr val="FFFFFF"/>
                </a:solidFill>
              </a:rPr>
              <a:t>Form 100R - Gateway</a:t>
            </a:r>
            <a:endParaRPr lang="en-US" sz="2800" kern="1200">
              <a:solidFill>
                <a:srgbClr val="FFFFFF"/>
              </a:solidFill>
            </a:endParaRPr>
          </a:p>
        </p:txBody>
      </p:sp>
      <p:sp>
        <p:nvSpPr>
          <p:cNvPr id="14" name="TextBox 13">
            <a:extLst>
              <a:ext uri="{FF2B5EF4-FFF2-40B4-BE49-F238E27FC236}">
                <a16:creationId xmlns:a16="http://schemas.microsoft.com/office/drawing/2014/main" id="{8F615C41-56D9-4DA1-91B3-9CEB1A6A73D4}"/>
              </a:ext>
            </a:extLst>
          </p:cNvPr>
          <p:cNvSpPr txBox="1"/>
          <p:nvPr/>
        </p:nvSpPr>
        <p:spPr>
          <a:xfrm>
            <a:off x="303648" y="2237056"/>
            <a:ext cx="6547219" cy="1569660"/>
          </a:xfrm>
          <a:prstGeom prst="rect">
            <a:avLst/>
          </a:prstGeom>
          <a:noFill/>
        </p:spPr>
        <p:txBody>
          <a:bodyPr wrap="square">
            <a:spAutoFit/>
          </a:bodyPr>
          <a:lstStyle/>
          <a:p>
            <a:pPr marL="457200" indent="-457200">
              <a:buFont typeface="Arial" panose="020B0604020202020204" pitchFamily="34" charset="0"/>
              <a:buChar char="•"/>
              <a:tabLst>
                <a:tab pos="1600200" algn="l"/>
              </a:tabLst>
            </a:pPr>
            <a:r>
              <a:rPr lang="en-US" sz="2400">
                <a:cs typeface="Segoe UI" panose="020B0502040204020203" pitchFamily="34" charset="0"/>
              </a:rPr>
              <a:t>Required by IC 5-11-13-1</a:t>
            </a:r>
          </a:p>
          <a:p>
            <a:pPr>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Due during the month of January for the preceding year </a:t>
            </a:r>
            <a:r>
              <a:rPr lang="en-US" sz="2400" i="1">
                <a:cs typeface="Segoe UI" panose="020B0502040204020203" pitchFamily="34" charset="0"/>
              </a:rPr>
              <a:t>(by 1/31/26)</a:t>
            </a:r>
          </a:p>
        </p:txBody>
      </p:sp>
      <p:pic>
        <p:nvPicPr>
          <p:cNvPr id="6" name="Picture 5">
            <a:extLst>
              <a:ext uri="{FF2B5EF4-FFF2-40B4-BE49-F238E27FC236}">
                <a16:creationId xmlns:a16="http://schemas.microsoft.com/office/drawing/2014/main" id="{3DA6803A-A231-447E-AC8E-EE6D43C128CC}"/>
              </a:ext>
            </a:extLst>
          </p:cNvPr>
          <p:cNvPicPr>
            <a:picLocks noChangeAspect="1"/>
          </p:cNvPicPr>
          <p:nvPr/>
        </p:nvPicPr>
        <p:blipFill>
          <a:blip r:embed="rId3"/>
          <a:stretch>
            <a:fillRect/>
          </a:stretch>
        </p:blipFill>
        <p:spPr>
          <a:xfrm rot="435463">
            <a:off x="6531652" y="2709335"/>
            <a:ext cx="4328889" cy="2950736"/>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text, watch, black, compass&#10;&#10;AI-generated content may be incorrect.">
            <a:extLst>
              <a:ext uri="{FF2B5EF4-FFF2-40B4-BE49-F238E27FC236}">
                <a16:creationId xmlns:a16="http://schemas.microsoft.com/office/drawing/2014/main" id="{FE273629-202F-83F7-55B3-E3764EB12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884941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366753" y="1834424"/>
            <a:ext cx="11365897" cy="1200329"/>
          </a:xfrm>
          <a:prstGeom prst="rect">
            <a:avLst/>
          </a:prstGeom>
          <a:noFill/>
        </p:spPr>
        <p:txBody>
          <a:bodyPr wrap="square">
            <a:spAutoFit/>
          </a:bodyPr>
          <a:lstStyle/>
          <a:p>
            <a:pPr marL="457200" indent="-457200">
              <a:buFont typeface="Arial" panose="020B0604020202020204" pitchFamily="34" charset="0"/>
              <a:buChar char="•"/>
              <a:tabLst>
                <a:tab pos="1600200" algn="l"/>
              </a:tabLst>
            </a:pPr>
            <a:r>
              <a:rPr lang="en-US" sz="2400">
                <a:cs typeface="Segoe UI" panose="020B0502040204020203" pitchFamily="34" charset="0"/>
              </a:rPr>
              <a:t>Form 100-R must be submitted even if there are </a:t>
            </a:r>
            <a:r>
              <a:rPr lang="en-US" sz="2400" u="sng">
                <a:cs typeface="Segoe UI" panose="020B0502040204020203" pitchFamily="34" charset="0"/>
              </a:rPr>
              <a:t>no employees to report</a:t>
            </a:r>
            <a:r>
              <a:rPr lang="en-US" sz="2400">
                <a:cs typeface="Segoe UI" panose="020B0502040204020203" pitchFamily="34" charset="0"/>
              </a:rPr>
              <a:t>.</a:t>
            </a:r>
          </a:p>
          <a:p>
            <a:pPr>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Show “</a:t>
            </a:r>
            <a:r>
              <a:rPr lang="en-US" sz="2400">
                <a:latin typeface="Adobe Devanagari" panose="02040503050201020203" pitchFamily="18" charset="0"/>
                <a:cs typeface="Adobe Devanagari" panose="02040503050201020203" pitchFamily="18" charset="0"/>
              </a:rPr>
              <a:t>0</a:t>
            </a:r>
            <a:r>
              <a:rPr lang="en-US" sz="2400">
                <a:cs typeface="Segoe UI" panose="020B0502040204020203" pitchFamily="34" charset="0"/>
              </a:rPr>
              <a:t>” for Unit Question #1</a:t>
            </a:r>
          </a:p>
        </p:txBody>
      </p:sp>
      <p:pic>
        <p:nvPicPr>
          <p:cNvPr id="5" name="Picture 4">
            <a:extLst>
              <a:ext uri="{FF2B5EF4-FFF2-40B4-BE49-F238E27FC236}">
                <a16:creationId xmlns:a16="http://schemas.microsoft.com/office/drawing/2014/main" id="{055649D0-48CB-4C97-B7AA-71050E5F25D2}"/>
              </a:ext>
            </a:extLst>
          </p:cNvPr>
          <p:cNvPicPr>
            <a:picLocks noChangeAspect="1"/>
          </p:cNvPicPr>
          <p:nvPr/>
        </p:nvPicPr>
        <p:blipFill>
          <a:blip r:embed="rId3"/>
          <a:stretch>
            <a:fillRect/>
          </a:stretch>
        </p:blipFill>
        <p:spPr>
          <a:xfrm>
            <a:off x="3334867" y="3637510"/>
            <a:ext cx="3048000" cy="371475"/>
          </a:xfrm>
          <a:prstGeom prst="rect">
            <a:avLst/>
          </a:prstGeom>
        </p:spPr>
      </p:pic>
      <p:pic>
        <p:nvPicPr>
          <p:cNvPr id="8" name="Picture 7">
            <a:extLst>
              <a:ext uri="{FF2B5EF4-FFF2-40B4-BE49-F238E27FC236}">
                <a16:creationId xmlns:a16="http://schemas.microsoft.com/office/drawing/2014/main" id="{7CF2EABB-A9F5-4899-AFAF-4C89592B19C0}"/>
              </a:ext>
            </a:extLst>
          </p:cNvPr>
          <p:cNvPicPr>
            <a:picLocks noChangeAspect="1"/>
          </p:cNvPicPr>
          <p:nvPr/>
        </p:nvPicPr>
        <p:blipFill>
          <a:blip r:embed="rId4"/>
          <a:stretch>
            <a:fillRect/>
          </a:stretch>
        </p:blipFill>
        <p:spPr>
          <a:xfrm>
            <a:off x="625463" y="4190999"/>
            <a:ext cx="9691121" cy="998839"/>
          </a:xfrm>
          <a:prstGeom prst="rect">
            <a:avLst/>
          </a:prstGeom>
        </p:spPr>
      </p:pic>
      <p:sp>
        <p:nvSpPr>
          <p:cNvPr id="9" name="Arrow: Right 8">
            <a:extLst>
              <a:ext uri="{FF2B5EF4-FFF2-40B4-BE49-F238E27FC236}">
                <a16:creationId xmlns:a16="http://schemas.microsoft.com/office/drawing/2014/main" id="{DFA46963-AB98-4E8E-91BC-FCF03897291B}"/>
              </a:ext>
            </a:extLst>
          </p:cNvPr>
          <p:cNvSpPr/>
          <p:nvPr/>
        </p:nvSpPr>
        <p:spPr>
          <a:xfrm rot="15077171">
            <a:off x="8799305" y="4942606"/>
            <a:ext cx="854014" cy="2515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7B34EF2-64A8-A649-E991-38DC16B0C8DD}"/>
              </a:ext>
            </a:extLst>
          </p:cNvPr>
          <p:cNvSpPr txBox="1">
            <a:spLocks/>
          </p:cNvSpPr>
          <p:nvPr/>
        </p:nvSpPr>
        <p:spPr bwMode="white">
          <a:xfrm>
            <a:off x="137218" y="667998"/>
            <a:ext cx="5420542"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Form 100R - Gateway</a:t>
            </a:r>
          </a:p>
        </p:txBody>
      </p:sp>
      <p:pic>
        <p:nvPicPr>
          <p:cNvPr id="2" name="Picture 1" descr="A picture containing text, watch, black, compass&#10;&#10;AI-generated content may be incorrect.">
            <a:extLst>
              <a:ext uri="{FF2B5EF4-FFF2-40B4-BE49-F238E27FC236}">
                <a16:creationId xmlns:a16="http://schemas.microsoft.com/office/drawing/2014/main" id="{EDB9A734-D211-DC85-5E3D-8DC64724A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4213035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CCBF30-FD2A-6D73-4F03-93101C2B8845}"/>
              </a:ext>
            </a:extLst>
          </p:cNvPr>
          <p:cNvSpPr txBox="1">
            <a:spLocks/>
          </p:cNvSpPr>
          <p:nvPr/>
        </p:nvSpPr>
        <p:spPr bwMode="white">
          <a:xfrm>
            <a:off x="1354145" y="766554"/>
            <a:ext cx="5420542"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Monthly Uploads - Gateway</a:t>
            </a:r>
          </a:p>
        </p:txBody>
      </p:sp>
      <p:pic>
        <p:nvPicPr>
          <p:cNvPr id="12" name="Picture 11" descr="Side view of a white calendar">
            <a:extLst>
              <a:ext uri="{FF2B5EF4-FFF2-40B4-BE49-F238E27FC236}">
                <a16:creationId xmlns:a16="http://schemas.microsoft.com/office/drawing/2014/main" id="{42DECFC5-3AA5-0682-7AB6-EB9005A5263E}"/>
              </a:ext>
            </a:extLst>
          </p:cNvPr>
          <p:cNvPicPr>
            <a:picLocks noChangeAspect="1"/>
          </p:cNvPicPr>
          <p:nvPr/>
        </p:nvPicPr>
        <p:blipFill>
          <a:blip r:embed="rId3"/>
          <a:stretch>
            <a:fillRect/>
          </a:stretch>
        </p:blipFill>
        <p:spPr>
          <a:xfrm>
            <a:off x="2722074" y="1800223"/>
            <a:ext cx="5980861" cy="39913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1" descr="A picture containing text, watch, black, compass&#10;&#10;AI-generated content may be incorrect.">
            <a:extLst>
              <a:ext uri="{FF2B5EF4-FFF2-40B4-BE49-F238E27FC236}">
                <a16:creationId xmlns:a16="http://schemas.microsoft.com/office/drawing/2014/main" id="{FAFD1D6D-5074-1560-2894-DD3F9BD1F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157047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6CC4-5A10-4AE2-BC9E-0EA3D0003D90}"/>
              </a:ext>
            </a:extLst>
          </p:cNvPr>
          <p:cNvSpPr>
            <a:spLocks noGrp="1"/>
          </p:cNvSpPr>
          <p:nvPr>
            <p:ph type="title"/>
          </p:nvPr>
        </p:nvSpPr>
        <p:spPr>
          <a:xfrm>
            <a:off x="882128" y="590507"/>
            <a:ext cx="7644744" cy="1033669"/>
          </a:xfrm>
        </p:spPr>
        <p:txBody>
          <a:bodyPr vert="horz" lIns="91440" tIns="45720" rIns="91440" bIns="45720" rtlCol="0" anchor="ctr">
            <a:normAutofit/>
          </a:bodyPr>
          <a:lstStyle/>
          <a:p>
            <a:pPr algn="r"/>
            <a:r>
              <a:rPr lang="en-US" sz="2800">
                <a:solidFill>
                  <a:srgbClr val="FFFFFF"/>
                </a:solidFill>
              </a:rPr>
              <a:t>Monthly Uploads – When Are They Due</a:t>
            </a:r>
            <a:endParaRPr lang="en-US" sz="2800" kern="1200">
              <a:solidFill>
                <a:srgbClr val="FFFFFF"/>
              </a:solidFill>
            </a:endParaRPr>
          </a:p>
        </p:txBody>
      </p:sp>
      <p:pic>
        <p:nvPicPr>
          <p:cNvPr id="5" name="Picture 4">
            <a:extLst>
              <a:ext uri="{FF2B5EF4-FFF2-40B4-BE49-F238E27FC236}">
                <a16:creationId xmlns:a16="http://schemas.microsoft.com/office/drawing/2014/main" id="{7AE2D803-6149-4B1E-93D9-1C57AA525A5E}"/>
              </a:ext>
            </a:extLst>
          </p:cNvPr>
          <p:cNvPicPr>
            <a:picLocks noChangeAspect="1"/>
          </p:cNvPicPr>
          <p:nvPr/>
        </p:nvPicPr>
        <p:blipFill>
          <a:blip r:embed="rId3"/>
          <a:stretch>
            <a:fillRect/>
          </a:stretch>
        </p:blipFill>
        <p:spPr>
          <a:xfrm>
            <a:off x="3619439" y="2021602"/>
            <a:ext cx="4729343" cy="3977659"/>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text, watch, black, compass&#10;&#10;AI-generated content may be incorrect.">
            <a:extLst>
              <a:ext uri="{FF2B5EF4-FFF2-40B4-BE49-F238E27FC236}">
                <a16:creationId xmlns:a16="http://schemas.microsoft.com/office/drawing/2014/main" id="{CA07F1C8-6CF6-64D8-5C45-544E1A4A2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064872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1126325" y="2197514"/>
            <a:ext cx="8006917" cy="3539430"/>
          </a:xfrm>
          <a:prstGeom prst="rect">
            <a:avLst/>
          </a:prstGeom>
          <a:noFill/>
        </p:spPr>
        <p:txBody>
          <a:bodyPr wrap="square">
            <a:spAutoFit/>
          </a:bodyPr>
          <a:lstStyle/>
          <a:p>
            <a:pPr>
              <a:tabLst>
                <a:tab pos="1600200" algn="l"/>
              </a:tabLst>
            </a:pPr>
            <a:r>
              <a:rPr lang="en-US" sz="2400" b="1">
                <a:cs typeface="Segoe UI" panose="020B0502040204020203" pitchFamily="34" charset="0"/>
              </a:rPr>
              <a:t>Bank Information</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Reconcilement for each bank account you have</a:t>
            </a:r>
          </a:p>
          <a:p>
            <a:pPr marL="457200" indent="-457200">
              <a:buFont typeface="Arial" panose="020B0604020202020204" pitchFamily="34" charset="0"/>
              <a:buChar char="•"/>
              <a:tabLst>
                <a:tab pos="1600200" algn="l"/>
              </a:tabLst>
            </a:pPr>
            <a:r>
              <a:rPr lang="en-US" sz="2400">
                <a:cs typeface="Segoe UI" panose="020B0502040204020203" pitchFamily="34" charset="0"/>
              </a:rPr>
              <a:t>Includes copy of</a:t>
            </a:r>
          </a:p>
          <a:p>
            <a:pPr marL="1377950" indent="-463550">
              <a:buSzPct val="60000"/>
              <a:buFont typeface="Wingdings" panose="05000000000000000000" pitchFamily="2" charset="2"/>
              <a:buChar char="Ø"/>
              <a:tabLst>
                <a:tab pos="1600200" algn="l"/>
              </a:tabLst>
            </a:pPr>
            <a:r>
              <a:rPr lang="en-US" sz="2400">
                <a:cs typeface="Segoe UI" panose="020B0502040204020203" pitchFamily="34" charset="0"/>
              </a:rPr>
              <a:t>Statement</a:t>
            </a:r>
          </a:p>
          <a:p>
            <a:pPr marL="1835150" lvl="1" indent="-463550">
              <a:buSzPct val="60000"/>
              <a:buFont typeface="Wingdings" panose="05000000000000000000" pitchFamily="2" charset="2"/>
              <a:buChar char="Ø"/>
              <a:tabLst>
                <a:tab pos="1600200" algn="l"/>
              </a:tabLst>
            </a:pPr>
            <a:r>
              <a:rPr lang="en-US" sz="2400">
                <a:cs typeface="Segoe UI" panose="020B0502040204020203" pitchFamily="34" charset="0"/>
              </a:rPr>
              <a:t>Optical images of checks</a:t>
            </a:r>
          </a:p>
          <a:p>
            <a:pPr marL="1377950" indent="-463550">
              <a:buSzPct val="60000"/>
              <a:buFont typeface="Wingdings" panose="05000000000000000000" pitchFamily="2" charset="2"/>
              <a:buChar char="Ø"/>
              <a:tabLst>
                <a:tab pos="1600200" algn="l"/>
              </a:tabLst>
            </a:pPr>
            <a:r>
              <a:rPr lang="en-US" sz="2400">
                <a:cs typeface="Segoe UI" panose="020B0502040204020203" pitchFamily="34" charset="0"/>
              </a:rPr>
              <a:t>List of outstanding checks</a:t>
            </a:r>
          </a:p>
          <a:p>
            <a:pPr>
              <a:buSzPct val="60000"/>
              <a:tabLst>
                <a:tab pos="1600200" algn="l"/>
              </a:tabLst>
            </a:pPr>
            <a:endParaRPr lang="en-US" sz="2800">
              <a:latin typeface="Segoe UI" panose="020B0502040204020203" pitchFamily="34" charset="0"/>
              <a:cs typeface="Segoe UI" panose="020B0502040204020203" pitchFamily="34" charset="0"/>
            </a:endParaRPr>
          </a:p>
          <a:p>
            <a:pPr>
              <a:buSzPct val="60000"/>
              <a:tabLst>
                <a:tab pos="1600200" algn="l"/>
              </a:tabLst>
            </a:pPr>
            <a:endParaRPr lang="en-US" sz="2800">
              <a:latin typeface="Segoe UI" panose="020B0502040204020203" pitchFamily="34" charset="0"/>
              <a:cs typeface="Segoe UI" panose="020B0502040204020203" pitchFamily="34" charset="0"/>
            </a:endParaRPr>
          </a:p>
        </p:txBody>
      </p:sp>
      <p:sp>
        <p:nvSpPr>
          <p:cNvPr id="4" name="Title 1">
            <a:extLst>
              <a:ext uri="{FF2B5EF4-FFF2-40B4-BE49-F238E27FC236}">
                <a16:creationId xmlns:a16="http://schemas.microsoft.com/office/drawing/2014/main" id="{D09D3199-D4FA-6188-91FA-C233FF5A88E4}"/>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Monthly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E6BC71A6-D74A-E575-90B0-683B38ED9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412225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11F85B-5967-428B-BE8B-819A79813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watch, black, compass&#10;&#10;AI-generated content may be incorrect.">
            <a:extLst>
              <a:ext uri="{FF2B5EF4-FFF2-40B4-BE49-F238E27FC236}">
                <a16:creationId xmlns:a16="http://schemas.microsoft.com/office/drawing/2014/main" id="{AD5AD3FD-1CD2-4933-73A5-3C328214F567}"/>
              </a:ext>
            </a:extLst>
          </p:cNvPr>
          <p:cNvPicPr>
            <a:picLocks noChangeAspect="1"/>
          </p:cNvPicPr>
          <p:nvPr/>
        </p:nvPicPr>
        <p:blipFill>
          <a:blip r:embed="rId3">
            <a:grayscl/>
            <a:extLst>
              <a:ext uri="{28A0092B-C50C-407E-A947-70E740481C1C}">
                <a14:useLocalDpi xmlns:a14="http://schemas.microsoft.com/office/drawing/2010/main" val="0"/>
              </a:ext>
            </a:extLst>
          </a:blip>
          <a:srcRect t="11305" b="32445"/>
          <a:stretch>
            <a:fillRect/>
          </a:stretch>
        </p:blipFill>
        <p:spPr>
          <a:xfrm>
            <a:off x="20" y="10"/>
            <a:ext cx="12191980" cy="6857990"/>
          </a:xfrm>
          <a:prstGeom prst="rect">
            <a:avLst/>
          </a:prstGeom>
        </p:spPr>
      </p:pic>
      <p:sp>
        <p:nvSpPr>
          <p:cNvPr id="12" name="Snip Diagonal Corner Rectangle 6">
            <a:extLst>
              <a:ext uri="{FF2B5EF4-FFF2-40B4-BE49-F238E27FC236}">
                <a16:creationId xmlns:a16="http://schemas.microsoft.com/office/drawing/2014/main" id="{28DA8D05-CF65-4382-8BF4-2A08754DB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1075"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CC29A3-FD60-A7FA-C8E5-25C678CA74D2}"/>
              </a:ext>
            </a:extLst>
          </p:cNvPr>
          <p:cNvSpPr>
            <a:spLocks noGrp="1"/>
          </p:cNvSpPr>
          <p:nvPr>
            <p:ph type="ctrTitle"/>
          </p:nvPr>
        </p:nvSpPr>
        <p:spPr>
          <a:xfrm>
            <a:off x="571274" y="2509284"/>
            <a:ext cx="6767736" cy="2486049"/>
          </a:xfrm>
        </p:spPr>
        <p:txBody>
          <a:bodyPr>
            <a:normAutofit/>
          </a:bodyPr>
          <a:lstStyle/>
          <a:p>
            <a:pPr>
              <a:lnSpc>
                <a:spcPct val="90000"/>
              </a:lnSpc>
            </a:pPr>
            <a:r>
              <a:rPr lang="en-US" sz="4100"/>
              <a:t>Indiana state board of accounts </a:t>
            </a:r>
            <a:br>
              <a:rPr lang="en-US" sz="4100"/>
            </a:br>
            <a:br>
              <a:rPr lang="en-US" sz="4100"/>
            </a:br>
            <a:endParaRPr lang="en-US" sz="4100"/>
          </a:p>
        </p:txBody>
      </p:sp>
      <p:sp>
        <p:nvSpPr>
          <p:cNvPr id="3" name="Subtitle 2">
            <a:extLst>
              <a:ext uri="{FF2B5EF4-FFF2-40B4-BE49-F238E27FC236}">
                <a16:creationId xmlns:a16="http://schemas.microsoft.com/office/drawing/2014/main" id="{102E66A2-3E97-075F-E706-9D9AF616EEA7}"/>
              </a:ext>
            </a:extLst>
          </p:cNvPr>
          <p:cNvSpPr>
            <a:spLocks noGrp="1"/>
          </p:cNvSpPr>
          <p:nvPr>
            <p:ph type="subTitle" idx="1"/>
          </p:nvPr>
        </p:nvSpPr>
        <p:spPr>
          <a:xfrm>
            <a:off x="614249" y="5071532"/>
            <a:ext cx="5133408" cy="914401"/>
          </a:xfrm>
        </p:spPr>
        <p:txBody>
          <a:bodyPr>
            <a:normAutofit/>
          </a:bodyPr>
          <a:lstStyle/>
          <a:p>
            <a:r>
              <a:rPr lang="en-US">
                <a:solidFill>
                  <a:schemeClr val="tx1"/>
                </a:solidFill>
              </a:rPr>
              <a:t>Conservancy District Presentation</a:t>
            </a:r>
          </a:p>
          <a:p>
            <a:r>
              <a:rPr lang="en-US">
                <a:solidFill>
                  <a:schemeClr val="tx1"/>
                </a:solidFill>
              </a:rPr>
              <a:t>October 7, 2025</a:t>
            </a:r>
          </a:p>
        </p:txBody>
      </p:sp>
      <p:grpSp>
        <p:nvGrpSpPr>
          <p:cNvPr id="14" name="Group 13">
            <a:extLst>
              <a:ext uri="{FF2B5EF4-FFF2-40B4-BE49-F238E27FC236}">
                <a16:creationId xmlns:a16="http://schemas.microsoft.com/office/drawing/2014/main" id="{E0C6252F-9468-4CFE-8A28-0DFE703FB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1344" y="9144"/>
            <a:ext cx="6080656" cy="6163733"/>
            <a:chOff x="6108170" y="8467"/>
            <a:chExt cx="6080656" cy="6163733"/>
          </a:xfrm>
        </p:grpSpPr>
        <p:cxnSp>
          <p:nvCxnSpPr>
            <p:cNvPr id="15" name="Straight Connector 14">
              <a:extLst>
                <a:ext uri="{FF2B5EF4-FFF2-40B4-BE49-F238E27FC236}">
                  <a16:creationId xmlns:a16="http://schemas.microsoft.com/office/drawing/2014/main" id="{F873F8F7-6FEE-4BB3-94A3-78B5C2FF1D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F5B2264-1E71-4A5B-ABFC-2832FD78EC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6E0A76D-9460-46B8-BD58-9E9BF9CEB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7E3790F-67C5-42CD-B933-75C6F3250A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EF3C2C4-F6BB-4D14-8577-3649162D0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9936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86037-B66B-4397-988F-801CFEAD3E3D}"/>
              </a:ext>
            </a:extLst>
          </p:cNvPr>
          <p:cNvPicPr>
            <a:picLocks noChangeAspect="1"/>
          </p:cNvPicPr>
          <p:nvPr/>
        </p:nvPicPr>
        <p:blipFill>
          <a:blip r:embed="rId3"/>
          <a:stretch>
            <a:fillRect/>
          </a:stretch>
        </p:blipFill>
        <p:spPr>
          <a:xfrm>
            <a:off x="7627374" y="4405834"/>
            <a:ext cx="2062946" cy="1923558"/>
          </a:xfrm>
          <a:prstGeom prst="rect">
            <a:avLst/>
          </a:prstGeom>
          <a:ln w="3175">
            <a:solidFill>
              <a:schemeClr val="tx1"/>
            </a:solidFill>
          </a:ln>
          <a:effectLst/>
        </p:spPr>
      </p:pic>
      <p:sp>
        <p:nvSpPr>
          <p:cNvPr id="4" name="Title 1">
            <a:extLst>
              <a:ext uri="{FF2B5EF4-FFF2-40B4-BE49-F238E27FC236}">
                <a16:creationId xmlns:a16="http://schemas.microsoft.com/office/drawing/2014/main" id="{19DC4D67-2E83-C9DD-6BD4-601079667B5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Monthly Uploads – Gateway</a:t>
            </a:r>
          </a:p>
        </p:txBody>
      </p:sp>
      <p:sp>
        <p:nvSpPr>
          <p:cNvPr id="8" name="TextBox 7">
            <a:extLst>
              <a:ext uri="{FF2B5EF4-FFF2-40B4-BE49-F238E27FC236}">
                <a16:creationId xmlns:a16="http://schemas.microsoft.com/office/drawing/2014/main" id="{854E13D5-6286-C47D-5DF0-F77D46EE102C}"/>
              </a:ext>
            </a:extLst>
          </p:cNvPr>
          <p:cNvSpPr txBox="1"/>
          <p:nvPr/>
        </p:nvSpPr>
        <p:spPr>
          <a:xfrm>
            <a:off x="1126325" y="2197514"/>
            <a:ext cx="8006917" cy="3170099"/>
          </a:xfrm>
          <a:prstGeom prst="rect">
            <a:avLst/>
          </a:prstGeom>
          <a:noFill/>
        </p:spPr>
        <p:txBody>
          <a:bodyPr wrap="square">
            <a:spAutoFit/>
          </a:bodyPr>
          <a:lstStyle/>
          <a:p>
            <a:pPr>
              <a:tabLst>
                <a:tab pos="1600200" algn="l"/>
              </a:tabLst>
            </a:pPr>
            <a:r>
              <a:rPr lang="en-US" sz="2400" b="1">
                <a:cs typeface="Segoe UI" panose="020B0502040204020203" pitchFamily="34" charset="0"/>
              </a:rPr>
              <a:t>Meeting Minutes</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Minutes from each Board meeting</a:t>
            </a:r>
          </a:p>
          <a:p>
            <a:pPr marL="457200" indent="-457200">
              <a:buFont typeface="Arial" panose="020B0604020202020204" pitchFamily="34" charset="0"/>
              <a:buChar char="•"/>
              <a:tabLst>
                <a:tab pos="1600200" algn="l"/>
              </a:tabLst>
            </a:pPr>
            <a:r>
              <a:rPr lang="en-US" sz="2400">
                <a:cs typeface="Segoe UI" panose="020B0502040204020203" pitchFamily="34" charset="0"/>
              </a:rPr>
              <a:t>If not signed/approved before due date, upload unsigned copy and replace with approved copy later</a:t>
            </a:r>
          </a:p>
          <a:p>
            <a:pPr marL="457200" indent="-457200">
              <a:buFont typeface="Arial" panose="020B0604020202020204" pitchFamily="34" charset="0"/>
              <a:buChar char="•"/>
              <a:tabLst>
                <a:tab pos="1600200" algn="l"/>
              </a:tabLst>
            </a:pPr>
            <a:r>
              <a:rPr lang="en-US" sz="2400">
                <a:cs typeface="Segoe UI" panose="020B0502040204020203" pitchFamily="34" charset="0"/>
              </a:rPr>
              <a:t>If meetings are not monthly, indicate so</a:t>
            </a:r>
          </a:p>
          <a:p>
            <a:pPr>
              <a:buSzPct val="60000"/>
              <a:tabLst>
                <a:tab pos="1600200" algn="l"/>
              </a:tabLst>
            </a:pPr>
            <a:endParaRPr lang="en-US" sz="2800">
              <a:latin typeface="Segoe UI" panose="020B0502040204020203" pitchFamily="34" charset="0"/>
              <a:cs typeface="Segoe UI" panose="020B0502040204020203" pitchFamily="34" charset="0"/>
            </a:endParaRPr>
          </a:p>
          <a:p>
            <a:pPr>
              <a:buSzPct val="60000"/>
              <a:tabLst>
                <a:tab pos="1600200" algn="l"/>
              </a:tabLst>
            </a:pPr>
            <a:endParaRPr lang="en-US" sz="2800">
              <a:latin typeface="Segoe UI" panose="020B0502040204020203" pitchFamily="34" charset="0"/>
              <a:cs typeface="Segoe UI" panose="020B0502040204020203" pitchFamily="34" charset="0"/>
            </a:endParaRPr>
          </a:p>
        </p:txBody>
      </p:sp>
      <p:pic>
        <p:nvPicPr>
          <p:cNvPr id="2" name="Picture 1" descr="A picture containing text, watch, black, compass&#10;&#10;AI-generated content may be incorrect.">
            <a:extLst>
              <a:ext uri="{FF2B5EF4-FFF2-40B4-BE49-F238E27FC236}">
                <a16:creationId xmlns:a16="http://schemas.microsoft.com/office/drawing/2014/main" id="{5723AB44-C887-B996-3AFC-6F3D5AD4D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22987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066AB-F8BC-4CE4-AEB7-4B0B834E5F8C}"/>
              </a:ext>
            </a:extLst>
          </p:cNvPr>
          <p:cNvPicPr>
            <a:picLocks noChangeAspect="1"/>
          </p:cNvPicPr>
          <p:nvPr/>
        </p:nvPicPr>
        <p:blipFill>
          <a:blip r:embed="rId3"/>
          <a:stretch>
            <a:fillRect/>
          </a:stretch>
        </p:blipFill>
        <p:spPr>
          <a:xfrm>
            <a:off x="2181037" y="5376664"/>
            <a:ext cx="7258050" cy="1104900"/>
          </a:xfrm>
          <a:prstGeom prst="rect">
            <a:avLst/>
          </a:prstGeom>
        </p:spPr>
      </p:pic>
      <p:sp>
        <p:nvSpPr>
          <p:cNvPr id="4" name="Title 1">
            <a:extLst>
              <a:ext uri="{FF2B5EF4-FFF2-40B4-BE49-F238E27FC236}">
                <a16:creationId xmlns:a16="http://schemas.microsoft.com/office/drawing/2014/main" id="{DF4E7B16-0EB1-39DC-1374-60FB1E4071BE}"/>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Monthly Uploads – Gateway</a:t>
            </a:r>
          </a:p>
        </p:txBody>
      </p:sp>
      <p:sp>
        <p:nvSpPr>
          <p:cNvPr id="8" name="TextBox 7">
            <a:extLst>
              <a:ext uri="{FF2B5EF4-FFF2-40B4-BE49-F238E27FC236}">
                <a16:creationId xmlns:a16="http://schemas.microsoft.com/office/drawing/2014/main" id="{3EF0DFCA-09C1-279B-DFE0-CD9B1A57698A}"/>
              </a:ext>
            </a:extLst>
          </p:cNvPr>
          <p:cNvSpPr txBox="1"/>
          <p:nvPr/>
        </p:nvSpPr>
        <p:spPr>
          <a:xfrm>
            <a:off x="1289408" y="1751447"/>
            <a:ext cx="8006917" cy="4278094"/>
          </a:xfrm>
          <a:prstGeom prst="rect">
            <a:avLst/>
          </a:prstGeom>
          <a:noFill/>
        </p:spPr>
        <p:txBody>
          <a:bodyPr wrap="square">
            <a:spAutoFit/>
          </a:bodyPr>
          <a:lstStyle/>
          <a:p>
            <a:pPr>
              <a:tabLst>
                <a:tab pos="1600200" algn="l"/>
              </a:tabLst>
            </a:pPr>
            <a:r>
              <a:rPr lang="en-US" sz="2400" b="1">
                <a:cs typeface="Segoe UI" panose="020B0502040204020203" pitchFamily="34" charset="0"/>
              </a:rPr>
              <a:t>Funds Ledger</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List of funds from your ledger/Quickbooks</a:t>
            </a:r>
          </a:p>
          <a:p>
            <a:pPr marL="457200" indent="-457200">
              <a:buFont typeface="Arial" panose="020B0604020202020204" pitchFamily="34" charset="0"/>
              <a:buChar char="•"/>
              <a:tabLst>
                <a:tab pos="1600200" algn="l"/>
              </a:tabLst>
            </a:pPr>
            <a:r>
              <a:rPr lang="en-US" sz="2400">
                <a:cs typeface="Segoe UI" panose="020B0502040204020203" pitchFamily="34" charset="0"/>
              </a:rPr>
              <a:t>Includes</a:t>
            </a:r>
          </a:p>
          <a:p>
            <a:pPr marL="1377950" indent="-463550">
              <a:buSzPct val="60000"/>
              <a:buFont typeface="Wingdings" panose="05000000000000000000" pitchFamily="2" charset="2"/>
              <a:buChar char="ü"/>
              <a:tabLst>
                <a:tab pos="1600200" algn="l"/>
              </a:tabLst>
            </a:pPr>
            <a:r>
              <a:rPr lang="en-US" sz="2400">
                <a:cs typeface="Segoe UI" panose="020B0502040204020203" pitchFamily="34" charset="0"/>
              </a:rPr>
              <a:t>Beginning of month fund cash &amp; investment balance</a:t>
            </a:r>
          </a:p>
          <a:p>
            <a:pPr marL="1377950" indent="-463550">
              <a:buSzPct val="60000"/>
              <a:buFont typeface="Wingdings" panose="05000000000000000000" pitchFamily="2" charset="2"/>
              <a:buChar char="ü"/>
              <a:tabLst>
                <a:tab pos="1600200" algn="l"/>
              </a:tabLst>
            </a:pPr>
            <a:r>
              <a:rPr lang="en-US" sz="2400">
                <a:cs typeface="Segoe UI" panose="020B0502040204020203" pitchFamily="34" charset="0"/>
              </a:rPr>
              <a:t>Receipts in total for the month</a:t>
            </a:r>
          </a:p>
          <a:p>
            <a:pPr marL="1377950" indent="-463550">
              <a:buSzPct val="60000"/>
              <a:buFont typeface="Wingdings" panose="05000000000000000000" pitchFamily="2" charset="2"/>
              <a:buChar char="ü"/>
              <a:tabLst>
                <a:tab pos="1600200" algn="l"/>
              </a:tabLst>
            </a:pPr>
            <a:r>
              <a:rPr lang="en-US" sz="2400">
                <a:cs typeface="Segoe UI" panose="020B0502040204020203" pitchFamily="34" charset="0"/>
              </a:rPr>
              <a:t>Disbursements in total for the month</a:t>
            </a:r>
          </a:p>
          <a:p>
            <a:pPr marL="1377950" indent="-463550">
              <a:buSzPct val="60000"/>
              <a:buFont typeface="Wingdings" panose="05000000000000000000" pitchFamily="2" charset="2"/>
              <a:buChar char="ü"/>
              <a:tabLst>
                <a:tab pos="1600200" algn="l"/>
              </a:tabLst>
            </a:pPr>
            <a:r>
              <a:rPr lang="en-US" sz="2400">
                <a:cs typeface="Segoe UI" panose="020B0502040204020203" pitchFamily="34" charset="0"/>
              </a:rPr>
              <a:t>Ending fund balance</a:t>
            </a:r>
          </a:p>
          <a:p>
            <a:pPr>
              <a:buSzPct val="60000"/>
              <a:tabLst>
                <a:tab pos="1600200" algn="l"/>
              </a:tabLst>
            </a:pPr>
            <a:endParaRPr lang="en-US" sz="2800">
              <a:latin typeface="Segoe UI" panose="020B0502040204020203" pitchFamily="34" charset="0"/>
              <a:cs typeface="Segoe UI" panose="020B0502040204020203" pitchFamily="34" charset="0"/>
            </a:endParaRPr>
          </a:p>
          <a:p>
            <a:pPr>
              <a:buSzPct val="60000"/>
              <a:tabLst>
                <a:tab pos="1600200" algn="l"/>
              </a:tabLst>
            </a:pPr>
            <a:endParaRPr lang="en-US" sz="2800">
              <a:latin typeface="Segoe UI" panose="020B0502040204020203" pitchFamily="34" charset="0"/>
              <a:cs typeface="Segoe UI" panose="020B0502040204020203" pitchFamily="34" charset="0"/>
            </a:endParaRPr>
          </a:p>
        </p:txBody>
      </p:sp>
      <p:pic>
        <p:nvPicPr>
          <p:cNvPr id="2" name="Picture 1" descr="A picture containing text, watch, black, compass&#10;&#10;AI-generated content may be incorrect.">
            <a:extLst>
              <a:ext uri="{FF2B5EF4-FFF2-40B4-BE49-F238E27FC236}">
                <a16:creationId xmlns:a16="http://schemas.microsoft.com/office/drawing/2014/main" id="{F5D11A85-8622-417C-455D-9DA29ADEE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650843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08D0AE-13C6-DB5B-EB8F-E2351523EEEE}"/>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Monthly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61025A1E-787C-2B70-44B9-FF047D733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pic>
        <p:nvPicPr>
          <p:cNvPr id="6" name="Picture 5">
            <a:extLst>
              <a:ext uri="{FF2B5EF4-FFF2-40B4-BE49-F238E27FC236}">
                <a16:creationId xmlns:a16="http://schemas.microsoft.com/office/drawing/2014/main" id="{73118406-7221-ED52-6B14-5A5848F4F5EB}"/>
              </a:ext>
            </a:extLst>
          </p:cNvPr>
          <p:cNvPicPr>
            <a:picLocks noChangeAspect="1"/>
          </p:cNvPicPr>
          <p:nvPr/>
        </p:nvPicPr>
        <p:blipFill>
          <a:blip r:embed="rId4"/>
          <a:stretch>
            <a:fillRect/>
          </a:stretch>
        </p:blipFill>
        <p:spPr>
          <a:xfrm>
            <a:off x="2330458" y="2201204"/>
            <a:ext cx="7531083" cy="1886702"/>
          </a:xfrm>
          <a:prstGeom prst="rect">
            <a:avLst/>
          </a:prstGeom>
        </p:spPr>
      </p:pic>
    </p:spTree>
    <p:extLst>
      <p:ext uri="{BB962C8B-B14F-4D97-AF65-F5344CB8AC3E}">
        <p14:creationId xmlns:p14="http://schemas.microsoft.com/office/powerpoint/2010/main" val="4190917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ADFB41-E3AD-AE79-317C-6D93B59383A4}"/>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8" name="Picture 7" descr="A table calendar on a wooden table">
            <a:extLst>
              <a:ext uri="{FF2B5EF4-FFF2-40B4-BE49-F238E27FC236}">
                <a16:creationId xmlns:a16="http://schemas.microsoft.com/office/drawing/2014/main" id="{830C62A6-B35F-74AA-FF20-6E625C5701E2}"/>
              </a:ext>
            </a:extLst>
          </p:cNvPr>
          <p:cNvPicPr>
            <a:picLocks noChangeAspect="1"/>
          </p:cNvPicPr>
          <p:nvPr/>
        </p:nvPicPr>
        <p:blipFill>
          <a:blip r:embed="rId3"/>
          <a:stretch>
            <a:fillRect/>
          </a:stretch>
        </p:blipFill>
        <p:spPr>
          <a:xfrm>
            <a:off x="3118103" y="1984887"/>
            <a:ext cx="5955794" cy="397567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 name="Picture 1" descr="A picture containing text, watch, black, compass&#10;&#10;AI-generated content may be incorrect.">
            <a:extLst>
              <a:ext uri="{FF2B5EF4-FFF2-40B4-BE49-F238E27FC236}">
                <a16:creationId xmlns:a16="http://schemas.microsoft.com/office/drawing/2014/main" id="{C45C617E-FDE2-EA6D-3BEB-5EC53BF27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119054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745287" y="1429461"/>
            <a:ext cx="10701425" cy="5693866"/>
          </a:xfrm>
          <a:prstGeom prst="rect">
            <a:avLst/>
          </a:prstGeom>
          <a:noFill/>
        </p:spPr>
        <p:txBody>
          <a:bodyPr wrap="square">
            <a:spAutoFit/>
          </a:bodyPr>
          <a:lstStyle/>
          <a:p>
            <a:pPr>
              <a:tabLst>
                <a:tab pos="1600200" algn="l"/>
              </a:tabLst>
            </a:pPr>
            <a:r>
              <a:rPr lang="en-US" sz="2400" b="1">
                <a:cs typeface="Segoe UI" panose="020B0502040204020203" pitchFamily="34" charset="0"/>
              </a:rPr>
              <a:t>Required to be uploaded by March 1, 2025</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Same timeline as the SBOA AFR</a:t>
            </a:r>
          </a:p>
          <a:p>
            <a:pPr marL="457200" indent="-457200">
              <a:buFont typeface="Arial" panose="020B0604020202020204" pitchFamily="34" charset="0"/>
              <a:buChar char="•"/>
              <a:tabLst>
                <a:tab pos="1600200" algn="l"/>
              </a:tabLst>
            </a:pPr>
            <a:r>
              <a:rPr lang="en-US" sz="2400">
                <a:cs typeface="Segoe UI" panose="020B0502040204020203" pitchFamily="34" charset="0"/>
              </a:rPr>
              <a:t>Includes:</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Year End Investment Statements</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Detail of Receipt Activity</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Detail of Disbursement Activity</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Salary Ordinance</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Vendor History Report</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Payroll History Report</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Funds Ledger</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Accounts Payable / Receivable Report</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Personnel Policy</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Excel Data Capture</a:t>
            </a:r>
          </a:p>
          <a:p>
            <a:pPr marL="457200" indent="-457200">
              <a:buFont typeface="Arial" panose="020B0604020202020204" pitchFamily="34" charset="0"/>
              <a:buChar char="•"/>
              <a:tabLst>
                <a:tab pos="1600200" algn="l"/>
              </a:tabLst>
            </a:pPr>
            <a:endParaRPr lang="en-US" sz="2800">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AF738270-0105-42A6-83BD-B00D191D6718}"/>
              </a:ext>
            </a:extLst>
          </p:cNvPr>
          <p:cNvPicPr>
            <a:picLocks noChangeAspect="1"/>
          </p:cNvPicPr>
          <p:nvPr/>
        </p:nvPicPr>
        <p:blipFill>
          <a:blip r:embed="rId3"/>
          <a:stretch>
            <a:fillRect/>
          </a:stretch>
        </p:blipFill>
        <p:spPr>
          <a:xfrm rot="277547">
            <a:off x="7869533" y="1772587"/>
            <a:ext cx="3797478" cy="2897248"/>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7C4DCD5B-0F00-97A8-CC67-7B66790E6536}"/>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457FB305-133A-52C1-71BF-675AE04D9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967509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556169" y="2391386"/>
            <a:ext cx="9681340" cy="3416320"/>
          </a:xfrm>
          <a:prstGeom prst="rect">
            <a:avLst/>
          </a:prstGeom>
          <a:noFill/>
        </p:spPr>
        <p:txBody>
          <a:bodyPr wrap="square">
            <a:spAutoFit/>
          </a:bodyPr>
          <a:lstStyle/>
          <a:p>
            <a:pPr>
              <a:tabLst>
                <a:tab pos="1600200" algn="l"/>
              </a:tabLst>
            </a:pPr>
            <a:r>
              <a:rPr lang="en-US" sz="2400" b="1">
                <a:cs typeface="Segoe UI" panose="020B0502040204020203" pitchFamily="34" charset="0"/>
              </a:rPr>
              <a:t>Investment Statement</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Similar to bank account statement - only for any investments you may have</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Savings</a:t>
            </a:r>
          </a:p>
          <a:p>
            <a:pPr marL="1377950" indent="-463550">
              <a:buSzPct val="70000"/>
              <a:buFont typeface="Wingdings" panose="05000000000000000000" pitchFamily="2" charset="2"/>
              <a:buChar char="ü"/>
              <a:tabLst>
                <a:tab pos="1600200" algn="l"/>
              </a:tabLst>
            </a:pPr>
            <a:r>
              <a:rPr lang="en-US" sz="2400">
                <a:cs typeface="Segoe UI" panose="020B0502040204020203" pitchFamily="34" charset="0"/>
              </a:rPr>
              <a:t>CDs</a:t>
            </a:r>
          </a:p>
          <a:p>
            <a:pPr marL="914400">
              <a:buSzPct val="70000"/>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Upload December 2024 statements for all investment accounts</a:t>
            </a:r>
          </a:p>
        </p:txBody>
      </p:sp>
      <p:sp>
        <p:nvSpPr>
          <p:cNvPr id="4" name="Title 1">
            <a:extLst>
              <a:ext uri="{FF2B5EF4-FFF2-40B4-BE49-F238E27FC236}">
                <a16:creationId xmlns:a16="http://schemas.microsoft.com/office/drawing/2014/main" id="{9BBF84AA-47BF-7BB1-5B8D-7E896240C18C}"/>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C0B4A312-244A-62AB-3725-2D78DC9CA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962714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459350" y="2090172"/>
            <a:ext cx="10825966" cy="3046988"/>
          </a:xfrm>
          <a:prstGeom prst="rect">
            <a:avLst/>
          </a:prstGeom>
          <a:noFill/>
        </p:spPr>
        <p:txBody>
          <a:bodyPr wrap="square">
            <a:spAutoFit/>
          </a:bodyPr>
          <a:lstStyle/>
          <a:p>
            <a:pPr>
              <a:tabLst>
                <a:tab pos="1600200" algn="l"/>
              </a:tabLst>
            </a:pPr>
            <a:r>
              <a:rPr lang="en-US" sz="2400" b="1">
                <a:cs typeface="Segoe UI" panose="020B0502040204020203" pitchFamily="34" charset="0"/>
              </a:rPr>
              <a:t>Detail of Receipt Activity</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Does </a:t>
            </a:r>
            <a:r>
              <a:rPr lang="en-US" sz="2400" u="sng">
                <a:cs typeface="Segoe UI" panose="020B0502040204020203" pitchFamily="34" charset="0"/>
              </a:rPr>
              <a:t>not</a:t>
            </a:r>
            <a:r>
              <a:rPr lang="en-US" sz="2400">
                <a:cs typeface="Segoe UI" panose="020B0502040204020203" pitchFamily="34" charset="0"/>
              </a:rPr>
              <a:t> apply to hand-posted records</a:t>
            </a:r>
          </a:p>
          <a:p>
            <a:pPr marL="457200" indent="-457200">
              <a:buFont typeface="Arial" panose="020B0604020202020204" pitchFamily="34" charset="0"/>
              <a:buChar char="•"/>
              <a:tabLst>
                <a:tab pos="1600200" algn="l"/>
              </a:tabLst>
            </a:pPr>
            <a:r>
              <a:rPr lang="en-US" sz="2400">
                <a:cs typeface="Segoe UI" panose="020B0502040204020203" pitchFamily="34" charset="0"/>
              </a:rPr>
              <a:t>Listing of all receipts issued and posted during the year</a:t>
            </a:r>
          </a:p>
          <a:p>
            <a:pPr marL="457200" indent="-457200">
              <a:buFont typeface="Arial" panose="020B0604020202020204" pitchFamily="34" charset="0"/>
              <a:buChar char="•"/>
              <a:tabLst>
                <a:tab pos="1600200" algn="l"/>
              </a:tabLst>
            </a:pPr>
            <a:r>
              <a:rPr lang="en-US" sz="2400">
                <a:cs typeface="Segoe UI" panose="020B0502040204020203" pitchFamily="34" charset="0"/>
              </a:rPr>
              <a:t>Most systems have a “history” function that should provide this information</a:t>
            </a:r>
          </a:p>
          <a:p>
            <a:pPr marL="457200" indent="-457200">
              <a:buFont typeface="Arial" panose="020B0604020202020204" pitchFamily="34" charset="0"/>
              <a:buChar char="•"/>
              <a:tabLst>
                <a:tab pos="1600200" algn="l"/>
              </a:tabLst>
            </a:pPr>
            <a:r>
              <a:rPr lang="en-US" sz="2400">
                <a:cs typeface="Segoe UI" panose="020B0502040204020203" pitchFamily="34" charset="0"/>
              </a:rPr>
              <a:t>May need to contact your software vendor for assistance</a:t>
            </a:r>
          </a:p>
          <a:p>
            <a:pPr marL="457200" indent="-457200">
              <a:buFont typeface="Arial" panose="020B0604020202020204" pitchFamily="34" charset="0"/>
              <a:buChar char="•"/>
              <a:tabLst>
                <a:tab pos="1600200" algn="l"/>
              </a:tabLst>
            </a:pPr>
            <a:r>
              <a:rPr lang="en-US" sz="2400">
                <a:cs typeface="Segoe UI" panose="020B0502040204020203" pitchFamily="34" charset="0"/>
              </a:rPr>
              <a:t>Include receipt numbers, dates, and amounts</a:t>
            </a:r>
          </a:p>
        </p:txBody>
      </p:sp>
      <p:sp>
        <p:nvSpPr>
          <p:cNvPr id="3" name="Title 1">
            <a:extLst>
              <a:ext uri="{FF2B5EF4-FFF2-40B4-BE49-F238E27FC236}">
                <a16:creationId xmlns:a16="http://schemas.microsoft.com/office/drawing/2014/main" id="{6420014A-B12E-1A8C-28CD-384BB937AB86}"/>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FD21060C-C8DA-525F-92FD-D18D5730D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410083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459350" y="2090172"/>
            <a:ext cx="10825966" cy="3046988"/>
          </a:xfrm>
          <a:prstGeom prst="rect">
            <a:avLst/>
          </a:prstGeom>
          <a:noFill/>
        </p:spPr>
        <p:txBody>
          <a:bodyPr wrap="square">
            <a:spAutoFit/>
          </a:bodyPr>
          <a:lstStyle/>
          <a:p>
            <a:pPr>
              <a:tabLst>
                <a:tab pos="1600200" algn="l"/>
              </a:tabLst>
            </a:pPr>
            <a:r>
              <a:rPr lang="en-US" sz="2400" b="1">
                <a:cs typeface="Segoe UI" panose="020B0502040204020203" pitchFamily="34" charset="0"/>
              </a:rPr>
              <a:t>Detail of Disbursement Activity</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Does </a:t>
            </a:r>
            <a:r>
              <a:rPr lang="en-US" sz="2400" u="sng">
                <a:cs typeface="Segoe UI" panose="020B0502040204020203" pitchFamily="34" charset="0"/>
              </a:rPr>
              <a:t>not</a:t>
            </a:r>
            <a:r>
              <a:rPr lang="en-US" sz="2400">
                <a:cs typeface="Segoe UI" panose="020B0502040204020203" pitchFamily="34" charset="0"/>
              </a:rPr>
              <a:t> apply to hand-posted records</a:t>
            </a:r>
          </a:p>
          <a:p>
            <a:pPr marL="457200" indent="-457200">
              <a:buFont typeface="Arial" panose="020B0604020202020204" pitchFamily="34" charset="0"/>
              <a:buChar char="•"/>
              <a:tabLst>
                <a:tab pos="1600200" algn="l"/>
              </a:tabLst>
            </a:pPr>
            <a:r>
              <a:rPr lang="en-US" sz="2400">
                <a:cs typeface="Segoe UI" panose="020B0502040204020203" pitchFamily="34" charset="0"/>
              </a:rPr>
              <a:t>Listing of all non-payroll disbursements posted during the year</a:t>
            </a:r>
          </a:p>
          <a:p>
            <a:pPr marL="457200" indent="-457200">
              <a:buFont typeface="Arial" panose="020B0604020202020204" pitchFamily="34" charset="0"/>
              <a:buChar char="•"/>
              <a:tabLst>
                <a:tab pos="1600200" algn="l"/>
              </a:tabLst>
            </a:pPr>
            <a:r>
              <a:rPr lang="en-US" sz="2400">
                <a:cs typeface="Segoe UI" panose="020B0502040204020203" pitchFamily="34" charset="0"/>
              </a:rPr>
              <a:t>Most systems have a “history” function that should provide this information</a:t>
            </a:r>
          </a:p>
          <a:p>
            <a:pPr marL="457200" indent="-457200">
              <a:buFont typeface="Arial" panose="020B0604020202020204" pitchFamily="34" charset="0"/>
              <a:buChar char="•"/>
              <a:tabLst>
                <a:tab pos="1600200" algn="l"/>
              </a:tabLst>
            </a:pPr>
            <a:r>
              <a:rPr lang="en-US" sz="2400">
                <a:cs typeface="Segoe UI" panose="020B0502040204020203" pitchFamily="34" charset="0"/>
              </a:rPr>
              <a:t>May need to contact your software vendor for assistance</a:t>
            </a:r>
          </a:p>
          <a:p>
            <a:pPr marL="457200" indent="-457200">
              <a:buFont typeface="Arial" panose="020B0604020202020204" pitchFamily="34" charset="0"/>
              <a:buChar char="•"/>
              <a:tabLst>
                <a:tab pos="1600200" algn="l"/>
              </a:tabLst>
            </a:pPr>
            <a:r>
              <a:rPr lang="en-US" sz="2400">
                <a:cs typeface="Segoe UI" panose="020B0502040204020203" pitchFamily="34" charset="0"/>
              </a:rPr>
              <a:t>Include check numbers, dates, amounts, and payee name</a:t>
            </a:r>
          </a:p>
        </p:txBody>
      </p:sp>
      <p:sp>
        <p:nvSpPr>
          <p:cNvPr id="3" name="Title 1">
            <a:extLst>
              <a:ext uri="{FF2B5EF4-FFF2-40B4-BE49-F238E27FC236}">
                <a16:creationId xmlns:a16="http://schemas.microsoft.com/office/drawing/2014/main" id="{55414C1E-88FA-98D0-CDF4-B71AB61E0BEA}"/>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6742D5E9-FE70-FAA6-D140-6F83F5E15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203601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405562" y="2274838"/>
            <a:ext cx="10825966" cy="1938992"/>
          </a:xfrm>
          <a:prstGeom prst="rect">
            <a:avLst/>
          </a:prstGeom>
          <a:noFill/>
        </p:spPr>
        <p:txBody>
          <a:bodyPr wrap="square">
            <a:spAutoFit/>
          </a:bodyPr>
          <a:lstStyle/>
          <a:p>
            <a:pPr>
              <a:tabLst>
                <a:tab pos="1600200" algn="l"/>
              </a:tabLst>
            </a:pPr>
            <a:r>
              <a:rPr lang="en-US" sz="2400" b="1">
                <a:cs typeface="Segoe UI" panose="020B0502040204020203" pitchFamily="34" charset="0"/>
              </a:rPr>
              <a:t>Salary Ordinance</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Shows the approved salary of district employees</a:t>
            </a:r>
          </a:p>
          <a:p>
            <a:pPr marL="457200" indent="-457200">
              <a:buFont typeface="Arial" panose="020B0604020202020204" pitchFamily="34" charset="0"/>
              <a:buChar char="•"/>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For the year being reported - 2024</a:t>
            </a:r>
          </a:p>
        </p:txBody>
      </p:sp>
      <p:sp>
        <p:nvSpPr>
          <p:cNvPr id="3" name="Title 1">
            <a:extLst>
              <a:ext uri="{FF2B5EF4-FFF2-40B4-BE49-F238E27FC236}">
                <a16:creationId xmlns:a16="http://schemas.microsoft.com/office/drawing/2014/main" id="{2DA6D0FE-EE12-19B6-98C4-B773CA958867}"/>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3CCA8D14-7AD9-11A0-2AAC-C5D8E53E1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686668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459350" y="2090172"/>
            <a:ext cx="10825966" cy="2677656"/>
          </a:xfrm>
          <a:prstGeom prst="rect">
            <a:avLst/>
          </a:prstGeom>
          <a:noFill/>
        </p:spPr>
        <p:txBody>
          <a:bodyPr wrap="square">
            <a:spAutoFit/>
          </a:bodyPr>
          <a:lstStyle/>
          <a:p>
            <a:pPr>
              <a:tabLst>
                <a:tab pos="1600200" algn="l"/>
              </a:tabLst>
            </a:pPr>
            <a:r>
              <a:rPr lang="en-US" sz="2400" b="1">
                <a:cs typeface="Segoe UI" panose="020B0502040204020203" pitchFamily="34" charset="0"/>
              </a:rPr>
              <a:t>Vendor History Report</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Does </a:t>
            </a:r>
            <a:r>
              <a:rPr lang="en-US" sz="2400" u="sng">
                <a:cs typeface="Segoe UI" panose="020B0502040204020203" pitchFamily="34" charset="0"/>
              </a:rPr>
              <a:t>not</a:t>
            </a:r>
            <a:r>
              <a:rPr lang="en-US" sz="2400">
                <a:cs typeface="Segoe UI" panose="020B0502040204020203" pitchFamily="34" charset="0"/>
              </a:rPr>
              <a:t> apply to hand-posted records</a:t>
            </a:r>
          </a:p>
          <a:p>
            <a:pPr marL="457200" indent="-457200">
              <a:buFont typeface="Arial" panose="020B0604020202020204" pitchFamily="34" charset="0"/>
              <a:buChar char="•"/>
              <a:tabLst>
                <a:tab pos="1600200" algn="l"/>
              </a:tabLst>
            </a:pPr>
            <a:r>
              <a:rPr lang="en-US" sz="2400">
                <a:cs typeface="Segoe UI" panose="020B0502040204020203" pitchFamily="34" charset="0"/>
              </a:rPr>
              <a:t>Detailed listing of all vendors to whom checks were issued during the year</a:t>
            </a:r>
          </a:p>
          <a:p>
            <a:pPr marL="457200" indent="-457200">
              <a:buFont typeface="Arial" panose="020B0604020202020204" pitchFamily="34" charset="0"/>
              <a:buChar char="•"/>
              <a:tabLst>
                <a:tab pos="1600200" algn="l"/>
              </a:tabLst>
            </a:pPr>
            <a:r>
              <a:rPr lang="en-US" sz="2400">
                <a:cs typeface="Segoe UI" panose="020B0502040204020203" pitchFamily="34" charset="0"/>
              </a:rPr>
              <a:t>Ideally would show total by vendor</a:t>
            </a:r>
          </a:p>
          <a:p>
            <a:pPr marL="457200" indent="-457200">
              <a:buFont typeface="Arial" panose="020B0604020202020204" pitchFamily="34" charset="0"/>
              <a:buChar char="•"/>
              <a:tabLst>
                <a:tab pos="1600200" algn="l"/>
              </a:tabLst>
            </a:pPr>
            <a:r>
              <a:rPr lang="en-US" sz="2400">
                <a:cs typeface="Segoe UI" panose="020B0502040204020203" pitchFamily="34" charset="0"/>
              </a:rPr>
              <a:t>Most systems have a “history” function that should provide this information</a:t>
            </a:r>
          </a:p>
          <a:p>
            <a:pPr marL="457200" indent="-457200">
              <a:buFont typeface="Arial" panose="020B0604020202020204" pitchFamily="34" charset="0"/>
              <a:buChar char="•"/>
              <a:tabLst>
                <a:tab pos="1600200" algn="l"/>
              </a:tabLst>
            </a:pPr>
            <a:r>
              <a:rPr lang="en-US" sz="2400">
                <a:cs typeface="Segoe UI" panose="020B0502040204020203" pitchFamily="34" charset="0"/>
              </a:rPr>
              <a:t>May need to contact your software vendor for assistance</a:t>
            </a:r>
          </a:p>
        </p:txBody>
      </p:sp>
      <p:sp>
        <p:nvSpPr>
          <p:cNvPr id="3" name="Title 1">
            <a:extLst>
              <a:ext uri="{FF2B5EF4-FFF2-40B4-BE49-F238E27FC236}">
                <a16:creationId xmlns:a16="http://schemas.microsoft.com/office/drawing/2014/main" id="{CFC6BBB3-DA58-C47C-9B72-2E83F0E6002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A7D1BC48-4ABB-B161-2E92-2EFA7423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38816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6" name="Rectangle 15">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1FFC5-2473-184F-B02F-0B53CF3E2001}"/>
              </a:ext>
            </a:extLst>
          </p:cNvPr>
          <p:cNvSpPr>
            <a:spLocks noGrp="1"/>
          </p:cNvSpPr>
          <p:nvPr>
            <p:ph type="title"/>
          </p:nvPr>
        </p:nvSpPr>
        <p:spPr>
          <a:xfrm>
            <a:off x="684212" y="685799"/>
            <a:ext cx="3747111" cy="4892040"/>
          </a:xfrm>
        </p:spPr>
        <p:txBody>
          <a:bodyPr vert="horz" lIns="91440" tIns="45720" rIns="91440" bIns="45720" rtlCol="0" anchor="ctr">
            <a:normAutofit/>
          </a:bodyPr>
          <a:lstStyle/>
          <a:p>
            <a:pPr algn="r"/>
            <a:r>
              <a:rPr lang="en-US" sz="3600"/>
              <a:t>Topics 				</a:t>
            </a:r>
          </a:p>
        </p:txBody>
      </p:sp>
      <p:cxnSp>
        <p:nvCxnSpPr>
          <p:cNvPr id="18" name="Straight Connector 17">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E1C7F69-A9EC-1FB6-26DE-E6FBCC39FF5C}"/>
              </a:ext>
            </a:extLst>
          </p:cNvPr>
          <p:cNvSpPr>
            <a:spLocks noGrp="1"/>
          </p:cNvSpPr>
          <p:nvPr>
            <p:ph type="body" sz="half" idx="2"/>
          </p:nvPr>
        </p:nvSpPr>
        <p:spPr>
          <a:xfrm>
            <a:off x="4979962" y="685799"/>
            <a:ext cx="6288260" cy="4892040"/>
          </a:xfrm>
        </p:spPr>
        <p:txBody>
          <a:bodyPr vert="horz" lIns="91440" tIns="45720" rIns="91440" bIns="45720" rtlCol="0" anchor="ctr">
            <a:normAutofit/>
          </a:bodyPr>
          <a:lstStyle/>
          <a:p>
            <a:pPr marL="285750" indent="-285750">
              <a:buFont typeface="Wingdings 3" panose="05040102010807070707" pitchFamily="18" charset="2"/>
              <a:buChar char=""/>
            </a:pPr>
            <a:r>
              <a:rPr lang="en-US">
                <a:solidFill>
                  <a:schemeClr val="tx1"/>
                </a:solidFill>
              </a:rPr>
              <a:t>Overview of the SBOA</a:t>
            </a:r>
          </a:p>
          <a:p>
            <a:pPr marL="285750" indent="-285750">
              <a:buFont typeface="Wingdings 3" panose="05040102010807070707" pitchFamily="18" charset="2"/>
              <a:buChar char=""/>
            </a:pPr>
            <a:r>
              <a:rPr lang="en-US">
                <a:solidFill>
                  <a:schemeClr val="tx1"/>
                </a:solidFill>
              </a:rPr>
              <a:t>Resources available</a:t>
            </a:r>
          </a:p>
          <a:p>
            <a:pPr marL="285750" indent="-285750">
              <a:buFont typeface="Wingdings 3" panose="05040102010807070707" pitchFamily="18" charset="2"/>
              <a:buChar char=""/>
            </a:pPr>
            <a:r>
              <a:rPr lang="en-US">
                <a:solidFill>
                  <a:schemeClr val="tx1"/>
                </a:solidFill>
              </a:rPr>
              <a:t>Year-end Considerations</a:t>
            </a:r>
          </a:p>
          <a:p>
            <a:pPr marL="285750" indent="-285750">
              <a:buFont typeface="Wingdings 3" panose="05040102010807070707" pitchFamily="18" charset="2"/>
              <a:buChar char=""/>
            </a:pPr>
            <a:r>
              <a:rPr lang="en-US">
                <a:solidFill>
                  <a:schemeClr val="tx1"/>
                </a:solidFill>
              </a:rPr>
              <a:t>Q &amp; A</a:t>
            </a:r>
          </a:p>
        </p:txBody>
      </p:sp>
      <p:pic>
        <p:nvPicPr>
          <p:cNvPr id="6" name="Picture 5" descr="A picture containing text, watch, black, compass&#10;&#10;AI-generated content may be incorrect.">
            <a:extLst>
              <a:ext uri="{FF2B5EF4-FFF2-40B4-BE49-F238E27FC236}">
                <a16:creationId xmlns:a16="http://schemas.microsoft.com/office/drawing/2014/main" id="{B2DA5B74-BD30-7B34-5A69-71BF2A3D7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820" y="12697"/>
            <a:ext cx="1828804" cy="1828804"/>
          </a:xfrm>
          <a:prstGeom prst="rect">
            <a:avLst/>
          </a:prstGeom>
        </p:spPr>
      </p:pic>
    </p:spTree>
    <p:extLst>
      <p:ext uri="{BB962C8B-B14F-4D97-AF65-F5344CB8AC3E}">
        <p14:creationId xmlns:p14="http://schemas.microsoft.com/office/powerpoint/2010/main" val="2318477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C6BBB3-DA58-C47C-9B72-2E83F0E6002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sp>
        <p:nvSpPr>
          <p:cNvPr id="2" name="TextBox 1">
            <a:extLst>
              <a:ext uri="{FF2B5EF4-FFF2-40B4-BE49-F238E27FC236}">
                <a16:creationId xmlns:a16="http://schemas.microsoft.com/office/drawing/2014/main" id="{2C0FCF25-7884-8461-DC31-8CDBE5301077}"/>
              </a:ext>
            </a:extLst>
          </p:cNvPr>
          <p:cNvSpPr txBox="1"/>
          <p:nvPr/>
        </p:nvSpPr>
        <p:spPr>
          <a:xfrm>
            <a:off x="1513599" y="1624176"/>
            <a:ext cx="10825966" cy="4154984"/>
          </a:xfrm>
          <a:prstGeom prst="rect">
            <a:avLst/>
          </a:prstGeom>
          <a:noFill/>
        </p:spPr>
        <p:txBody>
          <a:bodyPr wrap="square">
            <a:spAutoFit/>
          </a:bodyPr>
          <a:lstStyle/>
          <a:p>
            <a:pPr>
              <a:tabLst>
                <a:tab pos="1600200" algn="l"/>
              </a:tabLst>
            </a:pPr>
            <a:r>
              <a:rPr lang="en-US" sz="2400" b="1">
                <a:cs typeface="Segoe UI" panose="020B0502040204020203" pitchFamily="34" charset="0"/>
              </a:rPr>
              <a:t>Payroll History Report</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Does </a:t>
            </a:r>
            <a:r>
              <a:rPr lang="en-US" sz="2400" u="sng">
                <a:cs typeface="Segoe UI" panose="020B0502040204020203" pitchFamily="34" charset="0"/>
              </a:rPr>
              <a:t>not</a:t>
            </a:r>
            <a:r>
              <a:rPr lang="en-US" sz="2400">
                <a:cs typeface="Segoe UI" panose="020B0502040204020203" pitchFamily="34" charset="0"/>
              </a:rPr>
              <a:t> apply to hand-posted records</a:t>
            </a:r>
          </a:p>
          <a:p>
            <a:pPr marL="457200" indent="-457200">
              <a:buFont typeface="Arial" panose="020B0604020202020204" pitchFamily="34" charset="0"/>
              <a:buChar char="•"/>
              <a:tabLst>
                <a:tab pos="1600200" algn="l"/>
              </a:tabLst>
            </a:pPr>
            <a:r>
              <a:rPr lang="en-US" sz="2400">
                <a:cs typeface="Segoe UI" panose="020B0502040204020203" pitchFamily="34" charset="0"/>
              </a:rPr>
              <a:t>Applicable for employees not paid by County</a:t>
            </a:r>
          </a:p>
          <a:p>
            <a:pPr marL="457200" indent="-457200">
              <a:buFont typeface="Arial" panose="020B0604020202020204" pitchFamily="34" charset="0"/>
              <a:buChar char="•"/>
              <a:tabLst>
                <a:tab pos="1600200" algn="l"/>
              </a:tabLst>
            </a:pPr>
            <a:r>
              <a:rPr lang="en-US" sz="2400">
                <a:cs typeface="Segoe UI" panose="020B0502040204020203" pitchFamily="34" charset="0"/>
              </a:rPr>
              <a:t>Summary of all pay to employees</a:t>
            </a:r>
          </a:p>
          <a:p>
            <a:pPr marL="914400" lvl="1" indent="-457200">
              <a:buFont typeface="Arial" panose="020B0604020202020204" pitchFamily="34" charset="0"/>
              <a:buChar char="•"/>
              <a:tabLst>
                <a:tab pos="1600200" algn="l"/>
              </a:tabLst>
            </a:pPr>
            <a:r>
              <a:rPr lang="en-US" sz="2400">
                <a:cs typeface="Segoe UI" panose="020B0502040204020203" pitchFamily="34" charset="0"/>
              </a:rPr>
              <a:t>Employee name</a:t>
            </a:r>
          </a:p>
          <a:p>
            <a:pPr marL="914400" lvl="1" indent="-457200">
              <a:buFont typeface="Arial" panose="020B0604020202020204" pitchFamily="34" charset="0"/>
              <a:buChar char="•"/>
              <a:tabLst>
                <a:tab pos="1600200" algn="l"/>
              </a:tabLst>
            </a:pPr>
            <a:r>
              <a:rPr lang="en-US" sz="2400">
                <a:cs typeface="Segoe UI" panose="020B0502040204020203" pitchFamily="34" charset="0"/>
              </a:rPr>
              <a:t>Date</a:t>
            </a:r>
          </a:p>
          <a:p>
            <a:pPr marL="914400" lvl="1" indent="-457200">
              <a:buFont typeface="Arial" panose="020B0604020202020204" pitchFamily="34" charset="0"/>
              <a:buChar char="•"/>
              <a:tabLst>
                <a:tab pos="1600200" algn="l"/>
              </a:tabLst>
            </a:pPr>
            <a:r>
              <a:rPr lang="en-US" sz="2400">
                <a:cs typeface="Segoe UI" panose="020B0502040204020203" pitchFamily="34" charset="0"/>
              </a:rPr>
              <a:t>Gross wages</a:t>
            </a:r>
          </a:p>
          <a:p>
            <a:pPr marL="914400" lvl="1" indent="-457200">
              <a:buFont typeface="Arial" panose="020B0604020202020204" pitchFamily="34" charset="0"/>
              <a:buChar char="•"/>
              <a:tabLst>
                <a:tab pos="1600200" algn="l"/>
              </a:tabLst>
            </a:pPr>
            <a:r>
              <a:rPr lang="en-US" sz="2400">
                <a:cs typeface="Segoe UI" panose="020B0502040204020203" pitchFamily="34" charset="0"/>
              </a:rPr>
              <a:t>Check number </a:t>
            </a:r>
          </a:p>
          <a:p>
            <a:pPr marL="457200" indent="-457200">
              <a:buFont typeface="Arial" panose="020B0604020202020204" pitchFamily="34" charset="0"/>
              <a:buChar char="•"/>
              <a:tabLst>
                <a:tab pos="1600200" algn="l"/>
              </a:tabLst>
            </a:pPr>
            <a:r>
              <a:rPr lang="en-US" sz="2400">
                <a:cs typeface="Segoe UI" panose="020B0502040204020203" pitchFamily="34" charset="0"/>
              </a:rPr>
              <a:t>Report should </a:t>
            </a:r>
            <a:r>
              <a:rPr lang="en-US" sz="2400" b="1" u="sng">
                <a:cs typeface="Segoe UI" panose="020B0502040204020203" pitchFamily="34" charset="0"/>
              </a:rPr>
              <a:t>not</a:t>
            </a:r>
            <a:r>
              <a:rPr lang="en-US" sz="2400">
                <a:cs typeface="Segoe UI" panose="020B0502040204020203" pitchFamily="34" charset="0"/>
              </a:rPr>
              <a:t> contain social security numbers</a:t>
            </a:r>
          </a:p>
          <a:p>
            <a:pPr marL="457200" indent="-457200">
              <a:buFont typeface="Arial" panose="020B0604020202020204" pitchFamily="34" charset="0"/>
              <a:buChar char="•"/>
              <a:tabLst>
                <a:tab pos="1600200" algn="l"/>
              </a:tabLst>
            </a:pPr>
            <a:r>
              <a:rPr lang="en-US" sz="2400">
                <a:cs typeface="Segoe UI" panose="020B0502040204020203" pitchFamily="34" charset="0"/>
              </a:rPr>
              <a:t>Excel file or searchable PDF is preferred</a:t>
            </a:r>
          </a:p>
        </p:txBody>
      </p:sp>
      <p:pic>
        <p:nvPicPr>
          <p:cNvPr id="4" name="Picture 3" descr="A picture containing text, watch, black, compass&#10;&#10;AI-generated content may be incorrect.">
            <a:extLst>
              <a:ext uri="{FF2B5EF4-FFF2-40B4-BE49-F238E27FC236}">
                <a16:creationId xmlns:a16="http://schemas.microsoft.com/office/drawing/2014/main" id="{A9C1E670-5C47-8B61-3428-B5152C376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532273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615C41-56D9-4DA1-91B3-9CEB1A6A73D4}"/>
              </a:ext>
            </a:extLst>
          </p:cNvPr>
          <p:cNvSpPr txBox="1"/>
          <p:nvPr/>
        </p:nvSpPr>
        <p:spPr>
          <a:xfrm>
            <a:off x="1513600" y="1624176"/>
            <a:ext cx="8676776" cy="4524315"/>
          </a:xfrm>
          <a:prstGeom prst="rect">
            <a:avLst/>
          </a:prstGeom>
          <a:noFill/>
        </p:spPr>
        <p:txBody>
          <a:bodyPr wrap="square">
            <a:spAutoFit/>
          </a:bodyPr>
          <a:lstStyle/>
          <a:p>
            <a:pPr>
              <a:tabLst>
                <a:tab pos="1600200" algn="l"/>
              </a:tabLst>
            </a:pPr>
            <a:r>
              <a:rPr lang="en-US" sz="2400" b="1">
                <a:cs typeface="Segoe UI" panose="020B0502040204020203" pitchFamily="34" charset="0"/>
              </a:rPr>
              <a:t>Funds Ledger</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Summary for each fund that entails:</a:t>
            </a:r>
          </a:p>
          <a:p>
            <a:pPr marL="914400" lvl="1" indent="-457200">
              <a:buFont typeface="Arial" panose="020B0604020202020204" pitchFamily="34" charset="0"/>
              <a:buChar char="•"/>
              <a:tabLst>
                <a:tab pos="1600200" algn="l"/>
              </a:tabLst>
            </a:pPr>
            <a:r>
              <a:rPr lang="en-US" sz="2400">
                <a:cs typeface="Segoe UI" panose="020B0502040204020203" pitchFamily="34" charset="0"/>
              </a:rPr>
              <a:t>Beginning Balance</a:t>
            </a:r>
          </a:p>
          <a:p>
            <a:pPr marL="914400" lvl="1" indent="-457200">
              <a:buFont typeface="Arial" panose="020B0604020202020204" pitchFamily="34" charset="0"/>
              <a:buChar char="•"/>
              <a:tabLst>
                <a:tab pos="1600200" algn="l"/>
              </a:tabLst>
            </a:pPr>
            <a:r>
              <a:rPr lang="en-US" sz="2400">
                <a:cs typeface="Segoe UI" panose="020B0502040204020203" pitchFamily="34" charset="0"/>
              </a:rPr>
              <a:t>Receipts</a:t>
            </a:r>
          </a:p>
          <a:p>
            <a:pPr marL="914400" lvl="1" indent="-457200">
              <a:buFont typeface="Arial" panose="020B0604020202020204" pitchFamily="34" charset="0"/>
              <a:buChar char="•"/>
              <a:tabLst>
                <a:tab pos="1600200" algn="l"/>
              </a:tabLst>
            </a:pPr>
            <a:r>
              <a:rPr lang="en-US" sz="2400">
                <a:cs typeface="Segoe UI" panose="020B0502040204020203" pitchFamily="34" charset="0"/>
              </a:rPr>
              <a:t>Disbursements</a:t>
            </a:r>
          </a:p>
          <a:p>
            <a:pPr marL="914400" lvl="1" indent="-457200">
              <a:buFont typeface="Arial" panose="020B0604020202020204" pitchFamily="34" charset="0"/>
              <a:buChar char="•"/>
              <a:tabLst>
                <a:tab pos="1600200" algn="l"/>
              </a:tabLst>
            </a:pPr>
            <a:r>
              <a:rPr lang="en-US" sz="2400">
                <a:cs typeface="Segoe UI" panose="020B0502040204020203" pitchFamily="34" charset="0"/>
              </a:rPr>
              <a:t>End Balance</a:t>
            </a:r>
          </a:p>
          <a:p>
            <a:pPr marL="457200" indent="-457200">
              <a:buFont typeface="Arial" panose="020B0604020202020204" pitchFamily="34" charset="0"/>
              <a:buChar char="•"/>
              <a:tabLst>
                <a:tab pos="1600200" algn="l"/>
              </a:tabLst>
            </a:pPr>
            <a:r>
              <a:rPr lang="en-US" sz="2400">
                <a:cs typeface="Segoe UI" panose="020B0502040204020203" pitchFamily="34" charset="0"/>
              </a:rPr>
              <a:t>Excel file is preferred, but each system is unique</a:t>
            </a:r>
          </a:p>
          <a:p>
            <a:pPr marL="914400" lvl="1" indent="-457200">
              <a:buFont typeface="Arial" panose="020B0604020202020204" pitchFamily="34" charset="0"/>
              <a:buChar char="•"/>
              <a:tabLst>
                <a:tab pos="1600200" algn="l"/>
              </a:tabLst>
            </a:pPr>
            <a:r>
              <a:rPr lang="en-US" sz="2400">
                <a:cs typeface="Segoe UI" panose="020B0502040204020203" pitchFamily="34" charset="0"/>
              </a:rPr>
              <a:t>May need to contact your software vendor for assistance</a:t>
            </a:r>
          </a:p>
          <a:p>
            <a:pPr marL="457200" indent="-457200">
              <a:buFont typeface="Arial" panose="020B0604020202020204" pitchFamily="34" charset="0"/>
              <a:buChar char="•"/>
              <a:tabLst>
                <a:tab pos="1600200" algn="l"/>
              </a:tabLst>
            </a:pPr>
            <a:r>
              <a:rPr lang="en-US" sz="2400">
                <a:cs typeface="Segoe UI" panose="020B0502040204020203" pitchFamily="34" charset="0"/>
              </a:rPr>
              <a:t>For hand-posted records you can upload a scan/photo</a:t>
            </a:r>
          </a:p>
        </p:txBody>
      </p:sp>
      <p:sp>
        <p:nvSpPr>
          <p:cNvPr id="3" name="Title 1">
            <a:extLst>
              <a:ext uri="{FF2B5EF4-FFF2-40B4-BE49-F238E27FC236}">
                <a16:creationId xmlns:a16="http://schemas.microsoft.com/office/drawing/2014/main" id="{CFC6BBB3-DA58-C47C-9B72-2E83F0E6002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pic>
        <p:nvPicPr>
          <p:cNvPr id="2" name="Picture 1" descr="A picture containing text, watch, black, compass&#10;&#10;AI-generated content may be incorrect.">
            <a:extLst>
              <a:ext uri="{FF2B5EF4-FFF2-40B4-BE49-F238E27FC236}">
                <a16:creationId xmlns:a16="http://schemas.microsoft.com/office/drawing/2014/main" id="{660939D9-4F56-6825-1B55-8CD01388C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997562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C6BBB3-DA58-C47C-9B72-2E83F0E6002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sp>
        <p:nvSpPr>
          <p:cNvPr id="2" name="TextBox 1">
            <a:extLst>
              <a:ext uri="{FF2B5EF4-FFF2-40B4-BE49-F238E27FC236}">
                <a16:creationId xmlns:a16="http://schemas.microsoft.com/office/drawing/2014/main" id="{2C0FCF25-7884-8461-DC31-8CDBE5301077}"/>
              </a:ext>
            </a:extLst>
          </p:cNvPr>
          <p:cNvSpPr txBox="1"/>
          <p:nvPr/>
        </p:nvSpPr>
        <p:spPr>
          <a:xfrm>
            <a:off x="1524357" y="2043724"/>
            <a:ext cx="10825966" cy="3416320"/>
          </a:xfrm>
          <a:prstGeom prst="rect">
            <a:avLst/>
          </a:prstGeom>
          <a:noFill/>
        </p:spPr>
        <p:txBody>
          <a:bodyPr wrap="square">
            <a:spAutoFit/>
          </a:bodyPr>
          <a:lstStyle/>
          <a:p>
            <a:pPr>
              <a:tabLst>
                <a:tab pos="1600200" algn="l"/>
              </a:tabLst>
            </a:pPr>
            <a:r>
              <a:rPr lang="en-US" sz="2400" b="1">
                <a:cs typeface="Segoe UI" panose="020B0502040204020203" pitchFamily="34" charset="0"/>
              </a:rPr>
              <a:t>Accounts Payable / Receivable Report</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List of accounts payable items</a:t>
            </a:r>
          </a:p>
          <a:p>
            <a:pPr marL="914400" lvl="1" indent="-457200">
              <a:buFont typeface="Arial" panose="020B0604020202020204" pitchFamily="34" charset="0"/>
              <a:buChar char="•"/>
              <a:tabLst>
                <a:tab pos="1600200" algn="l"/>
              </a:tabLst>
            </a:pPr>
            <a:r>
              <a:rPr lang="en-US" sz="2400">
                <a:cs typeface="Segoe UI" panose="020B0502040204020203" pitchFamily="34" charset="0"/>
              </a:rPr>
              <a:t>By vendor and amount</a:t>
            </a:r>
          </a:p>
          <a:p>
            <a:pPr marL="914400" lvl="1" indent="-457200">
              <a:buFont typeface="Arial" panose="020B0604020202020204" pitchFamily="34" charset="0"/>
              <a:buChar char="•"/>
              <a:tabLst>
                <a:tab pos="1600200" algn="l"/>
              </a:tabLst>
            </a:pPr>
            <a:r>
              <a:rPr lang="en-US" sz="2400">
                <a:cs typeface="Segoe UI" panose="020B0502040204020203" pitchFamily="34" charset="0"/>
              </a:rPr>
              <a:t>Totals amount presented on AFR</a:t>
            </a:r>
          </a:p>
          <a:p>
            <a:pPr marL="457200" indent="-457200">
              <a:buFont typeface="Arial" panose="020B0604020202020204" pitchFamily="34" charset="0"/>
              <a:buChar char="•"/>
              <a:tabLst>
                <a:tab pos="1600200" algn="l"/>
              </a:tabLst>
            </a:pPr>
            <a:r>
              <a:rPr lang="en-US" sz="2400">
                <a:cs typeface="Segoe UI" panose="020B0502040204020203" pitchFamily="34" charset="0"/>
              </a:rPr>
              <a:t>List of accounts receivable items</a:t>
            </a:r>
          </a:p>
          <a:p>
            <a:pPr marL="914400" lvl="1" indent="-457200">
              <a:buFont typeface="Arial" panose="020B0604020202020204" pitchFamily="34" charset="0"/>
              <a:buChar char="•"/>
              <a:tabLst>
                <a:tab pos="1600200" algn="l"/>
              </a:tabLst>
            </a:pPr>
            <a:r>
              <a:rPr lang="en-US" sz="2400">
                <a:cs typeface="Segoe UI" panose="020B0502040204020203" pitchFamily="34" charset="0"/>
              </a:rPr>
              <a:t>By vendor and amount</a:t>
            </a:r>
          </a:p>
          <a:p>
            <a:pPr marL="914400" lvl="1" indent="-457200">
              <a:buFont typeface="Arial" panose="020B0604020202020204" pitchFamily="34" charset="0"/>
              <a:buChar char="•"/>
              <a:tabLst>
                <a:tab pos="1600200" algn="l"/>
              </a:tabLst>
            </a:pPr>
            <a:r>
              <a:rPr lang="en-US" sz="2400">
                <a:cs typeface="Segoe UI" panose="020B0502040204020203" pitchFamily="34" charset="0"/>
              </a:rPr>
              <a:t>Totals amount presented on AFR</a:t>
            </a:r>
          </a:p>
          <a:p>
            <a:pPr marL="457200" indent="-457200">
              <a:buFont typeface="Arial" panose="020B0604020202020204" pitchFamily="34" charset="0"/>
              <a:buChar char="•"/>
              <a:tabLst>
                <a:tab pos="1600200" algn="l"/>
              </a:tabLst>
            </a:pPr>
            <a:endParaRPr lang="en-US" sz="2400">
              <a:cs typeface="Segoe UI" panose="020B0502040204020203" pitchFamily="34" charset="0"/>
            </a:endParaRPr>
          </a:p>
        </p:txBody>
      </p:sp>
      <p:pic>
        <p:nvPicPr>
          <p:cNvPr id="4" name="Picture 3" descr="A picture containing text, watch, black, compass&#10;&#10;AI-generated content may be incorrect.">
            <a:extLst>
              <a:ext uri="{FF2B5EF4-FFF2-40B4-BE49-F238E27FC236}">
                <a16:creationId xmlns:a16="http://schemas.microsoft.com/office/drawing/2014/main" id="{7085E03A-1EA1-9C5B-8964-952321D09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2406834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C6BBB3-DA58-C47C-9B72-2E83F0E6002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sp>
        <p:nvSpPr>
          <p:cNvPr id="2" name="TextBox 1">
            <a:extLst>
              <a:ext uri="{FF2B5EF4-FFF2-40B4-BE49-F238E27FC236}">
                <a16:creationId xmlns:a16="http://schemas.microsoft.com/office/drawing/2014/main" id="{2C0FCF25-7884-8461-DC31-8CDBE5301077}"/>
              </a:ext>
            </a:extLst>
          </p:cNvPr>
          <p:cNvSpPr txBox="1"/>
          <p:nvPr/>
        </p:nvSpPr>
        <p:spPr>
          <a:xfrm>
            <a:off x="1524357" y="2043724"/>
            <a:ext cx="10825966" cy="3046988"/>
          </a:xfrm>
          <a:prstGeom prst="rect">
            <a:avLst/>
          </a:prstGeom>
          <a:noFill/>
        </p:spPr>
        <p:txBody>
          <a:bodyPr wrap="square">
            <a:spAutoFit/>
          </a:bodyPr>
          <a:lstStyle/>
          <a:p>
            <a:pPr>
              <a:tabLst>
                <a:tab pos="1600200" algn="l"/>
              </a:tabLst>
            </a:pPr>
            <a:r>
              <a:rPr lang="en-US" sz="2400" b="1">
                <a:cs typeface="Segoe UI" panose="020B0502040204020203" pitchFamily="34" charset="0"/>
              </a:rPr>
              <a:t>Personnel Policy</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Unique for each unit as to what it contains</a:t>
            </a:r>
          </a:p>
          <a:p>
            <a:pPr>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Upload once beginning in 2023</a:t>
            </a:r>
          </a:p>
          <a:p>
            <a:pPr>
              <a:tabLst>
                <a:tab pos="1600200" algn="l"/>
              </a:tabLst>
            </a:pPr>
            <a:endParaRPr lang="en-US" sz="2400">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Only upload in following years if policy is modified</a:t>
            </a:r>
          </a:p>
          <a:p>
            <a:pPr marL="457200" indent="-457200">
              <a:buFont typeface="Arial" panose="020B0604020202020204" pitchFamily="34" charset="0"/>
              <a:buChar char="•"/>
              <a:tabLst>
                <a:tab pos="1600200" algn="l"/>
              </a:tabLst>
            </a:pPr>
            <a:endParaRPr lang="en-US" sz="2400">
              <a:cs typeface="Segoe UI" panose="020B0502040204020203" pitchFamily="34" charset="0"/>
            </a:endParaRPr>
          </a:p>
        </p:txBody>
      </p:sp>
      <p:pic>
        <p:nvPicPr>
          <p:cNvPr id="4" name="Picture 3" descr="A picture containing text, watch, black, compass&#10;&#10;AI-generated content may be incorrect.">
            <a:extLst>
              <a:ext uri="{FF2B5EF4-FFF2-40B4-BE49-F238E27FC236}">
                <a16:creationId xmlns:a16="http://schemas.microsoft.com/office/drawing/2014/main" id="{F96C7215-AA26-7FAA-899A-47A93EFA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87749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C6BBB3-DA58-C47C-9B72-2E83F0E60020}"/>
              </a:ext>
            </a:extLst>
          </p:cNvPr>
          <p:cNvSpPr txBox="1">
            <a:spLocks/>
          </p:cNvSpPr>
          <p:nvPr/>
        </p:nvSpPr>
        <p:spPr bwMode="white">
          <a:xfrm>
            <a:off x="882128" y="590507"/>
            <a:ext cx="7644744" cy="1033669"/>
          </a:xfrm>
          <a:prstGeom prst="rect">
            <a:avLst/>
          </a:prstGeom>
          <a:effectLst/>
        </p:spPr>
        <p:txBody>
          <a:bodyPr vert="horz" lIns="91440" tIns="45720" rIns="91440" bIns="45720" rtlCol="0" anchor="ctr" anchorCtr="0">
            <a:norm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a:solidFill>
                  <a:srgbClr val="FFFFFF"/>
                </a:solidFill>
              </a:rPr>
              <a:t>Annual Uploads – Gateway</a:t>
            </a:r>
          </a:p>
        </p:txBody>
      </p:sp>
      <p:sp>
        <p:nvSpPr>
          <p:cNvPr id="2" name="TextBox 1">
            <a:extLst>
              <a:ext uri="{FF2B5EF4-FFF2-40B4-BE49-F238E27FC236}">
                <a16:creationId xmlns:a16="http://schemas.microsoft.com/office/drawing/2014/main" id="{2C0FCF25-7884-8461-DC31-8CDBE5301077}"/>
              </a:ext>
            </a:extLst>
          </p:cNvPr>
          <p:cNvSpPr txBox="1"/>
          <p:nvPr/>
        </p:nvSpPr>
        <p:spPr>
          <a:xfrm>
            <a:off x="1524357" y="2043724"/>
            <a:ext cx="10825966" cy="4154984"/>
          </a:xfrm>
          <a:prstGeom prst="rect">
            <a:avLst/>
          </a:prstGeom>
          <a:noFill/>
        </p:spPr>
        <p:txBody>
          <a:bodyPr wrap="square">
            <a:spAutoFit/>
          </a:bodyPr>
          <a:lstStyle/>
          <a:p>
            <a:pPr>
              <a:tabLst>
                <a:tab pos="1600200" algn="l"/>
              </a:tabLst>
            </a:pPr>
            <a:r>
              <a:rPr lang="en-US" sz="2400">
                <a:cs typeface="Segoe UI" panose="020B0502040204020203" pitchFamily="34" charset="0"/>
              </a:rPr>
              <a:t>Excel Data Capture</a:t>
            </a:r>
          </a:p>
          <a:p>
            <a:pPr>
              <a:tabLst>
                <a:tab pos="1600200" algn="l"/>
              </a:tabLst>
            </a:pPr>
            <a:endParaRPr lang="en-US" sz="2400" b="1">
              <a:cs typeface="Segoe UI" panose="020B0502040204020203" pitchFamily="34" charset="0"/>
            </a:endParaRPr>
          </a:p>
          <a:p>
            <a:pPr marL="457200" indent="-457200">
              <a:buFont typeface="Arial" panose="020B0604020202020204" pitchFamily="34" charset="0"/>
              <a:buChar char="•"/>
              <a:tabLst>
                <a:tab pos="1600200" algn="l"/>
              </a:tabLst>
            </a:pPr>
            <a:r>
              <a:rPr lang="en-US" sz="2400">
                <a:cs typeface="Segoe UI" panose="020B0502040204020203" pitchFamily="34" charset="0"/>
              </a:rPr>
              <a:t>Detail of Receipts and Disbursements in one</a:t>
            </a:r>
          </a:p>
          <a:p>
            <a:pPr marL="457200" indent="-457200">
              <a:buFont typeface="Arial" panose="020B0604020202020204" pitchFamily="34" charset="0"/>
              <a:buChar char="•"/>
              <a:tabLst>
                <a:tab pos="1600200" algn="l"/>
              </a:tabLst>
            </a:pPr>
            <a:r>
              <a:rPr lang="en-US" sz="2400">
                <a:cs typeface="Segoe UI" panose="020B0502040204020203" pitchFamily="34" charset="0"/>
              </a:rPr>
              <a:t>Receipts / Disbursements:</a:t>
            </a:r>
          </a:p>
          <a:p>
            <a:pPr marL="914400" lvl="1" indent="-457200">
              <a:buFont typeface="Arial" panose="020B0604020202020204" pitchFamily="34" charset="0"/>
              <a:buChar char="•"/>
              <a:tabLst>
                <a:tab pos="1600200" algn="l"/>
              </a:tabLst>
            </a:pPr>
            <a:r>
              <a:rPr lang="en-US" sz="2400">
                <a:cs typeface="Segoe UI" panose="020B0502040204020203" pitchFamily="34" charset="0"/>
              </a:rPr>
              <a:t>Receipt numbers / Check numbers</a:t>
            </a:r>
          </a:p>
          <a:p>
            <a:pPr marL="914400" lvl="1" indent="-457200">
              <a:buFont typeface="Arial" panose="020B0604020202020204" pitchFamily="34" charset="0"/>
              <a:buChar char="•"/>
              <a:tabLst>
                <a:tab pos="1600200" algn="l"/>
              </a:tabLst>
            </a:pPr>
            <a:r>
              <a:rPr lang="en-US" sz="2400">
                <a:cs typeface="Segoe UI" panose="020B0502040204020203" pitchFamily="34" charset="0"/>
              </a:rPr>
              <a:t>Date received / Date disbursed</a:t>
            </a:r>
          </a:p>
          <a:p>
            <a:pPr marL="914400" lvl="1" indent="-457200">
              <a:buFont typeface="Arial" panose="020B0604020202020204" pitchFamily="34" charset="0"/>
              <a:buChar char="•"/>
              <a:tabLst>
                <a:tab pos="1600200" algn="l"/>
              </a:tabLst>
            </a:pPr>
            <a:r>
              <a:rPr lang="en-US" sz="2400">
                <a:cs typeface="Segoe UI" panose="020B0502040204020203" pitchFamily="34" charset="0"/>
              </a:rPr>
              <a:t>Amount of receipt / Amount of disbursement</a:t>
            </a:r>
          </a:p>
          <a:p>
            <a:pPr marL="914400" lvl="1" indent="-457200">
              <a:buFont typeface="Arial" panose="020B0604020202020204" pitchFamily="34" charset="0"/>
              <a:buChar char="•"/>
              <a:tabLst>
                <a:tab pos="1600200" algn="l"/>
              </a:tabLst>
            </a:pPr>
            <a:r>
              <a:rPr lang="en-US" sz="2400">
                <a:cs typeface="Segoe UI" panose="020B0502040204020203" pitchFamily="34" charset="0"/>
              </a:rPr>
              <a:t>Fund posted to</a:t>
            </a:r>
          </a:p>
          <a:p>
            <a:pPr marL="914400" lvl="1" indent="-457200">
              <a:buFont typeface="Arial" panose="020B0604020202020204" pitchFamily="34" charset="0"/>
              <a:buChar char="•"/>
              <a:tabLst>
                <a:tab pos="1600200" algn="l"/>
              </a:tabLst>
            </a:pPr>
            <a:r>
              <a:rPr lang="en-US" sz="2400">
                <a:cs typeface="Segoe UI" panose="020B0502040204020203" pitchFamily="34" charset="0"/>
              </a:rPr>
              <a:t>Whom received from / Vendor or payee name</a:t>
            </a:r>
          </a:p>
          <a:p>
            <a:pPr marL="457200" indent="-457200">
              <a:buFont typeface="Arial" panose="020B0604020202020204" pitchFamily="34" charset="0"/>
              <a:buChar char="•"/>
              <a:tabLst>
                <a:tab pos="1600200" algn="l"/>
              </a:tabLst>
            </a:pPr>
            <a:r>
              <a:rPr lang="en-US" sz="2400">
                <a:cs typeface="Segoe UI" panose="020B0502040204020203" pitchFamily="34" charset="0"/>
              </a:rPr>
              <a:t>May need to reach out to software vendor for assistance</a:t>
            </a:r>
          </a:p>
          <a:p>
            <a:pPr marL="457200" indent="-457200">
              <a:buFont typeface="Arial" panose="020B0604020202020204" pitchFamily="34" charset="0"/>
              <a:buChar char="•"/>
              <a:tabLst>
                <a:tab pos="1600200" algn="l"/>
              </a:tabLst>
            </a:pPr>
            <a:r>
              <a:rPr lang="en-US" sz="2400">
                <a:cs typeface="Segoe UI" panose="020B0502040204020203" pitchFamily="34" charset="0"/>
              </a:rPr>
              <a:t>Takes the place of Detail of Receipts and Disbursements uploads</a:t>
            </a:r>
          </a:p>
        </p:txBody>
      </p:sp>
      <p:pic>
        <p:nvPicPr>
          <p:cNvPr id="4" name="Picture 3" descr="A picture containing text, watch, black, compass&#10;&#10;AI-generated content may be incorrect.">
            <a:extLst>
              <a:ext uri="{FF2B5EF4-FFF2-40B4-BE49-F238E27FC236}">
                <a16:creationId xmlns:a16="http://schemas.microsoft.com/office/drawing/2014/main" id="{6D4BEDC5-C520-3D6D-9554-6A1BCDE4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593671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A77716-27E5-45DA-94E6-6CDD4DBBB23D}"/>
              </a:ext>
            </a:extLst>
          </p:cNvPr>
          <p:cNvSpPr txBox="1"/>
          <p:nvPr/>
        </p:nvSpPr>
        <p:spPr>
          <a:xfrm>
            <a:off x="594465" y="1431236"/>
            <a:ext cx="8841768" cy="5309146"/>
          </a:xfrm>
          <a:prstGeom prst="rect">
            <a:avLst/>
          </a:prstGeom>
          <a:noFill/>
        </p:spPr>
        <p:txBody>
          <a:bodyPr wrap="square" rtlCol="0">
            <a:spAutoFit/>
          </a:bodyPr>
          <a:lstStyle/>
          <a:p>
            <a:r>
              <a:rPr lang="en-US" sz="2400" b="1">
                <a:latin typeface="Segoe UI" panose="020B0502040204020203" pitchFamily="34" charset="0"/>
                <a:cs typeface="Segoe UI" panose="020B0502040204020203" pitchFamily="34" charset="0"/>
              </a:rPr>
              <a:t>Gateway Information:</a:t>
            </a:r>
          </a:p>
          <a:p>
            <a:endParaRPr lang="en-US" sz="150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000"/>
              <a:t>Annual Financial Report User Guide:</a:t>
            </a:r>
          </a:p>
          <a:p>
            <a:pPr marL="800100" lvl="1" indent="-342900">
              <a:buFont typeface="Arial" panose="020B0604020202020204" pitchFamily="34" charset="0"/>
              <a:buChar char="•"/>
            </a:pPr>
            <a:r>
              <a:rPr lang="en-US" sz="2000"/>
              <a:t> </a:t>
            </a:r>
            <a:r>
              <a:rPr lang="en-US" sz="2000">
                <a:hlinkClick r:id="rId3"/>
              </a:rPr>
              <a:t>https://gateway.ifionline.org/userguides/AFRguide</a:t>
            </a:r>
            <a:r>
              <a:rPr lang="en-US" sz="2000"/>
              <a:t> </a:t>
            </a:r>
          </a:p>
          <a:p>
            <a:pPr marL="342900" indent="-342900">
              <a:buFont typeface="Arial" panose="020B0604020202020204" pitchFamily="34" charset="0"/>
              <a:buChar char="•"/>
            </a:pPr>
            <a:r>
              <a:rPr lang="en-US" sz="2000"/>
              <a:t>Form 100-R User Guide: </a:t>
            </a:r>
          </a:p>
          <a:p>
            <a:pPr marL="800100" lvl="1" indent="-342900">
              <a:buFont typeface="Arial" panose="020B0604020202020204" pitchFamily="34" charset="0"/>
              <a:buChar char="•"/>
            </a:pPr>
            <a:r>
              <a:rPr lang="en-US" sz="2000">
                <a:hlinkClick r:id="rId4"/>
              </a:rPr>
              <a:t>https://gateway.ifionline.org/userguides/100Rguide</a:t>
            </a:r>
            <a:r>
              <a:rPr lang="en-US" sz="2000"/>
              <a:t> </a:t>
            </a:r>
          </a:p>
          <a:p>
            <a:pPr marL="342900" indent="-342900">
              <a:buFont typeface="Arial" panose="020B0604020202020204" pitchFamily="34" charset="0"/>
              <a:buChar char="•"/>
            </a:pPr>
            <a:r>
              <a:rPr lang="en-US" sz="2000"/>
              <a:t>Monthly &amp; Annual Upload User Guide:</a:t>
            </a:r>
          </a:p>
          <a:p>
            <a:pPr marL="800100" lvl="1" indent="-342900">
              <a:buFont typeface="Arial" panose="020B0604020202020204" pitchFamily="34" charset="0"/>
              <a:buChar char="•"/>
            </a:pPr>
            <a:r>
              <a:rPr lang="en-US" sz="2000">
                <a:hlinkClick r:id="rId5"/>
              </a:rPr>
              <a:t>https://gateway.ifionline.org/userguides/engagementguide</a:t>
            </a:r>
            <a:r>
              <a:rPr lang="en-US" sz="2000"/>
              <a:t> </a:t>
            </a:r>
          </a:p>
          <a:p>
            <a:pPr marL="342900" indent="-342900">
              <a:buFont typeface="Arial" panose="020B0604020202020204" pitchFamily="34" charset="0"/>
              <a:buChar char="•"/>
            </a:pPr>
            <a:r>
              <a:rPr lang="en-US" sz="2000"/>
              <a:t>Login: </a:t>
            </a:r>
          </a:p>
          <a:p>
            <a:pPr marL="800100" lvl="1" indent="-342900">
              <a:buFont typeface="Arial" panose="020B0604020202020204" pitchFamily="34" charset="0"/>
              <a:buChar char="•"/>
            </a:pPr>
            <a:r>
              <a:rPr lang="en-US" sz="2000">
                <a:hlinkClick r:id="rId6"/>
              </a:rPr>
              <a:t>https://gateway.ifionline.org/login.aspx</a:t>
            </a:r>
            <a:endParaRPr lang="en-US" sz="2000"/>
          </a:p>
          <a:p>
            <a:pPr marL="342900" indent="-342900">
              <a:buFont typeface="Arial" panose="020B0604020202020204" pitchFamily="34" charset="0"/>
              <a:buChar char="•"/>
            </a:pPr>
            <a:r>
              <a:rPr lang="en-US" sz="2000"/>
              <a:t>Gateway Help Desk email address:  </a:t>
            </a:r>
          </a:p>
          <a:p>
            <a:pPr marL="800100" lvl="1" indent="-342900">
              <a:buFont typeface="Arial" panose="020B0604020202020204" pitchFamily="34" charset="0"/>
              <a:buChar char="•"/>
            </a:pPr>
            <a:r>
              <a:rPr lang="en-US" u="sng">
                <a:hlinkClick r:id="rId7"/>
              </a:rPr>
              <a:t>gateway@sboa.in.gov</a:t>
            </a:r>
            <a:endParaRPr lang="en-US" u="sng"/>
          </a:p>
          <a:p>
            <a:endParaRPr lang="en-US"/>
          </a:p>
          <a:p>
            <a:r>
              <a:rPr lang="en-US" sz="2400" b="1">
                <a:latin typeface="Segoe UI" panose="020B0502040204020203" pitchFamily="34" charset="0"/>
                <a:cs typeface="Segoe UI" panose="020B0502040204020203" pitchFamily="34" charset="0"/>
              </a:rPr>
              <a:t>State Examiner Directive 2018-1 (Amended April 2025):</a:t>
            </a:r>
          </a:p>
          <a:p>
            <a:r>
              <a:rPr lang="en-US">
                <a:hlinkClick r:id="rId8"/>
              </a:rPr>
              <a:t>https://www.in.gov/sboa/library/state-examiner-directives/Amended-Directive-2018-1-4_23_2025-1.pdf</a:t>
            </a:r>
            <a:endParaRPr lang="en-US"/>
          </a:p>
          <a:p>
            <a:endParaRPr lang="en-US" sz="2400" b="1">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79198BBD-D4F2-8483-5697-FFD524C170B7}"/>
              </a:ext>
            </a:extLst>
          </p:cNvPr>
          <p:cNvSpPr txBox="1">
            <a:spLocks/>
          </p:cNvSpPr>
          <p:nvPr/>
        </p:nvSpPr>
        <p:spPr bwMode="white">
          <a:xfrm>
            <a:off x="-448596" y="397567"/>
            <a:ext cx="7974047" cy="1033669"/>
          </a:xfrm>
          <a:prstGeom prst="rect">
            <a:avLst/>
          </a:prstGeom>
          <a:effectLst/>
        </p:spPr>
        <p:txBody>
          <a:bodyPr vert="horz" lIns="91440" tIns="45720" rIns="91440" bIns="45720" rtlCol="0" anchor="ctr" anchorCtr="0">
            <a:noAutofit/>
          </a:bodyPr>
          <a:lstStyle>
            <a:lvl1pPr algn="l" defTabSz="457200" rtl="0" eaLnBrk="1" latinLnBrk="0" hangingPunct="1">
              <a:spcBef>
                <a:spcPct val="0"/>
              </a:spcBef>
              <a:buNone/>
              <a:defRPr sz="30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400">
                <a:solidFill>
                  <a:srgbClr val="FFFFFF"/>
                </a:solidFill>
              </a:rPr>
              <a:t>References</a:t>
            </a:r>
          </a:p>
        </p:txBody>
      </p:sp>
      <p:pic>
        <p:nvPicPr>
          <p:cNvPr id="2" name="Picture 1" descr="A picture containing text, watch, black, compass&#10;&#10;AI-generated content may be incorrect.">
            <a:extLst>
              <a:ext uri="{FF2B5EF4-FFF2-40B4-BE49-F238E27FC236}">
                <a16:creationId xmlns:a16="http://schemas.microsoft.com/office/drawing/2014/main" id="{A7F42C29-DF32-6BF5-A354-B1B7FA93AE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778865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E3F3D3-E33B-4CC0-A31E-7554F6BAEA6C}"/>
              </a:ext>
            </a:extLst>
          </p:cNvPr>
          <p:cNvSpPr>
            <a:spLocks noGrp="1"/>
          </p:cNvSpPr>
          <p:nvPr>
            <p:ph type="body" sz="half" idx="2"/>
          </p:nvPr>
        </p:nvSpPr>
        <p:spPr>
          <a:xfrm>
            <a:off x="2925071" y="1450711"/>
            <a:ext cx="6165416" cy="840667"/>
          </a:xfrm>
        </p:spPr>
        <p:txBody>
          <a:bodyPr>
            <a:normAutofit/>
          </a:bodyPr>
          <a:lstStyle/>
          <a:p>
            <a:pPr algn="ctr"/>
            <a:r>
              <a:rPr lang="en-US" sz="4000" b="1">
                <a:solidFill>
                  <a:schemeClr val="tx1"/>
                </a:solidFill>
              </a:rPr>
              <a:t>Contact Information</a:t>
            </a:r>
          </a:p>
        </p:txBody>
      </p:sp>
      <p:sp>
        <p:nvSpPr>
          <p:cNvPr id="5" name="Text Placeholder 3">
            <a:extLst>
              <a:ext uri="{FF2B5EF4-FFF2-40B4-BE49-F238E27FC236}">
                <a16:creationId xmlns:a16="http://schemas.microsoft.com/office/drawing/2014/main" id="{06F716B8-2D68-D324-8748-CE9BE11D8717}"/>
              </a:ext>
            </a:extLst>
          </p:cNvPr>
          <p:cNvSpPr txBox="1">
            <a:spLocks/>
          </p:cNvSpPr>
          <p:nvPr/>
        </p:nvSpPr>
        <p:spPr bwMode="white">
          <a:xfrm>
            <a:off x="2334156" y="2781080"/>
            <a:ext cx="7523685" cy="1129330"/>
          </a:xfrm>
          <a:prstGeom prst="rect">
            <a:avLst/>
          </a:prstGeom>
        </p:spPr>
        <p:txBody>
          <a:bodyPr vert="horz" lIns="91440" tIns="45720" rIns="91440" bIns="45720" rtlCol="0" anchor="t">
            <a:noAutofit/>
          </a:bodyPr>
          <a:lstStyle>
            <a:lvl1pPr marL="0" indent="0" algn="l" defTabSz="457200" rtl="0" eaLnBrk="1" latinLnBrk="0" hangingPunct="1">
              <a:spcBef>
                <a:spcPts val="0"/>
              </a:spcBef>
              <a:spcAft>
                <a:spcPts val="1000"/>
              </a:spcAft>
              <a:buClr>
                <a:schemeClr val="tx1"/>
              </a:buClr>
              <a:buSzPct val="100000"/>
              <a:buFont typeface="Arial"/>
              <a:buNone/>
              <a:defRPr sz="18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2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0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9pPr>
          </a:lstStyle>
          <a:p>
            <a:pPr algn="ctr"/>
            <a:r>
              <a:rPr lang="en-US" sz="2400"/>
              <a:t>Mitch Wilson &amp; Beth Goss</a:t>
            </a:r>
          </a:p>
          <a:p>
            <a:pPr algn="ctr"/>
            <a:r>
              <a:rPr lang="en-US" sz="2400">
                <a:solidFill>
                  <a:schemeClr val="tx1"/>
                </a:solidFill>
              </a:rPr>
              <a:t>Government Technical Assistance &amp; Compliance Directors</a:t>
            </a:r>
            <a:endParaRPr lang="en-US" sz="2400"/>
          </a:p>
        </p:txBody>
      </p:sp>
      <p:sp>
        <p:nvSpPr>
          <p:cNvPr id="6" name="TextBox 5">
            <a:extLst>
              <a:ext uri="{FF2B5EF4-FFF2-40B4-BE49-F238E27FC236}">
                <a16:creationId xmlns:a16="http://schemas.microsoft.com/office/drawing/2014/main" id="{5E84394E-1448-4272-1612-7AB48C6F7B9B}"/>
              </a:ext>
            </a:extLst>
          </p:cNvPr>
          <p:cNvSpPr txBox="1"/>
          <p:nvPr/>
        </p:nvSpPr>
        <p:spPr>
          <a:xfrm>
            <a:off x="3646836" y="4400112"/>
            <a:ext cx="4898326" cy="830997"/>
          </a:xfrm>
          <a:prstGeom prst="rect">
            <a:avLst/>
          </a:prstGeom>
          <a:noFill/>
        </p:spPr>
        <p:txBody>
          <a:bodyPr wrap="square" rtlCol="0">
            <a:spAutoFit/>
          </a:bodyPr>
          <a:lstStyle/>
          <a:p>
            <a:pPr algn="ctr"/>
            <a:r>
              <a:rPr lang="en-US" sz="2400"/>
              <a:t>SpecialDistricts@sboa.in.gov </a:t>
            </a:r>
          </a:p>
          <a:p>
            <a:pPr algn="ctr"/>
            <a:r>
              <a:rPr lang="en-US" sz="2400"/>
              <a:t>317-232-2513</a:t>
            </a:r>
          </a:p>
        </p:txBody>
      </p:sp>
      <p:pic>
        <p:nvPicPr>
          <p:cNvPr id="2" name="Picture 1" descr="A picture containing text, watch, black, compass&#10;&#10;AI-generated content may be incorrect.">
            <a:extLst>
              <a:ext uri="{FF2B5EF4-FFF2-40B4-BE49-F238E27FC236}">
                <a16:creationId xmlns:a16="http://schemas.microsoft.com/office/drawing/2014/main" id="{98E49430-B0B4-331D-D9C9-F796E13F8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334499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42" y="0"/>
            <a:ext cx="7350079" cy="1507067"/>
          </a:xfrm>
        </p:spPr>
        <p:txBody>
          <a:bodyPr vert="horz" lIns="91440" tIns="45720" rIns="91440" bIns="45720" rtlCol="0" anchor="ctr">
            <a:normAutofit/>
          </a:bodyPr>
          <a:lstStyle/>
          <a:p>
            <a:r>
              <a:rPr lang="en-US"/>
              <a:t>SBOA – An Overview</a:t>
            </a:r>
          </a:p>
        </p:txBody>
      </p:sp>
      <p:sp>
        <p:nvSpPr>
          <p:cNvPr id="4" name="Rectangle 3"/>
          <p:cNvSpPr/>
          <p:nvPr/>
        </p:nvSpPr>
        <p:spPr>
          <a:xfrm>
            <a:off x="888803" y="1871551"/>
            <a:ext cx="7350079" cy="3615267"/>
          </a:xfrm>
          <a:prstGeom prst="rect">
            <a:avLst/>
          </a:prstGeom>
        </p:spPr>
        <p:txBody>
          <a:bodyPr vert="horz" lIns="91440" tIns="45720" rIns="91440" bIns="45720" rtlCol="0" anchor="ctr">
            <a:normAutofit/>
          </a:bodyPr>
          <a:lstStyle/>
          <a:p>
            <a:pPr marL="0" marR="0" lvl="0" indent="0" fontAlgn="auto">
              <a:spcBef>
                <a:spcPct val="20000"/>
              </a:spcBef>
              <a:spcAft>
                <a:spcPts val="600"/>
              </a:spcAft>
              <a:buClr>
                <a:schemeClr val="tx1"/>
              </a:buClr>
              <a:buSzPct val="80000"/>
              <a:tabLst/>
              <a:defRPr/>
            </a:pPr>
            <a:r>
              <a:rPr kumimoji="0" lang="en-US" sz="3200" b="0" u="none" strike="noStrike" spc="0" normalizeH="0" baseline="0" noProof="0">
                <a:ln>
                  <a:noFill/>
                </a:ln>
                <a:uLnTx/>
                <a:uFillTx/>
              </a:rPr>
              <a:t>What is the State Board of Accounts? </a:t>
            </a:r>
          </a:p>
          <a:p>
            <a:pPr marL="457200" marR="0" lvl="0" indent="-457200" fontAlgn="auto">
              <a:spcBef>
                <a:spcPct val="20000"/>
              </a:spcBef>
              <a:spcAft>
                <a:spcPts val="600"/>
              </a:spcAft>
              <a:buClr>
                <a:schemeClr val="tx1"/>
              </a:buClr>
              <a:buSzPct val="80000"/>
              <a:buFont typeface="Wingdings 3" panose="05040102010807070707" pitchFamily="18" charset="2"/>
              <a:buChar char=""/>
              <a:tabLst/>
              <a:defRPr/>
            </a:pPr>
            <a:r>
              <a:rPr kumimoji="0" lang="en-US" sz="2000" b="0" i="0" u="none" strike="noStrike" spc="0" normalizeH="0" baseline="0" noProof="0">
                <a:ln>
                  <a:noFill/>
                </a:ln>
                <a:uLnTx/>
                <a:uFillTx/>
              </a:rPr>
              <a:t>Created by Indiana Code 5-11-1</a:t>
            </a:r>
          </a:p>
          <a:p>
            <a:pPr marL="457200" marR="0" lvl="0" indent="-457200" fontAlgn="auto">
              <a:spcBef>
                <a:spcPct val="20000"/>
              </a:spcBef>
              <a:spcAft>
                <a:spcPts val="600"/>
              </a:spcAft>
              <a:buClr>
                <a:schemeClr val="tx1"/>
              </a:buClr>
              <a:buSzPct val="80000"/>
              <a:buFont typeface="Wingdings 3" panose="05040102010807070707" pitchFamily="18" charset="2"/>
              <a:buChar char=""/>
              <a:tabLst/>
              <a:defRPr/>
            </a:pPr>
            <a:r>
              <a:rPr kumimoji="0" lang="en-US" sz="2000" b="0" i="0" u="none" strike="noStrike" spc="0" normalizeH="0" baseline="0" noProof="0">
                <a:ln>
                  <a:noFill/>
                </a:ln>
                <a:uLnTx/>
                <a:uFillTx/>
              </a:rPr>
              <a:t>Audit the financial statements, records &amp; accounts of all state and local governmental units </a:t>
            </a:r>
          </a:p>
          <a:p>
            <a:pPr marL="457200" marR="0" lvl="0" indent="-457200" fontAlgn="auto">
              <a:spcBef>
                <a:spcPct val="20000"/>
              </a:spcBef>
              <a:spcAft>
                <a:spcPts val="600"/>
              </a:spcAft>
              <a:buClr>
                <a:schemeClr val="tx1"/>
              </a:buClr>
              <a:buSzPct val="80000"/>
              <a:buFont typeface="Wingdings 3" panose="05040102010807070707" pitchFamily="18" charset="2"/>
              <a:buChar char=""/>
              <a:tabLst/>
              <a:defRPr/>
            </a:pPr>
            <a:r>
              <a:rPr kumimoji="0" lang="en-US" sz="2000" b="0" i="0" u="none" strike="noStrike" spc="0" normalizeH="0" baseline="0" noProof="0">
                <a:ln>
                  <a:noFill/>
                </a:ln>
                <a:uLnTx/>
                <a:uFillTx/>
              </a:rPr>
              <a:t>Prepares and file reports opining on the accuracy of the financial statements and noting any noncompliance with laws or guidelines.</a:t>
            </a:r>
          </a:p>
        </p:txBody>
      </p:sp>
      <p:pic>
        <p:nvPicPr>
          <p:cNvPr id="6" name="Picture 5">
            <a:extLst>
              <a:ext uri="{FF2B5EF4-FFF2-40B4-BE49-F238E27FC236}">
                <a16:creationId xmlns:a16="http://schemas.microsoft.com/office/drawing/2014/main" id="{72901E8C-5957-CBED-465F-89440581B9EF}"/>
              </a:ext>
            </a:extLst>
          </p:cNvPr>
          <p:cNvPicPr>
            <a:picLocks noChangeAspect="1"/>
          </p:cNvPicPr>
          <p:nvPr/>
        </p:nvPicPr>
        <p:blipFill>
          <a:blip r:embed="rId3"/>
          <a:srcRect r="2300" b="-1"/>
          <a:stretch>
            <a:fillRect/>
          </a:stretch>
        </p:blipFill>
        <p:spPr>
          <a:xfrm>
            <a:off x="8339291" y="1829790"/>
            <a:ext cx="3239538" cy="4334450"/>
          </a:xfrm>
          <a:custGeom>
            <a:avLst/>
            <a:gdLst/>
            <a:ahLst/>
            <a:cxnLst/>
            <a:rect l="l" t="t" r="r" b="b"/>
            <a:pathLst>
              <a:path w="3239538" h="4334450">
                <a:moveTo>
                  <a:pt x="322464" y="0"/>
                </a:moveTo>
                <a:lnTo>
                  <a:pt x="3239538" y="0"/>
                </a:lnTo>
                <a:lnTo>
                  <a:pt x="3239538" y="4011987"/>
                </a:lnTo>
                <a:lnTo>
                  <a:pt x="2917075" y="4334450"/>
                </a:lnTo>
                <a:lnTo>
                  <a:pt x="0" y="433445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11" name="Group 10">
            <a:extLst>
              <a:ext uri="{FF2B5EF4-FFF2-40B4-BE49-F238E27FC236}">
                <a16:creationId xmlns:a16="http://schemas.microsoft.com/office/drawing/2014/main" id="{6B975FEB-EB22-4265-87DB-98C8B1A0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12" name="Straight Connector 11">
              <a:extLst>
                <a:ext uri="{FF2B5EF4-FFF2-40B4-BE49-F238E27FC236}">
                  <a16:creationId xmlns:a16="http://schemas.microsoft.com/office/drawing/2014/main" id="{165F12FA-1912-4E22-A32D-0831ADB49A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D85A33A-E141-4004-96FE-2B25852F78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DBBF9A1-F02B-475F-8E25-E42F60053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4E10861-F5C5-4FCE-BB8E-126306C8C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EE8BD36-DC78-4FAA-AC76-FF2D4FAD33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7" name="Picture 6" descr="A picture containing text, watch, black, compass&#10;&#10;AI-generated content may be incorrect.">
            <a:extLst>
              <a:ext uri="{FF2B5EF4-FFF2-40B4-BE49-F238E27FC236}">
                <a16:creationId xmlns:a16="http://schemas.microsoft.com/office/drawing/2014/main" id="{38AF69F7-A0E7-E16F-7D02-0C36EB921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17344"/>
            <a:ext cx="1828804" cy="1828804"/>
          </a:xfrm>
          <a:prstGeom prst="rect">
            <a:avLst/>
          </a:prstGeom>
        </p:spPr>
      </p:pic>
    </p:spTree>
    <p:extLst>
      <p:ext uri="{BB962C8B-B14F-4D97-AF65-F5344CB8AC3E}">
        <p14:creationId xmlns:p14="http://schemas.microsoft.com/office/powerpoint/2010/main" val="1813237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1" name="Snip Diagonal Corner Rectangle 6">
            <a:extLst>
              <a:ext uri="{FF2B5EF4-FFF2-40B4-BE49-F238E27FC236}">
                <a16:creationId xmlns:a16="http://schemas.microsoft.com/office/drawing/2014/main" id="{AD2D45C7-2E37-44FD-AC77-116CD14B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3" name="Snip Single Corner Rectangle 17">
            <a:extLst>
              <a:ext uri="{FF2B5EF4-FFF2-40B4-BE49-F238E27FC236}">
                <a16:creationId xmlns:a16="http://schemas.microsoft.com/office/drawing/2014/main" id="{1FF88480-2CF1-4C54-8CE3-2CA9CD9FF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81037" y="382260"/>
            <a:ext cx="8534400" cy="1507067"/>
          </a:xfrm>
        </p:spPr>
        <p:txBody>
          <a:bodyPr vert="horz" lIns="91440" tIns="45720" rIns="91440" bIns="45720" rtlCol="0" anchor="ctr">
            <a:normAutofit/>
          </a:bodyPr>
          <a:lstStyle/>
          <a:p>
            <a:r>
              <a:rPr lang="en-US" sz="4000">
                <a:solidFill>
                  <a:schemeClr val="tx2"/>
                </a:solidFill>
              </a:rPr>
              <a:t>SBOA – overview</a:t>
            </a:r>
          </a:p>
        </p:txBody>
      </p:sp>
      <p:sp>
        <p:nvSpPr>
          <p:cNvPr id="6" name="Content Placeholder 7"/>
          <p:cNvSpPr txBox="1">
            <a:spLocks/>
          </p:cNvSpPr>
          <p:nvPr/>
        </p:nvSpPr>
        <p:spPr>
          <a:xfrm>
            <a:off x="1361149" y="866692"/>
            <a:ext cx="8534400" cy="4475235"/>
          </a:xfrm>
          <a:prstGeom prst="rect">
            <a:avLst/>
          </a:prstGeom>
        </p:spPr>
        <p:txBody>
          <a:bodyPr vert="horz" lIns="91440" tIns="45720" rIns="91440" bIns="45720" rtlCol="0" anchor="ct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marR="0" lvl="0" indent="0" defTabSz="457200" fontAlgn="auto">
              <a:spcAft>
                <a:spcPts val="600"/>
              </a:spcAft>
              <a:buClr>
                <a:schemeClr val="tx1"/>
              </a:buClr>
              <a:buSzPct val="80000"/>
              <a:buNone/>
              <a:tabLst/>
              <a:defRPr/>
            </a:pPr>
            <a:r>
              <a:rPr kumimoji="0" lang="en-US" b="1" i="1" u="sng" strike="noStrike" spc="0" normalizeH="0" baseline="0" noProof="0">
                <a:ln>
                  <a:noFill/>
                </a:ln>
                <a:uLnTx/>
                <a:uFillTx/>
              </a:rPr>
              <a:t>Mission Statement</a:t>
            </a:r>
            <a:r>
              <a:rPr kumimoji="0" lang="en-US" b="1" i="1" u="none" strike="noStrike" spc="0" normalizeH="0" baseline="0" noProof="0">
                <a:ln>
                  <a:noFill/>
                </a:ln>
                <a:uLnTx/>
                <a:uFillTx/>
              </a:rPr>
              <a:t>:</a:t>
            </a:r>
          </a:p>
          <a:p>
            <a:pPr marL="0" marR="0" lvl="0" indent="0" defTabSz="457200" fontAlgn="auto">
              <a:spcAft>
                <a:spcPts val="600"/>
              </a:spcAft>
              <a:buClr>
                <a:schemeClr val="tx1"/>
              </a:buClr>
              <a:buSzPct val="80000"/>
              <a:buFont typeface="Wingdings 3" panose="05040102010807070707" pitchFamily="18" charset="2"/>
              <a:buChar char=""/>
              <a:tabLst/>
              <a:defRPr/>
            </a:pPr>
            <a:r>
              <a:rPr kumimoji="0" lang="en-US" b="1" i="1" u="none" strike="noStrike" spc="0" normalizeH="0" baseline="0" noProof="0">
                <a:ln>
                  <a:noFill/>
                </a:ln>
                <a:uLnTx/>
                <a:uFillTx/>
              </a:rPr>
              <a:t>“We are dedicated to providing the citizens of the State of Indiana with complete confidence in the integrity and financial accountability of state and local government.”</a:t>
            </a:r>
          </a:p>
        </p:txBody>
      </p:sp>
      <p:pic>
        <p:nvPicPr>
          <p:cNvPr id="3" name="Picture 2" descr="A picture containing text, watch, black, compass&#10;&#10;AI-generated content may be incorrect.">
            <a:extLst>
              <a:ext uri="{FF2B5EF4-FFF2-40B4-BE49-F238E27FC236}">
                <a16:creationId xmlns:a16="http://schemas.microsoft.com/office/drawing/2014/main" id="{24F437F2-6988-A2C3-5023-F307FE94C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371" y="0"/>
            <a:ext cx="1828804" cy="1828804"/>
          </a:xfrm>
          <a:prstGeom prst="rect">
            <a:avLst/>
          </a:prstGeom>
        </p:spPr>
      </p:pic>
    </p:spTree>
    <p:extLst>
      <p:ext uri="{BB962C8B-B14F-4D97-AF65-F5344CB8AC3E}">
        <p14:creationId xmlns:p14="http://schemas.microsoft.com/office/powerpoint/2010/main" val="362975376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280" y="607978"/>
            <a:ext cx="3747111" cy="4892040"/>
          </a:xfrm>
        </p:spPr>
        <p:txBody>
          <a:bodyPr vert="horz" lIns="91440" tIns="45720" rIns="91440" bIns="45720" rtlCol="0" anchor="ctr">
            <a:normAutofit/>
          </a:bodyPr>
          <a:lstStyle/>
          <a:p>
            <a:pPr algn="r"/>
            <a:r>
              <a:rPr lang="en-US"/>
              <a:t>SBOA – An Overview</a:t>
            </a:r>
          </a:p>
        </p:txBody>
      </p:sp>
      <p:cxnSp>
        <p:nvCxnSpPr>
          <p:cNvPr id="11" name="Straight Connector 10">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738332" y="1016538"/>
            <a:ext cx="6288260" cy="5763639"/>
          </a:xfrm>
          <a:prstGeom prst="rect">
            <a:avLst/>
          </a:prstGeom>
        </p:spPr>
        <p:txBody>
          <a:bodyPr vert="horz" lIns="91440" tIns="45720" rIns="91440" bIns="45720" rtlCol="0" anchor="ctr">
            <a:normAutofit fontScale="70000" lnSpcReduction="20000"/>
          </a:bodyPr>
          <a:lstStyle/>
          <a:p>
            <a:pPr marL="285750" marR="0" lvl="0" indent="-285750" fontAlgn="auto">
              <a:lnSpc>
                <a:spcPct val="120000"/>
              </a:lnSpc>
              <a:spcBef>
                <a:spcPct val="20000"/>
              </a:spcBef>
              <a:spcAft>
                <a:spcPts val="600"/>
              </a:spcAft>
              <a:buClr>
                <a:schemeClr val="tx1"/>
              </a:buClr>
              <a:buSzPct val="80000"/>
              <a:buFont typeface="Wingdings 3" panose="05040102010807070707" pitchFamily="18" charset="2"/>
              <a:buChar char=""/>
              <a:tabLst/>
              <a:defRPr/>
            </a:pPr>
            <a:r>
              <a:rPr kumimoji="0" lang="en-US" sz="3000" b="0" i="0" u="none" strike="noStrike" spc="0" normalizeH="0" baseline="0" noProof="0">
                <a:ln>
                  <a:noFill/>
                </a:ln>
                <a:uLnTx/>
                <a:uFillTx/>
              </a:rPr>
              <a:t>Organized by law in 1909 as “Department of Inspection and Supervision of Public Offices”</a:t>
            </a:r>
          </a:p>
          <a:p>
            <a:pPr marL="742950" lvl="1" indent="-285750">
              <a:lnSpc>
                <a:spcPct val="120000"/>
              </a:lnSpc>
              <a:spcBef>
                <a:spcPct val="20000"/>
              </a:spcBef>
              <a:spcAft>
                <a:spcPts val="600"/>
              </a:spcAft>
              <a:buClr>
                <a:schemeClr val="tx1"/>
              </a:buClr>
              <a:buSzPct val="80000"/>
              <a:buFont typeface="Wingdings 3" panose="05040102010807070707" pitchFamily="18" charset="2"/>
              <a:buChar char=""/>
              <a:defRPr/>
            </a:pPr>
            <a:r>
              <a:rPr lang="en-US" sz="2400"/>
              <a:t>Created in response to public concerns over theft and misuse of public funds.</a:t>
            </a:r>
          </a:p>
          <a:p>
            <a:pPr marL="742950" lvl="1" indent="-285750">
              <a:lnSpc>
                <a:spcPct val="110000"/>
              </a:lnSpc>
              <a:spcBef>
                <a:spcPct val="20000"/>
              </a:spcBef>
              <a:spcAft>
                <a:spcPts val="600"/>
              </a:spcAft>
              <a:buClr>
                <a:schemeClr val="tx1"/>
              </a:buClr>
              <a:buSzPct val="80000"/>
              <a:buFont typeface="Wingdings 3" panose="05040102010807070707" pitchFamily="18" charset="2"/>
              <a:buChar char=""/>
              <a:defRPr/>
            </a:pPr>
            <a:r>
              <a:rPr kumimoji="0" lang="en-US" sz="2400" b="0" i="0" u="none" strike="noStrike" spc="0" normalizeH="0" baseline="0" noProof="0">
                <a:ln>
                  <a:noFill/>
                </a:ln>
                <a:uLnTx/>
                <a:uFillTx/>
              </a:rPr>
              <a:t>Origin</a:t>
            </a:r>
            <a:r>
              <a:rPr lang="en-US" sz="2400"/>
              <a:t>ally comprised of the Governor, Comptroller, and the State Examiner with a field of 25 examiners.</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defRPr/>
            </a:pPr>
            <a:endParaRPr kumimoji="0" lang="en-US" sz="1700" b="0" i="0" u="none" strike="noStrike" spc="0" normalizeH="0" baseline="0" noProof="0">
              <a:ln>
                <a:noFill/>
              </a:ln>
              <a:uLnTx/>
              <a:uFillTx/>
            </a:endParaRPr>
          </a:p>
          <a:p>
            <a:pPr marL="742950" lvl="1" indent="-285750">
              <a:lnSpc>
                <a:spcPct val="90000"/>
              </a:lnSpc>
              <a:spcBef>
                <a:spcPct val="20000"/>
              </a:spcBef>
              <a:spcAft>
                <a:spcPts val="600"/>
              </a:spcAft>
              <a:buClr>
                <a:schemeClr val="tx1"/>
              </a:buClr>
              <a:buSzPct val="80000"/>
              <a:buFont typeface="Wingdings 3" panose="05040102010807070707" pitchFamily="18" charset="2"/>
              <a:buChar char=""/>
              <a:defRPr/>
            </a:pPr>
            <a:endParaRPr kumimoji="0" lang="en-US" sz="1700" b="0" i="0" u="none" strike="noStrike" spc="0" normalizeH="0" baseline="0" noProof="0">
              <a:ln>
                <a:noFill/>
              </a:ln>
              <a:uLnTx/>
              <a:uFillTx/>
            </a:endParaRPr>
          </a:p>
          <a:p>
            <a:pPr marL="285750" marR="0" lvl="0" indent="-285750" fontAlgn="auto">
              <a:lnSpc>
                <a:spcPct val="120000"/>
              </a:lnSpc>
              <a:spcBef>
                <a:spcPct val="20000"/>
              </a:spcBef>
              <a:spcAft>
                <a:spcPts val="600"/>
              </a:spcAft>
              <a:buClr>
                <a:schemeClr val="tx1"/>
              </a:buClr>
              <a:buSzPct val="80000"/>
              <a:buFont typeface="Wingdings 3" panose="05040102010807070707" pitchFamily="18" charset="2"/>
              <a:buChar char=""/>
              <a:tabLst/>
              <a:defRPr/>
            </a:pPr>
            <a:r>
              <a:rPr kumimoji="0" lang="en-US" sz="3000" b="0" i="0" u="none" strike="noStrike" spc="0" normalizeH="0" baseline="0" noProof="0">
                <a:ln>
                  <a:noFill/>
                </a:ln>
                <a:uLnTx/>
                <a:uFillTx/>
              </a:rPr>
              <a:t>In 1945, the rights, duties, and powers were transferred to the State Board of Accounts</a:t>
            </a:r>
          </a:p>
          <a:p>
            <a:pPr marL="742950" lvl="1" indent="-285750">
              <a:lnSpc>
                <a:spcPct val="120000"/>
              </a:lnSpc>
              <a:spcBef>
                <a:spcPct val="20000"/>
              </a:spcBef>
              <a:spcAft>
                <a:spcPts val="600"/>
              </a:spcAft>
              <a:buClr>
                <a:schemeClr val="tx1"/>
              </a:buClr>
              <a:buSzPct val="80000"/>
              <a:buFont typeface="Wingdings 3" panose="05040102010807070707" pitchFamily="18" charset="2"/>
              <a:buChar char=""/>
              <a:defRPr/>
            </a:pPr>
            <a:r>
              <a:rPr lang="en-US" sz="2400"/>
              <a:t>Composed of a Board including the State Examiner and two Deputy State Examiners</a:t>
            </a:r>
          </a:p>
          <a:p>
            <a:pPr marL="742950" lvl="1" indent="-285750">
              <a:lnSpc>
                <a:spcPct val="120000"/>
              </a:lnSpc>
              <a:spcBef>
                <a:spcPct val="20000"/>
              </a:spcBef>
              <a:spcAft>
                <a:spcPts val="600"/>
              </a:spcAft>
              <a:buClr>
                <a:schemeClr val="tx1"/>
              </a:buClr>
              <a:buSzPct val="80000"/>
              <a:buFont typeface="Wingdings 3" panose="05040102010807070707" pitchFamily="18" charset="2"/>
              <a:buChar char=""/>
              <a:defRPr/>
            </a:pPr>
            <a:r>
              <a:rPr kumimoji="0" lang="en-US" sz="2400" b="0" i="0" u="none" strike="noStrike" spc="0" normalizeH="0" baseline="0" noProof="0">
                <a:ln>
                  <a:noFill/>
                </a:ln>
                <a:uLnTx/>
                <a:uFillTx/>
              </a:rPr>
              <a:t>Today the field and support staff contains over 200 individuals</a:t>
            </a: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endParaRPr kumimoji="0" lang="en-US" sz="1700" b="0" i="0" u="none" strike="noStrike" spc="0" normalizeH="0" baseline="0" noProof="0">
              <a:ln>
                <a:noFill/>
              </a:ln>
              <a:uLnTx/>
              <a:uFillTx/>
            </a:endParaRP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endParaRPr kumimoji="0" lang="en-US" sz="1700" b="0" i="0" u="none" strike="noStrike" spc="0" normalizeH="0" baseline="0" noProof="0">
              <a:ln>
                <a:noFill/>
              </a:ln>
              <a:uLnTx/>
              <a:uFillTx/>
            </a:endParaRP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endParaRPr kumimoji="0" lang="en-US" sz="1700" b="0" i="0" u="none" strike="noStrike" spc="0" normalizeH="0" baseline="0" noProof="0">
              <a:ln>
                <a:noFill/>
              </a:ln>
              <a:uLnTx/>
              <a:uFillTx/>
            </a:endParaRPr>
          </a:p>
        </p:txBody>
      </p:sp>
      <p:pic>
        <p:nvPicPr>
          <p:cNvPr id="3" name="Picture 2" descr="A picture containing text, watch, black, compass&#10;&#10;AI-generated content may be incorrect.">
            <a:extLst>
              <a:ext uri="{FF2B5EF4-FFF2-40B4-BE49-F238E27FC236}">
                <a16:creationId xmlns:a16="http://schemas.microsoft.com/office/drawing/2014/main" id="{F57DD199-9A7B-2BEE-CFBD-65CCFE7D5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191274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86" y="118533"/>
            <a:ext cx="8534400" cy="1507067"/>
          </a:xfrm>
        </p:spPr>
        <p:txBody>
          <a:bodyPr/>
          <a:lstStyle/>
          <a:p>
            <a:r>
              <a:rPr lang="en-US"/>
              <a:t>SBOA – An Overview</a:t>
            </a:r>
          </a:p>
        </p:txBody>
      </p:sp>
      <p:sp>
        <p:nvSpPr>
          <p:cNvPr id="4" name="TextBox 3"/>
          <p:cNvSpPr txBox="1"/>
          <p:nvPr/>
        </p:nvSpPr>
        <p:spPr>
          <a:xfrm>
            <a:off x="905675" y="1314549"/>
            <a:ext cx="10571480" cy="236988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effectLst/>
                <a:uLnTx/>
                <a:uFillTx/>
                <a:latin typeface="Gadugi" panose="020B0502040204020203" pitchFamily="34" charset="0"/>
                <a:ea typeface="Gadugi" panose="020B0502040204020203" pitchFamily="34" charset="0"/>
                <a:cs typeface="+mn-cs"/>
              </a:rPr>
              <a:t>Indiana State Board of Accounts</a:t>
            </a:r>
          </a:p>
          <a:p>
            <a:pPr marL="914400" marR="0" lvl="1" indent="-457200" algn="l" defTabSz="457200" rtl="0" eaLnBrk="1" fontAlgn="auto" latinLnBrk="0" hangingPunct="1">
              <a:lnSpc>
                <a:spcPct val="100000"/>
              </a:lnSpc>
              <a:spcBef>
                <a:spcPts val="0"/>
              </a:spcBef>
              <a:spcAft>
                <a:spcPts val="0"/>
              </a:spcAft>
              <a:buClrTx/>
              <a:buSzPct val="58000"/>
              <a:buFont typeface="Courier New" panose="02070309020205020404" pitchFamily="49" charset="0"/>
              <a:buChar char="o"/>
              <a:tabLst/>
              <a:defRPr/>
            </a:pPr>
            <a:r>
              <a:rPr kumimoji="0" lang="en-US" sz="3200" b="0" i="0" u="none" strike="noStrike" kern="1200" cap="none" spc="0" normalizeH="0" baseline="0" noProof="0">
                <a:ln>
                  <a:noFill/>
                </a:ln>
                <a:effectLst/>
                <a:uLnTx/>
                <a:uFillTx/>
                <a:latin typeface="Gadugi" panose="020B0502040204020203" pitchFamily="34" charset="0"/>
                <a:ea typeface="Gadugi" panose="020B0502040204020203" pitchFamily="34" charset="0"/>
                <a:cs typeface="+mn-cs"/>
              </a:rPr>
              <a:t>Three-member board consisting of a State Examiner and two Deputy State Examiners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 name="TextBox 2"/>
          <p:cNvSpPr txBox="1"/>
          <p:nvPr/>
        </p:nvSpPr>
        <p:spPr>
          <a:xfrm>
            <a:off x="4155440" y="4897120"/>
            <a:ext cx="36474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Insert organizational chart?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1D5260D-03B8-D1EF-12CE-D9A863F125E5}"/>
              </a:ext>
            </a:extLst>
          </p:cNvPr>
          <p:cNvPicPr>
            <a:picLocks noChangeAspect="1"/>
          </p:cNvPicPr>
          <p:nvPr/>
        </p:nvPicPr>
        <p:blipFill>
          <a:blip r:embed="rId3"/>
          <a:stretch>
            <a:fillRect/>
          </a:stretch>
        </p:blipFill>
        <p:spPr>
          <a:xfrm>
            <a:off x="3170746" y="3076357"/>
            <a:ext cx="6193591" cy="3349752"/>
          </a:xfrm>
          <a:prstGeom prst="rect">
            <a:avLst/>
          </a:prstGeom>
        </p:spPr>
      </p:pic>
      <p:pic>
        <p:nvPicPr>
          <p:cNvPr id="5" name="Picture 4" descr="A picture containing text, watch, black, compass&#10;&#10;AI-generated content may be incorrect.">
            <a:extLst>
              <a:ext uri="{FF2B5EF4-FFF2-40B4-BE49-F238E27FC236}">
                <a16:creationId xmlns:a16="http://schemas.microsoft.com/office/drawing/2014/main" id="{6A7CE818-DB9D-8748-8E2D-2C08AA3B5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6" y="0"/>
            <a:ext cx="1828804" cy="1828804"/>
          </a:xfrm>
          <a:prstGeom prst="rect">
            <a:avLst/>
          </a:prstGeom>
        </p:spPr>
      </p:pic>
    </p:spTree>
    <p:extLst>
      <p:ext uri="{BB962C8B-B14F-4D97-AF65-F5344CB8AC3E}">
        <p14:creationId xmlns:p14="http://schemas.microsoft.com/office/powerpoint/2010/main" val="66677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CA6826-032C-4799-B079-15DB2A6C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7734"/>
            <a:ext cx="8534400" cy="1507067"/>
          </a:xfrm>
        </p:spPr>
        <p:txBody>
          <a:bodyPr vert="horz" lIns="91440" tIns="45720" rIns="91440" bIns="45720" rtlCol="0" anchor="ctr">
            <a:normAutofit/>
          </a:bodyPr>
          <a:lstStyle/>
          <a:p>
            <a:r>
              <a:rPr lang="en-US"/>
              <a:t>SBOA – An Overview</a:t>
            </a:r>
          </a:p>
        </p:txBody>
      </p:sp>
      <p:sp>
        <p:nvSpPr>
          <p:cNvPr id="5" name="TextBox 4"/>
          <p:cNvSpPr txBox="1"/>
          <p:nvPr/>
        </p:nvSpPr>
        <p:spPr>
          <a:xfrm>
            <a:off x="1002855" y="1678043"/>
            <a:ext cx="7201259" cy="4464661"/>
          </a:xfrm>
          <a:prstGeom prst="rect">
            <a:avLst/>
          </a:prstGeom>
        </p:spPr>
        <p:txBody>
          <a:bodyPr vert="horz" lIns="91440" tIns="45720" rIns="91440" bIns="45720" rtlCol="0" anchor="ctr">
            <a:normAutofit fontScale="92500" lnSpcReduction="10000"/>
          </a:bodyPr>
          <a:lstStyle/>
          <a:p>
            <a:pPr marL="0" marR="0" lvl="0" indent="0" fontAlgn="auto">
              <a:lnSpc>
                <a:spcPct val="90000"/>
              </a:lnSpc>
              <a:spcBef>
                <a:spcPct val="20000"/>
              </a:spcBef>
              <a:spcAft>
                <a:spcPts val="600"/>
              </a:spcAft>
              <a:buClr>
                <a:schemeClr val="tx1"/>
              </a:buClr>
              <a:buSzPct val="80000"/>
              <a:tabLst/>
              <a:defRPr/>
            </a:pPr>
            <a:r>
              <a:rPr kumimoji="0" lang="en-US" sz="3200" b="0" i="0" u="none" strike="noStrike" spc="0" normalizeH="0" baseline="0" noProof="0">
                <a:ln>
                  <a:noFill/>
                </a:ln>
                <a:uLnTx/>
                <a:uFillTx/>
              </a:rPr>
              <a:t>Audit Coordinators:</a:t>
            </a:r>
          </a:p>
          <a:p>
            <a:pPr marL="342900" marR="0" lvl="0" indent="-342900" fontAlgn="auto">
              <a:lnSpc>
                <a:spcPct val="90000"/>
              </a:lnSpc>
              <a:spcBef>
                <a:spcPct val="20000"/>
              </a:spcBef>
              <a:spcAft>
                <a:spcPts val="600"/>
              </a:spcAft>
              <a:buClr>
                <a:schemeClr val="tx1"/>
              </a:buClr>
              <a:buSzPct val="80000"/>
              <a:buFont typeface="Wingdings 3" panose="05040102010807070707" pitchFamily="18" charset="2"/>
              <a:buChar char=""/>
              <a:tabLst/>
              <a:defRPr/>
            </a:pPr>
            <a:r>
              <a:rPr kumimoji="0" lang="en-US" sz="2800" b="0" i="0" u="none" strike="noStrike" spc="0" normalizeH="0" baseline="0" noProof="0">
                <a:ln>
                  <a:noFill/>
                </a:ln>
                <a:uLnTx/>
                <a:uFillTx/>
              </a:rPr>
              <a:t>Supervise overall audit projects</a:t>
            </a: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endParaRPr kumimoji="0" lang="en-US" sz="1500" b="0" i="0" u="none" strike="noStrike" spc="0" normalizeH="0" baseline="0" noProof="0">
              <a:ln>
                <a:noFill/>
              </a:ln>
              <a:uLnTx/>
              <a:uFillTx/>
            </a:endParaRPr>
          </a:p>
          <a:p>
            <a:pPr marL="0" marR="0" lvl="0" indent="0" fontAlgn="auto">
              <a:lnSpc>
                <a:spcPct val="90000"/>
              </a:lnSpc>
              <a:spcBef>
                <a:spcPct val="20000"/>
              </a:spcBef>
              <a:spcAft>
                <a:spcPts val="600"/>
              </a:spcAft>
              <a:buClr>
                <a:schemeClr val="tx1"/>
              </a:buClr>
              <a:buSzPct val="80000"/>
              <a:tabLst/>
              <a:defRPr/>
            </a:pPr>
            <a:r>
              <a:rPr kumimoji="0" lang="en-US" sz="3200" b="0" i="0" u="none" strike="noStrike" spc="0" normalizeH="0" baseline="0" noProof="0">
                <a:ln>
                  <a:noFill/>
                </a:ln>
                <a:uLnTx/>
                <a:uFillTx/>
              </a:rPr>
              <a:t>Audit Managers</a:t>
            </a:r>
          </a:p>
          <a:p>
            <a:pPr marL="285750" marR="0" lvl="0" indent="-285750" fontAlgn="auto">
              <a:lnSpc>
                <a:spcPct val="90000"/>
              </a:lnSpc>
              <a:spcBef>
                <a:spcPct val="20000"/>
              </a:spcBef>
              <a:spcAft>
                <a:spcPts val="600"/>
              </a:spcAft>
              <a:buClr>
                <a:schemeClr val="tx1"/>
              </a:buClr>
              <a:buSzPct val="80000"/>
              <a:buFont typeface="Wingdings 3" panose="05040102010807070707" pitchFamily="18" charset="2"/>
              <a:buChar char=""/>
              <a:tabLst/>
              <a:defRPr/>
            </a:pPr>
            <a:r>
              <a:rPr kumimoji="0" lang="en-US" sz="2800" b="0" i="0" u="none" strike="noStrike" spc="0" normalizeH="0" baseline="0" noProof="0">
                <a:ln>
                  <a:noFill/>
                </a:ln>
                <a:uLnTx/>
                <a:uFillTx/>
              </a:rPr>
              <a:t>Manage audit projects</a:t>
            </a: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endParaRPr kumimoji="0" lang="en-US" sz="1500" b="0" i="0" u="none" strike="noStrike" spc="0" normalizeH="0" baseline="0" noProof="0">
              <a:ln>
                <a:noFill/>
              </a:ln>
              <a:uLnTx/>
              <a:uFillTx/>
            </a:endParaRPr>
          </a:p>
          <a:p>
            <a:pPr marL="0" marR="0" lvl="0" indent="0" fontAlgn="auto">
              <a:lnSpc>
                <a:spcPct val="90000"/>
              </a:lnSpc>
              <a:spcBef>
                <a:spcPct val="20000"/>
              </a:spcBef>
              <a:spcAft>
                <a:spcPts val="600"/>
              </a:spcAft>
              <a:buClr>
                <a:schemeClr val="tx1"/>
              </a:buClr>
              <a:buSzPct val="80000"/>
              <a:tabLst/>
              <a:defRPr/>
            </a:pPr>
            <a:r>
              <a:rPr kumimoji="0" lang="en-US" sz="3200" b="0" i="0" u="none" strike="noStrike" spc="0" normalizeH="0" baseline="0" noProof="0">
                <a:ln>
                  <a:noFill/>
                </a:ln>
                <a:uLnTx/>
                <a:uFillTx/>
              </a:rPr>
              <a:t>Audit staff</a:t>
            </a:r>
          </a:p>
          <a:p>
            <a:pPr marL="457200" indent="-457200">
              <a:lnSpc>
                <a:spcPct val="90000"/>
              </a:lnSpc>
              <a:spcBef>
                <a:spcPct val="20000"/>
              </a:spcBef>
              <a:spcAft>
                <a:spcPts val="600"/>
              </a:spcAft>
              <a:buClr>
                <a:schemeClr val="tx1"/>
              </a:buClr>
              <a:buSzPct val="80000"/>
              <a:buFont typeface="Wingdings 3" panose="05040102010807070707" pitchFamily="18" charset="2"/>
              <a:buChar char=""/>
              <a:defRPr/>
            </a:pPr>
            <a:r>
              <a:rPr lang="en-US" sz="2600"/>
              <a:t>Team assigned to an engagement</a:t>
            </a:r>
          </a:p>
          <a:p>
            <a:pPr marL="914400" lvl="1" indent="-457200">
              <a:lnSpc>
                <a:spcPct val="90000"/>
              </a:lnSpc>
              <a:spcBef>
                <a:spcPct val="20000"/>
              </a:spcBef>
              <a:spcAft>
                <a:spcPts val="600"/>
              </a:spcAft>
              <a:buClr>
                <a:schemeClr val="tx1"/>
              </a:buClr>
              <a:buSzPct val="80000"/>
              <a:buFont typeface="Wingdings 3" panose="05040102010807070707" pitchFamily="18" charset="2"/>
              <a:buChar char=""/>
              <a:defRPr/>
            </a:pPr>
            <a:r>
              <a:rPr lang="en-US" sz="2200"/>
              <a:t>Lead auditor and assisting field examiners</a:t>
            </a: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endParaRPr kumimoji="0" lang="en-US" sz="1500" b="0" i="0" u="none" strike="noStrike" spc="0" normalizeH="0" baseline="0" noProof="0">
              <a:ln>
                <a:noFill/>
              </a:ln>
              <a:solidFill>
                <a:schemeClr val="bg2">
                  <a:lumMod val="75000"/>
                </a:schemeClr>
              </a:solidFill>
              <a:uLnTx/>
              <a:uFillTx/>
            </a:endParaRPr>
          </a:p>
          <a:p>
            <a:pPr marL="0" marR="0" lvl="0" indent="0" fontAlgn="auto">
              <a:lnSpc>
                <a:spcPct val="90000"/>
              </a:lnSpc>
              <a:spcBef>
                <a:spcPct val="20000"/>
              </a:spcBef>
              <a:spcAft>
                <a:spcPts val="600"/>
              </a:spcAft>
              <a:buClr>
                <a:schemeClr val="tx1"/>
              </a:buClr>
              <a:buSzPct val="80000"/>
              <a:buFont typeface="Wingdings 3" panose="05040102010807070707" pitchFamily="18" charset="2"/>
              <a:buChar char=""/>
              <a:tabLst/>
              <a:defRPr/>
            </a:pPr>
            <a:r>
              <a:rPr kumimoji="0" lang="en-US" sz="1500" b="0" i="0" u="none" strike="noStrike" spc="0" normalizeH="0" baseline="0" noProof="0">
                <a:ln>
                  <a:noFill/>
                </a:ln>
                <a:solidFill>
                  <a:schemeClr val="bg2">
                    <a:lumMod val="75000"/>
                  </a:schemeClr>
                </a:solidFill>
                <a:uLnTx/>
                <a:uFillTx/>
              </a:rPr>
              <a:t>	</a:t>
            </a:r>
          </a:p>
        </p:txBody>
      </p:sp>
      <p:pic>
        <p:nvPicPr>
          <p:cNvPr id="9" name="Graphic 8" descr="Office Worker">
            <a:extLst>
              <a:ext uri="{FF2B5EF4-FFF2-40B4-BE49-F238E27FC236}">
                <a16:creationId xmlns:a16="http://schemas.microsoft.com/office/drawing/2014/main" id="{17072D96-1BB9-2FA2-F93E-4CE9EA8C98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55451" y="1932567"/>
            <a:ext cx="3185108" cy="3185108"/>
          </a:xfrm>
          <a:prstGeom prst="rect">
            <a:avLst/>
          </a:prstGeom>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DD58A807-BD0E-4B1D-A523-2F20E7FE26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33837"/>
            <a:ext cx="2981858" cy="3208867"/>
            <a:chOff x="9206969" y="2963333"/>
            <a:chExt cx="2981858" cy="3208867"/>
          </a:xfrm>
        </p:grpSpPr>
        <p:cxnSp>
          <p:nvCxnSpPr>
            <p:cNvPr id="15" name="Straight Connector 14">
              <a:extLst>
                <a:ext uri="{FF2B5EF4-FFF2-40B4-BE49-F238E27FC236}">
                  <a16:creationId xmlns:a16="http://schemas.microsoft.com/office/drawing/2014/main" id="{AC82FD88-0436-4D5C-B5A2-7B9019194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2706DBD-9DBD-49D6-80EB-C896096D2F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51C7442-3F0F-49E3-9389-D6B4BAE14A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A614368-43A5-4794-BA71-09F8585F9F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F42B96B-0C70-40CB-A027-175F2A1657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F73B327B-160A-9A70-6AA7-D409ABA73D17}"/>
              </a:ext>
            </a:extLst>
          </p:cNvPr>
          <p:cNvSpPr txBox="1"/>
          <p:nvPr/>
        </p:nvSpPr>
        <p:spPr>
          <a:xfrm>
            <a:off x="1842319" y="519186"/>
            <a:ext cx="9300411" cy="5232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effectLst/>
              <a:uLnTx/>
              <a:uFillTx/>
              <a:latin typeface="Calibri" panose="020F0502020204030204"/>
              <a:ea typeface="+mn-ea"/>
              <a:cs typeface="+mn-cs"/>
            </a:endParaRPr>
          </a:p>
        </p:txBody>
      </p:sp>
      <p:pic>
        <p:nvPicPr>
          <p:cNvPr id="4" name="Picture 3" descr="A picture containing text, watch, black, compass&#10;&#10;AI-generated content may be incorrect.">
            <a:extLst>
              <a:ext uri="{FF2B5EF4-FFF2-40B4-BE49-F238E27FC236}">
                <a16:creationId xmlns:a16="http://schemas.microsoft.com/office/drawing/2014/main" id="{ACBE5AA1-3189-F32A-5C5E-BCAD36A7B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743" y="-14685"/>
            <a:ext cx="1828804" cy="1828804"/>
          </a:xfrm>
          <a:prstGeom prst="rect">
            <a:avLst/>
          </a:prstGeom>
        </p:spPr>
      </p:pic>
    </p:spTree>
    <p:extLst>
      <p:ext uri="{BB962C8B-B14F-4D97-AF65-F5344CB8AC3E}">
        <p14:creationId xmlns:p14="http://schemas.microsoft.com/office/powerpoint/2010/main" val="3964322321"/>
      </p:ext>
    </p:extLst>
  </p:cSld>
  <p:clrMapOvr>
    <a:masterClrMapping/>
  </p:clrMapOvr>
</p:sld>
</file>

<file path=ppt/theme/theme1.xml><?xml version="1.0" encoding="utf-8"?>
<a:theme xmlns:a="http://schemas.openxmlformats.org/drawingml/2006/main" name="Slice">
  <a:themeElements>
    <a:clrScheme name="Custom 1">
      <a:dk1>
        <a:sysClr val="windowText" lastClr="000000"/>
      </a:dk1>
      <a:lt1>
        <a:sysClr val="window" lastClr="FFFFFF"/>
      </a:lt1>
      <a:dk2>
        <a:srgbClr val="122348"/>
      </a:dk2>
      <a:lt2>
        <a:srgbClr val="112A6D"/>
      </a:lt2>
      <a:accent1>
        <a:srgbClr val="CC9900"/>
      </a:accent1>
      <a:accent2>
        <a:srgbClr val="F3CD74"/>
      </a:accent2>
      <a:accent3>
        <a:srgbClr val="FFFFFF"/>
      </a:accent3>
      <a:accent4>
        <a:srgbClr val="000000"/>
      </a:accent4>
      <a:accent5>
        <a:srgbClr val="122348"/>
      </a:accent5>
      <a:accent6>
        <a:srgbClr val="112A6D"/>
      </a:accent6>
      <a:hlink>
        <a:srgbClr val="CC9900"/>
      </a:hlink>
      <a:folHlink>
        <a:srgbClr val="76A7CE"/>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emplate>Slice</Template>
  <TotalTime>0</TotalTime>
  <Words>5626</Words>
  <Application>Microsoft Office PowerPoint</Application>
  <PresentationFormat>Widescreen</PresentationFormat>
  <Paragraphs>605</Paragraphs>
  <Slides>46</Slides>
  <Notes>46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Adobe Devanagari</vt:lpstr>
      <vt:lpstr>Aptos</vt:lpstr>
      <vt:lpstr>Arial</vt:lpstr>
      <vt:lpstr>Arial Bold Italics</vt:lpstr>
      <vt:lpstr>Calibri</vt:lpstr>
      <vt:lpstr>Century Gothic</vt:lpstr>
      <vt:lpstr>Courier New</vt:lpstr>
      <vt:lpstr>Eras Demi ITC</vt:lpstr>
      <vt:lpstr>Franklin Gothic Demi Cond</vt:lpstr>
      <vt:lpstr>Gadugi</vt:lpstr>
      <vt:lpstr>Georgia</vt:lpstr>
      <vt:lpstr>Montserrat Ultra-Bold Italics</vt:lpstr>
      <vt:lpstr>Segoe UI</vt:lpstr>
      <vt:lpstr>Times New Roman</vt:lpstr>
      <vt:lpstr>Wingdings</vt:lpstr>
      <vt:lpstr>Wingdings 3</vt:lpstr>
      <vt:lpstr>Slice</vt:lpstr>
      <vt:lpstr>PowerPoint Presentation</vt:lpstr>
      <vt:lpstr>PowerPoint Presentation</vt:lpstr>
      <vt:lpstr>Indiana state board of accounts   </vt:lpstr>
      <vt:lpstr>Topics     </vt:lpstr>
      <vt:lpstr>SBOA – An Overview</vt:lpstr>
      <vt:lpstr>SBOA – overview</vt:lpstr>
      <vt:lpstr>SBOA – An Overview</vt:lpstr>
      <vt:lpstr>SBOA – An Overview</vt:lpstr>
      <vt:lpstr>SBOA – An Overview</vt:lpstr>
      <vt:lpstr>SBOA – An Overview</vt:lpstr>
      <vt:lpstr>SBOA – Resources</vt:lpstr>
      <vt:lpstr>SBOA – Resources</vt:lpstr>
      <vt:lpstr>Sboa – resources www.in.gov/sboa</vt:lpstr>
      <vt:lpstr>Sboa – resources www.in.gov/sboa</vt:lpstr>
      <vt:lpstr>Sboa – resources www.in.gov/sboa</vt:lpstr>
      <vt:lpstr>Sboa – resources www.in.gov/sboa</vt:lpstr>
      <vt:lpstr>Sboa – resources www.in.gov/sboa</vt:lpstr>
      <vt:lpstr>Sboa – resources www.in.gov/sboa</vt:lpstr>
      <vt:lpstr>Indiana Code - iga.in.gov</vt:lpstr>
      <vt:lpstr>Indiana Code - iga.in.gov</vt:lpstr>
      <vt:lpstr>Indiana Code - iga.in.gov</vt:lpstr>
      <vt:lpstr>YEAR - END CONSIDERATIONS</vt:lpstr>
      <vt:lpstr>Gateway </vt:lpstr>
      <vt:lpstr>Annual Financial Report - Gateway</vt:lpstr>
      <vt:lpstr>Form 100R - Gateway</vt:lpstr>
      <vt:lpstr>PowerPoint Presentation</vt:lpstr>
      <vt:lpstr>PowerPoint Presentation</vt:lpstr>
      <vt:lpstr>Monthly Uploads – When Are They Due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Goss, Beth</dc:creator>
  <cp:lastModifiedBy>Wilson, Mitchell</cp:lastModifiedBy>
  <cp:revision>1</cp:revision>
  <cp:lastPrinted>2025-10-07T12:12:59Z</cp:lastPrinted>
  <dcterms:created xsi:type="dcterms:W3CDTF">2025-10-01T12:01:14Z</dcterms:created>
  <dcterms:modified xsi:type="dcterms:W3CDTF">2025-10-07T17:17:11Z</dcterms:modified>
</cp:coreProperties>
</file>