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303" r:id="rId4"/>
    <p:sldId id="302" r:id="rId5"/>
    <p:sldId id="300" r:id="rId6"/>
    <p:sldId id="301" r:id="rId7"/>
    <p:sldId id="304" r:id="rId8"/>
    <p:sldId id="305" r:id="rId9"/>
    <p:sldId id="306" r:id="rId10"/>
    <p:sldId id="307" r:id="rId11"/>
    <p:sldId id="308" r:id="rId12"/>
    <p:sldId id="309" r:id="rId13"/>
    <p:sldId id="310" r:id="rId14"/>
    <p:sldId id="312" r:id="rId15"/>
    <p:sldId id="311" r:id="rId16"/>
    <p:sldId id="313" r:id="rId17"/>
    <p:sldId id="314" r:id="rId18"/>
    <p:sldId id="315" r:id="rId19"/>
    <p:sldId id="337" r:id="rId20"/>
    <p:sldId id="316" r:id="rId21"/>
    <p:sldId id="317" r:id="rId22"/>
    <p:sldId id="318" r:id="rId23"/>
    <p:sldId id="319" r:id="rId24"/>
    <p:sldId id="322" r:id="rId25"/>
    <p:sldId id="320" r:id="rId26"/>
    <p:sldId id="321" r:id="rId27"/>
    <p:sldId id="323" r:id="rId28"/>
    <p:sldId id="325" r:id="rId29"/>
    <p:sldId id="326" r:id="rId30"/>
    <p:sldId id="327" r:id="rId31"/>
    <p:sldId id="328" r:id="rId32"/>
    <p:sldId id="329" r:id="rId33"/>
    <p:sldId id="338" r:id="rId34"/>
    <p:sldId id="340" r:id="rId35"/>
    <p:sldId id="330" r:id="rId36"/>
    <p:sldId id="332" r:id="rId37"/>
    <p:sldId id="331" r:id="rId38"/>
    <p:sldId id="334" r:id="rId39"/>
    <p:sldId id="335" r:id="rId40"/>
    <p:sldId id="336" r:id="rId41"/>
    <p:sldId id="339" r:id="rId42"/>
    <p:sldId id="299" r:id="rId43"/>
    <p:sldId id="344" r:id="rId44"/>
    <p:sldId id="345" r:id="rId45"/>
    <p:sldId id="346" r:id="rId46"/>
    <p:sldId id="341" r:id="rId47"/>
    <p:sldId id="347" r:id="rId48"/>
    <p:sldId id="348" r:id="rId49"/>
    <p:sldId id="349" r:id="rId50"/>
    <p:sldId id="350" r:id="rId51"/>
    <p:sldId id="351" r:id="rId52"/>
    <p:sldId id="352" r:id="rId53"/>
    <p:sldId id="342" r:id="rId54"/>
    <p:sldId id="34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58491" autoAdjust="0"/>
  </p:normalViewPr>
  <p:slideViewPr>
    <p:cSldViewPr snapToGrid="0">
      <p:cViewPr varScale="1">
        <p:scale>
          <a:sx n="54" d="100"/>
          <a:sy n="54" d="100"/>
        </p:scale>
        <p:origin x="1974"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829E0-2050-418B-A758-F4454FC7B0AE}"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7299E-6CBC-4C2A-9118-C0E2F310994C}" type="slidenum">
              <a:rPr lang="en-US" smtClean="0"/>
              <a:t>‹#›</a:t>
            </a:fld>
            <a:endParaRPr lang="en-US"/>
          </a:p>
        </p:txBody>
      </p:sp>
    </p:spTree>
    <p:extLst>
      <p:ext uri="{BB962C8B-B14F-4D97-AF65-F5344CB8AC3E}">
        <p14:creationId xmlns:p14="http://schemas.microsoft.com/office/powerpoint/2010/main" val="353381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3</a:t>
            </a:fld>
            <a:endParaRPr lang="en-US"/>
          </a:p>
        </p:txBody>
      </p:sp>
    </p:spTree>
    <p:extLst>
      <p:ext uri="{BB962C8B-B14F-4D97-AF65-F5344CB8AC3E}">
        <p14:creationId xmlns:p14="http://schemas.microsoft.com/office/powerpoint/2010/main" val="3347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41</a:t>
            </a:fld>
            <a:endParaRPr lang="en-US"/>
          </a:p>
        </p:txBody>
      </p:sp>
    </p:spTree>
    <p:extLst>
      <p:ext uri="{BB962C8B-B14F-4D97-AF65-F5344CB8AC3E}">
        <p14:creationId xmlns:p14="http://schemas.microsoft.com/office/powerpoint/2010/main" val="97142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42</a:t>
            </a:fld>
            <a:endParaRPr lang="en-US"/>
          </a:p>
        </p:txBody>
      </p:sp>
    </p:spTree>
    <p:extLst>
      <p:ext uri="{BB962C8B-B14F-4D97-AF65-F5344CB8AC3E}">
        <p14:creationId xmlns:p14="http://schemas.microsoft.com/office/powerpoint/2010/main" val="377441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43</a:t>
            </a:fld>
            <a:endParaRPr lang="en-US"/>
          </a:p>
        </p:txBody>
      </p:sp>
    </p:spTree>
    <p:extLst>
      <p:ext uri="{BB962C8B-B14F-4D97-AF65-F5344CB8AC3E}">
        <p14:creationId xmlns:p14="http://schemas.microsoft.com/office/powerpoint/2010/main" val="3202285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44</a:t>
            </a:fld>
            <a:endParaRPr lang="en-US"/>
          </a:p>
        </p:txBody>
      </p:sp>
    </p:spTree>
    <p:extLst>
      <p:ext uri="{BB962C8B-B14F-4D97-AF65-F5344CB8AC3E}">
        <p14:creationId xmlns:p14="http://schemas.microsoft.com/office/powerpoint/2010/main" val="392119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45</a:t>
            </a:fld>
            <a:endParaRPr lang="en-US"/>
          </a:p>
        </p:txBody>
      </p:sp>
    </p:spTree>
    <p:extLst>
      <p:ext uri="{BB962C8B-B14F-4D97-AF65-F5344CB8AC3E}">
        <p14:creationId xmlns:p14="http://schemas.microsoft.com/office/powerpoint/2010/main" val="1716258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46</a:t>
            </a:fld>
            <a:endParaRPr lang="en-US"/>
          </a:p>
        </p:txBody>
      </p:sp>
    </p:spTree>
    <p:extLst>
      <p:ext uri="{BB962C8B-B14F-4D97-AF65-F5344CB8AC3E}">
        <p14:creationId xmlns:p14="http://schemas.microsoft.com/office/powerpoint/2010/main" val="3886681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B97299E-6CBC-4C2A-9118-C0E2F310994C}" type="slidenum">
              <a:rPr lang="en-US" smtClean="0"/>
              <a:t>47</a:t>
            </a:fld>
            <a:endParaRPr lang="en-US"/>
          </a:p>
        </p:txBody>
      </p:sp>
    </p:spTree>
    <p:extLst>
      <p:ext uri="{BB962C8B-B14F-4D97-AF65-F5344CB8AC3E}">
        <p14:creationId xmlns:p14="http://schemas.microsoft.com/office/powerpoint/2010/main" val="2284216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e)</a:t>
            </a:r>
            <a:r>
              <a:rPr lang="en-US" baseline="0" dirty="0" smtClean="0"/>
              <a:t> so it doesn’t show (the correct answer)</a:t>
            </a:r>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48</a:t>
            </a:fld>
            <a:endParaRPr lang="en-US"/>
          </a:p>
        </p:txBody>
      </p:sp>
    </p:spTree>
    <p:extLst>
      <p:ext uri="{BB962C8B-B14F-4D97-AF65-F5344CB8AC3E}">
        <p14:creationId xmlns:p14="http://schemas.microsoft.com/office/powerpoint/2010/main" val="2086552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Correct Answer is A. </a:t>
            </a:r>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49</a:t>
            </a:fld>
            <a:endParaRPr lang="en-US"/>
          </a:p>
        </p:txBody>
      </p:sp>
    </p:spTree>
    <p:extLst>
      <p:ext uri="{BB962C8B-B14F-4D97-AF65-F5344CB8AC3E}">
        <p14:creationId xmlns:p14="http://schemas.microsoft.com/office/powerpoint/2010/main" val="2380136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 Answer is C. </a:t>
            </a:r>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50</a:t>
            </a:fld>
            <a:endParaRPr lang="en-US"/>
          </a:p>
        </p:txBody>
      </p:sp>
    </p:spTree>
    <p:extLst>
      <p:ext uri="{BB962C8B-B14F-4D97-AF65-F5344CB8AC3E}">
        <p14:creationId xmlns:p14="http://schemas.microsoft.com/office/powerpoint/2010/main" val="61316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33</a:t>
            </a:fld>
            <a:endParaRPr lang="en-US"/>
          </a:p>
        </p:txBody>
      </p:sp>
    </p:spTree>
    <p:extLst>
      <p:ext uri="{BB962C8B-B14F-4D97-AF65-F5344CB8AC3E}">
        <p14:creationId xmlns:p14="http://schemas.microsoft.com/office/powerpoint/2010/main" val="3437105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 answer is C. </a:t>
            </a:r>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51</a:t>
            </a:fld>
            <a:endParaRPr lang="en-US"/>
          </a:p>
        </p:txBody>
      </p:sp>
    </p:spTree>
    <p:extLst>
      <p:ext uri="{BB962C8B-B14F-4D97-AF65-F5344CB8AC3E}">
        <p14:creationId xmlns:p14="http://schemas.microsoft.com/office/powerpoint/2010/main" val="706806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 answer is D.</a:t>
            </a:r>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52</a:t>
            </a:fld>
            <a:endParaRPr lang="en-US"/>
          </a:p>
        </p:txBody>
      </p:sp>
    </p:spTree>
    <p:extLst>
      <p:ext uri="{BB962C8B-B14F-4D97-AF65-F5344CB8AC3E}">
        <p14:creationId xmlns:p14="http://schemas.microsoft.com/office/powerpoint/2010/main" val="3559661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53</a:t>
            </a:fld>
            <a:endParaRPr lang="en-US"/>
          </a:p>
        </p:txBody>
      </p:sp>
    </p:spTree>
    <p:extLst>
      <p:ext uri="{BB962C8B-B14F-4D97-AF65-F5344CB8AC3E}">
        <p14:creationId xmlns:p14="http://schemas.microsoft.com/office/powerpoint/2010/main" val="2667327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7299E-6CBC-4C2A-9118-C0E2F310994C}" type="slidenum">
              <a:rPr lang="en-US" smtClean="0"/>
              <a:t>54</a:t>
            </a:fld>
            <a:endParaRPr lang="en-US"/>
          </a:p>
        </p:txBody>
      </p:sp>
    </p:spTree>
    <p:extLst>
      <p:ext uri="{BB962C8B-B14F-4D97-AF65-F5344CB8AC3E}">
        <p14:creationId xmlns:p14="http://schemas.microsoft.com/office/powerpoint/2010/main" val="88784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34</a:t>
            </a:fld>
            <a:endParaRPr lang="en-US"/>
          </a:p>
        </p:txBody>
      </p:sp>
    </p:spTree>
    <p:extLst>
      <p:ext uri="{BB962C8B-B14F-4D97-AF65-F5344CB8AC3E}">
        <p14:creationId xmlns:p14="http://schemas.microsoft.com/office/powerpoint/2010/main" val="153446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35</a:t>
            </a:fld>
            <a:endParaRPr lang="en-US"/>
          </a:p>
        </p:txBody>
      </p:sp>
    </p:spTree>
    <p:extLst>
      <p:ext uri="{BB962C8B-B14F-4D97-AF65-F5344CB8AC3E}">
        <p14:creationId xmlns:p14="http://schemas.microsoft.com/office/powerpoint/2010/main" val="360782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36</a:t>
            </a:fld>
            <a:endParaRPr lang="en-US"/>
          </a:p>
        </p:txBody>
      </p:sp>
    </p:spTree>
    <p:extLst>
      <p:ext uri="{BB962C8B-B14F-4D97-AF65-F5344CB8AC3E}">
        <p14:creationId xmlns:p14="http://schemas.microsoft.com/office/powerpoint/2010/main" val="58978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37</a:t>
            </a:fld>
            <a:endParaRPr lang="en-US"/>
          </a:p>
        </p:txBody>
      </p:sp>
    </p:spTree>
    <p:extLst>
      <p:ext uri="{BB962C8B-B14F-4D97-AF65-F5344CB8AC3E}">
        <p14:creationId xmlns:p14="http://schemas.microsoft.com/office/powerpoint/2010/main" val="86738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38</a:t>
            </a:fld>
            <a:endParaRPr lang="en-US"/>
          </a:p>
        </p:txBody>
      </p:sp>
    </p:spTree>
    <p:extLst>
      <p:ext uri="{BB962C8B-B14F-4D97-AF65-F5344CB8AC3E}">
        <p14:creationId xmlns:p14="http://schemas.microsoft.com/office/powerpoint/2010/main" val="45647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39</a:t>
            </a:fld>
            <a:endParaRPr lang="en-US"/>
          </a:p>
        </p:txBody>
      </p:sp>
    </p:spTree>
    <p:extLst>
      <p:ext uri="{BB962C8B-B14F-4D97-AF65-F5344CB8AC3E}">
        <p14:creationId xmlns:p14="http://schemas.microsoft.com/office/powerpoint/2010/main" val="78913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7299E-6CBC-4C2A-9118-C0E2F310994C}" type="slidenum">
              <a:rPr lang="en-US" smtClean="0"/>
              <a:t>40</a:t>
            </a:fld>
            <a:endParaRPr lang="en-US"/>
          </a:p>
        </p:txBody>
      </p:sp>
    </p:spTree>
    <p:extLst>
      <p:ext uri="{BB962C8B-B14F-4D97-AF65-F5344CB8AC3E}">
        <p14:creationId xmlns:p14="http://schemas.microsoft.com/office/powerpoint/2010/main" val="357813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CA868B-FB2D-4D85-A66F-8B8E9C1C261C}"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C3E8A-89F6-4E6F-85D9-D68A572E2FA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15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CA868B-FB2D-4D85-A66F-8B8E9C1C261C}"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C3E8A-89F6-4E6F-85D9-D68A572E2FA0}" type="slidenum">
              <a:rPr lang="en-US" smtClean="0"/>
              <a:t>‹#›</a:t>
            </a:fld>
            <a:endParaRPr lang="en-US"/>
          </a:p>
        </p:txBody>
      </p:sp>
    </p:spTree>
    <p:extLst>
      <p:ext uri="{BB962C8B-B14F-4D97-AF65-F5344CB8AC3E}">
        <p14:creationId xmlns:p14="http://schemas.microsoft.com/office/powerpoint/2010/main" val="146950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CA868B-FB2D-4D85-A66F-8B8E9C1C261C}"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C3E8A-89F6-4E6F-85D9-D68A572E2FA0}" type="slidenum">
              <a:rPr lang="en-US" smtClean="0"/>
              <a:t>‹#›</a:t>
            </a:fld>
            <a:endParaRPr lang="en-US"/>
          </a:p>
        </p:txBody>
      </p:sp>
    </p:spTree>
    <p:extLst>
      <p:ext uri="{BB962C8B-B14F-4D97-AF65-F5344CB8AC3E}">
        <p14:creationId xmlns:p14="http://schemas.microsoft.com/office/powerpoint/2010/main" val="248533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CA868B-FB2D-4D85-A66F-8B8E9C1C261C}"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C3E8A-89F6-4E6F-85D9-D68A572E2FA0}" type="slidenum">
              <a:rPr lang="en-US" smtClean="0"/>
              <a:t>‹#›</a:t>
            </a:fld>
            <a:endParaRPr lang="en-US"/>
          </a:p>
        </p:txBody>
      </p:sp>
    </p:spTree>
    <p:extLst>
      <p:ext uri="{BB962C8B-B14F-4D97-AF65-F5344CB8AC3E}">
        <p14:creationId xmlns:p14="http://schemas.microsoft.com/office/powerpoint/2010/main" val="157012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CA868B-FB2D-4D85-A66F-8B8E9C1C261C}"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C3E8A-89F6-4E6F-85D9-D68A572E2FA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CA868B-FB2D-4D85-A66F-8B8E9C1C261C}"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C3E8A-89F6-4E6F-85D9-D68A572E2FA0}" type="slidenum">
              <a:rPr lang="en-US" smtClean="0"/>
              <a:t>‹#›</a:t>
            </a:fld>
            <a:endParaRPr lang="en-US"/>
          </a:p>
        </p:txBody>
      </p:sp>
    </p:spTree>
    <p:extLst>
      <p:ext uri="{BB962C8B-B14F-4D97-AF65-F5344CB8AC3E}">
        <p14:creationId xmlns:p14="http://schemas.microsoft.com/office/powerpoint/2010/main" val="156224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CA868B-FB2D-4D85-A66F-8B8E9C1C261C}"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C3E8A-89F6-4E6F-85D9-D68A572E2FA0}" type="slidenum">
              <a:rPr lang="en-US" smtClean="0"/>
              <a:t>‹#›</a:t>
            </a:fld>
            <a:endParaRPr lang="en-US"/>
          </a:p>
        </p:txBody>
      </p:sp>
    </p:spTree>
    <p:extLst>
      <p:ext uri="{BB962C8B-B14F-4D97-AF65-F5344CB8AC3E}">
        <p14:creationId xmlns:p14="http://schemas.microsoft.com/office/powerpoint/2010/main" val="200196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CA868B-FB2D-4D85-A66F-8B8E9C1C261C}" type="datetimeFigureOut">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C3E8A-89F6-4E6F-85D9-D68A572E2FA0}" type="slidenum">
              <a:rPr lang="en-US" smtClean="0"/>
              <a:t>‹#›</a:t>
            </a:fld>
            <a:endParaRPr lang="en-US"/>
          </a:p>
        </p:txBody>
      </p:sp>
    </p:spTree>
    <p:extLst>
      <p:ext uri="{BB962C8B-B14F-4D97-AF65-F5344CB8AC3E}">
        <p14:creationId xmlns:p14="http://schemas.microsoft.com/office/powerpoint/2010/main" val="102787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5CA868B-FB2D-4D85-A66F-8B8E9C1C261C}" type="datetimeFigureOut">
              <a:rPr lang="en-US" smtClean="0"/>
              <a:t>1/24/2018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E3C3E8A-89F6-4E6F-85D9-D68A572E2FA0}" type="slidenum">
              <a:rPr lang="en-US" smtClean="0"/>
              <a:t>‹#›</a:t>
            </a:fld>
            <a:endParaRPr lang="en-US"/>
          </a:p>
        </p:txBody>
      </p:sp>
    </p:spTree>
    <p:extLst>
      <p:ext uri="{BB962C8B-B14F-4D97-AF65-F5344CB8AC3E}">
        <p14:creationId xmlns:p14="http://schemas.microsoft.com/office/powerpoint/2010/main" val="116050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5CA868B-FB2D-4D85-A66F-8B8E9C1C261C}" type="datetimeFigureOut">
              <a:rPr lang="en-US" smtClean="0"/>
              <a:t>1/24/2018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3C3E8A-89F6-4E6F-85D9-D68A572E2FA0}" type="slidenum">
              <a:rPr lang="en-US" smtClean="0"/>
              <a:t>‹#›</a:t>
            </a:fld>
            <a:endParaRPr lang="en-US"/>
          </a:p>
        </p:txBody>
      </p:sp>
    </p:spTree>
    <p:extLst>
      <p:ext uri="{BB962C8B-B14F-4D97-AF65-F5344CB8AC3E}">
        <p14:creationId xmlns:p14="http://schemas.microsoft.com/office/powerpoint/2010/main" val="410062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A868B-FB2D-4D85-A66F-8B8E9C1C261C}"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C3E8A-89F6-4E6F-85D9-D68A572E2FA0}" type="slidenum">
              <a:rPr lang="en-US" smtClean="0"/>
              <a:t>‹#›</a:t>
            </a:fld>
            <a:endParaRPr lang="en-US"/>
          </a:p>
        </p:txBody>
      </p:sp>
    </p:spTree>
    <p:extLst>
      <p:ext uri="{BB962C8B-B14F-4D97-AF65-F5344CB8AC3E}">
        <p14:creationId xmlns:p14="http://schemas.microsoft.com/office/powerpoint/2010/main" val="70289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5CA868B-FB2D-4D85-A66F-8B8E9C1C261C}" type="datetimeFigureOut">
              <a:rPr lang="en-US" smtClean="0"/>
              <a:t>1/24/2018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3C3E8A-89F6-4E6F-85D9-D68A572E2FA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343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ErB5bwjVsY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in.gov/sbo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0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05808"/>
            <a:ext cx="10058400" cy="3566160"/>
          </a:xfrm>
        </p:spPr>
        <p:txBody>
          <a:bodyPr>
            <a:normAutofit fontScale="90000"/>
          </a:bodyPr>
          <a:lstStyle/>
          <a:p>
            <a:pPr algn="ctr"/>
            <a:r>
              <a:rPr lang="en-US" sz="10000" dirty="0" smtClean="0">
                <a:solidFill>
                  <a:schemeClr val="bg1"/>
                </a:solidFill>
              </a:rPr>
              <a:t>IASBO Regional Meeting ECA Workshop</a:t>
            </a:r>
            <a:endParaRPr lang="en-US" sz="10000" dirty="0">
              <a:solidFill>
                <a:schemeClr val="bg1"/>
              </a:solidFill>
            </a:endParaRPr>
          </a:p>
        </p:txBody>
      </p:sp>
      <p:sp>
        <p:nvSpPr>
          <p:cNvPr id="3" name="Subtitle 2"/>
          <p:cNvSpPr>
            <a:spLocks noGrp="1"/>
          </p:cNvSpPr>
          <p:nvPr>
            <p:ph type="subTitle" idx="1"/>
          </p:nvPr>
        </p:nvSpPr>
        <p:spPr>
          <a:xfrm>
            <a:off x="1100051" y="4136571"/>
            <a:ext cx="10058400" cy="2177143"/>
          </a:xfrm>
        </p:spPr>
        <p:txBody>
          <a:bodyPr>
            <a:normAutofit/>
          </a:bodyPr>
          <a:lstStyle/>
          <a:p>
            <a:pPr algn="ctr"/>
            <a:endParaRPr lang="en-US" sz="4000" cap="none" dirty="0" smtClean="0"/>
          </a:p>
          <a:p>
            <a:pPr algn="ctr"/>
            <a:r>
              <a:rPr lang="en-US" sz="4000" cap="none" dirty="0" smtClean="0"/>
              <a:t>Ryan Preston and Chase Lenon</a:t>
            </a:r>
            <a:endParaRPr lang="en-US" sz="3500" cap="none" dirty="0" smtClean="0"/>
          </a:p>
          <a:p>
            <a:pPr algn="ctr"/>
            <a:r>
              <a:rPr lang="en-US" sz="3500" cap="none" dirty="0" smtClean="0"/>
              <a:t>State Board of Accounts</a:t>
            </a:r>
            <a:endParaRPr lang="en-US" sz="3500" cap="none" dirty="0"/>
          </a:p>
        </p:txBody>
      </p:sp>
    </p:spTree>
    <p:extLst>
      <p:ext uri="{BB962C8B-B14F-4D97-AF65-F5344CB8AC3E}">
        <p14:creationId xmlns:p14="http://schemas.microsoft.com/office/powerpoint/2010/main" val="1380833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Extra-Curricular Risk Report</a:t>
            </a:r>
            <a:br>
              <a:rPr lang="en-US" sz="1400" cap="all" dirty="0"/>
            </a:br>
            <a:r>
              <a:rPr lang="en-US" sz="1400" cap="all" dirty="0"/>
              <a:t>Gateway Application</a:t>
            </a:r>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pic>
        <p:nvPicPr>
          <p:cNvPr id="8" name="Content Placeholder 3" descr="Main Menu - Google Chrom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66550" y="1784254"/>
            <a:ext cx="5617714" cy="4508042"/>
          </a:xfrm>
        </p:spPr>
      </p:pic>
    </p:spTree>
    <p:extLst>
      <p:ext uri="{BB962C8B-B14F-4D97-AF65-F5344CB8AC3E}">
        <p14:creationId xmlns:p14="http://schemas.microsoft.com/office/powerpoint/2010/main" val="739769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Risk Assessment</a:t>
            </a:r>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pic>
        <p:nvPicPr>
          <p:cNvPr id="8" name="Content Placeholder 3" descr="https://gateway.ifionline.org/ECA/Risk.aspx - Google Chrom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11566" y="1846263"/>
            <a:ext cx="5540441" cy="4446033"/>
          </a:xfrm>
        </p:spPr>
      </p:pic>
    </p:spTree>
    <p:extLst>
      <p:ext uri="{BB962C8B-B14F-4D97-AF65-F5344CB8AC3E}">
        <p14:creationId xmlns:p14="http://schemas.microsoft.com/office/powerpoint/2010/main" val="4107232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Annual Reporting</a:t>
            </a:r>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pic>
        <p:nvPicPr>
          <p:cNvPr id="8" name="Content Placeholder 3" descr="Schedule of Balances, Receipts, and Expenditures - Google Chrom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87581" y="1772154"/>
            <a:ext cx="5632792" cy="4520142"/>
          </a:xfrm>
        </p:spPr>
      </p:pic>
    </p:spTree>
    <p:extLst>
      <p:ext uri="{BB962C8B-B14F-4D97-AF65-F5344CB8AC3E}">
        <p14:creationId xmlns:p14="http://schemas.microsoft.com/office/powerpoint/2010/main" val="2181511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Annual Report Cont.</a:t>
            </a:r>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pic>
        <p:nvPicPr>
          <p:cNvPr id="8" name="Content Placeholder 3" descr="https://gateway.ifionline.org/ECA/ECA_2.aspx - Google Chrom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88320" y="1753498"/>
            <a:ext cx="5656040" cy="4538798"/>
          </a:xfrm>
        </p:spPr>
      </p:pic>
    </p:spTree>
    <p:extLst>
      <p:ext uri="{BB962C8B-B14F-4D97-AF65-F5344CB8AC3E}">
        <p14:creationId xmlns:p14="http://schemas.microsoft.com/office/powerpoint/2010/main" val="965790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Annual Report Cont.</a:t>
            </a:r>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pic>
        <p:nvPicPr>
          <p:cNvPr id="8" name="Content Placeholder 3" descr="https://gateway.ifionline.org/ECA/ECA_3.aspx - Google Chrom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34074" y="1768756"/>
            <a:ext cx="5637027" cy="4523540"/>
          </a:xfrm>
        </p:spPr>
      </p:pic>
    </p:spTree>
    <p:extLst>
      <p:ext uri="{BB962C8B-B14F-4D97-AF65-F5344CB8AC3E}">
        <p14:creationId xmlns:p14="http://schemas.microsoft.com/office/powerpoint/2010/main" val="3925203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Submission</a:t>
            </a:r>
          </a:p>
        </p:txBody>
      </p:sp>
      <p:sp>
        <p:nvSpPr>
          <p:cNvPr id="3" name="Content Placeholder 2"/>
          <p:cNvSpPr>
            <a:spLocks noGrp="1"/>
          </p:cNvSpPr>
          <p:nvPr>
            <p:ph idx="1"/>
          </p:nvPr>
        </p:nvSpPr>
        <p:spPr/>
        <p:txBody>
          <a:bodyPr>
            <a:normAutofit/>
          </a:bodyPr>
          <a:lstStyle/>
          <a:p>
            <a:r>
              <a:rPr lang="en-US" dirty="0"/>
              <a:t>“Submission Rights” have been assigned to the fiscal officer of the school corporation because that is who is required to submit the Gateway Annual Report to the State Examiner.</a:t>
            </a:r>
          </a:p>
          <a:p>
            <a:endParaRPr lang="en-US" dirty="0"/>
          </a:p>
          <a:p>
            <a:r>
              <a:rPr lang="en-US" dirty="0"/>
              <a:t>“Edit Rights” can be assigned to whomever the School Corporation wants to assign them.  We suggest completing the ECA Delegation of Authority Form (http://www.in.gov/sboa/files/Gateway_ECA_Delegation_Form.pdf).  You can complete the form, scan it, and email to gateway@sboa.in.gov.  </a:t>
            </a:r>
          </a:p>
          <a:p>
            <a:pPr marL="0" indent="0">
              <a:buNone/>
            </a:pPr>
            <a:endParaRPr lang="en-US"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140675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Submission</a:t>
            </a:r>
          </a:p>
        </p:txBody>
      </p:sp>
      <p:sp>
        <p:nvSpPr>
          <p:cNvPr id="3" name="Content Placeholder 2"/>
          <p:cNvSpPr>
            <a:spLocks noGrp="1"/>
          </p:cNvSpPr>
          <p:nvPr>
            <p:ph idx="1"/>
          </p:nvPr>
        </p:nvSpPr>
        <p:spPr/>
        <p:txBody>
          <a:bodyPr/>
          <a:lstStyle/>
          <a:p>
            <a:r>
              <a:rPr lang="en-US" sz="2400" b="1" dirty="0"/>
              <a:t>What happens if the ECA Risk Report is not submitted via Gateway?</a:t>
            </a:r>
          </a:p>
          <a:p>
            <a:pPr marL="201168" lvl="1" indent="0">
              <a:buNone/>
            </a:pPr>
            <a:r>
              <a:rPr lang="en-US" dirty="0" smtClean="0"/>
              <a:t>	SBOA </a:t>
            </a:r>
            <a:r>
              <a:rPr lang="en-US" dirty="0"/>
              <a:t>will only recognize submission of the ECA Risk Reports through Gateway. SBOA will not </a:t>
            </a:r>
            <a:r>
              <a:rPr lang="en-US" dirty="0" smtClean="0"/>
              <a:t>	accept </a:t>
            </a:r>
            <a:r>
              <a:rPr lang="en-US" dirty="0"/>
              <a:t>the report in paper form or in any other format. If it is not submitted through Gateway, as </a:t>
            </a:r>
            <a:r>
              <a:rPr lang="en-US" dirty="0" smtClean="0"/>
              <a:t>	prescribed</a:t>
            </a:r>
            <a:r>
              <a:rPr lang="en-US" dirty="0"/>
              <a:t>, the extra-curricular account (ECA) will be considered high risk and the Department of </a:t>
            </a:r>
            <a:r>
              <a:rPr lang="en-US" dirty="0" smtClean="0"/>
              <a:t>	Local </a:t>
            </a:r>
            <a:r>
              <a:rPr lang="en-US" dirty="0"/>
              <a:t>Government Finance (DLGF) may not approve the budget of the school corporation in </a:t>
            </a:r>
            <a:r>
              <a:rPr lang="en-US" dirty="0" smtClean="0"/>
              <a:t>	accordance </a:t>
            </a:r>
            <a:r>
              <a:rPr lang="en-US" dirty="0"/>
              <a:t>with IC 5-11-1-4. </a:t>
            </a:r>
          </a:p>
          <a:p>
            <a:endParaRPr lang="en-US" dirty="0"/>
          </a:p>
          <a:p>
            <a:r>
              <a:rPr lang="en-US" dirty="0"/>
              <a:t>After inputting information the ECA Treasurer will have the ability to produce and print the required SA-5 via the Report Output section.</a:t>
            </a:r>
          </a:p>
          <a:p>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102710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Forms</a:t>
            </a:r>
          </a:p>
        </p:txBody>
      </p:sp>
      <p:sp>
        <p:nvSpPr>
          <p:cNvPr id="3" name="Content Placeholder 2"/>
          <p:cNvSpPr>
            <a:spLocks noGrp="1"/>
          </p:cNvSpPr>
          <p:nvPr>
            <p:ph idx="1"/>
          </p:nvPr>
        </p:nvSpPr>
        <p:spPr/>
        <p:txBody>
          <a:bodyPr>
            <a:normAutofit fontScale="85000" lnSpcReduction="10000"/>
          </a:bodyPr>
          <a:lstStyle/>
          <a:p>
            <a:pPr marL="548640" indent="-411480">
              <a:spcAft>
                <a:spcPts val="0"/>
              </a:spcAft>
              <a:buClr>
                <a:schemeClr val="tx1">
                  <a:shade val="95000"/>
                </a:schemeClr>
              </a:buClr>
              <a:buNone/>
              <a:defRPr/>
            </a:pPr>
            <a:r>
              <a:rPr lang="en-US" dirty="0"/>
              <a:t>IC 20-41-1-4 states:</a:t>
            </a:r>
          </a:p>
          <a:p>
            <a:pPr marL="548640" indent="-411480">
              <a:spcAft>
                <a:spcPts val="0"/>
              </a:spcAft>
              <a:buClr>
                <a:schemeClr val="tx1">
                  <a:shade val="95000"/>
                </a:schemeClr>
              </a:buClr>
              <a:buNone/>
              <a:defRPr/>
            </a:pPr>
            <a:r>
              <a:rPr lang="en-US" dirty="0"/>
              <a:t>	(a) All forms and records for keeping the accounts of the extracurricular activities in school corporations shall be prescribed or approved by the state board of accounts. The records and affairs of the extracurricular activities may be examined by the state board of accounts when the state examiner determines an examination is necessary. The forms prescribed or approved for keeping these accounts must achieve a simplified system of bookkeeping and shall be paid for, along with the bond required in this chapter, from the general fund.</a:t>
            </a:r>
          </a:p>
          <a:p>
            <a:pPr marL="548640" indent="-411480">
              <a:spcAft>
                <a:spcPts val="0"/>
              </a:spcAft>
              <a:buClr>
                <a:schemeClr val="tx1">
                  <a:shade val="95000"/>
                </a:schemeClr>
              </a:buClr>
              <a:buNone/>
              <a:defRPr/>
            </a:pPr>
            <a:r>
              <a:rPr lang="en-US" dirty="0"/>
              <a:t>       (b) The funds of all accounts of any organization, class, or activity shall be accounted separately from all others. Funds may not be transferred from the accounts of any organization, class, or activity except by a majority vote of its members, if any, and by the approval of the principal, sponsor, and treasurer of the organization, class, or activity. However, in the case of athletic funds:</a:t>
            </a:r>
          </a:p>
          <a:p>
            <a:pPr marL="548640" indent="-411480">
              <a:spcAft>
                <a:spcPts val="0"/>
              </a:spcAft>
              <a:buClr>
                <a:schemeClr val="tx1">
                  <a:shade val="95000"/>
                </a:schemeClr>
              </a:buClr>
              <a:buNone/>
              <a:defRPr/>
            </a:pPr>
            <a:r>
              <a:rPr lang="en-US" dirty="0"/>
              <a:t>        </a:t>
            </a:r>
            <a:r>
              <a:rPr lang="en-US" dirty="0" smtClean="0"/>
              <a:t>		(</a:t>
            </a:r>
            <a:r>
              <a:rPr lang="en-US" dirty="0"/>
              <a:t>1) approval of the transfer must be made by the athletic director, who is regarded as the sponsor; and</a:t>
            </a:r>
          </a:p>
          <a:p>
            <a:pPr marL="548640" indent="-411480">
              <a:spcAft>
                <a:spcPts val="0"/>
              </a:spcAft>
              <a:buClr>
                <a:schemeClr val="tx1">
                  <a:shade val="95000"/>
                </a:schemeClr>
              </a:buClr>
              <a:buNone/>
              <a:defRPr/>
            </a:pPr>
            <a:r>
              <a:rPr lang="en-US" dirty="0"/>
              <a:t>        </a:t>
            </a:r>
            <a:r>
              <a:rPr lang="en-US" dirty="0" smtClean="0"/>
              <a:t>		(</a:t>
            </a:r>
            <a:r>
              <a:rPr lang="en-US" dirty="0"/>
              <a:t>2) participating students are not considered members.</a:t>
            </a:r>
          </a:p>
          <a:p>
            <a:pPr marL="548640" indent="-411480">
              <a:spcAft>
                <a:spcPts val="0"/>
              </a:spcAft>
              <a:buClr>
                <a:schemeClr val="tx1">
                  <a:shade val="95000"/>
                </a:schemeClr>
              </a:buClr>
              <a:buNone/>
              <a:defRPr/>
            </a:pPr>
            <a:r>
              <a:rPr lang="en-US" dirty="0"/>
              <a:t>	All expenditures of the funds are subject to review by the governing body of the school corporation</a:t>
            </a:r>
            <a:r>
              <a:rPr lang="en-US" dirty="0" smtClean="0"/>
              <a:t>.</a:t>
            </a:r>
            <a:endParaRPr lang="en-US"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1974009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Forms</a:t>
            </a:r>
          </a:p>
        </p:txBody>
      </p:sp>
      <p:sp>
        <p:nvSpPr>
          <p:cNvPr id="3" name="Content Placeholder 2"/>
          <p:cNvSpPr>
            <a:spLocks noGrp="1"/>
          </p:cNvSpPr>
          <p:nvPr>
            <p:ph idx="1"/>
          </p:nvPr>
        </p:nvSpPr>
        <p:spPr/>
        <p:txBody>
          <a:bodyPr>
            <a:normAutofit/>
          </a:bodyPr>
          <a:lstStyle/>
          <a:p>
            <a:r>
              <a:rPr lang="en-US" dirty="0"/>
              <a:t>All ECA forms and records shall be prescribed or approved by the SBOA. </a:t>
            </a:r>
          </a:p>
          <a:p>
            <a:endParaRPr lang="en-US" dirty="0"/>
          </a:p>
          <a:p>
            <a:pPr marL="201168" lvl="1" indent="0">
              <a:buNone/>
            </a:pPr>
            <a:r>
              <a:rPr lang="en-US" dirty="0" smtClean="0"/>
              <a:t>	As </a:t>
            </a:r>
            <a:r>
              <a:rPr lang="en-US" dirty="0"/>
              <a:t>of April 1, 2014, there is a new form approval process detailed in the March 2014 School </a:t>
            </a:r>
            <a:r>
              <a:rPr lang="en-US" dirty="0" smtClean="0"/>
              <a:t>	Administrator</a:t>
            </a:r>
            <a:r>
              <a:rPr lang="en-US" dirty="0"/>
              <a:t>.</a:t>
            </a:r>
          </a:p>
          <a:p>
            <a:endParaRPr lang="en-US" dirty="0"/>
          </a:p>
          <a:p>
            <a:r>
              <a:rPr lang="en-US" dirty="0"/>
              <a:t>The cost of prescribed or approved ECA records and the bond of the ECA treasurer shall be paid for from the General Fund of the School Corporation.</a:t>
            </a:r>
          </a:p>
          <a:p>
            <a:pPr marL="0" indent="0">
              <a:buNone/>
            </a:pPr>
            <a:endParaRPr lang="en-US" sz="2000" dirty="0"/>
          </a:p>
          <a:p>
            <a:r>
              <a:rPr lang="en-US" dirty="0"/>
              <a:t>ECA records shall be examined by SBOA as determined by the State Examiner.</a:t>
            </a:r>
          </a:p>
          <a:p>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299871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Extra-Curricular Account</a:t>
            </a:r>
            <a:br>
              <a:rPr lang="en-US" sz="1400" cap="all" dirty="0"/>
            </a:br>
            <a:r>
              <a:rPr lang="en-US" sz="1400" cap="all" dirty="0"/>
              <a:t>Engagements</a:t>
            </a:r>
          </a:p>
        </p:txBody>
      </p:sp>
      <p:sp>
        <p:nvSpPr>
          <p:cNvPr id="3" name="Content Placeholder 2"/>
          <p:cNvSpPr>
            <a:spLocks noGrp="1"/>
          </p:cNvSpPr>
          <p:nvPr>
            <p:ph idx="1"/>
          </p:nvPr>
        </p:nvSpPr>
        <p:spPr/>
        <p:txBody>
          <a:bodyPr>
            <a:normAutofit fontScale="92500" lnSpcReduction="10000"/>
          </a:bodyPr>
          <a:lstStyle/>
          <a:p>
            <a:r>
              <a:rPr lang="en-US" dirty="0"/>
              <a:t>SBOA preliminary plan</a:t>
            </a:r>
          </a:p>
          <a:p>
            <a:pPr lvl="1"/>
            <a:r>
              <a:rPr lang="en-US" sz="2000" dirty="0"/>
              <a:t>ECA with receipts greater than $1,000,000 will be examined during the school </a:t>
            </a:r>
          </a:p>
          <a:p>
            <a:pPr marL="201168" lvl="1" indent="0">
              <a:buNone/>
            </a:pPr>
            <a:r>
              <a:rPr lang="en-US" sz="2000" dirty="0"/>
              <a:t>    corporation audit by the assigned field examiners</a:t>
            </a:r>
          </a:p>
          <a:p>
            <a:pPr lvl="2"/>
            <a:r>
              <a:rPr lang="en-US" sz="2000" dirty="0"/>
              <a:t>For 2016 Report 76 ECAs</a:t>
            </a:r>
          </a:p>
          <a:p>
            <a:pPr marL="384048" lvl="2" indent="0">
              <a:buNone/>
            </a:pPr>
            <a:endParaRPr lang="en-US" sz="2000" dirty="0"/>
          </a:p>
          <a:p>
            <a:pPr lvl="1"/>
            <a:r>
              <a:rPr lang="en-US" sz="2000" dirty="0"/>
              <a:t>ECA with receipts between $1,000,000 - $100,000 will be examined by a centralized compliance process</a:t>
            </a:r>
          </a:p>
          <a:p>
            <a:pPr lvl="2"/>
            <a:r>
              <a:rPr lang="en-US" sz="2000" dirty="0"/>
              <a:t>For 2016 Report 682 ECAs</a:t>
            </a:r>
          </a:p>
          <a:p>
            <a:pPr lvl="2"/>
            <a:r>
              <a:rPr lang="en-US" sz="2000" dirty="0"/>
              <a:t>Will be done on a 4 year rotation coinciding with the School Corporation audit</a:t>
            </a:r>
          </a:p>
          <a:p>
            <a:pPr marL="384048" lvl="2" indent="0">
              <a:buNone/>
            </a:pPr>
            <a:endParaRPr lang="en-US" sz="2000" dirty="0"/>
          </a:p>
          <a:p>
            <a:pPr lvl="1"/>
            <a:r>
              <a:rPr lang="en-US" sz="2000" dirty="0"/>
              <a:t>ECA with receipts less than $100,000 and not having a specific risk identified will have Centralized review process </a:t>
            </a:r>
          </a:p>
          <a:p>
            <a:pPr lvl="2"/>
            <a:r>
              <a:rPr lang="en-US" sz="2000" dirty="0"/>
              <a:t>Approximately 10% of total statewide ECA activity</a:t>
            </a:r>
          </a:p>
          <a:p>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47353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altLang="en-US" sz="1400" dirty="0">
                <a:solidFill>
                  <a:schemeClr val="accent6"/>
                </a:solidFill>
              </a:rPr>
              <a:t>Contact </a:t>
            </a:r>
            <a:r>
              <a:rPr lang="en-US" altLang="en-US" sz="1400" dirty="0" smtClean="0">
                <a:solidFill>
                  <a:schemeClr val="accent6"/>
                </a:solidFill>
              </a:rPr>
              <a:t>Information</a:t>
            </a:r>
            <a:endParaRPr lang="en-US" sz="1400" cap="all" dirty="0">
              <a:solidFill>
                <a:schemeClr val="accent6"/>
              </a:solidFill>
            </a:endParaRPr>
          </a:p>
        </p:txBody>
      </p:sp>
      <p:sp>
        <p:nvSpPr>
          <p:cNvPr id="3" name="Content Placeholder 2"/>
          <p:cNvSpPr>
            <a:spLocks noGrp="1"/>
          </p:cNvSpPr>
          <p:nvPr>
            <p:ph idx="1"/>
          </p:nvPr>
        </p:nvSpPr>
        <p:spPr/>
        <p:txBody>
          <a:bodyPr/>
          <a:lstStyle/>
          <a:p>
            <a:r>
              <a:rPr lang="en-US" dirty="0"/>
              <a:t>Phone number – (317) 232-2513</a:t>
            </a:r>
          </a:p>
          <a:p>
            <a:endParaRPr lang="en-US" dirty="0"/>
          </a:p>
          <a:p>
            <a:r>
              <a:rPr lang="en-US" dirty="0"/>
              <a:t>Address – 302 W. Washington St., RM E418           		            </a:t>
            </a:r>
            <a:endParaRPr lang="en-US" dirty="0" smtClean="0"/>
          </a:p>
          <a:p>
            <a:pPr marL="201168" lvl="1" indent="0">
              <a:buNone/>
            </a:pPr>
            <a:r>
              <a:rPr lang="en-US" dirty="0"/>
              <a:t>	 </a:t>
            </a:r>
            <a:r>
              <a:rPr lang="en-US" dirty="0" smtClean="0"/>
              <a:t>    Indianapolis</a:t>
            </a:r>
            <a:r>
              <a:rPr lang="en-US" dirty="0"/>
              <a:t>, IN  46204-2765</a:t>
            </a:r>
          </a:p>
          <a:p>
            <a:endParaRPr lang="en-US" dirty="0"/>
          </a:p>
          <a:p>
            <a:r>
              <a:rPr lang="en-US" dirty="0"/>
              <a:t>Email –	schools.townships@sboa.in.gov 	</a:t>
            </a:r>
          </a:p>
          <a:p>
            <a:endParaRPr lang="en-US" dirty="0"/>
          </a:p>
          <a:p>
            <a:r>
              <a:rPr lang="en-US" dirty="0"/>
              <a:t>Website – www.in.gov/sboa</a:t>
            </a:r>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4273368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Transfers</a:t>
            </a:r>
          </a:p>
        </p:txBody>
      </p:sp>
      <p:sp>
        <p:nvSpPr>
          <p:cNvPr id="3" name="Content Placeholder 2"/>
          <p:cNvSpPr>
            <a:spLocks noGrp="1"/>
          </p:cNvSpPr>
          <p:nvPr>
            <p:ph idx="1"/>
          </p:nvPr>
        </p:nvSpPr>
        <p:spPr/>
        <p:txBody>
          <a:bodyPr/>
          <a:lstStyle/>
          <a:p>
            <a:r>
              <a:rPr lang="en-US" dirty="0"/>
              <a:t>Funds may not be transferred from the accounts of any organization, class, or activity except by a majority vote of its members, if any, and by the approval of the principal, sponsor, and treasurer of the organization, class, or activity.</a:t>
            </a:r>
          </a:p>
          <a:p>
            <a:endParaRPr lang="en-US" dirty="0"/>
          </a:p>
          <a:p>
            <a:r>
              <a:rPr lang="en-US" dirty="0"/>
              <a:t>Approval of the transfer of athletic funds must be made by the principal, treasurer, and the athletic director, who is regarded as the sponsor; participating students are not considered members.</a:t>
            </a:r>
          </a:p>
          <a:p>
            <a:endParaRPr lang="en-US" dirty="0"/>
          </a:p>
          <a:p>
            <a:r>
              <a:rPr lang="en-US" dirty="0"/>
              <a:t>All expenditures of the funds are subject to review by the governing body of the school corporation</a:t>
            </a:r>
            <a:r>
              <a:rPr lang="en-US" dirty="0" smtClean="0"/>
              <a:t>.</a:t>
            </a:r>
            <a:endParaRPr lang="en-US"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42750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Treasurer Bonding Requirements</a:t>
            </a:r>
          </a:p>
        </p:txBody>
      </p:sp>
      <p:sp>
        <p:nvSpPr>
          <p:cNvPr id="3" name="Content Placeholder 2"/>
          <p:cNvSpPr>
            <a:spLocks noGrp="1"/>
          </p:cNvSpPr>
          <p:nvPr>
            <p:ph idx="1"/>
          </p:nvPr>
        </p:nvSpPr>
        <p:spPr/>
        <p:txBody>
          <a:bodyPr>
            <a:normAutofit fontScale="92500" lnSpcReduction="10000"/>
          </a:bodyPr>
          <a:lstStyle/>
          <a:p>
            <a:pPr marL="548640" indent="-411480">
              <a:spcAft>
                <a:spcPts val="0"/>
              </a:spcAft>
              <a:buClr>
                <a:schemeClr val="tx1">
                  <a:shade val="95000"/>
                </a:schemeClr>
              </a:buClr>
              <a:buNone/>
              <a:defRPr/>
            </a:pPr>
            <a:r>
              <a:rPr lang="en-US" sz="3700" dirty="0"/>
              <a:t>IC 20-41-1-6 states:</a:t>
            </a:r>
          </a:p>
          <a:p>
            <a:pPr marL="548640" indent="-411480">
              <a:spcAft>
                <a:spcPts val="0"/>
              </a:spcAft>
              <a:buClr>
                <a:schemeClr val="tx1">
                  <a:shade val="95000"/>
                </a:schemeClr>
              </a:buClr>
              <a:buNone/>
              <a:defRPr/>
            </a:pPr>
            <a:r>
              <a:rPr lang="en-US" dirty="0"/>
              <a:t>	(a) The treasurer shall give a bond in an amount fixed by the superintendent and principal of the school approximating the total amount of the anticipated funds that will come into the possession of the treasurer at any one (1) time during the regular school year. Bonds shall be filed with the trustee or board of school trustees. The surety on the bonds must be a surety company authorized to do business in Indiana. However, the requirement for giving the bond and the requirement to deposit the receipts in a separate bank account, as required in section 9 of this chapter, do not apply to any school for which the funds, as estimated by the principal, will not exceed three hundred dollars ($300) during a school year. </a:t>
            </a:r>
          </a:p>
          <a:p>
            <a:pPr marL="548640" indent="-411480">
              <a:spcAft>
                <a:spcPts val="0"/>
              </a:spcAft>
              <a:buClr>
                <a:schemeClr val="tx1">
                  <a:shade val="95000"/>
                </a:schemeClr>
              </a:buClr>
              <a:buNone/>
              <a:defRPr/>
            </a:pPr>
            <a:r>
              <a:rPr lang="en-US" dirty="0"/>
              <a:t>	</a:t>
            </a:r>
          </a:p>
          <a:p>
            <a:pPr marL="548640" indent="-411480">
              <a:spcAft>
                <a:spcPts val="0"/>
              </a:spcAft>
              <a:buClr>
                <a:schemeClr val="tx1">
                  <a:shade val="95000"/>
                </a:schemeClr>
              </a:buClr>
              <a:buNone/>
              <a:defRPr/>
            </a:pPr>
            <a:r>
              <a:rPr lang="en-US" dirty="0"/>
              <a:t>	(b) The requirements of this chapter may be fulfilled by providing a comprehensive bonding instrument, including a single blanket position bond, for all extracurricular treasurers. A comprehensive bonding instrument is acceptable instead of individual separate personal position bonds</a:t>
            </a:r>
          </a:p>
          <a:p>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2209829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Treasurer Bonding Requirements</a:t>
            </a:r>
          </a:p>
        </p:txBody>
      </p:sp>
      <p:sp>
        <p:nvSpPr>
          <p:cNvPr id="3" name="Content Placeholder 2"/>
          <p:cNvSpPr>
            <a:spLocks noGrp="1"/>
          </p:cNvSpPr>
          <p:nvPr>
            <p:ph idx="1"/>
          </p:nvPr>
        </p:nvSpPr>
        <p:spPr/>
        <p:txBody>
          <a:bodyPr>
            <a:normAutofit lnSpcReduction="10000"/>
          </a:bodyPr>
          <a:lstStyle/>
          <a:p>
            <a:r>
              <a:rPr lang="en-US" dirty="0"/>
              <a:t>The treasurer shall give a bond in an amount fixed by the superintendent and principal of the school.</a:t>
            </a:r>
          </a:p>
          <a:p>
            <a:endParaRPr lang="en-US" dirty="0" smtClean="0"/>
          </a:p>
          <a:p>
            <a:r>
              <a:rPr lang="en-US" dirty="0" smtClean="0"/>
              <a:t>If </a:t>
            </a:r>
            <a:r>
              <a:rPr lang="en-US" dirty="0"/>
              <a:t>either school lunch funds or textbook rental funds are handled through an extra-curricular account, the governing body of the school corporation shall approve the amount of the bond of the treasurer (IC 20-41-2-6)</a:t>
            </a:r>
          </a:p>
          <a:p>
            <a:endParaRPr lang="en-US" dirty="0"/>
          </a:p>
          <a:p>
            <a:r>
              <a:rPr lang="en-US" dirty="0"/>
              <a:t>The amount of the bond should approximate the total amount of the anticipated funds that will come into the possession of the treasurer at any one time during the regular school year. </a:t>
            </a:r>
          </a:p>
          <a:p>
            <a:endParaRPr lang="en-US" dirty="0"/>
          </a:p>
          <a:p>
            <a:r>
              <a:rPr lang="en-US" dirty="0"/>
              <a:t>Bonds shall be filed with the trustee or board of school trustees.</a:t>
            </a:r>
          </a:p>
          <a:p>
            <a:endParaRPr lang="en-US"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10154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Treasurer Bonding Requirements</a:t>
            </a:r>
          </a:p>
        </p:txBody>
      </p:sp>
      <p:sp>
        <p:nvSpPr>
          <p:cNvPr id="3" name="Content Placeholder 2"/>
          <p:cNvSpPr>
            <a:spLocks noGrp="1"/>
          </p:cNvSpPr>
          <p:nvPr>
            <p:ph idx="1"/>
          </p:nvPr>
        </p:nvSpPr>
        <p:spPr/>
        <p:txBody>
          <a:bodyPr/>
          <a:lstStyle/>
          <a:p>
            <a:endParaRPr lang="en-US" dirty="0" smtClean="0"/>
          </a:p>
          <a:p>
            <a:r>
              <a:rPr lang="en-US" dirty="0" smtClean="0"/>
              <a:t>The  </a:t>
            </a:r>
            <a:r>
              <a:rPr lang="en-US" dirty="0"/>
              <a:t>bonding requirements may be fulfilled by providing a comprehensive bonding instrument, including a single blanket position bond, for all required individuals.  A comprehensive bonding instrument is acceptable instead of individual separate personal position bonds.</a:t>
            </a:r>
          </a:p>
          <a:p>
            <a:endParaRPr lang="en-US" sz="2000" dirty="0" smtClean="0"/>
          </a:p>
          <a:p>
            <a:endParaRPr lang="en-US" dirty="0"/>
          </a:p>
          <a:p>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1640404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Additional Bonding Requirements</a:t>
            </a:r>
          </a:p>
        </p:txBody>
      </p:sp>
      <p:sp>
        <p:nvSpPr>
          <p:cNvPr id="3" name="Content Placeholder 2"/>
          <p:cNvSpPr>
            <a:spLocks noGrp="1"/>
          </p:cNvSpPr>
          <p:nvPr>
            <p:ph idx="1"/>
          </p:nvPr>
        </p:nvSpPr>
        <p:spPr/>
        <p:txBody>
          <a:bodyPr>
            <a:normAutofit fontScale="92500" lnSpcReduction="10000"/>
          </a:bodyPr>
          <a:lstStyle/>
          <a:p>
            <a:r>
              <a:rPr lang="en-US" dirty="0"/>
              <a:t>P.L. 188-2016 HEA 1372 amended IC 20-26-4-5 effective July 1, 2016 to state:</a:t>
            </a:r>
          </a:p>
          <a:p>
            <a:r>
              <a:rPr lang="en-US" dirty="0"/>
              <a:t>	(a) For each school year commencing July 1:  (1) the treasurer of each governing body and the governing body's school corporation; (2) a deputy treasurer, if so appointed; and (3) any individual whose official duties include receiving, processing, depositing, disbursing, or otherwise having access to funds: (A) that belong to a school corporation or the governing body of a school corporation; and (B) in an amount that exceeds five thousand dollars ($5,000) per year; shall give a bond for the faithful performance of the treasurer's, deputy treasurer's, or individual's duties written by an insurance company licensed to do business in Indiana, in an amount determined by the governing body. The treasurer shall be responsible under the treasurer's bond for the acts of a deputy treasurer appointed as provided in section 1 of this chapter.   (b) A governing body may authorize the purchase of a blanket bond that: (1) is endorsed to include faithful performance to cover the faithful performance of all employees and individuals acting on behalf of the governing body or the governing body's school corporation, including the individuals described in subsection (a); and (2) includes aggregate coverage sufficient to provide coverage amounts specified for each individual who is required to give a bond under this section. </a:t>
            </a:r>
          </a:p>
          <a:p>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1565476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Additional Bonding Requirements</a:t>
            </a:r>
          </a:p>
        </p:txBody>
      </p:sp>
      <p:sp>
        <p:nvSpPr>
          <p:cNvPr id="3" name="Content Placeholder 2"/>
          <p:cNvSpPr>
            <a:spLocks noGrp="1"/>
          </p:cNvSpPr>
          <p:nvPr>
            <p:ph idx="1"/>
          </p:nvPr>
        </p:nvSpPr>
        <p:spPr/>
        <p:txBody>
          <a:bodyPr>
            <a:normAutofit fontScale="92500" lnSpcReduction="20000"/>
          </a:bodyPr>
          <a:lstStyle/>
          <a:p>
            <a:r>
              <a:rPr lang="en-US" altLang="en-US" dirty="0"/>
              <a:t>The governing body must determine who must be bonded under the statute. The term “official duties” is not defined. It is our position that “official duties” may include duties set forth in a job description, duties that are customary or routinely performed, or duties that are assigned but not frequently performed. For example, cafeteria cashiers, teachers who routinely collect lunch money from students, and employees who collect textbook rental fees must be bonded. The statute does not require the individual to be an employee of the school corporation. So, for example, parents volunteering in the school lunchroom or at an extracurricular sporting event must be bonded if their official volunteer duties include receiving public funds such as lunch money or admission fees assuming they will collect over the </a:t>
            </a:r>
            <a:r>
              <a:rPr lang="en-US" altLang="en-US" i="1" dirty="0"/>
              <a:t>de </a:t>
            </a:r>
            <a:r>
              <a:rPr lang="en-US" altLang="en-US" i="1" dirty="0" err="1"/>
              <a:t>minimis</a:t>
            </a:r>
            <a:r>
              <a:rPr lang="en-US" altLang="en-US" i="1" dirty="0"/>
              <a:t> </a:t>
            </a:r>
            <a:r>
              <a:rPr lang="en-US" altLang="en-US" dirty="0"/>
              <a:t>amount. </a:t>
            </a:r>
          </a:p>
          <a:p>
            <a:endParaRPr lang="en-US" altLang="en-US" dirty="0"/>
          </a:p>
          <a:p>
            <a:r>
              <a:rPr lang="en-US" altLang="en-US" dirty="0"/>
              <a:t>There is a dollar threshold or </a:t>
            </a:r>
            <a:r>
              <a:rPr lang="en-US" altLang="en-US" i="1" dirty="0"/>
              <a:t>de </a:t>
            </a:r>
            <a:r>
              <a:rPr lang="en-US" altLang="en-US" i="1" dirty="0" err="1"/>
              <a:t>minimis</a:t>
            </a:r>
            <a:r>
              <a:rPr lang="en-US" altLang="en-US" i="1" dirty="0"/>
              <a:t> </a:t>
            </a:r>
            <a:r>
              <a:rPr lang="en-US" altLang="en-US" dirty="0"/>
              <a:t>exception in the statute. If an individual whose official duties include receiving, processing, depositing, disbursing, or otherwise having access to public funds are required to be bonded if the amount involving their duties exceeds $5,000 per year. For example, an athletic director and/or athletic secretary who handles tens of thousands of dollars per year is required to be bonded.  However, a teacher who collects field trip money from her kindergarten class is not required to be bonded unless she will collect over $5,000 per year. </a:t>
            </a:r>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860825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Responsibilities of Treasurer</a:t>
            </a:r>
          </a:p>
        </p:txBody>
      </p:sp>
      <p:sp>
        <p:nvSpPr>
          <p:cNvPr id="3" name="Content Placeholder 2"/>
          <p:cNvSpPr>
            <a:spLocks noGrp="1"/>
          </p:cNvSpPr>
          <p:nvPr>
            <p:ph idx="1"/>
          </p:nvPr>
        </p:nvSpPr>
        <p:spPr/>
        <p:txBody>
          <a:bodyPr>
            <a:normAutofit fontScale="92500" lnSpcReduction="20000"/>
          </a:bodyPr>
          <a:lstStyle/>
          <a:p>
            <a:pPr marL="548640" indent="-411480">
              <a:spcAft>
                <a:spcPts val="0"/>
              </a:spcAft>
              <a:buClr>
                <a:schemeClr val="tx1">
                  <a:shade val="95000"/>
                </a:schemeClr>
              </a:buClr>
              <a:buNone/>
              <a:defRPr/>
            </a:pPr>
            <a:r>
              <a:rPr lang="en-US" sz="3700" dirty="0"/>
              <a:t>IC 20-41-1-7 states:</a:t>
            </a:r>
          </a:p>
          <a:p>
            <a:pPr marL="548640" indent="-411480">
              <a:spcAft>
                <a:spcPts val="0"/>
              </a:spcAft>
              <a:buClr>
                <a:schemeClr val="tx1">
                  <a:shade val="95000"/>
                </a:schemeClr>
              </a:buClr>
              <a:buNone/>
              <a:defRPr/>
            </a:pPr>
            <a:r>
              <a:rPr lang="en-US" dirty="0"/>
              <a:t>	(a) The treasurer has charge of the custody and disbursement of any funds collected by a collecting authority and expended to pay expenses:</a:t>
            </a:r>
          </a:p>
          <a:p>
            <a:pPr marL="548640" indent="-411480">
              <a:spcAft>
                <a:spcPts val="0"/>
              </a:spcAft>
              <a:buClr>
                <a:schemeClr val="tx1">
                  <a:shade val="95000"/>
                </a:schemeClr>
              </a:buClr>
              <a:buNone/>
              <a:defRPr/>
            </a:pPr>
            <a:r>
              <a:rPr lang="en-US" dirty="0"/>
              <a:t>        </a:t>
            </a:r>
            <a:r>
              <a:rPr lang="en-US" dirty="0" smtClean="0"/>
              <a:t>	(</a:t>
            </a:r>
            <a:r>
              <a:rPr lang="en-US" dirty="0"/>
              <a:t>1) approved by the principal or teacher in charge of the school;</a:t>
            </a:r>
          </a:p>
          <a:p>
            <a:pPr marL="548640" indent="-411480">
              <a:spcAft>
                <a:spcPts val="0"/>
              </a:spcAft>
              <a:buClr>
                <a:schemeClr val="tx1">
                  <a:shade val="95000"/>
                </a:schemeClr>
              </a:buClr>
              <a:buNone/>
              <a:defRPr/>
            </a:pPr>
            <a:r>
              <a:rPr lang="en-US" dirty="0"/>
              <a:t>        </a:t>
            </a:r>
            <a:r>
              <a:rPr lang="en-US" dirty="0" smtClean="0"/>
              <a:t>	(</a:t>
            </a:r>
            <a:r>
              <a:rPr lang="en-US" dirty="0"/>
              <a:t>2) incurred in conducting any athletic, social, or other school function (other than functions </a:t>
            </a:r>
            <a:r>
              <a:rPr lang="en-US" dirty="0" smtClean="0"/>
              <a:t>	conducted </a:t>
            </a:r>
            <a:r>
              <a:rPr lang="en-US" dirty="0"/>
              <a:t>solely by any organization of parents and teachers);</a:t>
            </a:r>
          </a:p>
          <a:p>
            <a:pPr marL="548640" indent="-411480">
              <a:spcAft>
                <a:spcPts val="0"/>
              </a:spcAft>
              <a:buClr>
                <a:schemeClr val="tx1">
                  <a:shade val="95000"/>
                </a:schemeClr>
              </a:buClr>
              <a:buNone/>
              <a:defRPr/>
            </a:pPr>
            <a:r>
              <a:rPr lang="en-US" dirty="0"/>
              <a:t>        </a:t>
            </a:r>
            <a:r>
              <a:rPr lang="en-US" dirty="0" smtClean="0"/>
              <a:t>	(</a:t>
            </a:r>
            <a:r>
              <a:rPr lang="en-US" dirty="0"/>
              <a:t>3) that cost more than twenty-five dollars ($25) during the school year; and</a:t>
            </a:r>
          </a:p>
          <a:p>
            <a:pPr marL="548640" indent="-411480">
              <a:spcAft>
                <a:spcPts val="0"/>
              </a:spcAft>
              <a:buClr>
                <a:schemeClr val="tx1">
                  <a:shade val="95000"/>
                </a:schemeClr>
              </a:buClr>
              <a:buNone/>
              <a:defRPr/>
            </a:pPr>
            <a:r>
              <a:rPr lang="en-US" dirty="0"/>
              <a:t>       </a:t>
            </a:r>
            <a:r>
              <a:rPr lang="en-US" dirty="0" smtClean="0"/>
              <a:t> 	(</a:t>
            </a:r>
            <a:r>
              <a:rPr lang="en-US" dirty="0"/>
              <a:t>4) that are not paid from public funds.</a:t>
            </a:r>
          </a:p>
          <a:p>
            <a:pPr marL="548640" indent="-411480">
              <a:spcAft>
                <a:spcPts val="0"/>
              </a:spcAft>
              <a:buClr>
                <a:schemeClr val="tx1">
                  <a:shade val="95000"/>
                </a:schemeClr>
              </a:buClr>
              <a:buNone/>
              <a:defRPr/>
            </a:pPr>
            <a:r>
              <a:rPr lang="en-US" dirty="0"/>
              <a:t>       (b) The principal or teacher in charge of the school shall designate a collecting authority to be in charge of the collection of any funds described in this section. Upon collection of any funds, the collecting authority shall deliver the funds, together with an accounting of the funds, to the custody of the school treasurer. The principal may designate different collecting authorities for each separate account of funds described in this section</a:t>
            </a:r>
            <a:r>
              <a:rPr lang="en-US" dirty="0" smtClean="0"/>
              <a:t>.</a:t>
            </a:r>
            <a:endParaRPr lang="en-US"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3052077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Responsibilities of Treasurer</a:t>
            </a:r>
          </a:p>
        </p:txBody>
      </p:sp>
      <p:sp>
        <p:nvSpPr>
          <p:cNvPr id="3" name="Content Placeholder 2"/>
          <p:cNvSpPr>
            <a:spLocks noGrp="1"/>
          </p:cNvSpPr>
          <p:nvPr>
            <p:ph idx="1"/>
          </p:nvPr>
        </p:nvSpPr>
        <p:spPr/>
        <p:txBody>
          <a:bodyPr>
            <a:normAutofit lnSpcReduction="10000"/>
          </a:bodyPr>
          <a:lstStyle/>
          <a:p>
            <a:pPr marL="137160" indent="0">
              <a:spcAft>
                <a:spcPts val="0"/>
              </a:spcAft>
              <a:buNone/>
              <a:defRPr/>
            </a:pPr>
            <a:r>
              <a:rPr lang="en-US" dirty="0"/>
              <a:t>The treasurer has charge of the custody and disbursement of any funds collected by a collecting authority and expended to pay </a:t>
            </a:r>
            <a:r>
              <a:rPr lang="en-US" dirty="0" smtClean="0"/>
              <a:t>expenses.</a:t>
            </a:r>
            <a:endParaRPr lang="en-US" dirty="0"/>
          </a:p>
          <a:p>
            <a:pPr marL="137160" indent="0">
              <a:spcAft>
                <a:spcPts val="0"/>
              </a:spcAft>
              <a:buNone/>
              <a:defRPr/>
            </a:pPr>
            <a:endParaRPr lang="en-US" dirty="0" smtClean="0"/>
          </a:p>
          <a:p>
            <a:pPr marL="137160" indent="0">
              <a:spcAft>
                <a:spcPts val="0"/>
              </a:spcAft>
              <a:buNone/>
              <a:defRPr/>
            </a:pPr>
            <a:r>
              <a:rPr lang="en-US" dirty="0" smtClean="0"/>
              <a:t>The </a:t>
            </a:r>
            <a:r>
              <a:rPr lang="en-US" dirty="0"/>
              <a:t>principal shall designate a collecting authority to be in charge of the collection of any funds.</a:t>
            </a:r>
          </a:p>
          <a:p>
            <a:pPr marL="137160" indent="0">
              <a:spcAft>
                <a:spcPts val="0"/>
              </a:spcAft>
              <a:buNone/>
              <a:defRPr/>
            </a:pPr>
            <a:endParaRPr lang="en-US" dirty="0" smtClean="0"/>
          </a:p>
          <a:p>
            <a:pPr marL="137160" indent="0">
              <a:spcAft>
                <a:spcPts val="0"/>
              </a:spcAft>
              <a:buNone/>
              <a:defRPr/>
            </a:pPr>
            <a:r>
              <a:rPr lang="en-US" dirty="0" smtClean="0"/>
              <a:t>Upon </a:t>
            </a:r>
            <a:r>
              <a:rPr lang="en-US" dirty="0"/>
              <a:t>collection of any funds, the collecting authority shall deliver the funds, together with an accounting of the funds, to the custody of the school treasurer. The principal may designate different collecting authorities for each separate account of funds.</a:t>
            </a:r>
          </a:p>
          <a:p>
            <a:pPr marL="137160" indent="0">
              <a:spcAft>
                <a:spcPts val="0"/>
              </a:spcAft>
              <a:buNone/>
              <a:defRPr/>
            </a:pPr>
            <a:endParaRPr lang="en-US" dirty="0"/>
          </a:p>
          <a:p>
            <a:pPr marL="137160" indent="0">
              <a:spcAft>
                <a:spcPts val="0"/>
              </a:spcAft>
              <a:buNone/>
              <a:defRPr/>
            </a:pPr>
            <a:r>
              <a:rPr lang="en-US" dirty="0"/>
              <a:t>Functions conducted solely by any organization of parents and teachers shall not be accounted for in the ECA records. Therefore, activities and organizations which are not extra-curricular in nature should be responsible for their own accounting and cash handling systems. </a:t>
            </a:r>
          </a:p>
          <a:p>
            <a:pPr marL="0" indent="0">
              <a:buNone/>
            </a:pPr>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71945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Treasurer – Duties</a:t>
            </a:r>
          </a:p>
        </p:txBody>
      </p:sp>
      <p:sp>
        <p:nvSpPr>
          <p:cNvPr id="3" name="Content Placeholder 2"/>
          <p:cNvSpPr>
            <a:spLocks noGrp="1"/>
          </p:cNvSpPr>
          <p:nvPr>
            <p:ph idx="1"/>
          </p:nvPr>
        </p:nvSpPr>
        <p:spPr>
          <a:xfrm>
            <a:off x="1097280" y="1845733"/>
            <a:ext cx="10058400" cy="4028125"/>
          </a:xfrm>
        </p:spPr>
        <p:txBody>
          <a:bodyPr>
            <a:normAutofit fontScale="70000" lnSpcReduction="20000"/>
          </a:bodyPr>
          <a:lstStyle/>
          <a:p>
            <a:pPr marL="548640" indent="-411480">
              <a:spcAft>
                <a:spcPts val="0"/>
              </a:spcAft>
              <a:buClr>
                <a:schemeClr val="tx1">
                  <a:shade val="95000"/>
                </a:schemeClr>
              </a:buClr>
              <a:buNone/>
              <a:defRPr/>
            </a:pPr>
            <a:r>
              <a:rPr lang="en-US" sz="3700" dirty="0"/>
              <a:t>IC 20-41-1-8 states:</a:t>
            </a:r>
          </a:p>
          <a:p>
            <a:pPr marL="548640" indent="-411480">
              <a:spcAft>
                <a:spcPts val="0"/>
              </a:spcAft>
              <a:buClr>
                <a:schemeClr val="tx1">
                  <a:shade val="95000"/>
                </a:schemeClr>
              </a:buClr>
              <a:buNone/>
              <a:defRPr/>
            </a:pPr>
            <a:r>
              <a:rPr lang="en-US" dirty="0"/>
              <a:t>	(a) The treasurer shall keep an accurate account of all money received by the collecting authority and expended, showing:</a:t>
            </a:r>
          </a:p>
          <a:p>
            <a:pPr marL="548640" indent="-411480">
              <a:spcAft>
                <a:spcPts val="0"/>
              </a:spcAft>
              <a:buClr>
                <a:schemeClr val="tx1">
                  <a:shade val="95000"/>
                </a:schemeClr>
              </a:buClr>
              <a:buNone/>
              <a:defRPr/>
            </a:pPr>
            <a:r>
              <a:rPr lang="en-US" dirty="0"/>
              <a:t>        </a:t>
            </a:r>
            <a:r>
              <a:rPr lang="en-US" dirty="0" smtClean="0"/>
              <a:t>		(</a:t>
            </a:r>
            <a:r>
              <a:rPr lang="en-US" dirty="0"/>
              <a:t>1) the sources of all receipts;</a:t>
            </a:r>
          </a:p>
          <a:p>
            <a:pPr marL="548640" indent="-411480">
              <a:spcAft>
                <a:spcPts val="0"/>
              </a:spcAft>
              <a:buClr>
                <a:schemeClr val="tx1">
                  <a:shade val="95000"/>
                </a:schemeClr>
              </a:buClr>
              <a:buNone/>
              <a:defRPr/>
            </a:pPr>
            <a:r>
              <a:rPr lang="en-US" dirty="0"/>
              <a:t>        </a:t>
            </a:r>
            <a:r>
              <a:rPr lang="en-US" dirty="0" smtClean="0"/>
              <a:t>		(</a:t>
            </a:r>
            <a:r>
              <a:rPr lang="en-US" dirty="0"/>
              <a:t>2) the purposes for which the money was expended; and</a:t>
            </a:r>
          </a:p>
          <a:p>
            <a:pPr marL="548640" indent="-411480">
              <a:spcAft>
                <a:spcPts val="0"/>
              </a:spcAft>
              <a:buClr>
                <a:schemeClr val="tx1">
                  <a:shade val="95000"/>
                </a:schemeClr>
              </a:buClr>
              <a:buNone/>
              <a:defRPr/>
            </a:pPr>
            <a:r>
              <a:rPr lang="en-US" dirty="0"/>
              <a:t>        </a:t>
            </a:r>
            <a:r>
              <a:rPr lang="en-US" dirty="0" smtClean="0"/>
              <a:t>		(</a:t>
            </a:r>
            <a:r>
              <a:rPr lang="en-US" dirty="0"/>
              <a:t>3) the balance on hand.</a:t>
            </a:r>
          </a:p>
          <a:p>
            <a:pPr marL="548640" indent="-411480">
              <a:spcAft>
                <a:spcPts val="0"/>
              </a:spcAft>
              <a:buClr>
                <a:schemeClr val="tx1">
                  <a:shade val="95000"/>
                </a:schemeClr>
              </a:buClr>
              <a:buNone/>
              <a:defRPr/>
            </a:pPr>
            <a:r>
              <a:rPr lang="en-US" dirty="0"/>
              <a:t>A copy of the report, together with all records and files of extracurricular activities, shall be filed as required under section 3 of this chapter.</a:t>
            </a:r>
          </a:p>
          <a:p>
            <a:pPr marL="548640" indent="-411480">
              <a:spcAft>
                <a:spcPts val="0"/>
              </a:spcAft>
              <a:buClr>
                <a:schemeClr val="tx1">
                  <a:shade val="95000"/>
                </a:schemeClr>
              </a:buClr>
              <a:buNone/>
              <a:defRPr/>
            </a:pPr>
            <a:r>
              <a:rPr lang="en-US" dirty="0"/>
              <a:t>    (b) However, in a school that has two (2) or more semesters in any one (1) school year, the treasurer of the school shall file a copy of the treasurer's financial report of receipts and disbursements with the township trustee, board of school trustees, or board of school commissioners not more than two (2) weeks after the close of each semester. Records and files of extracurricular activities for the entire school year shall be filed with the last financial semester report of any one (1) school year.</a:t>
            </a:r>
          </a:p>
          <a:p>
            <a:pPr marL="548640" indent="-411480">
              <a:spcAft>
                <a:spcPts val="0"/>
              </a:spcAft>
              <a:buClr>
                <a:schemeClr val="tx1">
                  <a:shade val="95000"/>
                </a:schemeClr>
              </a:buClr>
              <a:buNone/>
              <a:defRPr/>
            </a:pPr>
            <a:r>
              <a:rPr lang="en-US" dirty="0"/>
              <a:t>    (c) A copy of the report shall be filed with and kept by the city superintendent having jurisdiction and the county superintendent where the superintendent has jurisdiction.</a:t>
            </a:r>
          </a:p>
          <a:p>
            <a:pPr marL="548640" indent="-411480">
              <a:spcAft>
                <a:spcPts val="0"/>
              </a:spcAft>
              <a:buClr>
                <a:schemeClr val="tx1">
                  <a:shade val="95000"/>
                </a:schemeClr>
              </a:buClr>
              <a:buNone/>
              <a:defRPr/>
            </a:pPr>
            <a:r>
              <a:rPr lang="en-US" dirty="0"/>
              <a:t>    (d) The records under this section shall be kept for five (5) years, after which they may be destroyed</a:t>
            </a:r>
            <a:r>
              <a:rPr lang="en-US" dirty="0" smtClean="0"/>
              <a:t>.</a:t>
            </a:r>
            <a:endParaRPr lang="en-US"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3848342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Treasurer – Duties</a:t>
            </a:r>
          </a:p>
        </p:txBody>
      </p:sp>
      <p:sp>
        <p:nvSpPr>
          <p:cNvPr id="3" name="Content Placeholder 2"/>
          <p:cNvSpPr>
            <a:spLocks noGrp="1"/>
          </p:cNvSpPr>
          <p:nvPr>
            <p:ph idx="1"/>
          </p:nvPr>
        </p:nvSpPr>
        <p:spPr/>
        <p:txBody>
          <a:bodyPr>
            <a:normAutofit/>
          </a:bodyPr>
          <a:lstStyle/>
          <a:p>
            <a:pPr marL="137160" indent="0">
              <a:spcAft>
                <a:spcPts val="0"/>
              </a:spcAft>
              <a:buNone/>
              <a:defRPr/>
            </a:pPr>
            <a:r>
              <a:rPr lang="en-US" dirty="0"/>
              <a:t>The treasurer shall keep an accurate account of all money received by the collecting authority and expended, showing:</a:t>
            </a:r>
          </a:p>
          <a:p>
            <a:pPr marL="137160" indent="0">
              <a:spcAft>
                <a:spcPts val="0"/>
              </a:spcAft>
              <a:buClr>
                <a:schemeClr val="tx1">
                  <a:shade val="95000"/>
                </a:schemeClr>
              </a:buClr>
              <a:buNone/>
              <a:defRPr/>
            </a:pPr>
            <a:r>
              <a:rPr lang="en-US" dirty="0"/>
              <a:t>        	(1) the sources of all receipts;</a:t>
            </a:r>
          </a:p>
          <a:p>
            <a:pPr marL="137160" indent="0">
              <a:spcAft>
                <a:spcPts val="0"/>
              </a:spcAft>
              <a:buClr>
                <a:schemeClr val="tx1">
                  <a:shade val="95000"/>
                </a:schemeClr>
              </a:buClr>
              <a:buNone/>
              <a:defRPr/>
            </a:pPr>
            <a:r>
              <a:rPr lang="en-US" dirty="0"/>
              <a:t>        	(2) the purposes for which the money was expended; and</a:t>
            </a:r>
          </a:p>
          <a:p>
            <a:pPr marL="137160" indent="0">
              <a:spcAft>
                <a:spcPts val="0"/>
              </a:spcAft>
              <a:buClr>
                <a:schemeClr val="tx1">
                  <a:shade val="95000"/>
                </a:schemeClr>
              </a:buClr>
              <a:buNone/>
              <a:defRPr/>
            </a:pPr>
            <a:r>
              <a:rPr lang="en-US" dirty="0"/>
              <a:t>        	(3) the balance on hand.</a:t>
            </a:r>
          </a:p>
          <a:p>
            <a:pPr marL="137160" indent="0">
              <a:spcAft>
                <a:spcPts val="0"/>
              </a:spcAft>
              <a:buClr>
                <a:schemeClr val="tx1">
                  <a:shade val="95000"/>
                </a:schemeClr>
              </a:buClr>
              <a:buNone/>
              <a:defRPr/>
            </a:pPr>
            <a:endParaRPr lang="en-US" dirty="0"/>
          </a:p>
          <a:p>
            <a:pPr marL="137160" indent="0">
              <a:spcAft>
                <a:spcPts val="0"/>
              </a:spcAft>
              <a:buClr>
                <a:schemeClr val="tx1">
                  <a:shade val="95000"/>
                </a:schemeClr>
              </a:buClr>
              <a:buNone/>
              <a:defRPr/>
            </a:pPr>
            <a:r>
              <a:rPr lang="en-US" dirty="0" smtClean="0"/>
              <a:t>In </a:t>
            </a:r>
            <a:r>
              <a:rPr lang="en-US" dirty="0"/>
              <a:t>a school that has two or more semesters in any one school year, the treasurer of the school shall file a copy of the treasurer's financial report of receipts and disbursements (SA5-1) with the board of school trustees not more than two weeks after the close of each semester. Records and files of extracurricular activities for the entire school year shall be filed with the last financial semester report of any one school year.</a:t>
            </a:r>
          </a:p>
          <a:p>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227112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State Board of Accounts</a:t>
            </a:r>
          </a:p>
        </p:txBody>
      </p:sp>
      <p:sp>
        <p:nvSpPr>
          <p:cNvPr id="3" name="Content Placeholder 2"/>
          <p:cNvSpPr>
            <a:spLocks noGrp="1"/>
          </p:cNvSpPr>
          <p:nvPr>
            <p:ph idx="1"/>
          </p:nvPr>
        </p:nvSpPr>
        <p:spPr/>
        <p:txBody>
          <a:bodyPr>
            <a:normAutofit/>
          </a:bodyPr>
          <a:lstStyle/>
          <a:p>
            <a:r>
              <a:rPr lang="en-US" dirty="0"/>
              <a:t>Created in 1909 in response to widespread political corruption</a:t>
            </a:r>
          </a:p>
          <a:p>
            <a:endParaRPr lang="en-US" dirty="0"/>
          </a:p>
          <a:p>
            <a:r>
              <a:rPr lang="en-US" dirty="0"/>
              <a:t>Mission Statement</a:t>
            </a:r>
          </a:p>
          <a:p>
            <a:pPr marL="201168" lvl="1" indent="0">
              <a:buNone/>
            </a:pPr>
            <a:r>
              <a:rPr lang="en-US" dirty="0" smtClean="0"/>
              <a:t>	We </a:t>
            </a:r>
            <a:r>
              <a:rPr lang="en-US" dirty="0"/>
              <a:t>are dedicated to providing the citizens of the State of Indiana with complete confidence in the integrity and financial accountability of state and local government.</a:t>
            </a:r>
          </a:p>
          <a:p>
            <a:endParaRPr lang="en-US" dirty="0"/>
          </a:p>
          <a:p>
            <a:r>
              <a:rPr lang="en-US" dirty="0"/>
              <a:t>Responsibilities</a:t>
            </a:r>
          </a:p>
          <a:p>
            <a:pPr marL="201168" lvl="1" indent="0">
              <a:buNone/>
            </a:pPr>
            <a:r>
              <a:rPr lang="en-US" dirty="0" smtClean="0"/>
              <a:t>	Perform </a:t>
            </a:r>
            <a:r>
              <a:rPr lang="en-US" dirty="0"/>
              <a:t>audit/exams of governmental units</a:t>
            </a:r>
          </a:p>
          <a:p>
            <a:pPr marL="201168" lvl="1" indent="0">
              <a:buNone/>
            </a:pPr>
            <a:r>
              <a:rPr lang="en-US" dirty="0" smtClean="0"/>
              <a:t>	Prescribe </a:t>
            </a:r>
            <a:r>
              <a:rPr lang="en-US" dirty="0"/>
              <a:t>forms and procedures used by governmental units</a:t>
            </a:r>
          </a:p>
          <a:p>
            <a:pPr marL="201168" lvl="1" indent="0">
              <a:buNone/>
            </a:pPr>
            <a:r>
              <a:rPr lang="en-US" dirty="0" smtClean="0"/>
              <a:t>	Various </a:t>
            </a:r>
            <a:r>
              <a:rPr lang="en-US" dirty="0"/>
              <a:t>other duties including recounts, providing training for local officials, consulting services, </a:t>
            </a:r>
            <a:r>
              <a:rPr lang="en-US" dirty="0" smtClean="0"/>
              <a:t>	etc</a:t>
            </a:r>
            <a:r>
              <a:rPr lang="en-US" dirty="0"/>
              <a:t>.</a:t>
            </a:r>
          </a:p>
          <a:p>
            <a:endParaRPr lang="en-US" sz="2000" dirty="0"/>
          </a:p>
        </p:txBody>
      </p:sp>
      <p:sp>
        <p:nvSpPr>
          <p:cNvPr id="4" name="TextBox 3"/>
          <p:cNvSpPr txBox="1"/>
          <p:nvPr/>
        </p:nvSpPr>
        <p:spPr>
          <a:xfrm>
            <a:off x="0" y="6322686"/>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1355816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Deposits and Accounts</a:t>
            </a:r>
          </a:p>
        </p:txBody>
      </p:sp>
      <p:sp>
        <p:nvSpPr>
          <p:cNvPr id="3" name="Content Placeholder 2"/>
          <p:cNvSpPr>
            <a:spLocks noGrp="1"/>
          </p:cNvSpPr>
          <p:nvPr>
            <p:ph idx="1"/>
          </p:nvPr>
        </p:nvSpPr>
        <p:spPr/>
        <p:txBody>
          <a:bodyPr>
            <a:normAutofit fontScale="85000" lnSpcReduction="10000"/>
          </a:bodyPr>
          <a:lstStyle/>
          <a:p>
            <a:pPr marL="548640" indent="-411480">
              <a:spcAft>
                <a:spcPts val="0"/>
              </a:spcAft>
              <a:buClr>
                <a:schemeClr val="tx1">
                  <a:shade val="95000"/>
                </a:schemeClr>
              </a:buClr>
              <a:buNone/>
              <a:defRPr/>
            </a:pPr>
            <a:r>
              <a:rPr lang="en-US" sz="3700" dirty="0"/>
              <a:t>IC 20-41-1-9 states:</a:t>
            </a:r>
          </a:p>
          <a:p>
            <a:pPr marL="548640" indent="-411480">
              <a:spcAft>
                <a:spcPts val="0"/>
              </a:spcAft>
              <a:buClr>
                <a:schemeClr val="tx1">
                  <a:shade val="95000"/>
                </a:schemeClr>
              </a:buClr>
              <a:buNone/>
              <a:defRPr/>
            </a:pPr>
            <a:r>
              <a:rPr lang="en-US" dirty="0"/>
              <a:t>    (a) The treasurer shall deposit all receipts in one (1) bank account. The receipts shall be deposited without unreasonable delay. The account is known as the school extracurricular account. The records of each organization, class, or activity shall be kept separate so that the balance in each fund may be known at all times.</a:t>
            </a:r>
          </a:p>
          <a:p>
            <a:pPr marL="548640" indent="-411480">
              <a:spcAft>
                <a:spcPts val="0"/>
              </a:spcAft>
              <a:buClr>
                <a:schemeClr val="tx1">
                  <a:shade val="95000"/>
                </a:schemeClr>
              </a:buClr>
              <a:buNone/>
              <a:defRPr/>
            </a:pPr>
            <a:r>
              <a:rPr lang="en-US" dirty="0"/>
              <a:t>    (b) The money in the school extracurricular account may be invested under the conditions specified in IC 5-13-10 and IC 5-13-10.5 for investment of state money. However, investments under this section are at the discretion of the principal. The interest earned from any investment may be credited to the school extracurricular account and need not be credited proportionately to each separate extracurricular fund. The interest earned from the investment may be used for any of the following:</a:t>
            </a:r>
          </a:p>
          <a:p>
            <a:pPr marL="548640" indent="-411480">
              <a:spcAft>
                <a:spcPts val="0"/>
              </a:spcAft>
              <a:buClr>
                <a:schemeClr val="tx1">
                  <a:shade val="95000"/>
                </a:schemeClr>
              </a:buClr>
              <a:buNone/>
              <a:defRPr/>
            </a:pPr>
            <a:r>
              <a:rPr lang="en-US" dirty="0"/>
              <a:t>        </a:t>
            </a:r>
            <a:r>
              <a:rPr lang="en-US" dirty="0" smtClean="0"/>
              <a:t>		(</a:t>
            </a:r>
            <a:r>
              <a:rPr lang="en-US" dirty="0"/>
              <a:t>1) A school purpose approved by the principal.</a:t>
            </a:r>
          </a:p>
          <a:p>
            <a:pPr marL="548640" indent="-411480">
              <a:spcAft>
                <a:spcPts val="0"/>
              </a:spcAft>
              <a:buClr>
                <a:schemeClr val="tx1">
                  <a:shade val="95000"/>
                </a:schemeClr>
              </a:buClr>
              <a:buNone/>
              <a:defRPr/>
            </a:pPr>
            <a:r>
              <a:rPr lang="en-US" dirty="0"/>
              <a:t>        </a:t>
            </a:r>
            <a:r>
              <a:rPr lang="en-US" dirty="0" smtClean="0"/>
              <a:t>		(</a:t>
            </a:r>
            <a:r>
              <a:rPr lang="en-US" dirty="0"/>
              <a:t>2) An extracurricular purpose approved by the principal.</a:t>
            </a:r>
          </a:p>
          <a:p>
            <a:pPr marL="548640" indent="-411480">
              <a:spcAft>
                <a:spcPts val="0"/>
              </a:spcAft>
              <a:buClr>
                <a:schemeClr val="tx1">
                  <a:shade val="95000"/>
                </a:schemeClr>
              </a:buClr>
              <a:buNone/>
              <a:defRPr/>
            </a:pPr>
            <a:r>
              <a:rPr lang="en-US" dirty="0"/>
              <a:t>    (c) Amounts expended under this section for the purposes described in this section are in addition to the appropriation under IC 20-26-5-4(3).</a:t>
            </a:r>
          </a:p>
          <a:p>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2163879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Deposits and Accounts</a:t>
            </a:r>
          </a:p>
        </p:txBody>
      </p:sp>
      <p:sp>
        <p:nvSpPr>
          <p:cNvPr id="3" name="Content Placeholder 2"/>
          <p:cNvSpPr>
            <a:spLocks noGrp="1"/>
          </p:cNvSpPr>
          <p:nvPr>
            <p:ph idx="1"/>
          </p:nvPr>
        </p:nvSpPr>
        <p:spPr/>
        <p:txBody>
          <a:bodyPr>
            <a:normAutofit/>
          </a:bodyPr>
          <a:lstStyle/>
          <a:p>
            <a:pPr marL="137160" indent="0">
              <a:spcAft>
                <a:spcPts val="0"/>
              </a:spcAft>
              <a:buNone/>
              <a:defRPr/>
            </a:pPr>
            <a:r>
              <a:rPr lang="en-US" sz="2800" dirty="0"/>
              <a:t>The treasurer shall deposit all receipts in one bank account.</a:t>
            </a:r>
          </a:p>
          <a:p>
            <a:pPr marL="137160" indent="0">
              <a:spcAft>
                <a:spcPts val="0"/>
              </a:spcAft>
              <a:buNone/>
              <a:defRPr/>
            </a:pPr>
            <a:endParaRPr lang="en-US" sz="2800" dirty="0"/>
          </a:p>
          <a:p>
            <a:pPr marL="137160" indent="0">
              <a:spcAft>
                <a:spcPts val="0"/>
              </a:spcAft>
              <a:buNone/>
              <a:defRPr/>
            </a:pPr>
            <a:r>
              <a:rPr lang="en-US" sz="2800" dirty="0"/>
              <a:t>The receipts shall be deposited without unreasonable delay.</a:t>
            </a:r>
          </a:p>
          <a:p>
            <a:pPr marL="137160" indent="0">
              <a:spcAft>
                <a:spcPts val="0"/>
              </a:spcAft>
              <a:buNone/>
              <a:defRPr/>
            </a:pPr>
            <a:endParaRPr lang="en-US" sz="2800" dirty="0"/>
          </a:p>
          <a:p>
            <a:pPr marL="137160" indent="0">
              <a:spcAft>
                <a:spcPts val="0"/>
              </a:spcAft>
              <a:buNone/>
              <a:defRPr/>
            </a:pPr>
            <a:r>
              <a:rPr lang="en-US" sz="2800" dirty="0"/>
              <a:t>The records of each organization, class, or activity shall be kept separate so that the balance in each fund may be known at all times.</a:t>
            </a:r>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134249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Deposits and Accounts</a:t>
            </a:r>
          </a:p>
        </p:txBody>
      </p:sp>
      <p:sp>
        <p:nvSpPr>
          <p:cNvPr id="3" name="Content Placeholder 2"/>
          <p:cNvSpPr>
            <a:spLocks noGrp="1"/>
          </p:cNvSpPr>
          <p:nvPr>
            <p:ph idx="1"/>
          </p:nvPr>
        </p:nvSpPr>
        <p:spPr/>
        <p:txBody>
          <a:bodyPr/>
          <a:lstStyle/>
          <a:p>
            <a:pPr marL="137160" indent="0">
              <a:spcAft>
                <a:spcPts val="0"/>
              </a:spcAft>
              <a:buNone/>
              <a:defRPr/>
            </a:pPr>
            <a:r>
              <a:rPr lang="en-US" dirty="0"/>
              <a:t>The money in the school extracurricular account may be invested under the conditions specified in IC 5-13-10 and IC 5-13-10.5 for investment of state money.</a:t>
            </a:r>
          </a:p>
          <a:p>
            <a:pPr marL="137160" indent="0">
              <a:spcAft>
                <a:spcPts val="0"/>
              </a:spcAft>
              <a:buNone/>
              <a:defRPr/>
            </a:pPr>
            <a:endParaRPr lang="en-US" dirty="0"/>
          </a:p>
          <a:p>
            <a:pPr marL="137160" indent="0">
              <a:spcAft>
                <a:spcPts val="0"/>
              </a:spcAft>
              <a:buNone/>
              <a:defRPr/>
            </a:pPr>
            <a:r>
              <a:rPr lang="en-US" dirty="0"/>
              <a:t>Investments are at the discretion of the principal.</a:t>
            </a:r>
          </a:p>
          <a:p>
            <a:pPr marL="137160" indent="0">
              <a:spcAft>
                <a:spcPts val="0"/>
              </a:spcAft>
              <a:buNone/>
              <a:defRPr/>
            </a:pPr>
            <a:endParaRPr lang="en-US" dirty="0"/>
          </a:p>
          <a:p>
            <a:pPr marL="137160" indent="0">
              <a:spcAft>
                <a:spcPts val="0"/>
              </a:spcAft>
              <a:buNone/>
              <a:defRPr/>
            </a:pPr>
            <a:r>
              <a:rPr lang="en-US" dirty="0"/>
              <a:t>The interest earned from the investment may be used for any of the following:</a:t>
            </a:r>
          </a:p>
          <a:p>
            <a:pPr marL="137160" indent="0">
              <a:spcAft>
                <a:spcPts val="0"/>
              </a:spcAft>
              <a:buClr>
                <a:schemeClr val="tx1">
                  <a:shade val="95000"/>
                </a:schemeClr>
              </a:buClr>
              <a:buNone/>
              <a:defRPr/>
            </a:pPr>
            <a:r>
              <a:rPr lang="en-US" dirty="0"/>
              <a:t>      	  (1) A school purpose approved by the principal.</a:t>
            </a:r>
          </a:p>
          <a:p>
            <a:pPr marL="137160" indent="0">
              <a:spcAft>
                <a:spcPts val="0"/>
              </a:spcAft>
              <a:buClr>
                <a:schemeClr val="tx1">
                  <a:shade val="95000"/>
                </a:schemeClr>
              </a:buClr>
              <a:buNone/>
              <a:defRPr/>
            </a:pPr>
            <a:r>
              <a:rPr lang="en-US" dirty="0"/>
              <a:t>        	  (2) An extracurricular purpose approved by the </a:t>
            </a:r>
          </a:p>
          <a:p>
            <a:pPr marL="137160" indent="0">
              <a:spcAft>
                <a:spcPts val="0"/>
              </a:spcAft>
              <a:buClr>
                <a:schemeClr val="tx1">
                  <a:shade val="95000"/>
                </a:schemeClr>
              </a:buClr>
              <a:buNone/>
              <a:defRPr/>
            </a:pPr>
            <a:r>
              <a:rPr lang="en-US" dirty="0"/>
              <a:t>                 principal.</a:t>
            </a:r>
          </a:p>
          <a:p>
            <a:pPr marL="0" indent="0">
              <a:buNone/>
            </a:pPr>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38640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smtClean="0"/>
              <a:t>ECA Internal controls</a:t>
            </a:r>
            <a:endParaRPr lang="en-US" sz="1400" cap="all" dirty="0"/>
          </a:p>
        </p:txBody>
      </p:sp>
      <p:sp>
        <p:nvSpPr>
          <p:cNvPr id="3" name="Content Placeholder 2"/>
          <p:cNvSpPr>
            <a:spLocks noGrp="1"/>
          </p:cNvSpPr>
          <p:nvPr>
            <p:ph idx="1"/>
          </p:nvPr>
        </p:nvSpPr>
        <p:spPr/>
        <p:txBody>
          <a:bodyPr/>
          <a:lstStyle/>
          <a:p>
            <a:r>
              <a:rPr lang="en-US" sz="2000" dirty="0" smtClean="0"/>
              <a:t>Step 1:</a:t>
            </a:r>
          </a:p>
          <a:p>
            <a:pPr marL="201168" lvl="1" indent="0">
              <a:buNone/>
            </a:pPr>
            <a:endParaRPr lang="en-US" dirty="0" smtClean="0"/>
          </a:p>
          <a:p>
            <a:pPr marL="201168" lvl="1" indent="0">
              <a:buNone/>
            </a:pPr>
            <a:r>
              <a:rPr lang="en-US" dirty="0" smtClean="0"/>
              <a:t>Adopt </a:t>
            </a:r>
            <a:r>
              <a:rPr lang="en-US" dirty="0"/>
              <a:t>the minimum internal control standards and train all personnel as required by IC 5-11-1-27</a:t>
            </a:r>
          </a:p>
          <a:p>
            <a:pPr lvl="2"/>
            <a:r>
              <a:rPr lang="en-US" dirty="0" smtClean="0"/>
              <a:t>22 School Corporations indicated that they had not adopted minimum standards</a:t>
            </a:r>
          </a:p>
          <a:p>
            <a:pPr lvl="2"/>
            <a:r>
              <a:rPr lang="en-US" dirty="0" smtClean="0"/>
              <a:t>35 School Corporations indicated that they had not trained all personnel</a:t>
            </a:r>
            <a:endParaRPr lang="en-US" dirty="0"/>
          </a:p>
          <a:p>
            <a:endParaRPr lang="en-US" sz="1800" dirty="0" smtClean="0"/>
          </a:p>
          <a:p>
            <a:r>
              <a:rPr lang="en-US" dirty="0" smtClean="0"/>
              <a:t>Step 2:</a:t>
            </a:r>
          </a:p>
          <a:p>
            <a:pPr marL="201168" lvl="1" indent="0">
              <a:buNone/>
            </a:pPr>
            <a:endParaRPr lang="en-US" sz="1600" dirty="0" smtClean="0"/>
          </a:p>
          <a:p>
            <a:pPr marL="201168" lvl="1" indent="0">
              <a:buNone/>
            </a:pPr>
            <a:r>
              <a:rPr lang="en-US" dirty="0" smtClean="0"/>
              <a:t>Actually go through the process of developing an Internal Control System</a:t>
            </a:r>
            <a:endParaRPr lang="en-US"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3997074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pPr algn="ctr"/>
            <a:r>
              <a:rPr lang="en-US" dirty="0" smtClean="0"/>
              <a:t>Internal Controls Video</a:t>
            </a:r>
          </a:p>
          <a:p>
            <a:pPr algn="ctr"/>
            <a:endParaRPr lang="en-US" dirty="0"/>
          </a:p>
          <a:p>
            <a:pPr algn="ctr"/>
            <a:r>
              <a:rPr lang="en-US" dirty="0">
                <a:hlinkClick r:id="rId3"/>
              </a:rPr>
              <a:t>https://</a:t>
            </a:r>
            <a:r>
              <a:rPr lang="en-US" dirty="0" smtClean="0">
                <a:hlinkClick r:id="rId3"/>
              </a:rPr>
              <a:t>www.youtube.com/watch?v=ErB5bwjVsY0</a:t>
            </a:r>
            <a:r>
              <a:rPr lang="en-US" dirty="0" smtClean="0"/>
              <a:t> </a:t>
            </a:r>
            <a:endParaRPr lang="en-US" dirty="0"/>
          </a:p>
        </p:txBody>
      </p:sp>
    </p:spTree>
    <p:extLst>
      <p:ext uri="{BB962C8B-B14F-4D97-AF65-F5344CB8AC3E}">
        <p14:creationId xmlns:p14="http://schemas.microsoft.com/office/powerpoint/2010/main" val="2701391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smtClean="0"/>
              <a:t>ECA INTERNAL CONTROLS</a:t>
            </a:r>
            <a:endParaRPr lang="en-US" sz="1400" cap="all" dirty="0"/>
          </a:p>
        </p:txBody>
      </p:sp>
      <p:sp>
        <p:nvSpPr>
          <p:cNvPr id="3" name="Content Placeholder 2"/>
          <p:cNvSpPr>
            <a:spLocks noGrp="1"/>
          </p:cNvSpPr>
          <p:nvPr>
            <p:ph idx="1"/>
          </p:nvPr>
        </p:nvSpPr>
        <p:spPr/>
        <p:txBody>
          <a:bodyPr/>
          <a:lstStyle/>
          <a:p>
            <a:r>
              <a:rPr lang="en-US" sz="1500" dirty="0"/>
              <a:t>What are Internal Controls?</a:t>
            </a:r>
          </a:p>
          <a:p>
            <a:pPr lvl="1"/>
            <a:r>
              <a:rPr lang="en-US" sz="1350" dirty="0"/>
              <a:t>A system designed to provide </a:t>
            </a:r>
            <a:r>
              <a:rPr lang="en-US" sz="1350" dirty="0" smtClean="0"/>
              <a:t>a governmental unit reasonable </a:t>
            </a:r>
            <a:r>
              <a:rPr lang="en-US" sz="1350" dirty="0"/>
              <a:t>assurance that objectives will be achieved</a:t>
            </a:r>
          </a:p>
          <a:p>
            <a:r>
              <a:rPr lang="en-US" dirty="0"/>
              <a:t>Why are they important?</a:t>
            </a:r>
          </a:p>
          <a:p>
            <a:pPr lvl="1"/>
            <a:r>
              <a:rPr lang="en-US" dirty="0"/>
              <a:t>Promote government accountability and transparency</a:t>
            </a:r>
          </a:p>
          <a:p>
            <a:pPr lvl="1"/>
            <a:r>
              <a:rPr lang="en-US" dirty="0"/>
              <a:t>Essential tool in government’s ability to make proper decisions</a:t>
            </a:r>
          </a:p>
          <a:p>
            <a:pPr lvl="1"/>
            <a:r>
              <a:rPr lang="en-US" dirty="0"/>
              <a:t>Designed to prevent or detect situations in which government has failed to achieve an objective</a:t>
            </a:r>
          </a:p>
          <a:p>
            <a:pPr lvl="1"/>
            <a:r>
              <a:rPr lang="en-US" dirty="0"/>
              <a:t>Help identify and correct inefficiencies in governments processes</a:t>
            </a:r>
          </a:p>
          <a:p>
            <a:r>
              <a:rPr lang="en-US" sz="1500" dirty="0"/>
              <a:t>How do you implement them?</a:t>
            </a:r>
          </a:p>
          <a:p>
            <a:pPr lvl="1"/>
            <a:r>
              <a:rPr lang="en-US" sz="1350" dirty="0"/>
              <a:t>Identify areas of Risk</a:t>
            </a:r>
          </a:p>
          <a:p>
            <a:pPr lvl="1"/>
            <a:r>
              <a:rPr lang="en-US" sz="1350" dirty="0"/>
              <a:t>Develop policies and procedures to address the areas of risk</a:t>
            </a:r>
          </a:p>
          <a:p>
            <a:pPr lvl="1"/>
            <a:r>
              <a:rPr lang="en-US" sz="1350" dirty="0"/>
              <a:t>Monitor that policies and procedures are being followed and have addressed the risks </a:t>
            </a:r>
            <a:r>
              <a:rPr lang="en-US" sz="1350" dirty="0" smtClean="0"/>
              <a:t>identified</a:t>
            </a:r>
            <a:endParaRPr lang="en-US" sz="135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3348816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ECA Internal Controls</a:t>
            </a:r>
            <a:br>
              <a:rPr lang="en-US" sz="1400" cap="all" dirty="0"/>
            </a:br>
            <a:r>
              <a:rPr lang="en-US" sz="1400" cap="all" dirty="0"/>
              <a:t>Cont.</a:t>
            </a:r>
          </a:p>
        </p:txBody>
      </p:sp>
      <p:sp>
        <p:nvSpPr>
          <p:cNvPr id="3" name="Content Placeholder 2"/>
          <p:cNvSpPr>
            <a:spLocks noGrp="1"/>
          </p:cNvSpPr>
          <p:nvPr>
            <p:ph idx="1"/>
          </p:nvPr>
        </p:nvSpPr>
        <p:spPr/>
        <p:txBody>
          <a:bodyPr/>
          <a:lstStyle/>
          <a:p>
            <a:r>
              <a:rPr lang="en-US" dirty="0"/>
              <a:t>Risks identified for Athletic Event collections:</a:t>
            </a:r>
          </a:p>
          <a:p>
            <a:pPr marL="201168" lvl="1" indent="0">
              <a:buNone/>
            </a:pPr>
            <a:r>
              <a:rPr lang="en-US" dirty="0" smtClean="0"/>
              <a:t>	</a:t>
            </a:r>
          </a:p>
          <a:p>
            <a:pPr marL="201168" lvl="1" indent="0">
              <a:buNone/>
            </a:pPr>
            <a:r>
              <a:rPr lang="en-US" dirty="0"/>
              <a:t>	</a:t>
            </a:r>
            <a:r>
              <a:rPr lang="en-US" dirty="0" smtClean="0"/>
              <a:t>Skimming </a:t>
            </a:r>
            <a:r>
              <a:rPr lang="en-US" dirty="0"/>
              <a:t>of cash collections</a:t>
            </a:r>
          </a:p>
          <a:p>
            <a:pPr marL="201168" lvl="1" indent="0">
              <a:buNone/>
            </a:pPr>
            <a:r>
              <a:rPr lang="en-US" dirty="0" smtClean="0"/>
              <a:t>	Admission </a:t>
            </a:r>
            <a:r>
              <a:rPr lang="en-US" dirty="0"/>
              <a:t>without payment</a:t>
            </a:r>
          </a:p>
          <a:p>
            <a:pPr marL="201168" lvl="1" indent="0">
              <a:buNone/>
            </a:pPr>
            <a:r>
              <a:rPr lang="en-US" dirty="0" smtClean="0"/>
              <a:t>	Charging </a:t>
            </a:r>
            <a:r>
              <a:rPr lang="en-US" dirty="0"/>
              <a:t>incorrect admission</a:t>
            </a:r>
          </a:p>
          <a:p>
            <a:pPr marL="201168" lvl="1" indent="0">
              <a:buNone/>
            </a:pPr>
            <a:r>
              <a:rPr lang="en-US" dirty="0" smtClean="0"/>
              <a:t>	Not </a:t>
            </a:r>
            <a:r>
              <a:rPr lang="en-US" dirty="0"/>
              <a:t>depositing collections intact</a:t>
            </a:r>
          </a:p>
          <a:p>
            <a:pPr marL="201168" lvl="1" indent="0">
              <a:buNone/>
            </a:pPr>
            <a:r>
              <a:rPr lang="en-US" dirty="0" smtClean="0"/>
              <a:t>	Destroying </a:t>
            </a:r>
            <a:r>
              <a:rPr lang="en-US" dirty="0"/>
              <a:t>or not retaining accountable items (tickets, lists, deposit ticket, etc.)</a:t>
            </a:r>
          </a:p>
          <a:p>
            <a:pPr marL="201168" lvl="1" indent="0">
              <a:buNone/>
            </a:pPr>
            <a:r>
              <a:rPr lang="en-US" dirty="0" smtClean="0"/>
              <a:t>	Making </a:t>
            </a:r>
            <a:r>
              <a:rPr lang="en-US" dirty="0"/>
              <a:t>cash payments out of collections</a:t>
            </a:r>
          </a:p>
          <a:p>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2892845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1200" cap="all" dirty="0"/>
              <a:t>ECA Internal Controls</a:t>
            </a:r>
            <a:br>
              <a:rPr lang="en-US" sz="1200" cap="all" dirty="0"/>
            </a:br>
            <a:r>
              <a:rPr lang="en-US" sz="1200" cap="all" dirty="0"/>
              <a:t>Cont.</a:t>
            </a:r>
            <a:endParaRPr lang="en-US" sz="1200" dirty="0"/>
          </a:p>
        </p:txBody>
      </p:sp>
      <p:sp>
        <p:nvSpPr>
          <p:cNvPr id="8" name="Content Placeholder 7"/>
          <p:cNvSpPr>
            <a:spLocks noGrp="1"/>
          </p:cNvSpPr>
          <p:nvPr>
            <p:ph sz="half" idx="1"/>
          </p:nvPr>
        </p:nvSpPr>
        <p:spPr/>
        <p:txBody>
          <a:bodyPr/>
          <a:lstStyle/>
          <a:p>
            <a:r>
              <a:rPr lang="en-US" dirty="0"/>
              <a:t>Common areas to address:</a:t>
            </a:r>
          </a:p>
          <a:p>
            <a:pPr marL="150876" lvl="1" indent="0">
              <a:buNone/>
            </a:pPr>
            <a:r>
              <a:rPr lang="en-US" dirty="0"/>
              <a:t>Collections – </a:t>
            </a:r>
          </a:p>
          <a:p>
            <a:pPr marL="150876" lvl="1" indent="0">
              <a:buNone/>
            </a:pPr>
            <a:r>
              <a:rPr lang="en-US" dirty="0"/>
              <a:t>	School Lunch</a:t>
            </a:r>
          </a:p>
          <a:p>
            <a:pPr marL="150876" lvl="1" indent="0">
              <a:buNone/>
            </a:pPr>
            <a:r>
              <a:rPr lang="en-US" dirty="0"/>
              <a:t>	Athletic Events</a:t>
            </a:r>
          </a:p>
          <a:p>
            <a:pPr marL="150876" lvl="1" indent="0">
              <a:buNone/>
            </a:pPr>
            <a:r>
              <a:rPr lang="en-US" dirty="0"/>
              <a:t>	Curricular Materials Rental</a:t>
            </a:r>
          </a:p>
          <a:p>
            <a:pPr marL="150876" lvl="1" indent="0">
              <a:buNone/>
            </a:pPr>
            <a:r>
              <a:rPr lang="en-US" dirty="0"/>
              <a:t>	School Dances</a:t>
            </a:r>
          </a:p>
          <a:p>
            <a:pPr marL="150876" lvl="1" indent="0">
              <a:buNone/>
            </a:pPr>
            <a:r>
              <a:rPr lang="en-US" dirty="0"/>
              <a:t>	School Play</a:t>
            </a:r>
          </a:p>
          <a:p>
            <a:pPr marL="150876" lvl="1" indent="0">
              <a:buNone/>
            </a:pPr>
            <a:r>
              <a:rPr lang="en-US" dirty="0"/>
              <a:t>	Vending Machines</a:t>
            </a:r>
          </a:p>
          <a:p>
            <a:pPr marL="150876" lvl="1" indent="0">
              <a:buNone/>
            </a:pPr>
            <a:r>
              <a:rPr lang="en-US" dirty="0"/>
              <a:t>	Fundraisers</a:t>
            </a:r>
          </a:p>
          <a:p>
            <a:endParaRPr lang="en-US" dirty="0"/>
          </a:p>
        </p:txBody>
      </p:sp>
      <p:sp>
        <p:nvSpPr>
          <p:cNvPr id="9" name="Content Placeholder 8"/>
          <p:cNvSpPr>
            <a:spLocks noGrp="1"/>
          </p:cNvSpPr>
          <p:nvPr>
            <p:ph sz="half" idx="2"/>
          </p:nvPr>
        </p:nvSpPr>
        <p:spPr/>
        <p:txBody>
          <a:bodyPr/>
          <a:lstStyle/>
          <a:p>
            <a:endParaRPr lang="en-US" dirty="0" smtClean="0"/>
          </a:p>
          <a:p>
            <a:r>
              <a:rPr lang="en-US" sz="1800" dirty="0" smtClean="0"/>
              <a:t>Asset </a:t>
            </a:r>
            <a:r>
              <a:rPr lang="en-US" sz="1800" dirty="0"/>
              <a:t>Protection – </a:t>
            </a:r>
          </a:p>
          <a:p>
            <a:pPr marL="150876" lvl="1" indent="0">
              <a:buNone/>
            </a:pPr>
            <a:r>
              <a:rPr lang="en-US" dirty="0"/>
              <a:t>	Cash Balances</a:t>
            </a:r>
          </a:p>
          <a:p>
            <a:pPr marL="150876" lvl="1" indent="0">
              <a:buNone/>
            </a:pPr>
            <a:r>
              <a:rPr lang="en-US" dirty="0"/>
              <a:t>	Purchase of Goods</a:t>
            </a:r>
          </a:p>
          <a:p>
            <a:pPr marL="150876" lvl="1" indent="0">
              <a:buNone/>
            </a:pPr>
            <a:r>
              <a:rPr lang="en-US" dirty="0"/>
              <a:t>	Inventory of Goods</a:t>
            </a:r>
          </a:p>
          <a:p>
            <a:pPr marL="150876" lvl="1" indent="0">
              <a:buNone/>
            </a:pPr>
            <a:r>
              <a:rPr lang="en-US" dirty="0"/>
              <a:t>	Information Technology</a:t>
            </a:r>
          </a:p>
          <a:p>
            <a:endParaRPr lang="en-US"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3760514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2400" cap="all" dirty="0"/>
              <a:t>SA-4 Ticket Sales form – Ticket Taking Activity</a:t>
            </a:r>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pic>
        <p:nvPicPr>
          <p:cNvPr id="8" name="Content Placeholder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797" y="1865901"/>
            <a:ext cx="6810884" cy="4240108"/>
          </a:xfrm>
          <a:prstGeom prst="rect">
            <a:avLst/>
          </a:prstGeom>
        </p:spPr>
      </p:pic>
    </p:spTree>
    <p:extLst>
      <p:ext uri="{BB962C8B-B14F-4D97-AF65-F5344CB8AC3E}">
        <p14:creationId xmlns:p14="http://schemas.microsoft.com/office/powerpoint/2010/main" val="704619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ECA Internal Controls</a:t>
            </a:r>
            <a:br>
              <a:rPr lang="en-US" sz="1400" cap="all" dirty="0"/>
            </a:br>
            <a:r>
              <a:rPr lang="en-US" sz="1400" cap="all" dirty="0"/>
              <a:t>Cont.</a:t>
            </a:r>
          </a:p>
        </p:txBody>
      </p:sp>
      <p:sp>
        <p:nvSpPr>
          <p:cNvPr id="3" name="Content Placeholder 2"/>
          <p:cNvSpPr>
            <a:spLocks noGrp="1"/>
          </p:cNvSpPr>
          <p:nvPr>
            <p:ph idx="1"/>
          </p:nvPr>
        </p:nvSpPr>
        <p:spPr/>
        <p:txBody>
          <a:bodyPr>
            <a:normAutofit lnSpcReduction="10000"/>
          </a:bodyPr>
          <a:lstStyle/>
          <a:p>
            <a:r>
              <a:rPr lang="en-US" dirty="0"/>
              <a:t>Possible Event Admissions Procedures</a:t>
            </a:r>
          </a:p>
          <a:p>
            <a:pPr marL="201168" lvl="1" indent="0">
              <a:buNone/>
            </a:pPr>
            <a:r>
              <a:rPr lang="en-US" sz="1350" dirty="0" smtClean="0"/>
              <a:t>	</a:t>
            </a:r>
            <a:r>
              <a:rPr lang="en-US" sz="1600" dirty="0" smtClean="0"/>
              <a:t>Training </a:t>
            </a:r>
            <a:r>
              <a:rPr lang="en-US" sz="1600" dirty="0"/>
              <a:t>for key individuals or individuals that will oversee the application of the internal control activities</a:t>
            </a:r>
          </a:p>
          <a:p>
            <a:pPr marL="201168" lvl="1" indent="0">
              <a:buNone/>
            </a:pPr>
            <a:r>
              <a:rPr lang="en-US" sz="1600" dirty="0" smtClean="0"/>
              <a:t>	</a:t>
            </a:r>
          </a:p>
          <a:p>
            <a:pPr marL="201168" lvl="1" indent="0">
              <a:buNone/>
            </a:pPr>
            <a:r>
              <a:rPr lang="en-US" sz="1600" dirty="0"/>
              <a:t>	</a:t>
            </a:r>
            <a:r>
              <a:rPr lang="en-US" sz="1600" dirty="0" smtClean="0"/>
              <a:t>ECA </a:t>
            </a:r>
            <a:r>
              <a:rPr lang="en-US" sz="1600" dirty="0"/>
              <a:t>Treasurer provides tickets and cash change box to Athletic Director, document transfer</a:t>
            </a:r>
          </a:p>
          <a:p>
            <a:pPr marL="201168" lvl="1" indent="0">
              <a:buNone/>
            </a:pPr>
            <a:r>
              <a:rPr lang="en-US" sz="1600" dirty="0" smtClean="0"/>
              <a:t>	</a:t>
            </a:r>
          </a:p>
          <a:p>
            <a:pPr marL="201168" lvl="1" indent="0">
              <a:buNone/>
            </a:pPr>
            <a:r>
              <a:rPr lang="en-US" sz="1600" dirty="0"/>
              <a:t>	</a:t>
            </a:r>
            <a:r>
              <a:rPr lang="en-US" sz="1600" dirty="0" smtClean="0"/>
              <a:t>Prior </a:t>
            </a:r>
            <a:r>
              <a:rPr lang="en-US" sz="1600" dirty="0"/>
              <a:t>to event Athletic Director completes initial portion of Ticket Sale report (SA-4), including starting numbers </a:t>
            </a:r>
            <a:r>
              <a:rPr lang="en-US" sz="1600" dirty="0" smtClean="0"/>
              <a:t>	of </a:t>
            </a:r>
            <a:r>
              <a:rPr lang="en-US" sz="1600" dirty="0"/>
              <a:t>all ticket series</a:t>
            </a:r>
          </a:p>
          <a:p>
            <a:pPr marL="201168" lvl="1" indent="0">
              <a:buNone/>
            </a:pPr>
            <a:r>
              <a:rPr lang="en-US" sz="1600" dirty="0" smtClean="0"/>
              <a:t>	</a:t>
            </a:r>
          </a:p>
          <a:p>
            <a:pPr marL="201168" lvl="1" indent="0">
              <a:buNone/>
            </a:pPr>
            <a:r>
              <a:rPr lang="en-US" sz="1600" dirty="0"/>
              <a:t>	</a:t>
            </a:r>
            <a:r>
              <a:rPr lang="en-US" sz="1600" dirty="0" smtClean="0"/>
              <a:t>Athletic </a:t>
            </a:r>
            <a:r>
              <a:rPr lang="en-US" sz="1600" dirty="0"/>
              <a:t>Director provides ticket taker with tickets, cash change, list for sign-ins, and SA-4 form</a:t>
            </a:r>
          </a:p>
          <a:p>
            <a:pPr marL="201168" lvl="1" indent="0">
              <a:buNone/>
            </a:pPr>
            <a:r>
              <a:rPr lang="en-US" sz="1600" dirty="0" smtClean="0"/>
              <a:t>	</a:t>
            </a:r>
          </a:p>
          <a:p>
            <a:pPr marL="201168" lvl="1" indent="0">
              <a:buNone/>
            </a:pPr>
            <a:r>
              <a:rPr lang="en-US" sz="1600" dirty="0"/>
              <a:t>	</a:t>
            </a:r>
            <a:r>
              <a:rPr lang="en-US" sz="1600" dirty="0" smtClean="0"/>
              <a:t>During </a:t>
            </a:r>
            <a:r>
              <a:rPr lang="en-US" sz="1600" dirty="0"/>
              <a:t>the event the ticket taker receives payments, retains ticket stubs, documents sport pass </a:t>
            </a:r>
            <a:r>
              <a:rPr lang="en-US" sz="1600" dirty="0" smtClean="0"/>
              <a:t>attendees 	and </a:t>
            </a:r>
            <a:r>
              <a:rPr lang="en-US" sz="1600" dirty="0"/>
              <a:t>ensures sign-ins list names and organizations</a:t>
            </a:r>
          </a:p>
          <a:p>
            <a:pPr marL="201168" lvl="1" indent="0">
              <a:buNone/>
            </a:pPr>
            <a:r>
              <a:rPr lang="en-US" sz="1600" dirty="0" smtClean="0"/>
              <a:t>	</a:t>
            </a:r>
          </a:p>
          <a:p>
            <a:pPr marL="201168" lvl="1" indent="0">
              <a:buNone/>
            </a:pPr>
            <a:r>
              <a:rPr lang="en-US" sz="1600" dirty="0"/>
              <a:t>	</a:t>
            </a:r>
            <a:r>
              <a:rPr lang="en-US" sz="1600" dirty="0" smtClean="0"/>
              <a:t>During </a:t>
            </a:r>
            <a:r>
              <a:rPr lang="en-US" sz="1600" dirty="0"/>
              <a:t>the event the Athletic Director completes any established internal control activities; could include </a:t>
            </a:r>
            <a:r>
              <a:rPr lang="en-US" sz="1600" dirty="0" smtClean="0"/>
              <a:t>	observing </a:t>
            </a:r>
            <a:r>
              <a:rPr lang="en-US" sz="1600" dirty="0"/>
              <a:t>ticket </a:t>
            </a:r>
            <a:r>
              <a:rPr lang="en-US" sz="1600" dirty="0" smtClean="0"/>
              <a:t>taker, noting/estimating </a:t>
            </a:r>
            <a:r>
              <a:rPr lang="en-US" sz="1600" dirty="0"/>
              <a:t>number of attendees, etc.</a:t>
            </a:r>
          </a:p>
          <a:p>
            <a:endParaRPr lang="en-US" sz="16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367860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State Board of Accounts</a:t>
            </a:r>
          </a:p>
        </p:txBody>
      </p:sp>
      <p:sp>
        <p:nvSpPr>
          <p:cNvPr id="3" name="Content Placeholder 2"/>
          <p:cNvSpPr>
            <a:spLocks noGrp="1"/>
          </p:cNvSpPr>
          <p:nvPr>
            <p:ph idx="1"/>
          </p:nvPr>
        </p:nvSpPr>
        <p:spPr/>
        <p:txBody>
          <a:bodyPr/>
          <a:lstStyle/>
          <a:p>
            <a:r>
              <a:rPr lang="en-US" sz="2800" dirty="0"/>
              <a:t>Organizational Flowchart</a:t>
            </a:r>
          </a:p>
          <a:p>
            <a:pPr marL="201168" lvl="1" indent="0">
              <a:buNone/>
            </a:pPr>
            <a:r>
              <a:rPr lang="en-US" dirty="0" smtClean="0"/>
              <a:t>	</a:t>
            </a:r>
            <a:r>
              <a:rPr lang="en-US" sz="2000" dirty="0" smtClean="0"/>
              <a:t>SBOA </a:t>
            </a:r>
            <a:r>
              <a:rPr lang="en-US" sz="2000" dirty="0"/>
              <a:t>Board (State Examiner, 2 Deputies)</a:t>
            </a:r>
          </a:p>
          <a:p>
            <a:pPr marL="201168" lvl="1" indent="0">
              <a:buNone/>
            </a:pPr>
            <a:r>
              <a:rPr lang="en-US" sz="2000" dirty="0" smtClean="0"/>
              <a:t>	Directors </a:t>
            </a:r>
            <a:r>
              <a:rPr lang="en-US" sz="2000" dirty="0"/>
              <a:t>(2 per area)</a:t>
            </a:r>
          </a:p>
          <a:p>
            <a:r>
              <a:rPr lang="en-US" dirty="0"/>
              <a:t>		Schools and Townships</a:t>
            </a:r>
          </a:p>
          <a:p>
            <a:r>
              <a:rPr lang="en-US" dirty="0"/>
              <a:t>		Cities/Towns and Special Districts</a:t>
            </a:r>
          </a:p>
          <a:p>
            <a:r>
              <a:rPr lang="en-US" dirty="0"/>
              <a:t>		Counties</a:t>
            </a:r>
          </a:p>
          <a:p>
            <a:pPr marL="201168" lvl="1" indent="0">
              <a:buNone/>
            </a:pPr>
            <a:r>
              <a:rPr lang="en-US" sz="2000" dirty="0" smtClean="0"/>
              <a:t>	Audit Coordinators</a:t>
            </a:r>
            <a:endParaRPr lang="en-US" sz="2000" dirty="0"/>
          </a:p>
          <a:p>
            <a:pPr marL="201168" lvl="1" indent="0">
              <a:buNone/>
            </a:pPr>
            <a:r>
              <a:rPr lang="en-US" sz="2000" dirty="0" smtClean="0"/>
              <a:t>	Investigation Coordinators</a:t>
            </a:r>
          </a:p>
          <a:p>
            <a:pPr marL="201168" lvl="1" indent="0">
              <a:buNone/>
            </a:pPr>
            <a:r>
              <a:rPr lang="en-US" sz="2000" dirty="0"/>
              <a:t>	</a:t>
            </a:r>
            <a:r>
              <a:rPr lang="en-US" sz="2000" dirty="0" smtClean="0"/>
              <a:t>Audit Managers</a:t>
            </a:r>
            <a:endParaRPr lang="en-US" sz="2000" dirty="0"/>
          </a:p>
          <a:p>
            <a:pPr marL="201168" lvl="1" indent="0">
              <a:buNone/>
            </a:pPr>
            <a:r>
              <a:rPr lang="en-US" sz="2000" dirty="0" smtClean="0"/>
              <a:t>	Field Examiners</a:t>
            </a:r>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41190524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ECA Internal Controls</a:t>
            </a:r>
            <a:br>
              <a:rPr lang="en-US" sz="1400" cap="all" dirty="0"/>
            </a:br>
            <a:r>
              <a:rPr lang="en-US" sz="1400" cap="all" dirty="0"/>
              <a:t>Cont.</a:t>
            </a:r>
          </a:p>
        </p:txBody>
      </p:sp>
      <p:sp>
        <p:nvSpPr>
          <p:cNvPr id="3" name="Content Placeholder 2"/>
          <p:cNvSpPr>
            <a:spLocks noGrp="1"/>
          </p:cNvSpPr>
          <p:nvPr>
            <p:ph idx="1"/>
          </p:nvPr>
        </p:nvSpPr>
        <p:spPr/>
        <p:txBody>
          <a:bodyPr>
            <a:normAutofit lnSpcReduction="10000"/>
          </a:bodyPr>
          <a:lstStyle/>
          <a:p>
            <a:r>
              <a:rPr lang="en-US" dirty="0"/>
              <a:t>Possible Event Admissions Procedures cont.</a:t>
            </a:r>
          </a:p>
          <a:p>
            <a:pPr marL="201168" lvl="1" indent="0">
              <a:buNone/>
            </a:pPr>
            <a:r>
              <a:rPr lang="en-US" dirty="0" smtClean="0"/>
              <a:t>	After </a:t>
            </a:r>
            <a:r>
              <a:rPr lang="en-US" dirty="0"/>
              <a:t>the event the ticket taker will complete the SA-4; </a:t>
            </a:r>
            <a:r>
              <a:rPr lang="en-US" dirty="0" smtClean="0"/>
              <a:t>including documenting the </a:t>
            </a:r>
            <a:r>
              <a:rPr lang="en-US" dirty="0"/>
              <a:t>last ticket sold, </a:t>
            </a:r>
            <a:r>
              <a:rPr lang="en-US" dirty="0" smtClean="0"/>
              <a:t>	counting </a:t>
            </a:r>
            <a:r>
              <a:rPr lang="en-US" dirty="0"/>
              <a:t>ticket stubs, </a:t>
            </a:r>
            <a:r>
              <a:rPr lang="en-US" dirty="0" smtClean="0"/>
              <a:t>counting the </a:t>
            </a:r>
            <a:r>
              <a:rPr lang="en-US" dirty="0"/>
              <a:t>cash change box, documenting any explanations for </a:t>
            </a:r>
            <a:r>
              <a:rPr lang="en-US" dirty="0" smtClean="0"/>
              <a:t>	differences</a:t>
            </a:r>
            <a:r>
              <a:rPr lang="en-US" dirty="0"/>
              <a:t>, </a:t>
            </a:r>
            <a:r>
              <a:rPr lang="en-US" dirty="0" smtClean="0"/>
              <a:t>and </a:t>
            </a:r>
            <a:r>
              <a:rPr lang="en-US" dirty="0"/>
              <a:t>finally signing the “Made by” section on the SA-4 form</a:t>
            </a:r>
          </a:p>
          <a:p>
            <a:pPr marL="201168" lvl="1" indent="0">
              <a:buNone/>
            </a:pPr>
            <a:endParaRPr lang="en-US" dirty="0" smtClean="0"/>
          </a:p>
          <a:p>
            <a:pPr marL="201168" lvl="1" indent="0">
              <a:buNone/>
            </a:pPr>
            <a:r>
              <a:rPr lang="en-US" dirty="0"/>
              <a:t>	</a:t>
            </a:r>
            <a:r>
              <a:rPr lang="en-US" dirty="0" smtClean="0"/>
              <a:t>After </a:t>
            </a:r>
            <a:r>
              <a:rPr lang="en-US" dirty="0"/>
              <a:t>the ticket taker signs the SA-4 form, the Athletic Director would verify the information on the </a:t>
            </a:r>
            <a:r>
              <a:rPr lang="en-US" dirty="0" smtClean="0"/>
              <a:t>	report</a:t>
            </a:r>
            <a:r>
              <a:rPr lang="en-US" dirty="0"/>
              <a:t>, include verifying last ticket sold, recounting ticket stubs and cash change box, and finally </a:t>
            </a:r>
            <a:r>
              <a:rPr lang="en-US" dirty="0" smtClean="0"/>
              <a:t>	signing </a:t>
            </a:r>
            <a:r>
              <a:rPr lang="en-US" dirty="0"/>
              <a:t>the “Verified and Approved by” section on the SA-4 form</a:t>
            </a:r>
          </a:p>
          <a:p>
            <a:pPr marL="201168" lvl="1" indent="0">
              <a:buNone/>
            </a:pPr>
            <a:endParaRPr lang="en-US" dirty="0" smtClean="0"/>
          </a:p>
          <a:p>
            <a:pPr marL="201168" lvl="1" indent="0">
              <a:buNone/>
            </a:pPr>
            <a:r>
              <a:rPr lang="en-US" dirty="0"/>
              <a:t>	</a:t>
            </a:r>
            <a:r>
              <a:rPr lang="en-US" dirty="0" smtClean="0"/>
              <a:t>Within </a:t>
            </a:r>
            <a:r>
              <a:rPr lang="en-US" dirty="0"/>
              <a:t>24 hours the Athletic Director would remit the SA-4 form, ticket stubs, and cash change to </a:t>
            </a:r>
            <a:r>
              <a:rPr lang="en-US" dirty="0" smtClean="0"/>
              <a:t>	the </a:t>
            </a:r>
            <a:r>
              <a:rPr lang="en-US" dirty="0"/>
              <a:t>ECA Treasurer</a:t>
            </a:r>
          </a:p>
          <a:p>
            <a:pPr marL="201168" lvl="1" indent="0">
              <a:buNone/>
            </a:pPr>
            <a:endParaRPr lang="en-US" dirty="0" smtClean="0"/>
          </a:p>
          <a:p>
            <a:pPr marL="201168" lvl="1" indent="0">
              <a:buNone/>
            </a:pPr>
            <a:r>
              <a:rPr lang="en-US" dirty="0"/>
              <a:t>	</a:t>
            </a:r>
            <a:r>
              <a:rPr lang="en-US" dirty="0" smtClean="0"/>
              <a:t>The </a:t>
            </a:r>
            <a:r>
              <a:rPr lang="en-US" dirty="0"/>
              <a:t>ECA Treasurer would review the SA-4 form, retain the ticket stubs, issue an ECA Receipt (SA-3) </a:t>
            </a:r>
            <a:r>
              <a:rPr lang="en-US" dirty="0" smtClean="0"/>
              <a:t>	to </a:t>
            </a:r>
            <a:r>
              <a:rPr lang="en-US" dirty="0"/>
              <a:t>the Athletic Director, deposit the funds with the Bank without unreasonable delay, and post the </a:t>
            </a:r>
            <a:r>
              <a:rPr lang="en-US" dirty="0" smtClean="0"/>
              <a:t>	receipt </a:t>
            </a:r>
            <a:r>
              <a:rPr lang="en-US" dirty="0"/>
              <a:t>to the Athletic Fund in the ECA records</a:t>
            </a:r>
          </a:p>
          <a:p>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3577423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ECA Internal Controls</a:t>
            </a:r>
            <a:br>
              <a:rPr lang="en-US" sz="1400" cap="all" dirty="0"/>
            </a:br>
            <a:r>
              <a:rPr lang="en-US" sz="1400" cap="all" dirty="0"/>
              <a:t>Cont.</a:t>
            </a:r>
          </a:p>
        </p:txBody>
      </p:sp>
      <p:sp>
        <p:nvSpPr>
          <p:cNvPr id="3" name="Content Placeholder 2"/>
          <p:cNvSpPr>
            <a:spLocks noGrp="1"/>
          </p:cNvSpPr>
          <p:nvPr>
            <p:ph idx="1"/>
          </p:nvPr>
        </p:nvSpPr>
        <p:spPr/>
        <p:txBody>
          <a:bodyPr>
            <a:normAutofit fontScale="92500" lnSpcReduction="20000"/>
          </a:bodyPr>
          <a:lstStyle/>
          <a:p>
            <a:r>
              <a:rPr lang="en-US" dirty="0" smtClean="0"/>
              <a:t>Collections for a Field Trip – </a:t>
            </a:r>
            <a:r>
              <a:rPr lang="en-US" b="1" i="1" u="sng" dirty="0" smtClean="0"/>
              <a:t>Example</a:t>
            </a:r>
            <a:r>
              <a:rPr lang="en-US" dirty="0" smtClean="0"/>
              <a:t> of Local Requirements</a:t>
            </a:r>
            <a:endParaRPr lang="en-US" sz="1600" dirty="0"/>
          </a:p>
          <a:p>
            <a:r>
              <a:rPr lang="en-US" sz="1800" dirty="0" smtClean="0"/>
              <a:t>Possible Procedures</a:t>
            </a:r>
            <a:endParaRPr lang="en-US" sz="1800" dirty="0"/>
          </a:p>
          <a:p>
            <a:pPr marL="201168" lvl="1" indent="0">
              <a:buNone/>
            </a:pPr>
            <a:endParaRPr lang="en-US" sz="1600" dirty="0" smtClean="0"/>
          </a:p>
          <a:p>
            <a:pPr marL="201168" lvl="1" indent="0">
              <a:buNone/>
            </a:pPr>
            <a:r>
              <a:rPr lang="en-US" sz="1600" dirty="0"/>
              <a:t>	</a:t>
            </a:r>
            <a:r>
              <a:rPr lang="en-US" sz="1600" dirty="0" smtClean="0"/>
              <a:t>All money is required to be collected by the ECA Treasurer  (This would eliminate the need to appoint a collecting 	authority and completing the SA-8 form).</a:t>
            </a:r>
          </a:p>
          <a:p>
            <a:pPr marL="201168" lvl="1" indent="0">
              <a:buNone/>
            </a:pPr>
            <a:endParaRPr lang="en-US" sz="1600" dirty="0" smtClean="0"/>
          </a:p>
          <a:p>
            <a:pPr marL="201168" lvl="1" indent="0">
              <a:buNone/>
            </a:pPr>
            <a:r>
              <a:rPr lang="en-US" sz="1600" dirty="0"/>
              <a:t>	</a:t>
            </a:r>
            <a:r>
              <a:rPr lang="en-US" sz="1600" dirty="0" smtClean="0"/>
              <a:t>A log must be maintained of students that will/did attended the field trip with an indication of who and when 	payment was received.</a:t>
            </a:r>
          </a:p>
          <a:p>
            <a:pPr marL="201168" lvl="1" indent="0">
              <a:buNone/>
            </a:pPr>
            <a:endParaRPr lang="en-US" sz="1600" dirty="0" smtClean="0"/>
          </a:p>
          <a:p>
            <a:pPr marL="201168" lvl="1" indent="0">
              <a:buNone/>
            </a:pPr>
            <a:r>
              <a:rPr lang="en-US" sz="1600" dirty="0"/>
              <a:t>	</a:t>
            </a:r>
            <a:r>
              <a:rPr lang="en-US" sz="1600" dirty="0" smtClean="0"/>
              <a:t>If it is not possible for the ECA treasurer to collect everything, the money collected is required to be remitted to the 	ECA Treasurer within a specific time period, including completing an SA-8 form.</a:t>
            </a:r>
          </a:p>
          <a:p>
            <a:pPr marL="201168" lvl="1" indent="0">
              <a:buNone/>
            </a:pPr>
            <a:endParaRPr lang="en-US" sz="1600" dirty="0" smtClean="0"/>
          </a:p>
          <a:p>
            <a:pPr marL="201168" lvl="1" indent="0">
              <a:buNone/>
            </a:pPr>
            <a:r>
              <a:rPr lang="en-US" sz="1600" dirty="0"/>
              <a:t>	</a:t>
            </a:r>
            <a:r>
              <a:rPr lang="en-US" sz="1600" dirty="0" smtClean="0"/>
              <a:t>ECA Receipt must be completed and provided to the Teacher for all remittances.</a:t>
            </a:r>
          </a:p>
          <a:p>
            <a:pPr marL="201168" lvl="1" indent="0">
              <a:buNone/>
            </a:pPr>
            <a:endParaRPr lang="en-US" sz="1600" dirty="0" smtClean="0"/>
          </a:p>
          <a:p>
            <a:pPr marL="201168" lvl="1" indent="0">
              <a:buNone/>
            </a:pPr>
            <a:r>
              <a:rPr lang="en-US" sz="1600" dirty="0"/>
              <a:t>	</a:t>
            </a:r>
            <a:r>
              <a:rPr lang="en-US" sz="1600" dirty="0" smtClean="0"/>
              <a:t>During the collection period and after the field trip, the Teacher should be provided with fund history reports. </a:t>
            </a:r>
            <a:r>
              <a:rPr lang="en-US" sz="1600" dirty="0"/>
              <a:t>T</a:t>
            </a:r>
            <a:r>
              <a:rPr lang="en-US" sz="1600" dirty="0" smtClean="0"/>
              <a:t>he 	Teacher will compare the amount of money remitted and the cost of field trip with the amounts that were recorded 	by the ECA Treasurer.</a:t>
            </a:r>
            <a:endParaRPr lang="en-US" sz="1600" dirty="0"/>
          </a:p>
          <a:p>
            <a:endParaRPr lang="en-US" dirty="0" smtClean="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1231591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2400" dirty="0"/>
              <a:t>SA-6 – fund balance and activity of each ECA </a:t>
            </a:r>
            <a:r>
              <a:rPr lang="en-US" sz="2400" dirty="0" smtClean="0"/>
              <a:t>fund</a:t>
            </a:r>
            <a:br>
              <a:rPr lang="en-US" sz="2400" dirty="0" smtClean="0"/>
            </a:br>
            <a:endParaRPr lang="en-US" sz="24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pic>
        <p:nvPicPr>
          <p:cNvPr id="5" name="Picture 4"/>
          <p:cNvPicPr>
            <a:picLocks noChangeAspect="1"/>
          </p:cNvPicPr>
          <p:nvPr/>
        </p:nvPicPr>
        <p:blipFill>
          <a:blip r:embed="rId4"/>
          <a:stretch>
            <a:fillRect/>
          </a:stretch>
        </p:blipFill>
        <p:spPr>
          <a:xfrm>
            <a:off x="1922580" y="1904446"/>
            <a:ext cx="8029575" cy="4105275"/>
          </a:xfrm>
          <a:prstGeom prst="rect">
            <a:avLst/>
          </a:prstGeom>
        </p:spPr>
      </p:pic>
    </p:spTree>
    <p:extLst>
      <p:ext uri="{BB962C8B-B14F-4D97-AF65-F5344CB8AC3E}">
        <p14:creationId xmlns:p14="http://schemas.microsoft.com/office/powerpoint/2010/main" val="335960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312" y="-438776"/>
            <a:ext cx="10058400" cy="1450757"/>
          </a:xfrm>
        </p:spPr>
        <p:txBody>
          <a:bodyPr>
            <a:normAutofit/>
          </a:bodyPr>
          <a:lstStyle/>
          <a:p>
            <a:pPr algn="ctr"/>
            <a:r>
              <a:rPr lang="en-US" sz="1600" dirty="0"/>
              <a:t>SA-1 and SA-7 – purchases of goods and services</a:t>
            </a: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173204" y="437939"/>
            <a:ext cx="5703079" cy="6251619"/>
          </a:xfrm>
          <a:prstGeom prst="rect">
            <a:avLst/>
          </a:prstGeom>
        </p:spPr>
      </p:pic>
      <p:pic>
        <p:nvPicPr>
          <p:cNvPr id="6" name="Picture 5"/>
          <p:cNvPicPr>
            <a:picLocks noChangeAspect="1"/>
          </p:cNvPicPr>
          <p:nvPr/>
        </p:nvPicPr>
        <p:blipFill>
          <a:blip r:embed="rId4"/>
          <a:stretch>
            <a:fillRect/>
          </a:stretch>
        </p:blipFill>
        <p:spPr>
          <a:xfrm>
            <a:off x="6578015" y="454873"/>
            <a:ext cx="5324475" cy="6234685"/>
          </a:xfrm>
          <a:prstGeom prst="rect">
            <a:avLst/>
          </a:prstGeom>
        </p:spPr>
      </p:pic>
    </p:spTree>
    <p:extLst>
      <p:ext uri="{BB962C8B-B14F-4D97-AF65-F5344CB8AC3E}">
        <p14:creationId xmlns:p14="http://schemas.microsoft.com/office/powerpoint/2010/main" val="3558623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6443" y="2484372"/>
            <a:ext cx="4193406" cy="2697229"/>
          </a:xfrm>
        </p:spPr>
        <p:txBody>
          <a:bodyPr>
            <a:normAutofit/>
          </a:bodyPr>
          <a:lstStyle/>
          <a:p>
            <a:r>
              <a:rPr lang="en-US" sz="3000" dirty="0"/>
              <a:t>SA-9 – items sold and inventory remaining; curricular materials, concessions, vending machines</a:t>
            </a:r>
            <a:br>
              <a:rPr lang="en-US" sz="3000" dirty="0"/>
            </a:br>
            <a:endParaRPr lang="en-US" sz="3000" dirty="0"/>
          </a:p>
        </p:txBody>
      </p:sp>
      <p:pic>
        <p:nvPicPr>
          <p:cNvPr id="4" name="Picture 3"/>
          <p:cNvPicPr>
            <a:picLocks noChangeAspect="1"/>
          </p:cNvPicPr>
          <p:nvPr/>
        </p:nvPicPr>
        <p:blipFill>
          <a:blip r:embed="rId3"/>
          <a:stretch>
            <a:fillRect/>
          </a:stretch>
        </p:blipFill>
        <p:spPr>
          <a:xfrm>
            <a:off x="0" y="0"/>
            <a:ext cx="6074042" cy="6859056"/>
          </a:xfrm>
          <a:prstGeom prst="rect">
            <a:avLst/>
          </a:prstGeom>
        </p:spPr>
      </p:pic>
    </p:spTree>
    <p:extLst>
      <p:ext uri="{BB962C8B-B14F-4D97-AF65-F5344CB8AC3E}">
        <p14:creationId xmlns:p14="http://schemas.microsoft.com/office/powerpoint/2010/main" val="658442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SF series – School Lunch Activities</a:t>
            </a:r>
            <a:br>
              <a:rPr lang="en-US" dirty="0"/>
            </a:br>
            <a:endParaRPr lang="en-US" dirty="0"/>
          </a:p>
        </p:txBody>
      </p:sp>
      <p:sp>
        <p:nvSpPr>
          <p:cNvPr id="4" name="TextBox 3"/>
          <p:cNvSpPr txBox="1"/>
          <p:nvPr/>
        </p:nvSpPr>
        <p:spPr>
          <a:xfrm>
            <a:off x="1097280" y="1737360"/>
            <a:ext cx="10058400" cy="2677656"/>
          </a:xfrm>
          <a:prstGeom prst="rect">
            <a:avLst/>
          </a:prstGeom>
          <a:noFill/>
        </p:spPr>
        <p:txBody>
          <a:bodyPr wrap="square" rtlCol="0">
            <a:spAutoFit/>
          </a:bodyPr>
          <a:lstStyle/>
          <a:p>
            <a:r>
              <a:rPr lang="en-US" sz="2100" dirty="0"/>
              <a:t>Form SF-1 </a:t>
            </a:r>
            <a:r>
              <a:rPr lang="en-US" sz="2100" dirty="0" smtClean="0"/>
              <a:t>......................School </a:t>
            </a:r>
            <a:r>
              <a:rPr lang="en-US" sz="2100" dirty="0"/>
              <a:t>Food Service Certification of Meals provided Per Home Rule</a:t>
            </a:r>
          </a:p>
          <a:p>
            <a:r>
              <a:rPr lang="en-US" sz="2100" dirty="0"/>
              <a:t>Form SF-2 </a:t>
            </a:r>
            <a:r>
              <a:rPr lang="en-US" sz="2100" dirty="0" smtClean="0"/>
              <a:t>................................................ </a:t>
            </a:r>
            <a:r>
              <a:rPr lang="en-US" sz="2100" dirty="0"/>
              <a:t>School Food Service Daily Record of Cash Received</a:t>
            </a:r>
          </a:p>
          <a:p>
            <a:r>
              <a:rPr lang="en-US" sz="2100" dirty="0"/>
              <a:t>Form SF-2 A </a:t>
            </a:r>
            <a:r>
              <a:rPr lang="en-US" sz="2100" dirty="0" smtClean="0"/>
              <a:t>..................................... </a:t>
            </a:r>
            <a:r>
              <a:rPr lang="en-US" sz="2100" dirty="0"/>
              <a:t>School Food Service Daily record of Meals/Mild Served</a:t>
            </a:r>
          </a:p>
          <a:p>
            <a:r>
              <a:rPr lang="en-US" sz="2100" dirty="0"/>
              <a:t>Form SF-3 </a:t>
            </a:r>
            <a:r>
              <a:rPr lang="en-US" sz="2100" dirty="0" smtClean="0"/>
              <a:t>............................................................... </a:t>
            </a:r>
            <a:r>
              <a:rPr lang="en-US" sz="2100" dirty="0"/>
              <a:t>School Food Service Cash Disbursements</a:t>
            </a:r>
          </a:p>
          <a:p>
            <a:r>
              <a:rPr lang="en-US" sz="2100" dirty="0"/>
              <a:t>Form SF-4 </a:t>
            </a:r>
            <a:r>
              <a:rPr lang="en-US" sz="2100" dirty="0" smtClean="0"/>
              <a:t>.................... </a:t>
            </a:r>
            <a:r>
              <a:rPr lang="en-US" sz="2100" dirty="0"/>
              <a:t>School Food Service ledger of Receipts, Disbursements and Balance</a:t>
            </a:r>
          </a:p>
          <a:p>
            <a:r>
              <a:rPr lang="en-US" sz="2100" dirty="0"/>
              <a:t>Form SF-5 </a:t>
            </a:r>
            <a:r>
              <a:rPr lang="en-US" sz="2100" dirty="0" smtClean="0"/>
              <a:t>......................................................................... </a:t>
            </a:r>
            <a:r>
              <a:rPr lang="en-US" sz="2100" dirty="0"/>
              <a:t>School Food Service Ticket Control</a:t>
            </a:r>
          </a:p>
          <a:p>
            <a:r>
              <a:rPr lang="en-US" sz="2100" dirty="0"/>
              <a:t>Form SF-6 </a:t>
            </a:r>
            <a:r>
              <a:rPr lang="en-US" sz="2100" dirty="0" smtClean="0"/>
              <a:t>............................................................. </a:t>
            </a:r>
            <a:r>
              <a:rPr lang="en-US" sz="2100" dirty="0"/>
              <a:t>School Food Service Equipment Inventory</a:t>
            </a:r>
          </a:p>
          <a:p>
            <a:r>
              <a:rPr lang="en-US" sz="2100" dirty="0"/>
              <a:t>Form SF-7 </a:t>
            </a:r>
            <a:r>
              <a:rPr lang="en-US" sz="2100" dirty="0" smtClean="0"/>
              <a:t>........................................................................ </a:t>
            </a:r>
            <a:r>
              <a:rPr lang="en-US" sz="2100" dirty="0"/>
              <a:t>School Food Service Food Inventory </a:t>
            </a:r>
          </a:p>
        </p:txBody>
      </p:sp>
    </p:spTree>
    <p:extLst>
      <p:ext uri="{BB962C8B-B14F-4D97-AF65-F5344CB8AC3E}">
        <p14:creationId xmlns:p14="http://schemas.microsoft.com/office/powerpoint/2010/main" val="34419068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977"/>
            <a:ext cx="10058400" cy="1450757"/>
          </a:xfrm>
        </p:spPr>
        <p:txBody>
          <a:bodyPr/>
          <a:lstStyle/>
          <a:p>
            <a:pPr algn="ctr"/>
            <a:r>
              <a:rPr lang="en-US" dirty="0" smtClean="0"/>
              <a:t>Quiz Time!</a:t>
            </a:r>
            <a:endParaRPr lang="en-US" dirty="0"/>
          </a:p>
        </p:txBody>
      </p:sp>
      <p:sp>
        <p:nvSpPr>
          <p:cNvPr id="3" name="Content Placeholder 2"/>
          <p:cNvSpPr>
            <a:spLocks noGrp="1"/>
          </p:cNvSpPr>
          <p:nvPr>
            <p:ph idx="1"/>
          </p:nvPr>
        </p:nvSpPr>
        <p:spPr/>
        <p:txBody>
          <a:bodyPr/>
          <a:lstStyle/>
          <a:p>
            <a:pPr marL="0" indent="0">
              <a:buNone/>
            </a:pPr>
            <a:r>
              <a:rPr lang="en-US" sz="3200" dirty="0" smtClean="0"/>
              <a:t>What are the 5 components of Internal Control?</a:t>
            </a:r>
          </a:p>
          <a:p>
            <a:pPr marL="0" indent="0">
              <a:buNone/>
            </a:pPr>
            <a:r>
              <a:rPr lang="en-US" dirty="0"/>
              <a:t>	</a:t>
            </a:r>
            <a:r>
              <a:rPr lang="en-US" sz="2800" dirty="0" smtClean="0"/>
              <a:t>- Control Environment</a:t>
            </a:r>
          </a:p>
          <a:p>
            <a:pPr marL="0" indent="0">
              <a:buNone/>
            </a:pPr>
            <a:r>
              <a:rPr lang="en-US" sz="2800" dirty="0"/>
              <a:t>	</a:t>
            </a:r>
            <a:r>
              <a:rPr lang="en-US" sz="2800" dirty="0" smtClean="0"/>
              <a:t>- Risk Assessment</a:t>
            </a:r>
          </a:p>
          <a:p>
            <a:pPr marL="0" indent="0">
              <a:buNone/>
            </a:pPr>
            <a:r>
              <a:rPr lang="en-US" sz="2800" dirty="0"/>
              <a:t>	</a:t>
            </a:r>
            <a:r>
              <a:rPr lang="en-US" sz="2800" dirty="0" smtClean="0"/>
              <a:t>- Control Activities</a:t>
            </a:r>
          </a:p>
          <a:p>
            <a:pPr marL="0" indent="0">
              <a:buNone/>
            </a:pPr>
            <a:r>
              <a:rPr lang="en-US" sz="2800" dirty="0"/>
              <a:t>	</a:t>
            </a:r>
            <a:r>
              <a:rPr lang="en-US" sz="2800" dirty="0" smtClean="0"/>
              <a:t>- Information and Communication</a:t>
            </a:r>
          </a:p>
          <a:p>
            <a:pPr marL="0" indent="0">
              <a:buNone/>
            </a:pPr>
            <a:r>
              <a:rPr lang="en-US" sz="2800" dirty="0"/>
              <a:t>	</a:t>
            </a:r>
            <a:r>
              <a:rPr lang="en-US" sz="2800" dirty="0" smtClean="0"/>
              <a:t>- Monitoring</a:t>
            </a:r>
          </a:p>
          <a:p>
            <a:pPr marL="0" indent="0">
              <a:buNone/>
            </a:pPr>
            <a:endParaRPr lang="en-US" dirty="0"/>
          </a:p>
        </p:txBody>
      </p:sp>
    </p:spTree>
    <p:extLst>
      <p:ext uri="{BB962C8B-B14F-4D97-AF65-F5344CB8AC3E}">
        <p14:creationId xmlns:p14="http://schemas.microsoft.com/office/powerpoint/2010/main" val="345220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2</a:t>
            </a:r>
            <a:endParaRPr lang="en-US" dirty="0"/>
          </a:p>
        </p:txBody>
      </p:sp>
      <p:sp>
        <p:nvSpPr>
          <p:cNvPr id="3" name="Content Placeholder 2"/>
          <p:cNvSpPr>
            <a:spLocks noGrp="1"/>
          </p:cNvSpPr>
          <p:nvPr>
            <p:ph idx="1"/>
          </p:nvPr>
        </p:nvSpPr>
        <p:spPr/>
        <p:txBody>
          <a:bodyPr/>
          <a:lstStyle/>
          <a:p>
            <a:pPr marL="0" indent="0">
              <a:buNone/>
            </a:pPr>
            <a:r>
              <a:rPr lang="en-US" sz="3200" dirty="0" smtClean="0"/>
              <a:t>Units are not required by Statute to develop a system of Internal Controls. The adoption of the Internal Control Standards and training on those standards is all that is required. True or False?</a:t>
            </a:r>
          </a:p>
          <a:p>
            <a:pPr marL="0" indent="0">
              <a:buNone/>
            </a:pPr>
            <a:endParaRPr lang="en-US" dirty="0"/>
          </a:p>
          <a:p>
            <a:pPr marL="0" indent="0">
              <a:buNone/>
            </a:pPr>
            <a:r>
              <a:rPr lang="en-US" sz="4000" dirty="0" smtClean="0"/>
              <a:t>	- False</a:t>
            </a:r>
            <a:endParaRPr lang="en-US" sz="4000" dirty="0"/>
          </a:p>
        </p:txBody>
      </p:sp>
    </p:spTree>
    <p:extLst>
      <p:ext uri="{BB962C8B-B14F-4D97-AF65-F5344CB8AC3E}">
        <p14:creationId xmlns:p14="http://schemas.microsoft.com/office/powerpoint/2010/main" val="402198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a:t>
            </a:r>
            <a:r>
              <a:rPr lang="en-US" dirty="0" smtClean="0"/>
              <a:t>3</a:t>
            </a:r>
            <a:endParaRPr lang="en-US" dirty="0"/>
          </a:p>
        </p:txBody>
      </p:sp>
      <p:sp>
        <p:nvSpPr>
          <p:cNvPr id="3" name="Content Placeholder 2"/>
          <p:cNvSpPr>
            <a:spLocks noGrp="1"/>
          </p:cNvSpPr>
          <p:nvPr>
            <p:ph idx="1"/>
          </p:nvPr>
        </p:nvSpPr>
        <p:spPr/>
        <p:txBody>
          <a:bodyPr>
            <a:normAutofit/>
          </a:bodyPr>
          <a:lstStyle/>
          <a:p>
            <a:r>
              <a:rPr lang="en-US" sz="3200" dirty="0" smtClean="0"/>
              <a:t>What will happen if you do not file your ECA Risk Reports?</a:t>
            </a:r>
          </a:p>
          <a:p>
            <a:pPr marL="201168" lvl="1" indent="0">
              <a:buNone/>
            </a:pPr>
            <a:r>
              <a:rPr lang="en-US" sz="3000" dirty="0" smtClean="0"/>
              <a:t>	a) You will receive reminders via email</a:t>
            </a:r>
          </a:p>
          <a:p>
            <a:pPr marL="201168" lvl="1" indent="0">
              <a:buNone/>
            </a:pPr>
            <a:r>
              <a:rPr lang="en-US" sz="3000" dirty="0"/>
              <a:t>	</a:t>
            </a:r>
            <a:r>
              <a:rPr lang="en-US" sz="3000" dirty="0" smtClean="0"/>
              <a:t>b) You will receive a subpoena to file</a:t>
            </a:r>
          </a:p>
          <a:p>
            <a:pPr marL="201168" lvl="1" indent="0">
              <a:buNone/>
            </a:pPr>
            <a:r>
              <a:rPr lang="en-US" sz="3000" dirty="0" smtClean="0"/>
              <a:t>	c) You will be considered High Risk when we select ECAs to 			audit.</a:t>
            </a:r>
          </a:p>
          <a:p>
            <a:pPr marL="201168" lvl="1" indent="0">
              <a:buNone/>
            </a:pPr>
            <a:r>
              <a:rPr lang="en-US" sz="3000" dirty="0"/>
              <a:t>	</a:t>
            </a:r>
            <a:r>
              <a:rPr lang="en-US" sz="3000" dirty="0" smtClean="0"/>
              <a:t>d) DLGF may not approve the School’s budget</a:t>
            </a:r>
          </a:p>
          <a:p>
            <a:pPr marL="201168" lvl="1" indent="0">
              <a:buNone/>
            </a:pPr>
            <a:r>
              <a:rPr lang="en-US" sz="3000" dirty="0"/>
              <a:t>	</a:t>
            </a:r>
            <a:r>
              <a:rPr lang="en-US" sz="3000" dirty="0" smtClean="0"/>
              <a:t>e) All of the above</a:t>
            </a:r>
          </a:p>
          <a:p>
            <a:pPr marL="201168" lvl="1" indent="0">
              <a:buNone/>
            </a:pPr>
            <a:endParaRPr lang="en-US" sz="3000" dirty="0"/>
          </a:p>
        </p:txBody>
      </p:sp>
    </p:spTree>
    <p:extLst>
      <p:ext uri="{BB962C8B-B14F-4D97-AF65-F5344CB8AC3E}">
        <p14:creationId xmlns:p14="http://schemas.microsoft.com/office/powerpoint/2010/main" val="169965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4</a:t>
            </a:r>
            <a:endParaRPr lang="en-US" dirty="0"/>
          </a:p>
        </p:txBody>
      </p:sp>
      <p:sp>
        <p:nvSpPr>
          <p:cNvPr id="3" name="Content Placeholder 2"/>
          <p:cNvSpPr>
            <a:spLocks noGrp="1"/>
          </p:cNvSpPr>
          <p:nvPr>
            <p:ph idx="1"/>
          </p:nvPr>
        </p:nvSpPr>
        <p:spPr/>
        <p:txBody>
          <a:bodyPr>
            <a:normAutofit/>
          </a:bodyPr>
          <a:lstStyle/>
          <a:p>
            <a:r>
              <a:rPr lang="en-US" sz="3500" dirty="0" smtClean="0"/>
              <a:t>The State Board of Accounts Uniform Compliance Guidelines has the same authority as the following:</a:t>
            </a:r>
          </a:p>
          <a:p>
            <a:pPr marL="201168" lvl="1" indent="0">
              <a:buNone/>
            </a:pPr>
            <a:r>
              <a:rPr lang="en-US" sz="3300" dirty="0"/>
              <a:t>	</a:t>
            </a:r>
            <a:r>
              <a:rPr lang="en-US" sz="3300" dirty="0" smtClean="0"/>
              <a:t>a) The Indiana Code</a:t>
            </a:r>
          </a:p>
          <a:p>
            <a:pPr marL="201168" lvl="1" indent="0">
              <a:buNone/>
            </a:pPr>
            <a:r>
              <a:rPr lang="en-US" sz="3300" dirty="0"/>
              <a:t>	</a:t>
            </a:r>
            <a:r>
              <a:rPr lang="en-US" sz="3300" dirty="0" smtClean="0"/>
              <a:t>b) The Administrative Code</a:t>
            </a:r>
          </a:p>
          <a:p>
            <a:pPr marL="201168" lvl="1" indent="0">
              <a:buNone/>
            </a:pPr>
            <a:r>
              <a:rPr lang="en-US" sz="3300" dirty="0"/>
              <a:t>	</a:t>
            </a:r>
            <a:r>
              <a:rPr lang="en-US" sz="3300" dirty="0" smtClean="0"/>
              <a:t>c) Audit Standards</a:t>
            </a:r>
          </a:p>
          <a:p>
            <a:pPr marL="201168" lvl="1" indent="0">
              <a:buNone/>
            </a:pPr>
            <a:r>
              <a:rPr lang="en-US" sz="3300" dirty="0"/>
              <a:t>	</a:t>
            </a:r>
            <a:r>
              <a:rPr lang="en-US" sz="3300" dirty="0" smtClean="0"/>
              <a:t>d) Good Business Practices</a:t>
            </a:r>
          </a:p>
        </p:txBody>
      </p:sp>
    </p:spTree>
    <p:extLst>
      <p:ext uri="{BB962C8B-B14F-4D97-AF65-F5344CB8AC3E}">
        <p14:creationId xmlns:p14="http://schemas.microsoft.com/office/powerpoint/2010/main" val="7445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smtClean="0"/>
              <a:t>SBOA Website </a:t>
            </a:r>
            <a:r>
              <a:rPr lang="en-US" sz="1400" cap="all" dirty="0"/>
              <a:t>Resources</a:t>
            </a:r>
          </a:p>
        </p:txBody>
      </p:sp>
      <p:sp>
        <p:nvSpPr>
          <p:cNvPr id="3" name="Content Placeholder 2"/>
          <p:cNvSpPr>
            <a:spLocks noGrp="1"/>
          </p:cNvSpPr>
          <p:nvPr>
            <p:ph idx="1"/>
          </p:nvPr>
        </p:nvSpPr>
        <p:spPr/>
        <p:txBody>
          <a:bodyPr>
            <a:normAutofit fontScale="85000" lnSpcReduction="20000"/>
          </a:bodyPr>
          <a:lstStyle/>
          <a:p>
            <a:r>
              <a:rPr lang="en-US" dirty="0"/>
              <a:t>Filed audit and examination reports</a:t>
            </a:r>
          </a:p>
          <a:p>
            <a:endParaRPr lang="en-US" dirty="0"/>
          </a:p>
          <a:p>
            <a:r>
              <a:rPr lang="en-US" dirty="0"/>
              <a:t>Accounting Uniform Compliance Guidelines Manual for Extra-Curricular Accounts</a:t>
            </a:r>
          </a:p>
          <a:p>
            <a:endParaRPr lang="en-US" dirty="0"/>
          </a:p>
          <a:p>
            <a:r>
              <a:rPr lang="en-US" dirty="0"/>
              <a:t>Accounting Uniform Compliance Guidelines Manual for Indiana Public School Corporations</a:t>
            </a:r>
          </a:p>
          <a:p>
            <a:endParaRPr lang="en-US" dirty="0"/>
          </a:p>
          <a:p>
            <a:r>
              <a:rPr lang="en-US" dirty="0"/>
              <a:t>Accounting Uniform Compliance Guidelines Manual for Indiana Charter Schools</a:t>
            </a:r>
          </a:p>
          <a:p>
            <a:endParaRPr lang="en-US" dirty="0"/>
          </a:p>
          <a:p>
            <a:r>
              <a:rPr lang="en-US" dirty="0"/>
              <a:t>The School Bulletin</a:t>
            </a:r>
          </a:p>
          <a:p>
            <a:endParaRPr lang="en-US" dirty="0"/>
          </a:p>
          <a:p>
            <a:r>
              <a:rPr lang="en-US" dirty="0"/>
              <a:t>The Charter School </a:t>
            </a:r>
            <a:r>
              <a:rPr lang="en-US" dirty="0" smtClean="0"/>
              <a:t>Bulletin</a:t>
            </a:r>
            <a:endParaRPr lang="en-US"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615889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5</a:t>
            </a:r>
            <a:endParaRPr lang="en-US" dirty="0"/>
          </a:p>
        </p:txBody>
      </p:sp>
      <p:sp>
        <p:nvSpPr>
          <p:cNvPr id="3" name="Content Placeholder 2"/>
          <p:cNvSpPr>
            <a:spLocks noGrp="1"/>
          </p:cNvSpPr>
          <p:nvPr>
            <p:ph idx="1"/>
          </p:nvPr>
        </p:nvSpPr>
        <p:spPr/>
        <p:txBody>
          <a:bodyPr>
            <a:normAutofit/>
          </a:bodyPr>
          <a:lstStyle/>
          <a:p>
            <a:r>
              <a:rPr lang="en-US" sz="2800" dirty="0" smtClean="0"/>
              <a:t>What are the Bonding requirements for ECA Treasurers with no School Lunch Fund?</a:t>
            </a:r>
          </a:p>
          <a:p>
            <a:pPr marL="201168" lvl="1" indent="0">
              <a:buNone/>
            </a:pPr>
            <a:r>
              <a:rPr lang="en-US" sz="2800" dirty="0"/>
              <a:t>	</a:t>
            </a:r>
            <a:r>
              <a:rPr lang="en-US" sz="2800" dirty="0" smtClean="0"/>
              <a:t>a) Like other political subdivisions, IC 5-4-18 requires $30,000 			of coverage for each $1,000,000 of receipts.</a:t>
            </a:r>
          </a:p>
          <a:p>
            <a:pPr marL="201168" lvl="1" indent="0">
              <a:buNone/>
            </a:pPr>
            <a:r>
              <a:rPr lang="en-US" sz="2800" dirty="0"/>
              <a:t>	</a:t>
            </a:r>
            <a:r>
              <a:rPr lang="en-US" sz="2800" dirty="0" smtClean="0"/>
              <a:t>b) No bonding requirement</a:t>
            </a:r>
          </a:p>
          <a:p>
            <a:pPr marL="201168" lvl="1" indent="0">
              <a:buNone/>
            </a:pPr>
            <a:r>
              <a:rPr lang="en-US" sz="2800" dirty="0"/>
              <a:t>	</a:t>
            </a:r>
            <a:r>
              <a:rPr lang="en-US" sz="2800" dirty="0" smtClean="0"/>
              <a:t>c) Determined by the Superintendent and the Principal</a:t>
            </a:r>
          </a:p>
          <a:p>
            <a:pPr marL="201168" lvl="1" indent="0">
              <a:buNone/>
            </a:pPr>
            <a:r>
              <a:rPr lang="en-US" sz="2800" dirty="0"/>
              <a:t>	</a:t>
            </a:r>
            <a:r>
              <a:rPr lang="en-US" sz="2800" dirty="0" smtClean="0"/>
              <a:t>d) Determined by the governing body</a:t>
            </a:r>
          </a:p>
        </p:txBody>
      </p:sp>
    </p:spTree>
    <p:extLst>
      <p:ext uri="{BB962C8B-B14F-4D97-AF65-F5344CB8AC3E}">
        <p14:creationId xmlns:p14="http://schemas.microsoft.com/office/powerpoint/2010/main" val="12061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6</a:t>
            </a:r>
            <a:endParaRPr lang="en-US" dirty="0"/>
          </a:p>
        </p:txBody>
      </p:sp>
      <p:sp>
        <p:nvSpPr>
          <p:cNvPr id="3" name="Content Placeholder 2"/>
          <p:cNvSpPr>
            <a:spLocks noGrp="1"/>
          </p:cNvSpPr>
          <p:nvPr>
            <p:ph idx="1"/>
          </p:nvPr>
        </p:nvSpPr>
        <p:spPr/>
        <p:txBody>
          <a:bodyPr>
            <a:normAutofit/>
          </a:bodyPr>
          <a:lstStyle/>
          <a:p>
            <a:r>
              <a:rPr lang="en-US" sz="2400" dirty="0" smtClean="0"/>
              <a:t>What is the proper way to implement SBOA’s prescribed forms?</a:t>
            </a:r>
          </a:p>
          <a:p>
            <a:pPr marL="201168" lvl="1" indent="0">
              <a:buNone/>
            </a:pPr>
            <a:r>
              <a:rPr lang="en-US" sz="2400" dirty="0" smtClean="0"/>
              <a:t>	a) You can only use what is in the SBOA Manuals</a:t>
            </a:r>
          </a:p>
          <a:p>
            <a:pPr marL="201168" lvl="1" indent="0">
              <a:buNone/>
            </a:pPr>
            <a:r>
              <a:rPr lang="en-US" sz="2400" dirty="0"/>
              <a:t>	</a:t>
            </a:r>
            <a:r>
              <a:rPr lang="en-US" sz="2400" dirty="0" smtClean="0"/>
              <a:t>b) You can use your own forms but need to submit for SBOA approval</a:t>
            </a:r>
          </a:p>
          <a:p>
            <a:pPr marL="201168" lvl="1" indent="0">
              <a:buNone/>
            </a:pPr>
            <a:r>
              <a:rPr lang="en-US" sz="2400" dirty="0"/>
              <a:t>	</a:t>
            </a:r>
            <a:r>
              <a:rPr lang="en-US" sz="2400" dirty="0" smtClean="0"/>
              <a:t>c) You place the form into use and we approve during the next audit </a:t>
            </a:r>
          </a:p>
          <a:p>
            <a:pPr marL="201168" lvl="1" indent="0">
              <a:buNone/>
            </a:pPr>
            <a:r>
              <a:rPr lang="en-US" sz="2400" dirty="0"/>
              <a:t>	</a:t>
            </a:r>
            <a:r>
              <a:rPr lang="en-US" sz="2400" dirty="0" smtClean="0"/>
              <a:t>d) There is no requirement that prescribed forms are to be used</a:t>
            </a:r>
            <a:endParaRPr lang="en-US" sz="2400" dirty="0"/>
          </a:p>
        </p:txBody>
      </p:sp>
    </p:spTree>
    <p:extLst>
      <p:ext uri="{BB962C8B-B14F-4D97-AF65-F5344CB8AC3E}">
        <p14:creationId xmlns:p14="http://schemas.microsoft.com/office/powerpoint/2010/main" val="318778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7</a:t>
            </a:r>
            <a:endParaRPr lang="en-US" dirty="0"/>
          </a:p>
        </p:txBody>
      </p:sp>
      <p:sp>
        <p:nvSpPr>
          <p:cNvPr id="3" name="Content Placeholder 2"/>
          <p:cNvSpPr>
            <a:spLocks noGrp="1"/>
          </p:cNvSpPr>
          <p:nvPr>
            <p:ph idx="1"/>
          </p:nvPr>
        </p:nvSpPr>
        <p:spPr/>
        <p:txBody>
          <a:bodyPr>
            <a:normAutofit/>
          </a:bodyPr>
          <a:lstStyle/>
          <a:p>
            <a:r>
              <a:rPr lang="en-US" sz="2800" dirty="0" smtClean="0"/>
              <a:t>If you have an ECA with at least $100,000 to $1,000,000 of receipts or are considered a High Risk ECA, you can expect to have an audit when?</a:t>
            </a:r>
          </a:p>
          <a:p>
            <a:pPr marL="384048" lvl="2" indent="0">
              <a:buNone/>
            </a:pPr>
            <a:r>
              <a:rPr lang="en-US" sz="2800" dirty="0"/>
              <a:t>	</a:t>
            </a:r>
            <a:r>
              <a:rPr lang="en-US" sz="2800" dirty="0" smtClean="0"/>
              <a:t>a) With the next School Corporation audit</a:t>
            </a:r>
          </a:p>
          <a:p>
            <a:pPr marL="384048" lvl="2" indent="0">
              <a:buNone/>
            </a:pPr>
            <a:r>
              <a:rPr lang="en-US" sz="2800" dirty="0"/>
              <a:t>	</a:t>
            </a:r>
            <a:r>
              <a:rPr lang="en-US" sz="2800" dirty="0" smtClean="0"/>
              <a:t>b) Never</a:t>
            </a:r>
          </a:p>
          <a:p>
            <a:pPr marL="384048" lvl="2" indent="0">
              <a:buNone/>
            </a:pPr>
            <a:r>
              <a:rPr lang="en-US" sz="2800" dirty="0"/>
              <a:t>	</a:t>
            </a:r>
            <a:r>
              <a:rPr lang="en-US" sz="2800" dirty="0" smtClean="0"/>
              <a:t>c) Every other year with a centralized review</a:t>
            </a:r>
          </a:p>
          <a:p>
            <a:pPr marL="384048" lvl="2" indent="0">
              <a:buNone/>
            </a:pPr>
            <a:r>
              <a:rPr lang="en-US" sz="2800" dirty="0"/>
              <a:t>	</a:t>
            </a:r>
            <a:r>
              <a:rPr lang="en-US" sz="2800" dirty="0" smtClean="0"/>
              <a:t>d) On a 4 </a:t>
            </a:r>
            <a:r>
              <a:rPr lang="en-US" sz="2800" dirty="0"/>
              <a:t>year rotation coinciding with the School Corporation audit</a:t>
            </a:r>
          </a:p>
          <a:p>
            <a:pPr marL="384048" lvl="2" indent="0">
              <a:buNone/>
            </a:pPr>
            <a:endParaRPr lang="en-US" sz="2800" dirty="0" smtClean="0"/>
          </a:p>
        </p:txBody>
      </p:sp>
    </p:spTree>
    <p:extLst>
      <p:ext uri="{BB962C8B-B14F-4D97-AF65-F5344CB8AC3E}">
        <p14:creationId xmlns:p14="http://schemas.microsoft.com/office/powerpoint/2010/main" val="253486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Website Overview</a:t>
            </a:r>
            <a:endParaRPr lang="en-US" dirty="0"/>
          </a:p>
        </p:txBody>
      </p:sp>
      <p:sp>
        <p:nvSpPr>
          <p:cNvPr id="3" name="Content Placeholder 2"/>
          <p:cNvSpPr>
            <a:spLocks noGrp="1"/>
          </p:cNvSpPr>
          <p:nvPr>
            <p:ph idx="1"/>
          </p:nvPr>
        </p:nvSpPr>
        <p:spPr/>
        <p:txBody>
          <a:bodyPr>
            <a:normAutofit/>
          </a:bodyPr>
          <a:lstStyle/>
          <a:p>
            <a:pPr algn="ctr"/>
            <a:endParaRPr lang="en-US" sz="3600" dirty="0" smtClean="0"/>
          </a:p>
          <a:p>
            <a:pPr algn="ctr"/>
            <a:endParaRPr lang="en-US" sz="3600" dirty="0"/>
          </a:p>
          <a:p>
            <a:pPr marL="0" indent="0" algn="ctr">
              <a:buNone/>
            </a:pPr>
            <a:r>
              <a:rPr lang="en-US" sz="3600" dirty="0" smtClean="0">
                <a:hlinkClick r:id="rId3"/>
              </a:rPr>
              <a:t>https</a:t>
            </a:r>
            <a:r>
              <a:rPr lang="en-US" sz="3600" dirty="0">
                <a:hlinkClick r:id="rId3"/>
              </a:rPr>
              <a:t>://www.in.gov/sboa</a:t>
            </a:r>
            <a:r>
              <a:rPr lang="en-US" sz="3600" dirty="0" smtClean="0">
                <a:hlinkClick r:id="rId3"/>
              </a:rPr>
              <a:t>/</a:t>
            </a:r>
            <a:r>
              <a:rPr lang="en-US" sz="3600" dirty="0" smtClean="0"/>
              <a:t> </a:t>
            </a:r>
            <a:endParaRPr lang="en-US" sz="3600" dirty="0"/>
          </a:p>
        </p:txBody>
      </p:sp>
    </p:spTree>
    <p:extLst>
      <p:ext uri="{BB962C8B-B14F-4D97-AF65-F5344CB8AC3E}">
        <p14:creationId xmlns:p14="http://schemas.microsoft.com/office/powerpoint/2010/main" val="2181128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3828"/>
            <a:ext cx="10058400" cy="1450757"/>
          </a:xfrm>
        </p:spPr>
        <p:txBody>
          <a:bodyPr>
            <a:noAutofit/>
          </a:bodyPr>
          <a:lstStyle/>
          <a:p>
            <a:pPr algn="ctr"/>
            <a:r>
              <a:rPr lang="en-US" sz="6000" dirty="0" smtClean="0"/>
              <a:t/>
            </a:r>
            <a:br>
              <a:rPr lang="en-US" sz="6000" dirty="0" smtClean="0"/>
            </a:br>
            <a:r>
              <a:rPr lang="en-US" sz="6000" dirty="0"/>
              <a:t/>
            </a:r>
            <a:br>
              <a:rPr lang="en-US" sz="6000" dirty="0"/>
            </a:br>
            <a:r>
              <a:rPr lang="en-US" sz="6000" dirty="0" smtClean="0"/>
              <a:t>Q </a:t>
            </a:r>
            <a:r>
              <a:rPr lang="en-US" sz="6000" dirty="0"/>
              <a:t>&amp; A Session</a:t>
            </a:r>
            <a:br>
              <a:rPr lang="en-US" sz="6000" dirty="0"/>
            </a:br>
            <a:endParaRPr lang="en-US" sz="6000" dirty="0"/>
          </a:p>
        </p:txBody>
      </p:sp>
      <p:sp>
        <p:nvSpPr>
          <p:cNvPr id="3" name="Content Placeholder 2"/>
          <p:cNvSpPr>
            <a:spLocks noGrp="1"/>
          </p:cNvSpPr>
          <p:nvPr>
            <p:ph idx="1"/>
          </p:nvPr>
        </p:nvSpPr>
        <p:spPr/>
        <p:txBody>
          <a:bodyPr>
            <a:normAutofit/>
          </a:bodyPr>
          <a:lstStyle/>
          <a:p>
            <a:endParaRPr lang="en-US" sz="6000" dirty="0" smtClean="0"/>
          </a:p>
          <a:p>
            <a:endParaRPr lang="en-US" sz="6000" dirty="0"/>
          </a:p>
          <a:p>
            <a:pPr algn="ctr"/>
            <a:r>
              <a:rPr lang="en-US" sz="4800" dirty="0" smtClean="0"/>
              <a:t>Please ask us questions!</a:t>
            </a:r>
            <a:endParaRPr lang="en-US" sz="4800" dirty="0"/>
          </a:p>
        </p:txBody>
      </p:sp>
    </p:spTree>
    <p:extLst>
      <p:ext uri="{BB962C8B-B14F-4D97-AF65-F5344CB8AC3E}">
        <p14:creationId xmlns:p14="http://schemas.microsoft.com/office/powerpoint/2010/main" val="3890718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Important Websites</a:t>
            </a:r>
          </a:p>
        </p:txBody>
      </p:sp>
      <p:sp>
        <p:nvSpPr>
          <p:cNvPr id="3" name="Content Placeholder 2"/>
          <p:cNvSpPr>
            <a:spLocks noGrp="1"/>
          </p:cNvSpPr>
          <p:nvPr>
            <p:ph idx="1"/>
          </p:nvPr>
        </p:nvSpPr>
        <p:spPr/>
        <p:txBody>
          <a:bodyPr>
            <a:normAutofit/>
          </a:bodyPr>
          <a:lstStyle/>
          <a:p>
            <a:r>
              <a:rPr lang="en-US" dirty="0"/>
              <a:t>Indiana Public Access Counselor</a:t>
            </a:r>
          </a:p>
          <a:p>
            <a:pPr marL="201168" lvl="1" indent="0">
              <a:buNone/>
            </a:pPr>
            <a:r>
              <a:rPr lang="en-US" dirty="0" smtClean="0"/>
              <a:t>	www.in.gov/pac</a:t>
            </a:r>
            <a:endParaRPr lang="en-US" dirty="0"/>
          </a:p>
          <a:p>
            <a:r>
              <a:rPr lang="en-US" dirty="0"/>
              <a:t>Indiana Commission on Public Records</a:t>
            </a:r>
          </a:p>
          <a:p>
            <a:pPr marL="201168" lvl="1" indent="0">
              <a:buNone/>
            </a:pPr>
            <a:r>
              <a:rPr lang="en-US" dirty="0" smtClean="0"/>
              <a:t>	www.in.gov/icpr</a:t>
            </a:r>
            <a:endParaRPr lang="en-US" dirty="0"/>
          </a:p>
          <a:p>
            <a:r>
              <a:rPr lang="en-US" dirty="0"/>
              <a:t>Indiana Department of Revenue</a:t>
            </a:r>
          </a:p>
          <a:p>
            <a:pPr marL="201168" lvl="1" indent="0">
              <a:buNone/>
            </a:pPr>
            <a:r>
              <a:rPr lang="en-US" dirty="0" smtClean="0"/>
              <a:t>	www.in.gov/dor</a:t>
            </a:r>
            <a:endParaRPr lang="en-US" dirty="0"/>
          </a:p>
          <a:p>
            <a:r>
              <a:rPr lang="en-US" dirty="0"/>
              <a:t>Indiana Department of Education</a:t>
            </a:r>
          </a:p>
          <a:p>
            <a:pPr marL="201168" lvl="1" indent="0">
              <a:buNone/>
            </a:pPr>
            <a:r>
              <a:rPr lang="en-US" dirty="0" smtClean="0"/>
              <a:t>	www.in.gov/doe</a:t>
            </a:r>
            <a:endParaRPr lang="en-US" dirty="0"/>
          </a:p>
          <a:p>
            <a:r>
              <a:rPr lang="en-US" dirty="0"/>
              <a:t>Internal Revenue Service</a:t>
            </a:r>
          </a:p>
          <a:p>
            <a:pPr marL="201168" lvl="1" indent="0">
              <a:buNone/>
            </a:pPr>
            <a:r>
              <a:rPr lang="en-US" dirty="0" smtClean="0"/>
              <a:t>	www.irs.gov</a:t>
            </a:r>
            <a:endParaRPr lang="en-US"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2811042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Custodian Responsibilities</a:t>
            </a:r>
          </a:p>
        </p:txBody>
      </p:sp>
      <p:sp>
        <p:nvSpPr>
          <p:cNvPr id="3" name="Content Placeholder 2"/>
          <p:cNvSpPr>
            <a:spLocks noGrp="1"/>
          </p:cNvSpPr>
          <p:nvPr>
            <p:ph idx="1"/>
          </p:nvPr>
        </p:nvSpPr>
        <p:spPr/>
        <p:txBody>
          <a:bodyPr>
            <a:normAutofit fontScale="92500" lnSpcReduction="10000"/>
          </a:bodyPr>
          <a:lstStyle/>
          <a:p>
            <a:pPr marL="548640" indent="-411480">
              <a:spcAft>
                <a:spcPts val="0"/>
              </a:spcAft>
              <a:buClr>
                <a:schemeClr val="tx1">
                  <a:shade val="95000"/>
                </a:schemeClr>
              </a:buClr>
              <a:buNone/>
              <a:defRPr/>
            </a:pPr>
            <a:r>
              <a:rPr lang="en-US" dirty="0"/>
              <a:t>IC 20-41-1-3 states:</a:t>
            </a:r>
          </a:p>
          <a:p>
            <a:pPr marL="548640" indent="-411480">
              <a:spcAft>
                <a:spcPts val="0"/>
              </a:spcAft>
              <a:buClr>
                <a:schemeClr val="tx1">
                  <a:shade val="95000"/>
                </a:schemeClr>
              </a:buClr>
              <a:buNone/>
              <a:defRPr/>
            </a:pPr>
            <a:r>
              <a:rPr lang="en-US" dirty="0"/>
              <a:t>	(a) A person who has charge of the collection, custody, and disbursement of funds collected and expended to pay expenses incurred in conducting any athletic, social, or other school function, the cost of which is not paid from public funds, shall:</a:t>
            </a:r>
          </a:p>
          <a:p>
            <a:pPr marL="548640" indent="-411480">
              <a:spcAft>
                <a:spcPts val="0"/>
              </a:spcAft>
              <a:buClr>
                <a:schemeClr val="tx1">
                  <a:shade val="95000"/>
                </a:schemeClr>
              </a:buClr>
              <a:buNone/>
              <a:defRPr/>
            </a:pPr>
            <a:r>
              <a:rPr lang="en-US" dirty="0"/>
              <a:t>		(1) keep an accurate account of all money received and </a:t>
            </a:r>
            <a:r>
              <a:rPr lang="en-US" dirty="0" smtClean="0"/>
              <a:t>expended, showing </a:t>
            </a:r>
            <a:r>
              <a:rPr lang="en-US" dirty="0"/>
              <a:t>the:</a:t>
            </a:r>
          </a:p>
          <a:p>
            <a:pPr marL="548640" indent="-411480">
              <a:spcAft>
                <a:spcPts val="0"/>
              </a:spcAft>
              <a:buClr>
                <a:schemeClr val="tx1">
                  <a:shade val="95000"/>
                </a:schemeClr>
              </a:buClr>
              <a:buNone/>
              <a:defRPr/>
            </a:pPr>
            <a:r>
              <a:rPr lang="en-US" dirty="0"/>
              <a:t>		  (A) sources of all receipts;</a:t>
            </a:r>
          </a:p>
          <a:p>
            <a:pPr marL="548640" indent="-411480">
              <a:spcAft>
                <a:spcPts val="0"/>
              </a:spcAft>
              <a:buClr>
                <a:schemeClr val="tx1">
                  <a:shade val="95000"/>
                </a:schemeClr>
              </a:buClr>
              <a:buNone/>
              <a:defRPr/>
            </a:pPr>
            <a:r>
              <a:rPr lang="en-US" dirty="0"/>
              <a:t>		  (B) purposes for which the money was expended; and</a:t>
            </a:r>
          </a:p>
          <a:p>
            <a:pPr marL="548640" indent="-411480">
              <a:spcAft>
                <a:spcPts val="0"/>
              </a:spcAft>
              <a:buClr>
                <a:schemeClr val="tx1">
                  <a:shade val="95000"/>
                </a:schemeClr>
              </a:buClr>
              <a:buNone/>
              <a:defRPr/>
            </a:pPr>
            <a:r>
              <a:rPr lang="en-US" dirty="0"/>
              <a:t>		  (C) balance on hand; and</a:t>
            </a:r>
          </a:p>
          <a:p>
            <a:pPr marL="548640" indent="-411480">
              <a:spcAft>
                <a:spcPts val="0"/>
              </a:spcAft>
              <a:buClr>
                <a:schemeClr val="tx1">
                  <a:shade val="95000"/>
                </a:schemeClr>
              </a:buClr>
              <a:buNone/>
              <a:defRPr/>
            </a:pPr>
            <a:r>
              <a:rPr lang="en-US" dirty="0"/>
              <a:t>		(2) file a copy of the account with the township trustee, board of school trustees, or board of school commissioners within two (2) weeks after the close of each school year.</a:t>
            </a:r>
          </a:p>
          <a:p>
            <a:pPr marL="548640" indent="-411480">
              <a:spcAft>
                <a:spcPts val="0"/>
              </a:spcAft>
              <a:buClr>
                <a:schemeClr val="tx1">
                  <a:shade val="95000"/>
                </a:schemeClr>
              </a:buClr>
              <a:buNone/>
              <a:defRPr/>
            </a:pPr>
            <a:r>
              <a:rPr lang="en-US" dirty="0"/>
              <a:t>	(b) An account filed under subsection (a)(2) is a public record open to inspection by any interested person at any reasonable time during office hours.</a:t>
            </a:r>
          </a:p>
          <a:p>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829525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Custodian Responsibilities</a:t>
            </a:r>
          </a:p>
        </p:txBody>
      </p:sp>
      <p:sp>
        <p:nvSpPr>
          <p:cNvPr id="3" name="Content Placeholder 2"/>
          <p:cNvSpPr>
            <a:spLocks noGrp="1"/>
          </p:cNvSpPr>
          <p:nvPr>
            <p:ph idx="1"/>
          </p:nvPr>
        </p:nvSpPr>
        <p:spPr/>
        <p:txBody>
          <a:bodyPr/>
          <a:lstStyle/>
          <a:p>
            <a:pPr marL="137160" indent="0">
              <a:spcAft>
                <a:spcPts val="0"/>
              </a:spcAft>
              <a:buNone/>
              <a:defRPr/>
            </a:pPr>
            <a:r>
              <a:rPr lang="en-US" sz="2800" dirty="0"/>
              <a:t>ECA accounts may be used for athletic, social, class, or other school functions.</a:t>
            </a:r>
          </a:p>
          <a:p>
            <a:pPr marL="137160" indent="0">
              <a:spcAft>
                <a:spcPts val="0"/>
              </a:spcAft>
              <a:buNone/>
              <a:defRPr/>
            </a:pPr>
            <a:endParaRPr lang="en-US" sz="2800" dirty="0"/>
          </a:p>
          <a:p>
            <a:pPr marL="137160" indent="0">
              <a:spcAft>
                <a:spcPts val="0"/>
              </a:spcAft>
              <a:buNone/>
              <a:defRPr/>
            </a:pPr>
            <a:r>
              <a:rPr lang="en-US" sz="2800" dirty="0"/>
              <a:t>ECA accounts may </a:t>
            </a:r>
            <a:r>
              <a:rPr lang="en-US" sz="2800" u="sng" dirty="0"/>
              <a:t>not</a:t>
            </a:r>
            <a:r>
              <a:rPr lang="en-US" sz="2800" dirty="0"/>
              <a:t> be used for functions which are educational in nature, with the exception noted in Ch. 6, pg. 3.  </a:t>
            </a:r>
          </a:p>
          <a:p>
            <a:pPr marL="137160" indent="0">
              <a:spcAft>
                <a:spcPts val="0"/>
              </a:spcAft>
              <a:buNone/>
              <a:defRPr/>
            </a:pPr>
            <a:endParaRPr lang="en-US" sz="2800" dirty="0"/>
          </a:p>
          <a:p>
            <a:pPr marL="137160" indent="0">
              <a:spcAft>
                <a:spcPts val="0"/>
              </a:spcAft>
              <a:buNone/>
              <a:defRPr/>
            </a:pPr>
            <a:r>
              <a:rPr lang="en-US" sz="2800" dirty="0"/>
              <a:t>Accounts for educational functions must be maintained in the school corporation records.</a:t>
            </a:r>
          </a:p>
          <a:p>
            <a:pPr marL="0" indent="0">
              <a:buNone/>
            </a:pPr>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14648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992476" cy="1450757"/>
          </a:xfrm>
        </p:spPr>
        <p:txBody>
          <a:bodyPr>
            <a:normAutofit/>
          </a:bodyPr>
          <a:lstStyle/>
          <a:p>
            <a:pPr algn="ctr"/>
            <a:r>
              <a:rPr lang="en-US" sz="1400" cap="all" dirty="0"/>
              <a:t>Custodian Responsibilities</a:t>
            </a:r>
          </a:p>
        </p:txBody>
      </p:sp>
      <p:sp>
        <p:nvSpPr>
          <p:cNvPr id="3" name="Content Placeholder 2"/>
          <p:cNvSpPr>
            <a:spLocks noGrp="1"/>
          </p:cNvSpPr>
          <p:nvPr>
            <p:ph idx="1"/>
          </p:nvPr>
        </p:nvSpPr>
        <p:spPr/>
        <p:txBody>
          <a:bodyPr/>
          <a:lstStyle/>
          <a:p>
            <a:pPr marL="137160" indent="0">
              <a:spcAft>
                <a:spcPts val="0"/>
              </a:spcAft>
              <a:buNone/>
              <a:defRPr/>
            </a:pPr>
            <a:r>
              <a:rPr lang="en-US" dirty="0"/>
              <a:t>ECA accounts may </a:t>
            </a:r>
            <a:r>
              <a:rPr lang="en-US" u="sng" dirty="0"/>
              <a:t>not</a:t>
            </a:r>
            <a:r>
              <a:rPr lang="en-US" dirty="0"/>
              <a:t> be established for functions conducted by outside organizations, for example PTOs, Booster Clubs, Staff groups.</a:t>
            </a:r>
          </a:p>
          <a:p>
            <a:pPr marL="137160" indent="0">
              <a:spcAft>
                <a:spcPts val="0"/>
              </a:spcAft>
              <a:buNone/>
              <a:defRPr/>
            </a:pPr>
            <a:endParaRPr lang="en-US" dirty="0"/>
          </a:p>
          <a:p>
            <a:pPr marL="137160" lvl="1" indent="0">
              <a:spcAft>
                <a:spcPts val="0"/>
              </a:spcAft>
              <a:buSzPct val="85000"/>
              <a:buNone/>
              <a:defRPr/>
            </a:pPr>
            <a:r>
              <a:rPr lang="en-US" sz="2000" dirty="0">
                <a:solidFill>
                  <a:schemeClr val="tx1"/>
                </a:solidFill>
              </a:rPr>
              <a:t>If the faculty wishes to have a staff fund, then we recommend that each school’s faculty group designate a person to control the money.</a:t>
            </a:r>
          </a:p>
          <a:p>
            <a:pPr marL="137160" indent="0">
              <a:spcAft>
                <a:spcPts val="0"/>
              </a:spcAft>
              <a:buNone/>
              <a:defRPr/>
            </a:pPr>
            <a:endParaRPr lang="en-US" dirty="0"/>
          </a:p>
          <a:p>
            <a:pPr marL="137160" indent="0">
              <a:spcAft>
                <a:spcPts val="0"/>
              </a:spcAft>
              <a:buNone/>
              <a:defRPr/>
            </a:pPr>
            <a:r>
              <a:rPr lang="en-US" dirty="0"/>
              <a:t>A report of the ECA account (SA-5) must be submitted within two weeks after the close of the school year to the school board.</a:t>
            </a:r>
          </a:p>
          <a:p>
            <a:pPr marL="137160" indent="0">
              <a:spcAft>
                <a:spcPts val="0"/>
              </a:spcAft>
              <a:buNone/>
              <a:defRPr/>
            </a:pPr>
            <a:endParaRPr lang="en-US" dirty="0"/>
          </a:p>
          <a:p>
            <a:pPr marL="137160" indent="0">
              <a:spcAft>
                <a:spcPts val="0"/>
              </a:spcAft>
              <a:buNone/>
              <a:defRPr/>
            </a:pPr>
            <a:r>
              <a:rPr lang="en-US" dirty="0"/>
              <a:t>This report is a public record open to inspection by any interested person at any reasonable time during office hours.</a:t>
            </a:r>
          </a:p>
          <a:p>
            <a:endParaRPr lang="en-US" sz="2000" dirty="0"/>
          </a:p>
        </p:txBody>
      </p:sp>
      <p:sp>
        <p:nvSpPr>
          <p:cNvPr id="4" name="TextBox 3"/>
          <p:cNvSpPr txBox="1"/>
          <p:nvPr/>
        </p:nvSpPr>
        <p:spPr>
          <a:xfrm>
            <a:off x="0" y="6234551"/>
            <a:ext cx="12192000" cy="784830"/>
          </a:xfrm>
          <a:prstGeom prst="rect">
            <a:avLst/>
          </a:prstGeom>
          <a:noFill/>
        </p:spPr>
        <p:txBody>
          <a:bodyPr wrap="square" rtlCol="0">
            <a:spAutoFit/>
          </a:bodyPr>
          <a:lstStyle/>
          <a:p>
            <a:pPr algn="ctr"/>
            <a:r>
              <a:rPr lang="en-US" sz="4500" b="1" dirty="0" smtClean="0">
                <a:solidFill>
                  <a:schemeClr val="accent4"/>
                </a:solidFill>
              </a:rPr>
              <a:t>State Board of Accounts</a:t>
            </a:r>
            <a:endParaRPr lang="en-US" sz="4500" b="1" dirty="0">
              <a:solidFill>
                <a:schemeClr val="accent4"/>
              </a:solidFill>
            </a:endParaRPr>
          </a:p>
        </p:txBody>
      </p:sp>
      <p:sp>
        <p:nvSpPr>
          <p:cNvPr id="6" name="TextBox 5"/>
          <p:cNvSpPr txBox="1"/>
          <p:nvPr/>
        </p:nvSpPr>
        <p:spPr>
          <a:xfrm>
            <a:off x="11530934" y="6483930"/>
            <a:ext cx="652743" cy="369332"/>
          </a:xfrm>
          <a:prstGeom prst="rect">
            <a:avLst/>
          </a:prstGeom>
          <a:noFill/>
        </p:spPr>
        <p:txBody>
          <a:bodyPr wrap="none" rtlCol="0">
            <a:spAutoFit/>
          </a:bodyPr>
          <a:lstStyle/>
          <a:p>
            <a:r>
              <a:rPr lang="en-US" dirty="0" smtClean="0">
                <a:solidFill>
                  <a:schemeClr val="accent4"/>
                </a:solidFill>
              </a:rPr>
              <a:t>2018</a:t>
            </a:r>
            <a:endParaRPr lang="en-US" dirty="0">
              <a:solidFill>
                <a:schemeClr val="accent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07" y="20075"/>
            <a:ext cx="1669990" cy="1659540"/>
          </a:xfrm>
          <a:prstGeom prst="rect">
            <a:avLst/>
          </a:prstGeom>
        </p:spPr>
      </p:pic>
    </p:spTree>
    <p:extLst>
      <p:ext uri="{BB962C8B-B14F-4D97-AF65-F5344CB8AC3E}">
        <p14:creationId xmlns:p14="http://schemas.microsoft.com/office/powerpoint/2010/main" val="5881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Custom 3">
      <a:dk1>
        <a:srgbClr val="FFFFFF"/>
      </a:dk1>
      <a:lt1>
        <a:srgbClr val="000000"/>
      </a:lt1>
      <a:dk2>
        <a:srgbClr val="FF9933"/>
      </a:dk2>
      <a:lt2>
        <a:srgbClr val="FFFFFF"/>
      </a:lt2>
      <a:accent1>
        <a:srgbClr val="5F5F5F"/>
      </a:accent1>
      <a:accent2>
        <a:srgbClr val="A50021"/>
      </a:accent2>
      <a:accent3>
        <a:srgbClr val="FFFFFF"/>
      </a:accent3>
      <a:accent4>
        <a:srgbClr val="FF9933"/>
      </a:accent4>
      <a:accent5>
        <a:srgbClr val="FFFFFF"/>
      </a:accent5>
      <a:accent6>
        <a:srgbClr val="FFFFFF"/>
      </a:accent6>
      <a:hlink>
        <a:srgbClr val="3085ED"/>
      </a:hlink>
      <a:folHlink>
        <a:srgbClr val="82B6F4"/>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3287</TotalTime>
  <Words>2208</Words>
  <Application>Microsoft Office PowerPoint</Application>
  <PresentationFormat>Widescreen</PresentationFormat>
  <Paragraphs>465</Paragraphs>
  <Slides>54</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Calibri</vt:lpstr>
      <vt:lpstr>Calibri Light</vt:lpstr>
      <vt:lpstr>Retrospect</vt:lpstr>
      <vt:lpstr>IASBO Regional Meeting ECA Workshop</vt:lpstr>
      <vt:lpstr>Contact Information</vt:lpstr>
      <vt:lpstr>State Board of Accounts</vt:lpstr>
      <vt:lpstr>State Board of Accounts</vt:lpstr>
      <vt:lpstr>SBOA Website Resources</vt:lpstr>
      <vt:lpstr>Important Websites</vt:lpstr>
      <vt:lpstr>Custodian Responsibilities</vt:lpstr>
      <vt:lpstr>Custodian Responsibilities</vt:lpstr>
      <vt:lpstr>Custodian Responsibilities</vt:lpstr>
      <vt:lpstr>Extra-Curricular Risk Report Gateway Application</vt:lpstr>
      <vt:lpstr>Risk Assessment</vt:lpstr>
      <vt:lpstr>Annual Reporting</vt:lpstr>
      <vt:lpstr>Annual Report Cont.</vt:lpstr>
      <vt:lpstr>Annual Report Cont.</vt:lpstr>
      <vt:lpstr>Submission</vt:lpstr>
      <vt:lpstr>Submission</vt:lpstr>
      <vt:lpstr>Forms</vt:lpstr>
      <vt:lpstr>Forms</vt:lpstr>
      <vt:lpstr>Extra-Curricular Account Engagements</vt:lpstr>
      <vt:lpstr>Transfers</vt:lpstr>
      <vt:lpstr>Treasurer Bonding Requirements</vt:lpstr>
      <vt:lpstr>Treasurer Bonding Requirements</vt:lpstr>
      <vt:lpstr>Treasurer Bonding Requirements</vt:lpstr>
      <vt:lpstr>Additional Bonding Requirements</vt:lpstr>
      <vt:lpstr>Additional Bonding Requirements</vt:lpstr>
      <vt:lpstr>Responsibilities of Treasurer</vt:lpstr>
      <vt:lpstr>Responsibilities of Treasurer</vt:lpstr>
      <vt:lpstr>Treasurer – Duties</vt:lpstr>
      <vt:lpstr>Treasurer – Duties</vt:lpstr>
      <vt:lpstr>Deposits and Accounts</vt:lpstr>
      <vt:lpstr>Deposits and Accounts</vt:lpstr>
      <vt:lpstr>Deposits and Accounts</vt:lpstr>
      <vt:lpstr>ECA Internal controls</vt:lpstr>
      <vt:lpstr>PowerPoint Presentation</vt:lpstr>
      <vt:lpstr>ECA INTERNAL CONTROLS</vt:lpstr>
      <vt:lpstr>ECA Internal Controls Cont.</vt:lpstr>
      <vt:lpstr>ECA Internal Controls Cont.</vt:lpstr>
      <vt:lpstr>SA-4 Ticket Sales form – Ticket Taking Activity</vt:lpstr>
      <vt:lpstr>ECA Internal Controls Cont.</vt:lpstr>
      <vt:lpstr>ECA Internal Controls Cont.</vt:lpstr>
      <vt:lpstr>ECA Internal Controls Cont.</vt:lpstr>
      <vt:lpstr>SA-6 – fund balance and activity of each ECA fund </vt:lpstr>
      <vt:lpstr>SA-1 and SA-7 – purchases of goods and services </vt:lpstr>
      <vt:lpstr>SA-9 – items sold and inventory remaining; curricular materials, concessions, vending machines </vt:lpstr>
      <vt:lpstr> SF series – School Lunch Activities </vt:lpstr>
      <vt:lpstr>Quiz Time!</vt:lpstr>
      <vt:lpstr>Question # 2</vt:lpstr>
      <vt:lpstr>Question # 3</vt:lpstr>
      <vt:lpstr>Question # 4</vt:lpstr>
      <vt:lpstr>Question # 5</vt:lpstr>
      <vt:lpstr>Question # 6</vt:lpstr>
      <vt:lpstr>Question # 7</vt:lpstr>
      <vt:lpstr>Website Overview</vt:lpstr>
      <vt:lpstr>  Q &amp; A Session </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 Tyler</dc:creator>
  <cp:lastModifiedBy>Lenon, Chase</cp:lastModifiedBy>
  <cp:revision>78</cp:revision>
  <cp:lastPrinted>2018-01-17T19:58:22Z</cp:lastPrinted>
  <dcterms:created xsi:type="dcterms:W3CDTF">2017-06-08T16:47:02Z</dcterms:created>
  <dcterms:modified xsi:type="dcterms:W3CDTF">2018-01-24T16:33:45Z</dcterms:modified>
</cp:coreProperties>
</file>