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70" d="100"/>
          <a:sy n="70" d="100"/>
        </p:scale>
        <p:origin x="118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Sheet2!$A$2:$A$4</c:f>
              <c:strCache>
                <c:ptCount val="3"/>
                <c:pt idx="0">
                  <c:v>General</c:v>
                </c:pt>
                <c:pt idx="1">
                  <c:v>Dedicated</c:v>
                </c:pt>
                <c:pt idx="2">
                  <c:v>Federal</c:v>
                </c:pt>
              </c:strCache>
            </c:strRef>
          </c:cat>
          <c:val>
            <c:numRef>
              <c:f>Sheet2!$B$2:$B$4</c:f>
              <c:numCache>
                <c:formatCode>_("$"* #,##0_);_("$"* \(#,##0\);_("$"* "-"??_);_(@_)</c:formatCode>
                <c:ptCount val="3"/>
                <c:pt idx="0">
                  <c:v>21463448</c:v>
                </c:pt>
                <c:pt idx="1">
                  <c:v>88239180</c:v>
                </c:pt>
                <c:pt idx="2">
                  <c:v>25687595</c:v>
                </c:pt>
              </c:numCache>
            </c:numRef>
          </c:val>
          <c:extLst/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6A3916-34D4-41FF-8826-DA4C62ACB247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891E45-3F88-46A9-BEDD-7018CD83F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14601"/>
            <a:ext cx="8229600" cy="3611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4D8BE4-0978-4286-81CA-9FC285F0855F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7FBB65-9361-42A2-81B7-3D0B8C766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7401"/>
            <a:ext cx="2057400" cy="40687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7401"/>
            <a:ext cx="6019800" cy="4068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7AA8F6-CD9A-4074-8539-2BE17E179B6C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1AB8CA-A3FE-41CF-AB40-3728C7BC6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3611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A8588B-432E-4A24-80AF-A03F9A90DE79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312218-31B5-4E01-9C53-B68D4BAAC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7DE4FC-32D3-4EFC-A8F8-20D61C241956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A24547-E8C8-4486-A361-290BDA8FE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1"/>
            <a:ext cx="4038600" cy="3611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1"/>
            <a:ext cx="4038600" cy="3611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B59149-C48A-4A68-BA99-E0E017676F1E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95C9CF-5445-45B9-91F5-C50734051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99816"/>
            <a:ext cx="4040188" cy="3026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2438400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099816"/>
            <a:ext cx="4041775" cy="3026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C4388E-395E-476C-BCD5-BA255A812FA7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E69EB2E-2264-4794-B5E5-8F9E05513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063D67-BC11-443D-A409-5B41B87B4510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AF5C8A-04DD-4A51-AC1E-72BFCE916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2FFC54-011A-4B41-8D2A-8C20FFD38A47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0BFA8E-47E8-47CF-91D7-5ADEC8B5A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341120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4169"/>
            <a:ext cx="5111750" cy="478199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514601"/>
            <a:ext cx="3008313" cy="361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8B4D56-14F9-48C5-BF8A-A86A7CF1E7DE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326780-DE39-4BBE-AF7E-51F015765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1"/>
            <a:ext cx="5486400" cy="3432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1C06D0A-6B0F-4D27-AB7A-C020192A5B1D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13A490A-CAB5-490E-801A-D7C53DE4D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DEM PPT_2013-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600" y="152400"/>
            <a:ext cx="8686800" cy="929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IDEM FY20 – FY21 Biennium Budget Request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Bruno </a:t>
            </a:r>
            <a:r>
              <a:rPr lang="en-US" dirty="0" err="1" smtClean="0"/>
              <a:t>Pigott</a:t>
            </a:r>
            <a:r>
              <a:rPr lang="en-US" dirty="0" smtClean="0"/>
              <a:t>, Commissioner</a:t>
            </a:r>
          </a:p>
          <a:p>
            <a:r>
              <a:rPr lang="en-US" dirty="0" smtClean="0"/>
              <a:t>Kimberly Diller, Chief Financial Officer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199"/>
          </a:xfrm>
        </p:spPr>
        <p:txBody>
          <a:bodyPr/>
          <a:lstStyle/>
          <a:p>
            <a:r>
              <a:rPr lang="en-US" sz="2800" dirty="0" smtClean="0"/>
              <a:t>Ensures regulated entities comply with federal and state environmental laws and rules</a:t>
            </a:r>
          </a:p>
          <a:p>
            <a:r>
              <a:rPr lang="en-US" sz="2800" dirty="0" smtClean="0"/>
              <a:t>Office of Air Quality</a:t>
            </a:r>
          </a:p>
          <a:p>
            <a:r>
              <a:rPr lang="en-US" sz="2800" dirty="0" smtClean="0"/>
              <a:t>Office of Water Quality</a:t>
            </a:r>
          </a:p>
          <a:p>
            <a:r>
              <a:rPr lang="en-US" sz="2800" dirty="0" smtClean="0"/>
              <a:t>Office of Land Quality</a:t>
            </a:r>
          </a:p>
          <a:p>
            <a:r>
              <a:rPr lang="en-US" sz="2800" dirty="0" smtClean="0"/>
              <a:t>Office of Program Support</a:t>
            </a:r>
          </a:p>
          <a:p>
            <a:r>
              <a:rPr lang="en-US" sz="2800" dirty="0" smtClean="0"/>
              <a:t>Office of the Chief of Staff</a:t>
            </a:r>
          </a:p>
          <a:p>
            <a:r>
              <a:rPr lang="en-US" sz="2800" dirty="0" smtClean="0"/>
              <a:t>Office of Legal Counsel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843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FY18 – FY19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599"/>
          </a:xfrm>
        </p:spPr>
        <p:txBody>
          <a:bodyPr/>
          <a:lstStyle/>
          <a:p>
            <a:r>
              <a:rPr lang="en-US" sz="2800" dirty="0" smtClean="0"/>
              <a:t>Permits issued well under the required statutory timeframes</a:t>
            </a:r>
          </a:p>
          <a:p>
            <a:r>
              <a:rPr lang="en-US" sz="2800" dirty="0" smtClean="0"/>
              <a:t>Inspection reports turnaround time is 15 days</a:t>
            </a:r>
          </a:p>
          <a:p>
            <a:r>
              <a:rPr lang="en-US" sz="2800" dirty="0" smtClean="0"/>
              <a:t>97.1% residents live in counties that have air quality that meet all standards</a:t>
            </a:r>
          </a:p>
          <a:p>
            <a:r>
              <a:rPr lang="en-US" sz="2800" dirty="0" smtClean="0"/>
              <a:t>98.24% of Hoosiers have excellent drinking water</a:t>
            </a:r>
          </a:p>
          <a:p>
            <a:r>
              <a:rPr lang="en-US" sz="2800" dirty="0" smtClean="0"/>
              <a:t>Volkswagen Settlement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118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contamination in East Chicago</a:t>
            </a:r>
          </a:p>
          <a:p>
            <a:r>
              <a:rPr lang="en-US" dirty="0" smtClean="0"/>
              <a:t>Clean-up activity in Riverside neighborhood</a:t>
            </a:r>
          </a:p>
          <a:p>
            <a:r>
              <a:rPr lang="en-US" dirty="0" smtClean="0"/>
              <a:t>Concerns of wide spread contamination in Franklin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1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 – FY21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015540"/>
              </p:ext>
            </p:extLst>
          </p:nvPr>
        </p:nvGraphicFramePr>
        <p:xfrm>
          <a:off x="457200" y="2514600"/>
          <a:ext cx="8229600" cy="405024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556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FY 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FY21</a:t>
                      </a:r>
                      <a:endParaRPr lang="en-US" sz="3600" dirty="0"/>
                    </a:p>
                  </a:txBody>
                  <a:tcPr/>
                </a:tc>
              </a:tr>
              <a:tr h="7736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 Fund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$21,463,448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$21,463,448</a:t>
                      </a:r>
                      <a:endParaRPr lang="en-US" sz="2800" dirty="0"/>
                    </a:p>
                  </a:txBody>
                  <a:tcPr/>
                </a:tc>
              </a:tr>
              <a:tr h="7736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Dedicated Funds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$84,052,771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$88,239,180</a:t>
                      </a:r>
                      <a:endParaRPr lang="en-US" sz="2800" dirty="0"/>
                    </a:p>
                  </a:txBody>
                  <a:tcPr/>
                </a:tc>
              </a:tr>
              <a:tr h="7736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Federal Funds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$25,687,595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$25,687,595</a:t>
                      </a:r>
                    </a:p>
                  </a:txBody>
                  <a:tcPr/>
                </a:tc>
              </a:tr>
              <a:tr h="7736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$131,203,814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$135,390,223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86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 – FY21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995944"/>
              </p:ext>
            </p:extLst>
          </p:nvPr>
        </p:nvGraphicFramePr>
        <p:xfrm>
          <a:off x="457200" y="21336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25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FY20 – FY21 Change Package Requests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099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Restore General Fund Reserve - $1 million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Fully Fund CAFO/CFO Program - $2,857,987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Assumption of 404 Program - $4,186,409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3.3% increase in Personnel Services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65975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/object&gt;&lt;/object&gt;&lt;/database&gt;"/>
</p:tagLst>
</file>

<file path=ppt/theme/theme1.xml><?xml version="1.0" encoding="utf-8"?>
<a:theme xmlns:a="http://schemas.openxmlformats.org/drawingml/2006/main" name="idem_generi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m_state_that_works_template [Read-Only]" id="{8F2A6D2B-6D0A-4F28-B4AC-BCB01D3E6E81}" vid="{67EF49AD-8C49-43C4-89F7-F367CC1A1F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Budget Committe Presentation - 12-5-18</Template>
  <TotalTime>210</TotalTime>
  <Words>195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idem_generic_template</vt:lpstr>
      <vt:lpstr>IDEM FY20 – FY21 Biennium Budget Request</vt:lpstr>
      <vt:lpstr>Agency Overview</vt:lpstr>
      <vt:lpstr>FY18 – FY19 Accomplishments</vt:lpstr>
      <vt:lpstr>Environmental Issues</vt:lpstr>
      <vt:lpstr>FY20 – FY21 Budget Request</vt:lpstr>
      <vt:lpstr>FY20 – FY21 Budget Request</vt:lpstr>
      <vt:lpstr>FY20 – FY21 Change Package Requests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IDEM FY20 – FY21 Biennium Budget Request</dc:title>
  <dc:creator>Diller, Kimberly</dc:creator>
  <cp:lastModifiedBy>Diller, Kimberly</cp:lastModifiedBy>
  <cp:revision>6</cp:revision>
  <cp:lastPrinted>2018-12-05T18:15:25Z</cp:lastPrinted>
  <dcterms:created xsi:type="dcterms:W3CDTF">2018-12-05T18:09:21Z</dcterms:created>
  <dcterms:modified xsi:type="dcterms:W3CDTF">2018-12-07T15:33:32Z</dcterms:modified>
</cp:coreProperties>
</file>