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 id="2147483689" r:id="rId5"/>
    <p:sldMasterId id="2147483716" r:id="rId6"/>
  </p:sldMasterIdLst>
  <p:notesMasterIdLst>
    <p:notesMasterId r:id="rId23"/>
  </p:notesMasterIdLst>
  <p:handoutMasterIdLst>
    <p:handoutMasterId r:id="rId24"/>
  </p:handoutMasterIdLst>
  <p:sldIdLst>
    <p:sldId id="2147309565" r:id="rId7"/>
    <p:sldId id="256" r:id="rId8"/>
    <p:sldId id="4439" r:id="rId9"/>
    <p:sldId id="4443" r:id="rId10"/>
    <p:sldId id="4448" r:id="rId11"/>
    <p:sldId id="4442" r:id="rId12"/>
    <p:sldId id="4446" r:id="rId13"/>
    <p:sldId id="4441" r:id="rId14"/>
    <p:sldId id="4447" r:id="rId15"/>
    <p:sldId id="4449" r:id="rId16"/>
    <p:sldId id="4452" r:id="rId17"/>
    <p:sldId id="4451" r:id="rId18"/>
    <p:sldId id="4440" r:id="rId19"/>
    <p:sldId id="4445" r:id="rId20"/>
    <p:sldId id="4444" r:id="rId21"/>
    <p:sldId id="2147309573" r:id="rId22"/>
  </p:sldIdLst>
  <p:sldSz cx="9144000" cy="5143500" type="screen16x9"/>
  <p:notesSz cx="7010400" cy="9296400"/>
  <p:embeddedFontLst>
    <p:embeddedFont>
      <p:font typeface="Raleway" pitchFamily="2" charset="0"/>
      <p:regular r:id="rId25"/>
      <p:bold r:id="rId26"/>
      <p:italic r:id="rId27"/>
      <p:boldItalic r:id="rId28"/>
    </p:embeddedFont>
    <p:embeddedFont>
      <p:font typeface="Raleway Light" pitchFamily="2" charset="0"/>
      <p:regular r:id="rId29"/>
      <p:italic r:id="rId30"/>
    </p:embeddedFont>
    <p:embeddedFont>
      <p:font typeface="Raleway SemiBold" pitchFamily="2" charset="0"/>
      <p:bold r:id="rId31"/>
      <p:boldItalic r:id="rId32"/>
    </p:embeddedFont>
    <p:embeddedFont>
      <p:font typeface="Trebuchet MS" panose="020B0603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C0946F-CA3C-B9A7-E7B7-59DC651A7F4D}" name="Duke, Amy" initials="DA" userId="S::Amy.Duke@fssa.IN.gov::84cba605-8c6a-44a6-8558-85b3695ad8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C0CD0-14C1-BAFD-02C8-D89E50559D37}" v="4" dt="2024-02-01T14:19:10.409"/>
    <p1510:client id="{2856C9F0-BB8A-356C-492D-419207F42323}" v="28" dt="2024-01-30T17:55:19.259"/>
    <p1510:client id="{B293F20C-C06B-37D5-23D5-339EA8051C98}" v="7" dt="2024-01-31T19:33:24.850"/>
    <p1510:client id="{C01B599F-E7AF-9DAA-1D1C-BFF3CDE2FE5E}" v="98" dt="2024-01-31T20:30:28.553"/>
    <p1510:client id="{EAEDA718-B5F8-358C-71F1-B33651F50F1F}" v="70" dt="2024-02-01T14:09:41.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font" Target="fonts/font10.fntdata"/><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7837B8-7D47-482B-AF4F-77939A34E7C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Indiana Commission to Combat Substance Use Disorder</a:t>
            </a:r>
          </a:p>
        </p:txBody>
      </p:sp>
      <p:sp>
        <p:nvSpPr>
          <p:cNvPr id="3" name="Date Placeholder 2">
            <a:extLst>
              <a:ext uri="{FF2B5EF4-FFF2-40B4-BE49-F238E27FC236}">
                <a16:creationId xmlns:a16="http://schemas.microsoft.com/office/drawing/2014/main" id="{CF0E0439-12E7-569E-B029-8B589AD37C2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E9F7B24-3C6B-4093-9FE5-CC7B81C27345}" type="datetime1">
              <a:rPr lang="en-US" smtClean="0"/>
              <a:t>11/13/2024</a:t>
            </a:fld>
            <a:endParaRPr lang="en-US"/>
          </a:p>
        </p:txBody>
      </p:sp>
      <p:sp>
        <p:nvSpPr>
          <p:cNvPr id="4" name="Footer Placeholder 3">
            <a:extLst>
              <a:ext uri="{FF2B5EF4-FFF2-40B4-BE49-F238E27FC236}">
                <a16:creationId xmlns:a16="http://schemas.microsoft.com/office/drawing/2014/main" id="{A6A016B1-1BDE-6BC3-A794-49B11E6F8B1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BCB1D7-9EDB-43BF-05FB-C45DDB08AA9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D045BC0-0EA4-4B95-89B9-9B458EE1BD8E}" type="slidenum">
              <a:rPr lang="en-US" smtClean="0"/>
              <a:t>‹#›</a:t>
            </a:fld>
            <a:endParaRPr lang="en-US"/>
          </a:p>
        </p:txBody>
      </p:sp>
    </p:spTree>
    <p:extLst>
      <p:ext uri="{BB962C8B-B14F-4D97-AF65-F5344CB8AC3E}">
        <p14:creationId xmlns:p14="http://schemas.microsoft.com/office/powerpoint/2010/main" val="384964566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42a49b9b71_1_67: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g242a49b9b71_1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1378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EB9E8AE4-63DF-03B7-3223-35892E3D7FF5}"/>
            </a:ext>
          </a:extLst>
        </p:cNvPr>
        <p:cNvGrpSpPr/>
        <p:nvPr/>
      </p:nvGrpSpPr>
      <p:grpSpPr>
        <a:xfrm>
          <a:off x="0" y="0"/>
          <a:ext cx="0" cy="0"/>
          <a:chOff x="0" y="0"/>
          <a:chExt cx="0" cy="0"/>
        </a:xfrm>
      </p:grpSpPr>
      <p:sp>
        <p:nvSpPr>
          <p:cNvPr id="149" name="Google Shape;149;p1:notes">
            <a:extLst>
              <a:ext uri="{FF2B5EF4-FFF2-40B4-BE49-F238E27FC236}">
                <a16:creationId xmlns:a16="http://schemas.microsoft.com/office/drawing/2014/main" id="{8BA1A59E-4613-8064-BAD5-665E90BD48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a:extLst>
              <a:ext uri="{FF2B5EF4-FFF2-40B4-BE49-F238E27FC236}">
                <a16:creationId xmlns:a16="http://schemas.microsoft.com/office/drawing/2014/main" id="{00844983-52B1-E4D1-7947-33F39EA7E3D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a:extLst>
              <a:ext uri="{FF2B5EF4-FFF2-40B4-BE49-F238E27FC236}">
                <a16:creationId xmlns:a16="http://schemas.microsoft.com/office/drawing/2014/main" id="{141723CA-82AB-ACE1-43BB-B076F139E7C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5436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8A778567-8028-874B-7E0C-6F6448ABCB70}"/>
            </a:ext>
          </a:extLst>
        </p:cNvPr>
        <p:cNvGrpSpPr/>
        <p:nvPr/>
      </p:nvGrpSpPr>
      <p:grpSpPr>
        <a:xfrm>
          <a:off x="0" y="0"/>
          <a:ext cx="0" cy="0"/>
          <a:chOff x="0" y="0"/>
          <a:chExt cx="0" cy="0"/>
        </a:xfrm>
      </p:grpSpPr>
      <p:sp>
        <p:nvSpPr>
          <p:cNvPr id="149" name="Google Shape;149;p1:notes">
            <a:extLst>
              <a:ext uri="{FF2B5EF4-FFF2-40B4-BE49-F238E27FC236}">
                <a16:creationId xmlns:a16="http://schemas.microsoft.com/office/drawing/2014/main" id="{FF2E0ADA-F054-CD71-1B7A-8D6C6D14BF4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a:extLst>
              <a:ext uri="{FF2B5EF4-FFF2-40B4-BE49-F238E27FC236}">
                <a16:creationId xmlns:a16="http://schemas.microsoft.com/office/drawing/2014/main" id="{6A33A36E-CA04-66FE-220A-58E2D74C477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a:extLst>
              <a:ext uri="{FF2B5EF4-FFF2-40B4-BE49-F238E27FC236}">
                <a16:creationId xmlns:a16="http://schemas.microsoft.com/office/drawing/2014/main" id="{B6556F6A-3A68-8042-3C9B-D55A4A9706B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8584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3E2E2D3C-E25D-D4F5-8F1A-7C99B0093E0F}"/>
            </a:ext>
          </a:extLst>
        </p:cNvPr>
        <p:cNvGrpSpPr/>
        <p:nvPr/>
      </p:nvGrpSpPr>
      <p:grpSpPr>
        <a:xfrm>
          <a:off x="0" y="0"/>
          <a:ext cx="0" cy="0"/>
          <a:chOff x="0" y="0"/>
          <a:chExt cx="0" cy="0"/>
        </a:xfrm>
      </p:grpSpPr>
      <p:sp>
        <p:nvSpPr>
          <p:cNvPr id="149" name="Google Shape;149;p1:notes">
            <a:extLst>
              <a:ext uri="{FF2B5EF4-FFF2-40B4-BE49-F238E27FC236}">
                <a16:creationId xmlns:a16="http://schemas.microsoft.com/office/drawing/2014/main" id="{80A50630-7670-C296-3973-02C41C3573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a:extLst>
              <a:ext uri="{FF2B5EF4-FFF2-40B4-BE49-F238E27FC236}">
                <a16:creationId xmlns:a16="http://schemas.microsoft.com/office/drawing/2014/main" id="{AD4D95EF-58D1-A6C6-7713-03195310F4A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a:extLst>
              <a:ext uri="{FF2B5EF4-FFF2-40B4-BE49-F238E27FC236}">
                <a16:creationId xmlns:a16="http://schemas.microsoft.com/office/drawing/2014/main" id="{DB80610F-18D4-E047-6447-EB65AC07904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06221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BEEE6507-F585-CBE6-3F21-2C9B4B00BC65}"/>
            </a:ext>
          </a:extLst>
        </p:cNvPr>
        <p:cNvGrpSpPr/>
        <p:nvPr/>
      </p:nvGrpSpPr>
      <p:grpSpPr>
        <a:xfrm>
          <a:off x="0" y="0"/>
          <a:ext cx="0" cy="0"/>
          <a:chOff x="0" y="0"/>
          <a:chExt cx="0" cy="0"/>
        </a:xfrm>
      </p:grpSpPr>
      <p:sp>
        <p:nvSpPr>
          <p:cNvPr id="149" name="Google Shape;149;p1:notes">
            <a:extLst>
              <a:ext uri="{FF2B5EF4-FFF2-40B4-BE49-F238E27FC236}">
                <a16:creationId xmlns:a16="http://schemas.microsoft.com/office/drawing/2014/main" id="{5E931912-DBFA-7959-8363-89553BBB15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a:extLst>
              <a:ext uri="{FF2B5EF4-FFF2-40B4-BE49-F238E27FC236}">
                <a16:creationId xmlns:a16="http://schemas.microsoft.com/office/drawing/2014/main" id="{CAB0C8EE-FEC0-9D49-1CDB-5CFAF276F63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a:extLst>
              <a:ext uri="{FF2B5EF4-FFF2-40B4-BE49-F238E27FC236}">
                <a16:creationId xmlns:a16="http://schemas.microsoft.com/office/drawing/2014/main" id="{3E20E860-C670-CAB3-C628-7C72727F4C9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876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7934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09801659-9C44-5F80-3874-BEE973C3F2A5}"/>
            </a:ext>
          </a:extLst>
        </p:cNvPr>
        <p:cNvGrpSpPr/>
        <p:nvPr/>
      </p:nvGrpSpPr>
      <p:grpSpPr>
        <a:xfrm>
          <a:off x="0" y="0"/>
          <a:ext cx="0" cy="0"/>
          <a:chOff x="0" y="0"/>
          <a:chExt cx="0" cy="0"/>
        </a:xfrm>
      </p:grpSpPr>
      <p:sp>
        <p:nvSpPr>
          <p:cNvPr id="149" name="Google Shape;149;p1:notes">
            <a:extLst>
              <a:ext uri="{FF2B5EF4-FFF2-40B4-BE49-F238E27FC236}">
                <a16:creationId xmlns:a16="http://schemas.microsoft.com/office/drawing/2014/main" id="{C51C21D1-4C22-D2AA-4D59-6616FB0745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a:extLst>
              <a:ext uri="{FF2B5EF4-FFF2-40B4-BE49-F238E27FC236}">
                <a16:creationId xmlns:a16="http://schemas.microsoft.com/office/drawing/2014/main" id="{B3CE5D32-F794-88D3-3D96-D44DF44B188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a:extLst>
              <a:ext uri="{FF2B5EF4-FFF2-40B4-BE49-F238E27FC236}">
                <a16:creationId xmlns:a16="http://schemas.microsoft.com/office/drawing/2014/main" id="{F060B1BB-DA5D-121D-A845-1C8EBE1E742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4511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14CD8479-F3D1-52D0-098D-7E4C5C2AEBDB}"/>
            </a:ext>
          </a:extLst>
        </p:cNvPr>
        <p:cNvGrpSpPr/>
        <p:nvPr/>
      </p:nvGrpSpPr>
      <p:grpSpPr>
        <a:xfrm>
          <a:off x="0" y="0"/>
          <a:ext cx="0" cy="0"/>
          <a:chOff x="0" y="0"/>
          <a:chExt cx="0" cy="0"/>
        </a:xfrm>
      </p:grpSpPr>
      <p:sp>
        <p:nvSpPr>
          <p:cNvPr id="149" name="Google Shape;149;p1:notes">
            <a:extLst>
              <a:ext uri="{FF2B5EF4-FFF2-40B4-BE49-F238E27FC236}">
                <a16:creationId xmlns:a16="http://schemas.microsoft.com/office/drawing/2014/main" id="{016136EF-4BB1-B0B3-7570-0B31F252CE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a:extLst>
              <a:ext uri="{FF2B5EF4-FFF2-40B4-BE49-F238E27FC236}">
                <a16:creationId xmlns:a16="http://schemas.microsoft.com/office/drawing/2014/main" id="{E30DAE73-B5D4-282E-6361-93FFC40A2DB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a:extLst>
              <a:ext uri="{FF2B5EF4-FFF2-40B4-BE49-F238E27FC236}">
                <a16:creationId xmlns:a16="http://schemas.microsoft.com/office/drawing/2014/main" id="{F9672DB3-CF1C-61A3-44C5-E06C43A1BF7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7545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40B6816D-9668-F5EA-663E-63BA8F782CBA}"/>
            </a:ext>
          </a:extLst>
        </p:cNvPr>
        <p:cNvGrpSpPr/>
        <p:nvPr/>
      </p:nvGrpSpPr>
      <p:grpSpPr>
        <a:xfrm>
          <a:off x="0" y="0"/>
          <a:ext cx="0" cy="0"/>
          <a:chOff x="0" y="0"/>
          <a:chExt cx="0" cy="0"/>
        </a:xfrm>
      </p:grpSpPr>
      <p:sp>
        <p:nvSpPr>
          <p:cNvPr id="149" name="Google Shape;149;p1:notes">
            <a:extLst>
              <a:ext uri="{FF2B5EF4-FFF2-40B4-BE49-F238E27FC236}">
                <a16:creationId xmlns:a16="http://schemas.microsoft.com/office/drawing/2014/main" id="{397D59A0-D46A-4854-5E4C-91F7603899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a:extLst>
              <a:ext uri="{FF2B5EF4-FFF2-40B4-BE49-F238E27FC236}">
                <a16:creationId xmlns:a16="http://schemas.microsoft.com/office/drawing/2014/main" id="{90E78A32-EA57-34D0-D3C3-D6C88439B89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a:extLst>
              <a:ext uri="{FF2B5EF4-FFF2-40B4-BE49-F238E27FC236}">
                <a16:creationId xmlns:a16="http://schemas.microsoft.com/office/drawing/2014/main" id="{4BA8994B-8903-CA80-5D6C-0573B6F147E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449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92E3FB3E-2A71-685C-BD7E-AA0B6893472A}"/>
            </a:ext>
          </a:extLst>
        </p:cNvPr>
        <p:cNvGrpSpPr/>
        <p:nvPr/>
      </p:nvGrpSpPr>
      <p:grpSpPr>
        <a:xfrm>
          <a:off x="0" y="0"/>
          <a:ext cx="0" cy="0"/>
          <a:chOff x="0" y="0"/>
          <a:chExt cx="0" cy="0"/>
        </a:xfrm>
      </p:grpSpPr>
      <p:sp>
        <p:nvSpPr>
          <p:cNvPr id="149" name="Google Shape;149;p1:notes">
            <a:extLst>
              <a:ext uri="{FF2B5EF4-FFF2-40B4-BE49-F238E27FC236}">
                <a16:creationId xmlns:a16="http://schemas.microsoft.com/office/drawing/2014/main" id="{F3554E9B-005F-7E87-96BC-59D14082EB4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a:extLst>
              <a:ext uri="{FF2B5EF4-FFF2-40B4-BE49-F238E27FC236}">
                <a16:creationId xmlns:a16="http://schemas.microsoft.com/office/drawing/2014/main" id="{1C47613B-A312-3815-CC75-E2960E5EA3B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a:extLst>
              <a:ext uri="{FF2B5EF4-FFF2-40B4-BE49-F238E27FC236}">
                <a16:creationId xmlns:a16="http://schemas.microsoft.com/office/drawing/2014/main" id="{F52D5BD1-BB46-4542-1611-9CC22BE7152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8722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E1573C68-4194-0867-690D-BDCC1F96DE1B}"/>
            </a:ext>
          </a:extLst>
        </p:cNvPr>
        <p:cNvGrpSpPr/>
        <p:nvPr/>
      </p:nvGrpSpPr>
      <p:grpSpPr>
        <a:xfrm>
          <a:off x="0" y="0"/>
          <a:ext cx="0" cy="0"/>
          <a:chOff x="0" y="0"/>
          <a:chExt cx="0" cy="0"/>
        </a:xfrm>
      </p:grpSpPr>
      <p:sp>
        <p:nvSpPr>
          <p:cNvPr id="149" name="Google Shape;149;p1:notes">
            <a:extLst>
              <a:ext uri="{FF2B5EF4-FFF2-40B4-BE49-F238E27FC236}">
                <a16:creationId xmlns:a16="http://schemas.microsoft.com/office/drawing/2014/main" id="{8175665F-DDFC-C1BF-28E6-D05F9A63FEC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a:extLst>
              <a:ext uri="{FF2B5EF4-FFF2-40B4-BE49-F238E27FC236}">
                <a16:creationId xmlns:a16="http://schemas.microsoft.com/office/drawing/2014/main" id="{30E22035-181B-E8F1-431D-97121B8D47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a:extLst>
              <a:ext uri="{FF2B5EF4-FFF2-40B4-BE49-F238E27FC236}">
                <a16:creationId xmlns:a16="http://schemas.microsoft.com/office/drawing/2014/main" id="{BBFD62B2-2223-2F1F-33AA-1018E5820BF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7592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1B3EC6BB-45B7-87CC-D51C-FD4D2971C73D}"/>
            </a:ext>
          </a:extLst>
        </p:cNvPr>
        <p:cNvGrpSpPr/>
        <p:nvPr/>
      </p:nvGrpSpPr>
      <p:grpSpPr>
        <a:xfrm>
          <a:off x="0" y="0"/>
          <a:ext cx="0" cy="0"/>
          <a:chOff x="0" y="0"/>
          <a:chExt cx="0" cy="0"/>
        </a:xfrm>
      </p:grpSpPr>
      <p:sp>
        <p:nvSpPr>
          <p:cNvPr id="149" name="Google Shape;149;p1:notes">
            <a:extLst>
              <a:ext uri="{FF2B5EF4-FFF2-40B4-BE49-F238E27FC236}">
                <a16:creationId xmlns:a16="http://schemas.microsoft.com/office/drawing/2014/main" id="{D0696038-381C-BEFB-62D5-D61C4A8F39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a:extLst>
              <a:ext uri="{FF2B5EF4-FFF2-40B4-BE49-F238E27FC236}">
                <a16:creationId xmlns:a16="http://schemas.microsoft.com/office/drawing/2014/main" id="{C847F15C-3EA3-D931-2E75-8477A25E294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a:extLst>
              <a:ext uri="{FF2B5EF4-FFF2-40B4-BE49-F238E27FC236}">
                <a16:creationId xmlns:a16="http://schemas.microsoft.com/office/drawing/2014/main" id="{9D509AC6-E168-D8E9-16AF-B3826A11A03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2104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E0A1106E-626C-9A57-888F-E81CB47786B4}"/>
            </a:ext>
          </a:extLst>
        </p:cNvPr>
        <p:cNvGrpSpPr/>
        <p:nvPr/>
      </p:nvGrpSpPr>
      <p:grpSpPr>
        <a:xfrm>
          <a:off x="0" y="0"/>
          <a:ext cx="0" cy="0"/>
          <a:chOff x="0" y="0"/>
          <a:chExt cx="0" cy="0"/>
        </a:xfrm>
      </p:grpSpPr>
      <p:sp>
        <p:nvSpPr>
          <p:cNvPr id="149" name="Google Shape;149;p1:notes">
            <a:extLst>
              <a:ext uri="{FF2B5EF4-FFF2-40B4-BE49-F238E27FC236}">
                <a16:creationId xmlns:a16="http://schemas.microsoft.com/office/drawing/2014/main" id="{1CF6FCE8-E85A-87AE-3716-716FC7EEA5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a:extLst>
              <a:ext uri="{FF2B5EF4-FFF2-40B4-BE49-F238E27FC236}">
                <a16:creationId xmlns:a16="http://schemas.microsoft.com/office/drawing/2014/main" id="{B9490C64-222E-2936-71B1-08056B6EC6F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notes">
            <a:extLst>
              <a:ext uri="{FF2B5EF4-FFF2-40B4-BE49-F238E27FC236}">
                <a16:creationId xmlns:a16="http://schemas.microsoft.com/office/drawing/2014/main" id="{A11C16FF-C087-ED9B-6AA3-9B09BE3BD54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4004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6042276" cy="51435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6686885" y="1628775"/>
            <a:ext cx="1794071" cy="1885950"/>
          </a:xfrm>
          <a:prstGeom prst="rect">
            <a:avLst/>
          </a:prstGeom>
        </p:spPr>
      </p:pic>
    </p:spTree>
    <p:extLst>
      <p:ext uri="{BB962C8B-B14F-4D97-AF65-F5344CB8AC3E}">
        <p14:creationId xmlns:p14="http://schemas.microsoft.com/office/powerpoint/2010/main" val="329497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532319" y="-964961"/>
            <a:ext cx="9006319" cy="4992291"/>
          </a:xfrm>
          <a:prstGeom prst="roundRect">
            <a:avLst/>
          </a:prstGeom>
          <a:pattFill prst="pct5">
            <a:fgClr>
              <a:schemeClr val="bg1">
                <a:lumMod val="75000"/>
              </a:schemeClr>
            </a:fgClr>
            <a:bgClr>
              <a:schemeClr val="bg1"/>
            </a:bgClr>
          </a:pattFill>
        </p:spPr>
        <p:txBody>
          <a:bodyPr anchor="ctr" anchorCtr="0">
            <a:normAutofit/>
          </a:bodyPr>
          <a:lstStyle>
            <a:lvl1pPr algn="ctr">
              <a:defRPr sz="225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864625" y="-813660"/>
            <a:ext cx="9290029" cy="5086535"/>
          </a:xfrm>
          <a:prstGeom prst="roundRect">
            <a:avLst/>
          </a:prstGeom>
          <a:noFill/>
          <a:ln w="38100">
            <a:solidFill>
              <a:schemeClr val="tx1"/>
            </a:solidFill>
          </a:ln>
        </p:spPr>
        <p:txBody>
          <a:bodyPr anchor="ctr" anchorCtr="0">
            <a:normAutofit/>
          </a:bodyPr>
          <a:lstStyle>
            <a:lvl1pPr algn="ctr">
              <a:defRPr sz="225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272714" y="4351664"/>
            <a:ext cx="1217999" cy="613065"/>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3838076" y="3731804"/>
            <a:ext cx="6316577" cy="1094523"/>
          </a:xfrm>
          <a:prstGeom prst="roundRect">
            <a:avLst/>
          </a:prstGeom>
          <a:solidFill>
            <a:schemeClr val="tx1"/>
          </a:solidFill>
          <a:ln w="38100">
            <a:noFill/>
          </a:ln>
        </p:spPr>
        <p:txBody>
          <a:bodyPr anchor="ctr" anchorCtr="0">
            <a:normAutofit/>
          </a:bodyPr>
          <a:lstStyle>
            <a:lvl1pPr algn="ctr">
              <a:defRPr sz="2250"/>
            </a:lvl1pPr>
          </a:lstStyle>
          <a:p>
            <a:r>
              <a:rPr lang="en-US" dirty="0"/>
              <a:t>Click icon to add picture</a:t>
            </a:r>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4191002" y="3719423"/>
            <a:ext cx="4680287" cy="1106905"/>
          </a:xfrm>
        </p:spPr>
        <p:txBody>
          <a:bodyPr anchor="ctr">
            <a:normAutofit/>
          </a:bodyPr>
          <a:lstStyle>
            <a:lvl1pPr>
              <a:defRPr sz="3000">
                <a:solidFill>
                  <a:schemeClr val="bg1"/>
                </a:solidFill>
              </a:defRPr>
            </a:lvl1pPr>
          </a:lstStyle>
          <a:p>
            <a:r>
              <a:rPr lang="en-US"/>
              <a:t>Headline/Slide Title</a:t>
            </a:r>
          </a:p>
        </p:txBody>
      </p:sp>
    </p:spTree>
    <p:extLst>
      <p:ext uri="{BB962C8B-B14F-4D97-AF65-F5344CB8AC3E}">
        <p14:creationId xmlns:p14="http://schemas.microsoft.com/office/powerpoint/2010/main" val="216066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6649655" y="915906"/>
            <a:ext cx="2960226" cy="3302614"/>
          </a:xfrm>
          <a:prstGeom prst="roundRect">
            <a:avLst/>
          </a:prstGeom>
          <a:solidFill>
            <a:schemeClr val="accent2"/>
          </a:solidFill>
        </p:spPr>
        <p:txBody>
          <a:bodyPr anchor="ctr" anchorCtr="0">
            <a:normAutofit/>
          </a:bodyPr>
          <a:lstStyle>
            <a:lvl1pPr algn="ctr">
              <a:defRPr sz="2250">
                <a:solidFill>
                  <a:schemeClr val="accent2"/>
                </a:solidFill>
              </a:defRPr>
            </a:lvl1pPr>
          </a:lstStyle>
          <a:p>
            <a:r>
              <a:rPr lang="en-US" dirty="0"/>
              <a:t>Click icon to add picture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327661" y="1104344"/>
            <a:ext cx="5949315" cy="311417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dirty="0"/>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7038975" y="1276352"/>
            <a:ext cx="1924050" cy="2647949"/>
          </a:xfrm>
        </p:spPr>
        <p:txBody>
          <a:bodyPr anchor="ctr" anchorCtr="0">
            <a:normAutofit/>
          </a:bodyPr>
          <a:lstStyle>
            <a:lvl1pPr>
              <a:defRPr sz="2400" b="1" i="0">
                <a:solidFill>
                  <a:schemeClr val="bg1"/>
                </a:solidFill>
                <a:latin typeface="Raleway" panose="020B0503030101060003" pitchFamily="34" charset="77"/>
              </a:defRPr>
            </a:lvl1pPr>
            <a:lvl2pPr>
              <a:defRPr sz="1500"/>
            </a:lvl2pPr>
            <a:lvl3pPr>
              <a:defRPr sz="1500"/>
            </a:lvl3pPr>
            <a:lvl4pPr>
              <a:defRPr sz="1500"/>
            </a:lvl4pPr>
          </a:lstStyle>
          <a:p>
            <a:pPr lvl="0"/>
            <a:r>
              <a:rPr lang="en-US"/>
              <a:t>Quote or Callout</a:t>
            </a:r>
          </a:p>
        </p:txBody>
      </p:sp>
    </p:spTree>
    <p:extLst>
      <p:ext uri="{BB962C8B-B14F-4D97-AF65-F5344CB8AC3E}">
        <p14:creationId xmlns:p14="http://schemas.microsoft.com/office/powerpoint/2010/main" val="2476225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4933412" y="-510499"/>
            <a:ext cx="5549325" cy="482411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5199832" y="-240631"/>
            <a:ext cx="4596368" cy="4324678"/>
          </a:xfrm>
          <a:prstGeom prst="roundRect">
            <a:avLst/>
          </a:prstGeom>
          <a:pattFill prst="pct5">
            <a:fgClr>
              <a:schemeClr val="bg2"/>
            </a:fgClr>
            <a:bgClr>
              <a:schemeClr val="bg1"/>
            </a:bgClr>
          </a:pattFill>
          <a:ln w="6350">
            <a:noFill/>
          </a:ln>
        </p:spPr>
        <p:txBody>
          <a:bodyPr anchor="ctr" anchorCtr="0">
            <a:normAutofit/>
          </a:bodyPr>
          <a:lstStyle>
            <a:lvl1pPr algn="ctr">
              <a:defRPr sz="225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327661" y="273846"/>
            <a:ext cx="4416380" cy="567424"/>
          </a:xfrm>
        </p:spPr>
        <p:txBody>
          <a:bodyPr/>
          <a:lstStyle/>
          <a:p>
            <a:r>
              <a:rPr lang="en-US"/>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327661" y="1104344"/>
            <a:ext cx="4416380" cy="311417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dirty="0"/>
          </a:p>
        </p:txBody>
      </p:sp>
    </p:spTree>
    <p:extLst>
      <p:ext uri="{BB962C8B-B14F-4D97-AF65-F5344CB8AC3E}">
        <p14:creationId xmlns:p14="http://schemas.microsoft.com/office/powerpoint/2010/main" val="2468874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dirty="0"/>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1577340" y="4661978"/>
            <a:ext cx="68259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272714" y="4351664"/>
            <a:ext cx="1217999" cy="613065"/>
          </a:xfrm>
          <a:prstGeom prst="rect">
            <a:avLst/>
          </a:prstGeom>
        </p:spPr>
      </p:pic>
    </p:spTree>
    <p:extLst>
      <p:ext uri="{BB962C8B-B14F-4D97-AF65-F5344CB8AC3E}">
        <p14:creationId xmlns:p14="http://schemas.microsoft.com/office/powerpoint/2010/main" val="27588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327661" y="273846"/>
            <a:ext cx="2535182" cy="567424"/>
          </a:xfrm>
        </p:spPr>
        <p:txBody>
          <a:bodyPr/>
          <a:lstStyle>
            <a:lvl1pPr>
              <a:defRPr>
                <a:solidFill>
                  <a:schemeClr val="tx1"/>
                </a:solidFill>
              </a:defRPr>
            </a:lvl1pPr>
          </a:lstStyle>
          <a:p>
            <a:r>
              <a:rPr lang="en-US"/>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329185" y="1210980"/>
            <a:ext cx="2535182" cy="2734139"/>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1577340" y="4661978"/>
            <a:ext cx="68259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272714" y="4351664"/>
            <a:ext cx="1217999" cy="613065"/>
          </a:xfrm>
          <a:prstGeom prst="rect">
            <a:avLst/>
          </a:prstGeom>
        </p:spPr>
      </p:pic>
    </p:spTree>
    <p:extLst>
      <p:ext uri="{BB962C8B-B14F-4D97-AF65-F5344CB8AC3E}">
        <p14:creationId xmlns:p14="http://schemas.microsoft.com/office/powerpoint/2010/main" val="4051834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327661" y="273846"/>
            <a:ext cx="2535182" cy="567424"/>
          </a:xfrm>
        </p:spPr>
        <p:txBody>
          <a:bodyPr/>
          <a:lstStyle>
            <a:lvl1pPr>
              <a:defRPr>
                <a:solidFill>
                  <a:schemeClr val="bg1"/>
                </a:solidFill>
              </a:defRPr>
            </a:lvl1pPr>
          </a:lstStyle>
          <a:p>
            <a:r>
              <a:rPr lang="en-US"/>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329185" y="1210980"/>
            <a:ext cx="2535182" cy="2734139"/>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1577340" y="4661978"/>
            <a:ext cx="68259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290973" y="4351664"/>
            <a:ext cx="1217999" cy="613065"/>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8403337" y="4521275"/>
            <a:ext cx="467951" cy="273844"/>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561515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AB80B-6E7D-C1D3-417D-E63432F9B0FA}"/>
              </a:ext>
            </a:extLst>
          </p:cNvPr>
          <p:cNvSpPr>
            <a:spLocks noGrp="1"/>
          </p:cNvSpPr>
          <p:nvPr>
            <p:ph type="ctrTitle"/>
          </p:nvPr>
        </p:nvSpPr>
        <p:spPr>
          <a:xfrm>
            <a:off x="1143000" y="841772"/>
            <a:ext cx="6858000" cy="1790700"/>
          </a:xfrm>
        </p:spPr>
        <p:txBody>
          <a:bodyPr anchor="b"/>
          <a:lstStyle>
            <a:lvl1pPr algn="ctr">
              <a:defRPr sz="4500" b="1" i="0">
                <a:latin typeface="Aptos Display" panose="020B00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E2CA6EF-9D93-E7B2-E519-12CAB7E91120}"/>
              </a:ext>
            </a:extLst>
          </p:cNvPr>
          <p:cNvSpPr>
            <a:spLocks noGrp="1"/>
          </p:cNvSpPr>
          <p:nvPr>
            <p:ph type="subTitle" idx="1"/>
          </p:nvPr>
        </p:nvSpPr>
        <p:spPr>
          <a:xfrm>
            <a:off x="1143000" y="2701528"/>
            <a:ext cx="6858000" cy="1241822"/>
          </a:xfrm>
        </p:spPr>
        <p:txBody>
          <a:bodyPr/>
          <a:lstStyle>
            <a:lvl1pPr marL="0" indent="0" algn="ctr">
              <a:buNone/>
              <a:defRPr sz="1800" b="0" i="0">
                <a:latin typeface="Aptos Display"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4786893-A21C-498D-CEA4-1D3AA039259A}"/>
              </a:ext>
            </a:extLst>
          </p:cNvPr>
          <p:cNvSpPr>
            <a:spLocks noGrp="1"/>
          </p:cNvSpPr>
          <p:nvPr>
            <p:ph type="dt" sz="half" idx="10"/>
          </p:nvPr>
        </p:nvSpPr>
        <p:spPr/>
        <p:txBody>
          <a:bodyPr/>
          <a:lstStyle/>
          <a:p>
            <a:fld id="{E540248E-5C1E-C84E-80E0-655EF3E58EAD}" type="datetimeFigureOut">
              <a:rPr lang="en-US" smtClean="0"/>
              <a:t>11/13/2024</a:t>
            </a:fld>
            <a:endParaRPr lang="en-US"/>
          </a:p>
        </p:txBody>
      </p:sp>
      <p:sp>
        <p:nvSpPr>
          <p:cNvPr id="5" name="Footer Placeholder 4">
            <a:extLst>
              <a:ext uri="{FF2B5EF4-FFF2-40B4-BE49-F238E27FC236}">
                <a16:creationId xmlns:a16="http://schemas.microsoft.com/office/drawing/2014/main" id="{405475A3-D1ED-CD78-6A45-0476E58BB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34777-EC4A-63DC-F5E2-4DD149C9F2F1}"/>
              </a:ext>
            </a:extLst>
          </p:cNvPr>
          <p:cNvSpPr>
            <a:spLocks noGrp="1"/>
          </p:cNvSpPr>
          <p:nvPr>
            <p:ph type="sldNum" sz="quarter" idx="12"/>
          </p:nvPr>
        </p:nvSpPr>
        <p:spPr/>
        <p:txBody>
          <a:bodyPr/>
          <a:lstStyle/>
          <a:p>
            <a:fld id="{D7123306-94B0-1749-A05E-41D775CBC90E}" type="slidenum">
              <a:rPr lang="en-US" smtClean="0"/>
              <a:t>‹#›</a:t>
            </a:fld>
            <a:endParaRPr lang="en-US"/>
          </a:p>
        </p:txBody>
      </p:sp>
    </p:spTree>
    <p:extLst>
      <p:ext uri="{BB962C8B-B14F-4D97-AF65-F5344CB8AC3E}">
        <p14:creationId xmlns:p14="http://schemas.microsoft.com/office/powerpoint/2010/main" val="1446302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4E6B-0957-490F-DE57-856D5B0BBCD0}"/>
              </a:ext>
            </a:extLst>
          </p:cNvPr>
          <p:cNvSpPr>
            <a:spLocks noGrp="1"/>
          </p:cNvSpPr>
          <p:nvPr>
            <p:ph type="title" hasCustomPrompt="1"/>
          </p:nvPr>
        </p:nvSpPr>
        <p:spPr/>
        <p:txBody>
          <a:bodyPr/>
          <a:lstStyle>
            <a:lvl1pPr>
              <a:defRPr b="1" spc="0">
                <a:solidFill>
                  <a:schemeClr val="tx2"/>
                </a:solidFill>
                <a:latin typeface="Aptos Display"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6735683-8C69-B29A-7A3A-1817BADE7156}"/>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7E54F-B0A3-B1E2-BBAD-7D7BA7EA3FF9}"/>
              </a:ext>
            </a:extLst>
          </p:cNvPr>
          <p:cNvSpPr>
            <a:spLocks noGrp="1"/>
          </p:cNvSpPr>
          <p:nvPr>
            <p:ph type="dt" sz="half" idx="10"/>
          </p:nvPr>
        </p:nvSpPr>
        <p:spPr/>
        <p:txBody>
          <a:bodyPr/>
          <a:lstStyle/>
          <a:p>
            <a:fld id="{E540248E-5C1E-C84E-80E0-655EF3E58EAD}" type="datetimeFigureOut">
              <a:rPr lang="en-US" smtClean="0"/>
              <a:t>11/13/2024</a:t>
            </a:fld>
            <a:endParaRPr lang="en-US"/>
          </a:p>
        </p:txBody>
      </p:sp>
      <p:sp>
        <p:nvSpPr>
          <p:cNvPr id="5" name="Footer Placeholder 4">
            <a:extLst>
              <a:ext uri="{FF2B5EF4-FFF2-40B4-BE49-F238E27FC236}">
                <a16:creationId xmlns:a16="http://schemas.microsoft.com/office/drawing/2014/main" id="{4998D25C-5A9A-8510-2471-33A70F63B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5E35E-0F75-D47B-7F57-9C2B03D6AE61}"/>
              </a:ext>
            </a:extLst>
          </p:cNvPr>
          <p:cNvSpPr>
            <a:spLocks noGrp="1"/>
          </p:cNvSpPr>
          <p:nvPr>
            <p:ph type="sldNum" sz="quarter" idx="12"/>
          </p:nvPr>
        </p:nvSpPr>
        <p:spPr/>
        <p:txBody>
          <a:bodyPr/>
          <a:lstStyle/>
          <a:p>
            <a:fld id="{D7123306-94B0-1749-A05E-41D775CBC90E}" type="slidenum">
              <a:rPr lang="en-US" smtClean="0"/>
              <a:t>‹#›</a:t>
            </a:fld>
            <a:endParaRPr lang="en-US"/>
          </a:p>
        </p:txBody>
      </p:sp>
    </p:spTree>
    <p:extLst>
      <p:ext uri="{BB962C8B-B14F-4D97-AF65-F5344CB8AC3E}">
        <p14:creationId xmlns:p14="http://schemas.microsoft.com/office/powerpoint/2010/main" val="33861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2C15-CF91-FD30-E465-065BCC72078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E03799F-1F44-EE19-29E2-8BD28C16D2E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4F8AE8-B31B-58BD-AB74-29DF826004D8}"/>
              </a:ext>
            </a:extLst>
          </p:cNvPr>
          <p:cNvSpPr>
            <a:spLocks noGrp="1"/>
          </p:cNvSpPr>
          <p:nvPr>
            <p:ph type="dt" sz="half" idx="10"/>
          </p:nvPr>
        </p:nvSpPr>
        <p:spPr/>
        <p:txBody>
          <a:bodyPr/>
          <a:lstStyle/>
          <a:p>
            <a:fld id="{E540248E-5C1E-C84E-80E0-655EF3E58EAD}" type="datetimeFigureOut">
              <a:rPr lang="en-US" smtClean="0"/>
              <a:t>11/13/2024</a:t>
            </a:fld>
            <a:endParaRPr lang="en-US"/>
          </a:p>
        </p:txBody>
      </p:sp>
      <p:sp>
        <p:nvSpPr>
          <p:cNvPr id="5" name="Footer Placeholder 4">
            <a:extLst>
              <a:ext uri="{FF2B5EF4-FFF2-40B4-BE49-F238E27FC236}">
                <a16:creationId xmlns:a16="http://schemas.microsoft.com/office/drawing/2014/main" id="{809F0E20-B58F-4458-8232-5CE187E2C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21C35-1D9D-D592-9C01-290A1B11CA34}"/>
              </a:ext>
            </a:extLst>
          </p:cNvPr>
          <p:cNvSpPr>
            <a:spLocks noGrp="1"/>
          </p:cNvSpPr>
          <p:nvPr>
            <p:ph type="sldNum" sz="quarter" idx="12"/>
          </p:nvPr>
        </p:nvSpPr>
        <p:spPr/>
        <p:txBody>
          <a:bodyPr/>
          <a:lstStyle/>
          <a:p>
            <a:fld id="{D7123306-94B0-1749-A05E-41D775CBC90E}" type="slidenum">
              <a:rPr lang="en-US" smtClean="0"/>
              <a:t>‹#›</a:t>
            </a:fld>
            <a:endParaRPr lang="en-US"/>
          </a:p>
        </p:txBody>
      </p:sp>
    </p:spTree>
    <p:extLst>
      <p:ext uri="{BB962C8B-B14F-4D97-AF65-F5344CB8AC3E}">
        <p14:creationId xmlns:p14="http://schemas.microsoft.com/office/powerpoint/2010/main" val="68825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F7E5-4424-D33B-C9DD-E8C5E5E132CB}"/>
              </a:ext>
            </a:extLst>
          </p:cNvPr>
          <p:cNvSpPr>
            <a:spLocks noGrp="1"/>
          </p:cNvSpPr>
          <p:nvPr>
            <p:ph type="title"/>
          </p:nvPr>
        </p:nvSpPr>
        <p:spPr/>
        <p:txBody>
          <a:bodyPr/>
          <a:lstStyle>
            <a:lvl1pPr>
              <a:defRPr b="1" i="0">
                <a:latin typeface="Aptos Display"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2C40B44-14BB-6F90-21D3-6F2C4C17C9B2}"/>
              </a:ext>
            </a:extLst>
          </p:cNvPr>
          <p:cNvSpPr>
            <a:spLocks noGrp="1"/>
          </p:cNvSpPr>
          <p:nvPr>
            <p:ph sz="half" idx="1"/>
          </p:nvPr>
        </p:nvSpPr>
        <p:spPr>
          <a:xfrm>
            <a:off x="628650" y="1369219"/>
            <a:ext cx="3886200" cy="3263504"/>
          </a:xfrm>
        </p:spPr>
        <p:txBody>
          <a:bodyPr/>
          <a:lstStyle>
            <a:lvl1pPr>
              <a:defRPr>
                <a:latin typeface="Aptos Display" panose="020B0004020202020204" pitchFamily="34" charset="0"/>
              </a:defRPr>
            </a:lvl1pPr>
            <a:lvl2pPr>
              <a:defRPr>
                <a:latin typeface="Aptos Display" panose="020B0004020202020204" pitchFamily="34" charset="0"/>
              </a:defRPr>
            </a:lvl2pPr>
            <a:lvl3pPr>
              <a:defRPr>
                <a:latin typeface="Aptos Display" panose="020B0004020202020204" pitchFamily="34" charset="0"/>
              </a:defRPr>
            </a:lvl3pPr>
            <a:lvl4pPr>
              <a:defRPr>
                <a:latin typeface="Aptos Display" panose="020B0004020202020204" pitchFamily="34" charset="0"/>
              </a:defRPr>
            </a:lvl4pPr>
            <a:lvl5pPr>
              <a:defRPr>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A7F835-D1D5-B37D-FEAF-1158B70267E6}"/>
              </a:ext>
            </a:extLst>
          </p:cNvPr>
          <p:cNvSpPr>
            <a:spLocks noGrp="1"/>
          </p:cNvSpPr>
          <p:nvPr>
            <p:ph sz="half" idx="2"/>
          </p:nvPr>
        </p:nvSpPr>
        <p:spPr>
          <a:xfrm>
            <a:off x="4629150" y="1369219"/>
            <a:ext cx="3886200" cy="3263504"/>
          </a:xfrm>
        </p:spPr>
        <p:txBody>
          <a:bodyPr/>
          <a:lstStyle>
            <a:lvl1pPr>
              <a:defRPr>
                <a:latin typeface="Aptos Display" panose="020B0004020202020204" pitchFamily="34" charset="0"/>
              </a:defRPr>
            </a:lvl1pPr>
            <a:lvl2pPr>
              <a:defRPr>
                <a:latin typeface="Aptos Display" panose="020B0004020202020204" pitchFamily="34" charset="0"/>
              </a:defRPr>
            </a:lvl2pPr>
            <a:lvl3pPr>
              <a:defRPr>
                <a:latin typeface="Aptos Display" panose="020B0004020202020204" pitchFamily="34" charset="0"/>
              </a:defRPr>
            </a:lvl3pPr>
            <a:lvl4pPr>
              <a:defRPr>
                <a:latin typeface="Aptos Display" panose="020B0004020202020204" pitchFamily="34" charset="0"/>
              </a:defRPr>
            </a:lvl4pPr>
            <a:lvl5pPr>
              <a:defRPr>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7EA7F0-5620-114C-992B-50705C92BF00}"/>
              </a:ext>
            </a:extLst>
          </p:cNvPr>
          <p:cNvSpPr>
            <a:spLocks noGrp="1"/>
          </p:cNvSpPr>
          <p:nvPr>
            <p:ph type="dt" sz="half" idx="10"/>
          </p:nvPr>
        </p:nvSpPr>
        <p:spPr/>
        <p:txBody>
          <a:bodyPr/>
          <a:lstStyle/>
          <a:p>
            <a:fld id="{E540248E-5C1E-C84E-80E0-655EF3E58EAD}" type="datetimeFigureOut">
              <a:rPr lang="en-US" smtClean="0"/>
              <a:t>11/13/2024</a:t>
            </a:fld>
            <a:endParaRPr lang="en-US"/>
          </a:p>
        </p:txBody>
      </p:sp>
      <p:sp>
        <p:nvSpPr>
          <p:cNvPr id="6" name="Footer Placeholder 5">
            <a:extLst>
              <a:ext uri="{FF2B5EF4-FFF2-40B4-BE49-F238E27FC236}">
                <a16:creationId xmlns:a16="http://schemas.microsoft.com/office/drawing/2014/main" id="{286A2748-2592-F1A1-FE83-8DA23DFE7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5DDE1-0C6F-3558-5E79-4DC7FAFB37E3}"/>
              </a:ext>
            </a:extLst>
          </p:cNvPr>
          <p:cNvSpPr>
            <a:spLocks noGrp="1"/>
          </p:cNvSpPr>
          <p:nvPr>
            <p:ph type="sldNum" sz="quarter" idx="12"/>
          </p:nvPr>
        </p:nvSpPr>
        <p:spPr/>
        <p:txBody>
          <a:bodyPr/>
          <a:lstStyle/>
          <a:p>
            <a:fld id="{D7123306-94B0-1749-A05E-41D775CBC90E}" type="slidenum">
              <a:rPr lang="en-US" smtClean="0"/>
              <a:t>‹#›</a:t>
            </a:fld>
            <a:endParaRPr lang="en-US"/>
          </a:p>
        </p:txBody>
      </p:sp>
    </p:spTree>
    <p:extLst>
      <p:ext uri="{BB962C8B-B14F-4D97-AF65-F5344CB8AC3E}">
        <p14:creationId xmlns:p14="http://schemas.microsoft.com/office/powerpoint/2010/main" val="2812011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9463-1654-0E23-F3B7-EC6F6217DCB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825112-95C9-2A17-4433-044390D1845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5718E24-96B3-2383-A559-953A6A9306C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BF8C8-4BEC-E71E-CBD4-56DD435F786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BF09A84-8ADF-0161-B4C9-D0BC54E0673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00567C-72DC-5E6B-AC91-46B1CE865C79}"/>
              </a:ext>
            </a:extLst>
          </p:cNvPr>
          <p:cNvSpPr>
            <a:spLocks noGrp="1"/>
          </p:cNvSpPr>
          <p:nvPr>
            <p:ph type="dt" sz="half" idx="10"/>
          </p:nvPr>
        </p:nvSpPr>
        <p:spPr/>
        <p:txBody>
          <a:bodyPr/>
          <a:lstStyle/>
          <a:p>
            <a:fld id="{E540248E-5C1E-C84E-80E0-655EF3E58EAD}" type="datetimeFigureOut">
              <a:rPr lang="en-US" smtClean="0"/>
              <a:t>11/13/2024</a:t>
            </a:fld>
            <a:endParaRPr lang="en-US"/>
          </a:p>
        </p:txBody>
      </p:sp>
      <p:sp>
        <p:nvSpPr>
          <p:cNvPr id="8" name="Footer Placeholder 7">
            <a:extLst>
              <a:ext uri="{FF2B5EF4-FFF2-40B4-BE49-F238E27FC236}">
                <a16:creationId xmlns:a16="http://schemas.microsoft.com/office/drawing/2014/main" id="{B6B0CE85-316D-6934-A809-365B41EC2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299BF2-1754-8C7C-290A-5E65A41445DD}"/>
              </a:ext>
            </a:extLst>
          </p:cNvPr>
          <p:cNvSpPr>
            <a:spLocks noGrp="1"/>
          </p:cNvSpPr>
          <p:nvPr>
            <p:ph type="sldNum" sz="quarter" idx="12"/>
          </p:nvPr>
        </p:nvSpPr>
        <p:spPr/>
        <p:txBody>
          <a:bodyPr/>
          <a:lstStyle/>
          <a:p>
            <a:fld id="{D7123306-94B0-1749-A05E-41D775CBC90E}" type="slidenum">
              <a:rPr lang="en-US" smtClean="0"/>
              <a:t>‹#›</a:t>
            </a:fld>
            <a:endParaRPr lang="en-US"/>
          </a:p>
        </p:txBody>
      </p:sp>
    </p:spTree>
    <p:extLst>
      <p:ext uri="{BB962C8B-B14F-4D97-AF65-F5344CB8AC3E}">
        <p14:creationId xmlns:p14="http://schemas.microsoft.com/office/powerpoint/2010/main" val="1213998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B30F-FB86-2195-73A4-1D71558616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7DA039-E4FC-A121-F608-B9B2ABEE1C54}"/>
              </a:ext>
            </a:extLst>
          </p:cNvPr>
          <p:cNvSpPr>
            <a:spLocks noGrp="1"/>
          </p:cNvSpPr>
          <p:nvPr>
            <p:ph type="dt" sz="half" idx="10"/>
          </p:nvPr>
        </p:nvSpPr>
        <p:spPr/>
        <p:txBody>
          <a:bodyPr/>
          <a:lstStyle/>
          <a:p>
            <a:fld id="{E540248E-5C1E-C84E-80E0-655EF3E58EAD}" type="datetimeFigureOut">
              <a:rPr lang="en-US" smtClean="0"/>
              <a:t>11/13/2024</a:t>
            </a:fld>
            <a:endParaRPr lang="en-US"/>
          </a:p>
        </p:txBody>
      </p:sp>
      <p:sp>
        <p:nvSpPr>
          <p:cNvPr id="4" name="Footer Placeholder 3">
            <a:extLst>
              <a:ext uri="{FF2B5EF4-FFF2-40B4-BE49-F238E27FC236}">
                <a16:creationId xmlns:a16="http://schemas.microsoft.com/office/drawing/2014/main" id="{A73DD8ED-D5BA-7E25-4FEA-3C00DB7E06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C267AB-CD78-CCF6-CD98-E1E627BB1366}"/>
              </a:ext>
            </a:extLst>
          </p:cNvPr>
          <p:cNvSpPr>
            <a:spLocks noGrp="1"/>
          </p:cNvSpPr>
          <p:nvPr>
            <p:ph type="sldNum" sz="quarter" idx="12"/>
          </p:nvPr>
        </p:nvSpPr>
        <p:spPr/>
        <p:txBody>
          <a:bodyPr/>
          <a:lstStyle/>
          <a:p>
            <a:fld id="{D7123306-94B0-1749-A05E-41D775CBC90E}" type="slidenum">
              <a:rPr lang="en-US" smtClean="0"/>
              <a:t>‹#›</a:t>
            </a:fld>
            <a:endParaRPr lang="en-US"/>
          </a:p>
        </p:txBody>
      </p:sp>
    </p:spTree>
    <p:extLst>
      <p:ext uri="{BB962C8B-B14F-4D97-AF65-F5344CB8AC3E}">
        <p14:creationId xmlns:p14="http://schemas.microsoft.com/office/powerpoint/2010/main" val="2391267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49AD8-C534-48BB-8148-5BD657155B04}"/>
              </a:ext>
            </a:extLst>
          </p:cNvPr>
          <p:cNvSpPr>
            <a:spLocks noGrp="1"/>
          </p:cNvSpPr>
          <p:nvPr>
            <p:ph type="dt" sz="half" idx="10"/>
          </p:nvPr>
        </p:nvSpPr>
        <p:spPr/>
        <p:txBody>
          <a:bodyPr/>
          <a:lstStyle/>
          <a:p>
            <a:fld id="{E540248E-5C1E-C84E-80E0-655EF3E58EAD}" type="datetimeFigureOut">
              <a:rPr lang="en-US" smtClean="0"/>
              <a:t>11/13/2024</a:t>
            </a:fld>
            <a:endParaRPr lang="en-US"/>
          </a:p>
        </p:txBody>
      </p:sp>
      <p:sp>
        <p:nvSpPr>
          <p:cNvPr id="3" name="Footer Placeholder 2">
            <a:extLst>
              <a:ext uri="{FF2B5EF4-FFF2-40B4-BE49-F238E27FC236}">
                <a16:creationId xmlns:a16="http://schemas.microsoft.com/office/drawing/2014/main" id="{9CBFEAEA-4796-01AA-6E62-84737653C3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328C3E-D0E9-D72A-91BE-AC8FC9777114}"/>
              </a:ext>
            </a:extLst>
          </p:cNvPr>
          <p:cNvSpPr>
            <a:spLocks noGrp="1"/>
          </p:cNvSpPr>
          <p:nvPr>
            <p:ph type="sldNum" sz="quarter" idx="12"/>
          </p:nvPr>
        </p:nvSpPr>
        <p:spPr/>
        <p:txBody>
          <a:bodyPr/>
          <a:lstStyle/>
          <a:p>
            <a:fld id="{D7123306-94B0-1749-A05E-41D775CBC90E}" type="slidenum">
              <a:rPr lang="en-US" smtClean="0"/>
              <a:t>‹#›</a:t>
            </a:fld>
            <a:endParaRPr lang="en-US"/>
          </a:p>
        </p:txBody>
      </p:sp>
    </p:spTree>
    <p:extLst>
      <p:ext uri="{BB962C8B-B14F-4D97-AF65-F5344CB8AC3E}">
        <p14:creationId xmlns:p14="http://schemas.microsoft.com/office/powerpoint/2010/main" val="1313219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FF25-8C39-B0A1-68B9-631F2F6CE47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8BF5C01-0C59-89C5-AB0A-2FCAAB58012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8A1D2C-CFC1-6883-29F6-58F9154101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1BF381-3D53-DBC8-9CAE-9078AE7B7150}"/>
              </a:ext>
            </a:extLst>
          </p:cNvPr>
          <p:cNvSpPr>
            <a:spLocks noGrp="1"/>
          </p:cNvSpPr>
          <p:nvPr>
            <p:ph type="dt" sz="half" idx="10"/>
          </p:nvPr>
        </p:nvSpPr>
        <p:spPr/>
        <p:txBody>
          <a:bodyPr/>
          <a:lstStyle/>
          <a:p>
            <a:fld id="{E540248E-5C1E-C84E-80E0-655EF3E58EAD}" type="datetimeFigureOut">
              <a:rPr lang="en-US" smtClean="0"/>
              <a:t>11/13/2024</a:t>
            </a:fld>
            <a:endParaRPr lang="en-US"/>
          </a:p>
        </p:txBody>
      </p:sp>
      <p:sp>
        <p:nvSpPr>
          <p:cNvPr id="6" name="Footer Placeholder 5">
            <a:extLst>
              <a:ext uri="{FF2B5EF4-FFF2-40B4-BE49-F238E27FC236}">
                <a16:creationId xmlns:a16="http://schemas.microsoft.com/office/drawing/2014/main" id="{2739C758-4B37-16B1-611B-9BEA48491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ACA2B-D31E-22CD-207D-B2A770701D79}"/>
              </a:ext>
            </a:extLst>
          </p:cNvPr>
          <p:cNvSpPr>
            <a:spLocks noGrp="1"/>
          </p:cNvSpPr>
          <p:nvPr>
            <p:ph type="sldNum" sz="quarter" idx="12"/>
          </p:nvPr>
        </p:nvSpPr>
        <p:spPr/>
        <p:txBody>
          <a:bodyPr/>
          <a:lstStyle/>
          <a:p>
            <a:fld id="{D7123306-94B0-1749-A05E-41D775CBC90E}" type="slidenum">
              <a:rPr lang="en-US" smtClean="0"/>
              <a:t>‹#›</a:t>
            </a:fld>
            <a:endParaRPr lang="en-US"/>
          </a:p>
        </p:txBody>
      </p:sp>
    </p:spTree>
    <p:extLst>
      <p:ext uri="{BB962C8B-B14F-4D97-AF65-F5344CB8AC3E}">
        <p14:creationId xmlns:p14="http://schemas.microsoft.com/office/powerpoint/2010/main" val="2654565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2919-89CC-A7B9-504A-D232F325AC5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044174-4355-373A-0303-DC0F03F45C1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C149D20-E9E6-B537-C7AC-E8609A118A7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224D181-DA31-8452-FB21-7EA204BBA704}"/>
              </a:ext>
            </a:extLst>
          </p:cNvPr>
          <p:cNvSpPr>
            <a:spLocks noGrp="1"/>
          </p:cNvSpPr>
          <p:nvPr>
            <p:ph type="dt" sz="half" idx="10"/>
          </p:nvPr>
        </p:nvSpPr>
        <p:spPr/>
        <p:txBody>
          <a:bodyPr/>
          <a:lstStyle/>
          <a:p>
            <a:fld id="{E540248E-5C1E-C84E-80E0-655EF3E58EAD}" type="datetimeFigureOut">
              <a:rPr lang="en-US" smtClean="0"/>
              <a:t>11/13/2024</a:t>
            </a:fld>
            <a:endParaRPr lang="en-US"/>
          </a:p>
        </p:txBody>
      </p:sp>
      <p:sp>
        <p:nvSpPr>
          <p:cNvPr id="6" name="Footer Placeholder 5">
            <a:extLst>
              <a:ext uri="{FF2B5EF4-FFF2-40B4-BE49-F238E27FC236}">
                <a16:creationId xmlns:a16="http://schemas.microsoft.com/office/drawing/2014/main" id="{E7767650-66E9-3A94-AA88-648FA2702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A02D4-E153-C6F7-D615-B3D0BAFACF57}"/>
              </a:ext>
            </a:extLst>
          </p:cNvPr>
          <p:cNvSpPr>
            <a:spLocks noGrp="1"/>
          </p:cNvSpPr>
          <p:nvPr>
            <p:ph type="sldNum" sz="quarter" idx="12"/>
          </p:nvPr>
        </p:nvSpPr>
        <p:spPr/>
        <p:txBody>
          <a:bodyPr/>
          <a:lstStyle/>
          <a:p>
            <a:fld id="{D7123306-94B0-1749-A05E-41D775CBC90E}" type="slidenum">
              <a:rPr lang="en-US" smtClean="0"/>
              <a:t>‹#›</a:t>
            </a:fld>
            <a:endParaRPr lang="en-US"/>
          </a:p>
        </p:txBody>
      </p:sp>
    </p:spTree>
    <p:extLst>
      <p:ext uri="{BB962C8B-B14F-4D97-AF65-F5344CB8AC3E}">
        <p14:creationId xmlns:p14="http://schemas.microsoft.com/office/powerpoint/2010/main" val="1358828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9631-6CEA-66ED-F6D4-BD2EF9228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897E7F-1884-007B-99FB-0A443F15B4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AD01D-B49F-B3C9-F4B7-5DEFD47E6243}"/>
              </a:ext>
            </a:extLst>
          </p:cNvPr>
          <p:cNvSpPr>
            <a:spLocks noGrp="1"/>
          </p:cNvSpPr>
          <p:nvPr>
            <p:ph type="dt" sz="half" idx="10"/>
          </p:nvPr>
        </p:nvSpPr>
        <p:spPr/>
        <p:txBody>
          <a:bodyPr/>
          <a:lstStyle/>
          <a:p>
            <a:fld id="{E540248E-5C1E-C84E-80E0-655EF3E58EAD}" type="datetimeFigureOut">
              <a:rPr lang="en-US" smtClean="0"/>
              <a:t>11/13/2024</a:t>
            </a:fld>
            <a:endParaRPr lang="en-US"/>
          </a:p>
        </p:txBody>
      </p:sp>
      <p:sp>
        <p:nvSpPr>
          <p:cNvPr id="5" name="Footer Placeholder 4">
            <a:extLst>
              <a:ext uri="{FF2B5EF4-FFF2-40B4-BE49-F238E27FC236}">
                <a16:creationId xmlns:a16="http://schemas.microsoft.com/office/drawing/2014/main" id="{095AE1CD-7320-BD8F-C821-AB982422D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CC68A-31BB-6AE9-02D5-2E4EA0A1A1CB}"/>
              </a:ext>
            </a:extLst>
          </p:cNvPr>
          <p:cNvSpPr>
            <a:spLocks noGrp="1"/>
          </p:cNvSpPr>
          <p:nvPr>
            <p:ph type="sldNum" sz="quarter" idx="12"/>
          </p:nvPr>
        </p:nvSpPr>
        <p:spPr/>
        <p:txBody>
          <a:bodyPr/>
          <a:lstStyle/>
          <a:p>
            <a:fld id="{D7123306-94B0-1749-A05E-41D775CBC90E}" type="slidenum">
              <a:rPr lang="en-US" smtClean="0"/>
              <a:t>‹#›</a:t>
            </a:fld>
            <a:endParaRPr lang="en-US"/>
          </a:p>
        </p:txBody>
      </p:sp>
    </p:spTree>
    <p:extLst>
      <p:ext uri="{BB962C8B-B14F-4D97-AF65-F5344CB8AC3E}">
        <p14:creationId xmlns:p14="http://schemas.microsoft.com/office/powerpoint/2010/main" val="4214217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6E2E8D-60D9-A94D-FAF0-466AF41E456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8A72F2-9D8E-6241-ED6B-ED55558CA5E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C4BF5-61B3-50D3-16F4-32945305A552}"/>
              </a:ext>
            </a:extLst>
          </p:cNvPr>
          <p:cNvSpPr>
            <a:spLocks noGrp="1"/>
          </p:cNvSpPr>
          <p:nvPr>
            <p:ph type="dt" sz="half" idx="10"/>
          </p:nvPr>
        </p:nvSpPr>
        <p:spPr/>
        <p:txBody>
          <a:bodyPr/>
          <a:lstStyle/>
          <a:p>
            <a:fld id="{E540248E-5C1E-C84E-80E0-655EF3E58EAD}" type="datetimeFigureOut">
              <a:rPr lang="en-US" smtClean="0"/>
              <a:t>11/13/2024</a:t>
            </a:fld>
            <a:endParaRPr lang="en-US"/>
          </a:p>
        </p:txBody>
      </p:sp>
      <p:sp>
        <p:nvSpPr>
          <p:cNvPr id="5" name="Footer Placeholder 4">
            <a:extLst>
              <a:ext uri="{FF2B5EF4-FFF2-40B4-BE49-F238E27FC236}">
                <a16:creationId xmlns:a16="http://schemas.microsoft.com/office/drawing/2014/main" id="{FE719AD6-BE9F-8A09-696A-FE1D60A0B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4E64D-2CFC-564D-D283-D0BD8BFE01A6}"/>
              </a:ext>
            </a:extLst>
          </p:cNvPr>
          <p:cNvSpPr>
            <a:spLocks noGrp="1"/>
          </p:cNvSpPr>
          <p:nvPr>
            <p:ph type="sldNum" sz="quarter" idx="12"/>
          </p:nvPr>
        </p:nvSpPr>
        <p:spPr/>
        <p:txBody>
          <a:bodyPr/>
          <a:lstStyle/>
          <a:p>
            <a:fld id="{D7123306-94B0-1749-A05E-41D775CBC90E}" type="slidenum">
              <a:rPr lang="en-US" smtClean="0"/>
              <a:t>‹#›</a:t>
            </a:fld>
            <a:endParaRPr lang="en-US"/>
          </a:p>
        </p:txBody>
      </p:sp>
    </p:spTree>
    <p:extLst>
      <p:ext uri="{BB962C8B-B14F-4D97-AF65-F5344CB8AC3E}">
        <p14:creationId xmlns:p14="http://schemas.microsoft.com/office/powerpoint/2010/main" val="3385480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g242a49b9b71_1_23"/>
          <p:cNvSpPr txBox="1">
            <a:spLocks noGrp="1"/>
          </p:cNvSpPr>
          <p:nvPr>
            <p:ph type="title"/>
          </p:nvPr>
        </p:nvSpPr>
        <p:spPr>
          <a:xfrm>
            <a:off x="2917555" y="1095756"/>
            <a:ext cx="3365100" cy="362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sz="2300" b="1" i="0">
                <a:solidFill>
                  <a:srgbClr val="7E7E7E"/>
                </a:solidFill>
                <a:latin typeface="Trebuchet MS"/>
                <a:ea typeface="Trebuchet MS"/>
                <a:cs typeface="Trebuchet MS"/>
                <a:sym typeface="Trebuchet M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g242a49b9b71_1_23"/>
          <p:cNvSpPr txBox="1">
            <a:spLocks noGrp="1"/>
          </p:cNvSpPr>
          <p:nvPr>
            <p:ph type="body" idx="1"/>
          </p:nvPr>
        </p:nvSpPr>
        <p:spPr>
          <a:xfrm>
            <a:off x="516255" y="1144906"/>
            <a:ext cx="7845000" cy="353992"/>
          </a:xfrm>
          <a:prstGeom prst="rect">
            <a:avLst/>
          </a:prstGeom>
          <a:noFill/>
          <a:ln>
            <a:noFill/>
          </a:ln>
        </p:spPr>
        <p:txBody>
          <a:bodyPr spcFirstLastPara="1" wrap="square" lIns="0" tIns="0" rIns="0" bIns="0" anchor="t" anchorCtr="0">
            <a:spAutoFit/>
          </a:bodyPr>
          <a:lstStyle>
            <a:lvl1pPr marL="457189" lvl="0" indent="-228594" algn="l">
              <a:lnSpc>
                <a:spcPct val="100000"/>
              </a:lnSpc>
              <a:spcBef>
                <a:spcPts val="0"/>
              </a:spcBef>
              <a:spcAft>
                <a:spcPts val="0"/>
              </a:spcAft>
              <a:buSzPts val="1100"/>
              <a:buNone/>
              <a:defRPr sz="2300" b="0" i="0">
                <a:solidFill>
                  <a:srgbClr val="7E7E7E"/>
                </a:solidFill>
                <a:latin typeface="Calibri"/>
                <a:ea typeface="Calibri"/>
                <a:cs typeface="Calibri"/>
                <a:sym typeface="Calibri"/>
              </a:defRPr>
            </a:lvl1pPr>
            <a:lvl2pPr marL="914378" lvl="1" indent="-228594" algn="l">
              <a:lnSpc>
                <a:spcPct val="100000"/>
              </a:lnSpc>
              <a:spcBef>
                <a:spcPts val="0"/>
              </a:spcBef>
              <a:spcAft>
                <a:spcPts val="0"/>
              </a:spcAft>
              <a:buSzPts val="1100"/>
              <a:buNone/>
              <a:defRPr/>
            </a:lvl2pPr>
            <a:lvl3pPr marL="1371566" lvl="2" indent="-228594" algn="l">
              <a:lnSpc>
                <a:spcPct val="100000"/>
              </a:lnSpc>
              <a:spcBef>
                <a:spcPts val="0"/>
              </a:spcBef>
              <a:spcAft>
                <a:spcPts val="0"/>
              </a:spcAft>
              <a:buSzPts val="1100"/>
              <a:buNone/>
              <a:defRPr/>
            </a:lvl3pPr>
            <a:lvl4pPr marL="1828754" lvl="3" indent="-228594" algn="l">
              <a:lnSpc>
                <a:spcPct val="100000"/>
              </a:lnSpc>
              <a:spcBef>
                <a:spcPts val="0"/>
              </a:spcBef>
              <a:spcAft>
                <a:spcPts val="0"/>
              </a:spcAft>
              <a:buSzPts val="1100"/>
              <a:buNone/>
              <a:defRPr/>
            </a:lvl4pPr>
            <a:lvl5pPr marL="2285943" lvl="4" indent="-228594" algn="l">
              <a:lnSpc>
                <a:spcPct val="100000"/>
              </a:lnSpc>
              <a:spcBef>
                <a:spcPts val="0"/>
              </a:spcBef>
              <a:spcAft>
                <a:spcPts val="0"/>
              </a:spcAft>
              <a:buSzPts val="1100"/>
              <a:buNone/>
              <a:defRPr/>
            </a:lvl5pPr>
            <a:lvl6pPr marL="2743132" lvl="5" indent="-228594" algn="l">
              <a:lnSpc>
                <a:spcPct val="100000"/>
              </a:lnSpc>
              <a:spcBef>
                <a:spcPts val="0"/>
              </a:spcBef>
              <a:spcAft>
                <a:spcPts val="0"/>
              </a:spcAft>
              <a:buSzPts val="1100"/>
              <a:buNone/>
              <a:defRPr/>
            </a:lvl6pPr>
            <a:lvl7pPr marL="3200320" lvl="6" indent="-228594" algn="l">
              <a:lnSpc>
                <a:spcPct val="100000"/>
              </a:lnSpc>
              <a:spcBef>
                <a:spcPts val="0"/>
              </a:spcBef>
              <a:spcAft>
                <a:spcPts val="0"/>
              </a:spcAft>
              <a:buSzPts val="1100"/>
              <a:buNone/>
              <a:defRPr/>
            </a:lvl7pPr>
            <a:lvl8pPr marL="3657509" lvl="7" indent="-228594" algn="l">
              <a:lnSpc>
                <a:spcPct val="100000"/>
              </a:lnSpc>
              <a:spcBef>
                <a:spcPts val="0"/>
              </a:spcBef>
              <a:spcAft>
                <a:spcPts val="0"/>
              </a:spcAft>
              <a:buSzPts val="1100"/>
              <a:buNone/>
              <a:defRPr/>
            </a:lvl8pPr>
            <a:lvl9pPr marL="4114697" lvl="8" indent="-228594" algn="l">
              <a:lnSpc>
                <a:spcPct val="100000"/>
              </a:lnSpc>
              <a:spcBef>
                <a:spcPts val="0"/>
              </a:spcBef>
              <a:spcAft>
                <a:spcPts val="0"/>
              </a:spcAft>
              <a:buSzPts val="1100"/>
              <a:buNone/>
              <a:defRPr/>
            </a:lvl9pPr>
          </a:lstStyle>
          <a:p>
            <a:endParaRPr/>
          </a:p>
        </p:txBody>
      </p:sp>
      <p:sp>
        <p:nvSpPr>
          <p:cNvPr id="19" name="Google Shape;19;g242a49b9b71_1_23"/>
          <p:cNvSpPr txBox="1">
            <a:spLocks noGrp="1"/>
          </p:cNvSpPr>
          <p:nvPr>
            <p:ph type="ftr" idx="11"/>
          </p:nvPr>
        </p:nvSpPr>
        <p:spPr>
          <a:xfrm>
            <a:off x="3108960" y="4783456"/>
            <a:ext cx="292620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defTabSz="914378"/>
            <a:endParaRPr lang="en-US"/>
          </a:p>
        </p:txBody>
      </p:sp>
      <p:sp>
        <p:nvSpPr>
          <p:cNvPr id="20" name="Google Shape;20;g242a49b9b71_1_23"/>
          <p:cNvSpPr txBox="1">
            <a:spLocks noGrp="1"/>
          </p:cNvSpPr>
          <p:nvPr>
            <p:ph type="dt" idx="10"/>
          </p:nvPr>
        </p:nvSpPr>
        <p:spPr>
          <a:xfrm>
            <a:off x="457200" y="4783456"/>
            <a:ext cx="210300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defTabSz="914378"/>
            <a:endParaRPr lang="en-US"/>
          </a:p>
        </p:txBody>
      </p:sp>
      <p:sp>
        <p:nvSpPr>
          <p:cNvPr id="21" name="Google Shape;21;g242a49b9b71_1_23"/>
          <p:cNvSpPr txBox="1">
            <a:spLocks noGrp="1"/>
          </p:cNvSpPr>
          <p:nvPr>
            <p:ph type="sldNum" idx="12"/>
          </p:nvPr>
        </p:nvSpPr>
        <p:spPr>
          <a:xfrm>
            <a:off x="124301" y="4900184"/>
            <a:ext cx="180900" cy="142668"/>
          </a:xfrm>
          <a:prstGeom prst="rect">
            <a:avLst/>
          </a:prstGeom>
          <a:noFill/>
          <a:ln>
            <a:noFill/>
          </a:ln>
        </p:spPr>
        <p:txBody>
          <a:bodyPr spcFirstLastPara="1" wrap="square" lIns="0" tIns="0" rIns="0" bIns="0" anchor="t" anchorCtr="0">
            <a:spAutoFit/>
          </a:bodyPr>
          <a:lstStyle>
            <a:lvl1pPr marL="25400" marR="0" lvl="0" indent="0" algn="l">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1pPr>
            <a:lvl2pPr marL="25400" marR="0" lvl="1" indent="0" algn="l">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2pPr>
            <a:lvl3pPr marL="25400" marR="0" lvl="2" indent="0" algn="l">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3pPr>
            <a:lvl4pPr marL="25400" marR="0" lvl="3" indent="0" algn="l">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4pPr>
            <a:lvl5pPr marL="25400" marR="0" lvl="4" indent="0" algn="l">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5pPr>
            <a:lvl6pPr marL="25400" marR="0" lvl="5" indent="0" algn="l">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6pPr>
            <a:lvl7pPr marL="25400" marR="0" lvl="6" indent="0" algn="l">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7pPr>
            <a:lvl8pPr marL="25400" marR="0" lvl="7" indent="0" algn="l">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8pPr>
            <a:lvl9pPr marL="25400" marR="0" lvl="8" indent="0" algn="l">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9pPr>
          </a:lstStyle>
          <a:p>
            <a:pPr defTabSz="914378"/>
            <a:fld id="{00000000-1234-1234-1234-123412341234}" type="slidenum">
              <a:rPr lang="en-US" smtClean="0"/>
              <a:pPr defTabSz="914378"/>
              <a:t>‹#›</a:t>
            </a:fld>
            <a:endParaRPr lang="en-US"/>
          </a:p>
        </p:txBody>
      </p:sp>
    </p:spTree>
    <p:extLst>
      <p:ext uri="{BB962C8B-B14F-4D97-AF65-F5344CB8AC3E}">
        <p14:creationId xmlns:p14="http://schemas.microsoft.com/office/powerpoint/2010/main" val="3830533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1">
  <p:cSld name="Title and Content 1">
    <p:bg>
      <p:bgPr>
        <a:solidFill>
          <a:schemeClr val="lt1"/>
        </a:solidFill>
        <a:effectLst/>
      </p:bgPr>
    </p:bg>
    <p:spTree>
      <p:nvGrpSpPr>
        <p:cNvPr id="1" name="Shape 22"/>
        <p:cNvGrpSpPr/>
        <p:nvPr/>
      </p:nvGrpSpPr>
      <p:grpSpPr>
        <a:xfrm>
          <a:off x="0" y="0"/>
          <a:ext cx="0" cy="0"/>
          <a:chOff x="0" y="0"/>
          <a:chExt cx="0" cy="0"/>
        </a:xfrm>
      </p:grpSpPr>
      <p:sp>
        <p:nvSpPr>
          <p:cNvPr id="23" name="Google Shape;23;g242a49b9b71_1_59"/>
          <p:cNvSpPr txBox="1">
            <a:spLocks noGrp="1"/>
          </p:cNvSpPr>
          <p:nvPr>
            <p:ph type="body" idx="1"/>
          </p:nvPr>
        </p:nvSpPr>
        <p:spPr>
          <a:xfrm>
            <a:off x="315913" y="533400"/>
            <a:ext cx="8409000" cy="446236"/>
          </a:xfrm>
          <a:prstGeom prst="rect">
            <a:avLst/>
          </a:prstGeom>
          <a:noFill/>
          <a:ln>
            <a:noFill/>
          </a:ln>
        </p:spPr>
        <p:txBody>
          <a:bodyPr spcFirstLastPara="1" wrap="square" lIns="45700" tIns="45700" rIns="45700" bIns="45700" anchor="t" anchorCtr="0">
            <a:spAutoFit/>
          </a:bodyPr>
          <a:lstStyle>
            <a:lvl1pPr marL="457189" lvl="0" indent="-228594" algn="l">
              <a:lnSpc>
                <a:spcPct val="100000"/>
              </a:lnSpc>
              <a:spcBef>
                <a:spcPts val="0"/>
              </a:spcBef>
              <a:spcAft>
                <a:spcPts val="0"/>
              </a:spcAft>
              <a:buSzPts val="1400"/>
              <a:buNone/>
              <a:defRPr/>
            </a:lvl1pPr>
            <a:lvl2pPr marL="914378" lvl="1" indent="-342892" algn="l">
              <a:lnSpc>
                <a:spcPct val="100000"/>
              </a:lnSpc>
              <a:spcBef>
                <a:spcPts val="1800"/>
              </a:spcBef>
              <a:spcAft>
                <a:spcPts val="0"/>
              </a:spcAft>
              <a:buSzPts val="1800"/>
              <a:buChar char="•"/>
              <a:defRPr/>
            </a:lvl2pPr>
            <a:lvl3pPr marL="1371566" lvl="2" indent="-342892" algn="l">
              <a:lnSpc>
                <a:spcPct val="100000"/>
              </a:lnSpc>
              <a:spcBef>
                <a:spcPts val="450"/>
              </a:spcBef>
              <a:spcAft>
                <a:spcPts val="0"/>
              </a:spcAft>
              <a:buSzPts val="1800"/>
              <a:buChar char="–"/>
              <a:defRPr/>
            </a:lvl3pPr>
            <a:lvl4pPr marL="1828754" lvl="3" indent="-342892" algn="l">
              <a:lnSpc>
                <a:spcPct val="100000"/>
              </a:lnSpc>
              <a:spcBef>
                <a:spcPts val="180"/>
              </a:spcBef>
              <a:spcAft>
                <a:spcPts val="0"/>
              </a:spcAft>
              <a:buSzPts val="1800"/>
              <a:buChar char="&gt;"/>
              <a:defRPr/>
            </a:lvl4pPr>
            <a:lvl5pPr marL="2285943" lvl="4" indent="-342892" algn="l">
              <a:lnSpc>
                <a:spcPct val="100000"/>
              </a:lnSpc>
              <a:spcBef>
                <a:spcPts val="0"/>
              </a:spcBef>
              <a:spcAft>
                <a:spcPts val="0"/>
              </a:spcAft>
              <a:buSzPts val="1800"/>
              <a:buChar char="»"/>
              <a:defRPr/>
            </a:lvl5pPr>
            <a:lvl6pPr marL="2743132" lvl="5" indent="-342892" algn="l">
              <a:lnSpc>
                <a:spcPct val="100000"/>
              </a:lnSpc>
              <a:spcBef>
                <a:spcPts val="0"/>
              </a:spcBef>
              <a:spcAft>
                <a:spcPts val="0"/>
              </a:spcAft>
              <a:buSzPts val="1800"/>
              <a:buChar char="»"/>
              <a:defRPr/>
            </a:lvl6pPr>
            <a:lvl7pPr marL="3200320" lvl="6" indent="-342892" algn="l">
              <a:lnSpc>
                <a:spcPct val="100000"/>
              </a:lnSpc>
              <a:spcBef>
                <a:spcPts val="0"/>
              </a:spcBef>
              <a:spcAft>
                <a:spcPts val="0"/>
              </a:spcAft>
              <a:buSzPts val="1800"/>
              <a:buChar char="»"/>
              <a:defRPr/>
            </a:lvl7pPr>
            <a:lvl8pPr marL="3657509" lvl="7" indent="-342892" algn="l">
              <a:lnSpc>
                <a:spcPct val="100000"/>
              </a:lnSpc>
              <a:spcBef>
                <a:spcPts val="0"/>
              </a:spcBef>
              <a:spcAft>
                <a:spcPts val="0"/>
              </a:spcAft>
              <a:buSzPts val="1800"/>
              <a:buChar char="»"/>
              <a:defRPr/>
            </a:lvl8pPr>
            <a:lvl9pPr marL="4114697" lvl="8" indent="-342892" algn="l">
              <a:lnSpc>
                <a:spcPct val="100000"/>
              </a:lnSpc>
              <a:spcBef>
                <a:spcPts val="0"/>
              </a:spcBef>
              <a:spcAft>
                <a:spcPts val="0"/>
              </a:spcAft>
              <a:buSzPts val="1800"/>
              <a:buChar char="»"/>
              <a:defRPr/>
            </a:lvl9pPr>
          </a:lstStyle>
          <a:p>
            <a:endParaRPr/>
          </a:p>
        </p:txBody>
      </p:sp>
      <p:sp>
        <p:nvSpPr>
          <p:cNvPr id="24" name="Google Shape;24;g242a49b9b71_1_59"/>
          <p:cNvSpPr txBox="1">
            <a:spLocks noGrp="1"/>
          </p:cNvSpPr>
          <p:nvPr>
            <p:ph type="title"/>
          </p:nvPr>
        </p:nvSpPr>
        <p:spPr>
          <a:xfrm>
            <a:off x="388725" y="104865"/>
            <a:ext cx="8637900" cy="428538"/>
          </a:xfrm>
          <a:prstGeom prst="rect">
            <a:avLst/>
          </a:prstGeom>
          <a:solidFill>
            <a:srgbClr val="008B5B"/>
          </a:solidFill>
          <a:ln>
            <a:noFill/>
          </a:ln>
        </p:spPr>
        <p:txBody>
          <a:bodyPr spcFirstLastPara="1" wrap="square" lIns="45700" tIns="45700" rIns="45700" bIns="45700" anchor="b" anchorCtr="0">
            <a:spAutoFit/>
          </a:bodyPr>
          <a:lstStyle>
            <a:lvl1pPr lvl="0" algn="ctr">
              <a:lnSpc>
                <a:spcPct val="95000"/>
              </a:lnSpc>
              <a:spcBef>
                <a:spcPts val="0"/>
              </a:spcBef>
              <a:spcAft>
                <a:spcPts val="0"/>
              </a:spcAft>
              <a:buClr>
                <a:schemeClr val="lt1"/>
              </a:buClr>
              <a:buSzPts val="1400"/>
              <a:buNone/>
              <a:defRPr>
                <a:solidFill>
                  <a:schemeClr val="lt1"/>
                </a:solidFill>
              </a:defRPr>
            </a:lvl1pPr>
            <a:lvl2pPr lvl="1" algn="l">
              <a:lnSpc>
                <a:spcPct val="95000"/>
              </a:lnSpc>
              <a:spcBef>
                <a:spcPts val="0"/>
              </a:spcBef>
              <a:spcAft>
                <a:spcPts val="0"/>
              </a:spcAft>
              <a:buSzPts val="1400"/>
              <a:buNone/>
              <a:defRPr b="1"/>
            </a:lvl2pPr>
            <a:lvl3pPr lvl="2" algn="l">
              <a:lnSpc>
                <a:spcPct val="95000"/>
              </a:lnSpc>
              <a:spcBef>
                <a:spcPts val="0"/>
              </a:spcBef>
              <a:spcAft>
                <a:spcPts val="0"/>
              </a:spcAft>
              <a:buSzPts val="1400"/>
              <a:buNone/>
              <a:defRPr b="1"/>
            </a:lvl3pPr>
            <a:lvl4pPr lvl="3" algn="l">
              <a:lnSpc>
                <a:spcPct val="95000"/>
              </a:lnSpc>
              <a:spcBef>
                <a:spcPts val="0"/>
              </a:spcBef>
              <a:spcAft>
                <a:spcPts val="0"/>
              </a:spcAft>
              <a:buSzPts val="1400"/>
              <a:buNone/>
              <a:defRPr b="1"/>
            </a:lvl4pPr>
            <a:lvl5pPr lvl="4" algn="l">
              <a:lnSpc>
                <a:spcPct val="95000"/>
              </a:lnSpc>
              <a:spcBef>
                <a:spcPts val="0"/>
              </a:spcBef>
              <a:spcAft>
                <a:spcPts val="0"/>
              </a:spcAft>
              <a:buSzPts val="1400"/>
              <a:buNone/>
              <a:defRPr b="1"/>
            </a:lvl5pPr>
            <a:lvl6pPr lvl="5" algn="l">
              <a:lnSpc>
                <a:spcPct val="95000"/>
              </a:lnSpc>
              <a:spcBef>
                <a:spcPts val="0"/>
              </a:spcBef>
              <a:spcAft>
                <a:spcPts val="0"/>
              </a:spcAft>
              <a:buSzPts val="1400"/>
              <a:buNone/>
              <a:defRPr b="1"/>
            </a:lvl6pPr>
            <a:lvl7pPr lvl="6" algn="l">
              <a:lnSpc>
                <a:spcPct val="95000"/>
              </a:lnSpc>
              <a:spcBef>
                <a:spcPts val="0"/>
              </a:spcBef>
              <a:spcAft>
                <a:spcPts val="0"/>
              </a:spcAft>
              <a:buSzPts val="1400"/>
              <a:buNone/>
              <a:defRPr b="1"/>
            </a:lvl7pPr>
            <a:lvl8pPr lvl="7" algn="l">
              <a:lnSpc>
                <a:spcPct val="95000"/>
              </a:lnSpc>
              <a:spcBef>
                <a:spcPts val="0"/>
              </a:spcBef>
              <a:spcAft>
                <a:spcPts val="0"/>
              </a:spcAft>
              <a:buSzPts val="1400"/>
              <a:buNone/>
              <a:defRPr b="1"/>
            </a:lvl8pPr>
            <a:lvl9pPr lvl="8" algn="l">
              <a:lnSpc>
                <a:spcPct val="95000"/>
              </a:lnSpc>
              <a:spcBef>
                <a:spcPts val="0"/>
              </a:spcBef>
              <a:spcAft>
                <a:spcPts val="0"/>
              </a:spcAft>
              <a:buSzPts val="1400"/>
              <a:buNone/>
              <a:defRPr b="1"/>
            </a:lvl9pPr>
          </a:lstStyle>
          <a:p>
            <a:endParaRPr/>
          </a:p>
        </p:txBody>
      </p:sp>
    </p:spTree>
    <p:extLst>
      <p:ext uri="{BB962C8B-B14F-4D97-AF65-F5344CB8AC3E}">
        <p14:creationId xmlns:p14="http://schemas.microsoft.com/office/powerpoint/2010/main" val="339646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7" name="Google Shape;7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9" name="Google Shape;8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2" name="Google Shape;92;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3" name="Google Shape;9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4072710" y="3690634"/>
            <a:ext cx="2491979" cy="369332"/>
          </a:xfrm>
        </p:spPr>
        <p:txBody>
          <a:bodyPr anchor="ctr">
            <a:spAutoFit/>
          </a:bodyPr>
          <a:lstStyle>
            <a:lvl1pPr>
              <a:defRPr sz="1800">
                <a:solidFill>
                  <a:schemeClr val="bg1"/>
                </a:solidFill>
              </a:defRPr>
            </a:lvl1pPr>
            <a:lvl2pPr>
              <a:defRPr sz="1800">
                <a:solidFill>
                  <a:schemeClr val="bg1"/>
                </a:solidFill>
                <a:latin typeface="Raleway" panose="020B0503030101060003" pitchFamily="34" charset="77"/>
              </a:defRPr>
            </a:lvl2pPr>
            <a:lvl3pPr>
              <a:defRPr sz="1800">
                <a:solidFill>
                  <a:schemeClr val="bg1"/>
                </a:solidFill>
                <a:latin typeface="Raleway" panose="020B0503030101060003" pitchFamily="34" charset="77"/>
              </a:defRPr>
            </a:lvl3pPr>
            <a:lvl4pPr>
              <a:defRPr sz="1800">
                <a:solidFill>
                  <a:schemeClr val="bg1"/>
                </a:solidFill>
                <a:latin typeface="Raleway" panose="020B0503030101060003" pitchFamily="34" charset="77"/>
              </a:defRPr>
            </a:lvl4pPr>
            <a:lvl5pPr>
              <a:defRPr sz="1800">
                <a:solidFill>
                  <a:schemeClr val="bg1"/>
                </a:solidFill>
                <a:latin typeface="Raleway" panose="020B0503030101060003" pitchFamily="34" charset="77"/>
              </a:defRPr>
            </a:lvl5pPr>
          </a:lstStyle>
          <a:p>
            <a:pPr lvl="0"/>
            <a:r>
              <a:rPr lang="en-US"/>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4072711" y="1435544"/>
            <a:ext cx="4606471" cy="1006429"/>
          </a:xfrm>
        </p:spPr>
        <p:txBody>
          <a:bodyPr anchor="b">
            <a:spAutoFit/>
          </a:bodyPr>
          <a:lstStyle>
            <a:lvl1pPr algn="l">
              <a:defRPr sz="3300" b="1" i="0" cap="all" baseline="0">
                <a:solidFill>
                  <a:schemeClr val="bg1"/>
                </a:solidFill>
                <a:latin typeface="Raleway SemiBold" panose="020B0503030101060003"/>
              </a:defRPr>
            </a:lvl1pPr>
          </a:lstStyle>
          <a:p>
            <a:r>
              <a:rPr lang="en-US"/>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4072710" y="2822212"/>
            <a:ext cx="4606472" cy="461665"/>
          </a:xfrm>
        </p:spPr>
        <p:txBody>
          <a:bodyPr>
            <a:spAutoFit/>
          </a:bodyPr>
          <a:lstStyle>
            <a:lvl1pPr marL="0" indent="0" algn="l">
              <a:buNone/>
              <a:defRPr sz="2400" b="0" i="0" cap="all" baseline="0">
                <a:solidFill>
                  <a:srgbClr val="F7C327"/>
                </a:solidFill>
                <a:latin typeface="Raleway Light" panose="020B0403030101060003"/>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3369926" y="285102"/>
            <a:ext cx="46523" cy="4573296"/>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903583" y="878291"/>
            <a:ext cx="1810081" cy="3317669"/>
          </a:xfrm>
          <a:prstGeom prst="rect">
            <a:avLst/>
          </a:prstGeom>
        </p:spPr>
      </p:pic>
    </p:spTree>
    <p:extLst>
      <p:ext uri="{BB962C8B-B14F-4D97-AF65-F5344CB8AC3E}">
        <p14:creationId xmlns:p14="http://schemas.microsoft.com/office/powerpoint/2010/main" val="182946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702" r:id="rId9"/>
    <p:sldLayoutId id="2147483703" r:id="rId10"/>
    <p:sldLayoutId id="2147483704" r:id="rId11"/>
    <p:sldLayoutId id="2147483706" r:id="rId12"/>
    <p:sldLayoutId id="2147483707" r:id="rId13"/>
    <p:sldLayoutId id="2147483711" r:id="rId14"/>
    <p:sldLayoutId id="2147483712" r:id="rId15"/>
    <p:sldLayoutId id="214748371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C4E792-98AC-1541-1A4C-AED968F2D86C}"/>
              </a:ext>
            </a:extLst>
          </p:cNvPr>
          <p:cNvPicPr>
            <a:picLocks noChangeAspect="1"/>
          </p:cNvPicPr>
          <p:nvPr userDrawn="1"/>
        </p:nvPicPr>
        <p:blipFill>
          <a:blip r:embed="rId13"/>
          <a:stretch>
            <a:fillRect/>
          </a:stretch>
        </p:blipFill>
        <p:spPr>
          <a:xfrm rot="14400000">
            <a:off x="5885363" y="-262024"/>
            <a:ext cx="4114800" cy="2993404"/>
          </a:xfrm>
          <a:prstGeom prst="rect">
            <a:avLst/>
          </a:prstGeom>
        </p:spPr>
      </p:pic>
      <p:sp>
        <p:nvSpPr>
          <p:cNvPr id="3" name="Text Placeholder 2">
            <a:extLst>
              <a:ext uri="{FF2B5EF4-FFF2-40B4-BE49-F238E27FC236}">
                <a16:creationId xmlns:a16="http://schemas.microsoft.com/office/drawing/2014/main" id="{AFFDEECA-7CCC-AF74-08A7-DE59EE9F4FE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100C8-5C1C-405F-38A6-493A4D3EEB7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40248E-5C1E-C84E-80E0-655EF3E58EAD}" type="datetimeFigureOut">
              <a:rPr lang="en-US" smtClean="0"/>
              <a:t>11/13/2024</a:t>
            </a:fld>
            <a:endParaRPr lang="en-US"/>
          </a:p>
        </p:txBody>
      </p:sp>
      <p:sp>
        <p:nvSpPr>
          <p:cNvPr id="5" name="Footer Placeholder 4">
            <a:extLst>
              <a:ext uri="{FF2B5EF4-FFF2-40B4-BE49-F238E27FC236}">
                <a16:creationId xmlns:a16="http://schemas.microsoft.com/office/drawing/2014/main" id="{4A3A0A34-E0C5-34F8-43A9-A02371A1A40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D8F962-BF29-1DF6-4CD5-B5B4AB7DCF5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7123306-94B0-1749-A05E-41D775CBC90E}" type="slidenum">
              <a:rPr lang="en-US" smtClean="0"/>
              <a:t>‹#›</a:t>
            </a:fld>
            <a:endParaRPr lang="en-US"/>
          </a:p>
        </p:txBody>
      </p:sp>
      <p:sp>
        <p:nvSpPr>
          <p:cNvPr id="2" name="Title Placeholder 1">
            <a:extLst>
              <a:ext uri="{FF2B5EF4-FFF2-40B4-BE49-F238E27FC236}">
                <a16:creationId xmlns:a16="http://schemas.microsoft.com/office/drawing/2014/main" id="{210C3B82-B3B4-BAC7-9F30-0E7CA79E74C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pic>
        <p:nvPicPr>
          <p:cNvPr id="10" name="Picture 9">
            <a:extLst>
              <a:ext uri="{FF2B5EF4-FFF2-40B4-BE49-F238E27FC236}">
                <a16:creationId xmlns:a16="http://schemas.microsoft.com/office/drawing/2014/main" id="{F81E1007-0EDC-CBC0-E842-5915A483F326}"/>
              </a:ext>
            </a:extLst>
          </p:cNvPr>
          <p:cNvPicPr>
            <a:picLocks noChangeAspect="1"/>
          </p:cNvPicPr>
          <p:nvPr userDrawn="1"/>
        </p:nvPicPr>
        <p:blipFill>
          <a:blip r:embed="rId14"/>
          <a:stretch>
            <a:fillRect/>
          </a:stretch>
        </p:blipFill>
        <p:spPr>
          <a:xfrm>
            <a:off x="7375144" y="4129104"/>
            <a:ext cx="1493045" cy="910652"/>
          </a:xfrm>
          <a:prstGeom prst="rect">
            <a:avLst/>
          </a:prstGeom>
        </p:spPr>
      </p:pic>
    </p:spTree>
    <p:extLst>
      <p:ext uri="{BB962C8B-B14F-4D97-AF65-F5344CB8AC3E}">
        <p14:creationId xmlns:p14="http://schemas.microsoft.com/office/powerpoint/2010/main" val="1537249131"/>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2700" b="1" kern="1200">
          <a:solidFill>
            <a:schemeClr val="accent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b="0" i="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g242a49b9b71_1_16"/>
          <p:cNvPicPr preferRelativeResize="0"/>
          <p:nvPr/>
        </p:nvPicPr>
        <p:blipFill rotWithShape="1">
          <a:blip r:embed="rId4">
            <a:alphaModFix/>
          </a:blip>
          <a:srcRect/>
          <a:stretch/>
        </p:blipFill>
        <p:spPr>
          <a:xfrm>
            <a:off x="0" y="1"/>
            <a:ext cx="9143998" cy="5143499"/>
          </a:xfrm>
          <a:prstGeom prst="rect">
            <a:avLst/>
          </a:prstGeom>
          <a:noFill/>
          <a:ln>
            <a:noFill/>
          </a:ln>
        </p:spPr>
      </p:pic>
      <p:sp>
        <p:nvSpPr>
          <p:cNvPr id="11" name="Google Shape;11;g242a49b9b71_1_16"/>
          <p:cNvSpPr txBox="1">
            <a:spLocks noGrp="1"/>
          </p:cNvSpPr>
          <p:nvPr>
            <p:ph type="title"/>
          </p:nvPr>
        </p:nvSpPr>
        <p:spPr>
          <a:xfrm>
            <a:off x="2917555" y="1095757"/>
            <a:ext cx="3365100" cy="35394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2300" b="1" i="0" u="none" strike="noStrike" cap="none">
                <a:solidFill>
                  <a:srgbClr val="7E7E7E"/>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g242a49b9b71_1_16"/>
          <p:cNvSpPr txBox="1">
            <a:spLocks noGrp="1"/>
          </p:cNvSpPr>
          <p:nvPr>
            <p:ph type="body" idx="1"/>
          </p:nvPr>
        </p:nvSpPr>
        <p:spPr>
          <a:xfrm>
            <a:off x="516255" y="1144906"/>
            <a:ext cx="7845000" cy="35394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100"/>
              <a:buFont typeface="Arial"/>
              <a:buNone/>
              <a:defRPr sz="2300" b="0" i="0" u="none" strike="noStrike" cap="none">
                <a:solidFill>
                  <a:srgbClr val="7E7E7E"/>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9pPr>
          </a:lstStyle>
          <a:p>
            <a:endParaRPr/>
          </a:p>
        </p:txBody>
      </p:sp>
      <p:sp>
        <p:nvSpPr>
          <p:cNvPr id="13" name="Google Shape;13;g242a49b9b71_1_16"/>
          <p:cNvSpPr txBox="1">
            <a:spLocks noGrp="1"/>
          </p:cNvSpPr>
          <p:nvPr>
            <p:ph type="ftr" idx="11"/>
          </p:nvPr>
        </p:nvSpPr>
        <p:spPr>
          <a:xfrm>
            <a:off x="3108960" y="4783456"/>
            <a:ext cx="2926200" cy="215492"/>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1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g242a49b9b71_1_16"/>
          <p:cNvSpPr txBox="1">
            <a:spLocks noGrp="1"/>
          </p:cNvSpPr>
          <p:nvPr>
            <p:ph type="dt" idx="10"/>
          </p:nvPr>
        </p:nvSpPr>
        <p:spPr>
          <a:xfrm>
            <a:off x="457200" y="4783456"/>
            <a:ext cx="2103000" cy="21549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g242a49b9b71_1_16"/>
          <p:cNvSpPr txBox="1">
            <a:spLocks noGrp="1"/>
          </p:cNvSpPr>
          <p:nvPr>
            <p:ph type="sldNum" idx="12"/>
          </p:nvPr>
        </p:nvSpPr>
        <p:spPr>
          <a:xfrm>
            <a:off x="124301" y="4900184"/>
            <a:ext cx="180900" cy="142635"/>
          </a:xfrm>
          <a:prstGeom prst="rect">
            <a:avLst/>
          </a:prstGeom>
          <a:noFill/>
          <a:ln>
            <a:noFill/>
          </a:ln>
        </p:spPr>
        <p:txBody>
          <a:bodyPr spcFirstLastPara="1" wrap="square" lIns="0" tIns="0" rIns="0" bIns="0" anchor="t" anchorCtr="0">
            <a:spAutoFit/>
          </a:bodyPr>
          <a:lstStyle>
            <a:lvl1pPr marL="25400" marR="0" lvl="0" indent="0" algn="l" rtl="0">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1pPr>
            <a:lvl2pPr marL="25400" marR="0" lvl="1" indent="0" algn="l" rtl="0">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2pPr>
            <a:lvl3pPr marL="25400" marR="0" lvl="2" indent="0" algn="l" rtl="0">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3pPr>
            <a:lvl4pPr marL="25400" marR="0" lvl="3" indent="0" algn="l" rtl="0">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4pPr>
            <a:lvl5pPr marL="25400" marR="0" lvl="4" indent="0" algn="l" rtl="0">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5pPr>
            <a:lvl6pPr marL="25400" marR="0" lvl="5" indent="0" algn="l" rtl="0">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6pPr>
            <a:lvl7pPr marL="25400" marR="0" lvl="6" indent="0" algn="l" rtl="0">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7pPr>
            <a:lvl8pPr marL="25400" marR="0" lvl="7" indent="0" algn="l" rtl="0">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8pPr>
            <a:lvl9pPr marL="25400" marR="0" lvl="8" indent="0" algn="l" rtl="0">
              <a:lnSpc>
                <a:spcPct val="103333"/>
              </a:lnSpc>
              <a:spcBef>
                <a:spcPts val="0"/>
              </a:spcBef>
              <a:spcAft>
                <a:spcPts val="0"/>
              </a:spcAft>
              <a:buClr>
                <a:srgbClr val="000000"/>
              </a:buClr>
              <a:buSzPts val="900"/>
              <a:buFont typeface="Arial"/>
              <a:buNone/>
              <a:defRPr sz="900" b="0" i="0" u="none" strike="noStrike" cap="none">
                <a:solidFill>
                  <a:srgbClr val="008B5B"/>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06142098"/>
      </p:ext>
    </p:extLst>
  </p:cSld>
  <p:clrMap bg1="lt1" tx1="dk1" bg2="dk2" tx2="lt2" accent1="accent1" accent2="accent2" accent3="accent3" accent4="accent4" accent5="accent5" accent6="accent6" hlink="hlink" folHlink="folHlink"/>
  <p:sldLayoutIdLst>
    <p:sldLayoutId id="2147483717" r:id="rId1"/>
    <p:sldLayoutId id="214748371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flag with a circle and a globe&#10;&#10;Description automatically generated">
            <a:extLst>
              <a:ext uri="{FF2B5EF4-FFF2-40B4-BE49-F238E27FC236}">
                <a16:creationId xmlns:a16="http://schemas.microsoft.com/office/drawing/2014/main" id="{AFB7F9E1-6D97-6A76-7A16-BD8027675C58}"/>
              </a:ext>
            </a:extLst>
          </p:cNvPr>
          <p:cNvPicPr>
            <a:picLocks noChangeAspect="1"/>
          </p:cNvPicPr>
          <p:nvPr/>
        </p:nvPicPr>
        <p:blipFill>
          <a:blip r:embed="rId2"/>
          <a:stretch>
            <a:fillRect/>
          </a:stretch>
        </p:blipFill>
        <p:spPr>
          <a:xfrm>
            <a:off x="0" y="3461"/>
            <a:ext cx="9144000" cy="5136578"/>
          </a:xfrm>
          <a:prstGeom prst="rect">
            <a:avLst/>
          </a:prstGeom>
        </p:spPr>
      </p:pic>
    </p:spTree>
    <p:extLst>
      <p:ext uri="{BB962C8B-B14F-4D97-AF65-F5344CB8AC3E}">
        <p14:creationId xmlns:p14="http://schemas.microsoft.com/office/powerpoint/2010/main" val="207045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28F0F45A-34D5-BC82-39C9-4C8D56CCEE21}"/>
            </a:ext>
          </a:extLst>
        </p:cNvPr>
        <p:cNvGrpSpPr/>
        <p:nvPr/>
      </p:nvGrpSpPr>
      <p:grpSpPr>
        <a:xfrm>
          <a:off x="0" y="0"/>
          <a:ext cx="0" cy="0"/>
          <a:chOff x="0" y="0"/>
          <a:chExt cx="0" cy="0"/>
        </a:xfrm>
      </p:grpSpPr>
      <p:sp>
        <p:nvSpPr>
          <p:cNvPr id="153" name="Google Shape;153;p1">
            <a:extLst>
              <a:ext uri="{FF2B5EF4-FFF2-40B4-BE49-F238E27FC236}">
                <a16:creationId xmlns:a16="http://schemas.microsoft.com/office/drawing/2014/main" id="{030FC66C-FD32-E15C-B9B3-9E4FD24AD8EF}"/>
              </a:ext>
            </a:extLst>
          </p:cNvPr>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Number of Licensed Residential Treatment Beds</a:t>
            </a:r>
            <a:endParaRPr sz="2400" dirty="0"/>
          </a:p>
        </p:txBody>
      </p:sp>
      <p:sp>
        <p:nvSpPr>
          <p:cNvPr id="154" name="Google Shape;154;p1">
            <a:extLst>
              <a:ext uri="{FF2B5EF4-FFF2-40B4-BE49-F238E27FC236}">
                <a16:creationId xmlns:a16="http://schemas.microsoft.com/office/drawing/2014/main" id="{93043863-AEF2-0836-E78C-EDC2FF03A333}"/>
              </a:ext>
            </a:extLst>
          </p:cNvPr>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10</a:t>
            </a:fld>
            <a:endParaRPr/>
          </a:p>
        </p:txBody>
      </p:sp>
      <p:sp>
        <p:nvSpPr>
          <p:cNvPr id="4" name="TextBox 3">
            <a:extLst>
              <a:ext uri="{FF2B5EF4-FFF2-40B4-BE49-F238E27FC236}">
                <a16:creationId xmlns:a16="http://schemas.microsoft.com/office/drawing/2014/main" id="{842371AF-9EE5-9D8E-6341-27F836CABB29}"/>
              </a:ext>
            </a:extLst>
          </p:cNvPr>
          <p:cNvSpPr txBox="1"/>
          <p:nvPr/>
        </p:nvSpPr>
        <p:spPr>
          <a:xfrm>
            <a:off x="6190771" y="1113368"/>
            <a:ext cx="2409323" cy="3208571"/>
          </a:xfrm>
          <a:prstGeom prst="rect">
            <a:avLst/>
          </a:prstGeom>
          <a:noFill/>
        </p:spPr>
        <p:txBody>
          <a:bodyPr wrap="square" rtlCol="0">
            <a:spAutoFit/>
          </a:bodyPr>
          <a:lstStyle/>
          <a:p>
            <a:pPr marL="214313" indent="-214313" defTabSz="685800">
              <a:buClrTx/>
              <a:buFont typeface="Arial" panose="020B0604020202020204" pitchFamily="34" charset="0"/>
              <a:buChar char="•"/>
            </a:pPr>
            <a:r>
              <a:rPr lang="en-US" sz="1350" kern="1200" dirty="0">
                <a:ea typeface="+mn-ea"/>
                <a:cs typeface="+mn-cs"/>
              </a:rPr>
              <a:t>Both the number of beds and the number of locations licensed by the Division of Mental Health and Addiction (DMHA) increased during the demonstration period. </a:t>
            </a:r>
          </a:p>
          <a:p>
            <a:pPr marL="214313" indent="-214313" defTabSz="685800">
              <a:buClrTx/>
              <a:buFont typeface="Arial" panose="020B0604020202020204" pitchFamily="34" charset="0"/>
              <a:buChar char="•"/>
            </a:pPr>
            <a:endParaRPr lang="en-US" sz="1350" kern="1200" dirty="0">
              <a:ea typeface="+mn-ea"/>
              <a:cs typeface="+mn-cs"/>
            </a:endParaRPr>
          </a:p>
          <a:p>
            <a:pPr marL="214313" indent="-214313" defTabSz="685800">
              <a:buClrTx/>
              <a:buFont typeface="Arial" panose="020B0604020202020204" pitchFamily="34" charset="0"/>
              <a:buChar char="•"/>
            </a:pPr>
            <a:r>
              <a:rPr lang="en-US" sz="1350" kern="1200" dirty="0">
                <a:ea typeface="+mn-ea"/>
                <a:cs typeface="+mn-cs"/>
              </a:rPr>
              <a:t>The number of locations increased from 31 in Dec. 2018 to 57 in Dec. 2020 and 80 in Dec. 2023. The number of licensed beds increased from 659 to 2,997 during this period.</a:t>
            </a:r>
          </a:p>
        </p:txBody>
      </p:sp>
      <p:pic>
        <p:nvPicPr>
          <p:cNvPr id="3" name="Picture 2">
            <a:extLst>
              <a:ext uri="{FF2B5EF4-FFF2-40B4-BE49-F238E27FC236}">
                <a16:creationId xmlns:a16="http://schemas.microsoft.com/office/drawing/2014/main" id="{9A4DE6DE-C58E-101A-CF38-5BD6BA3E2654}"/>
              </a:ext>
            </a:extLst>
          </p:cNvPr>
          <p:cNvPicPr>
            <a:picLocks noChangeAspect="1"/>
          </p:cNvPicPr>
          <p:nvPr/>
        </p:nvPicPr>
        <p:blipFill>
          <a:blip r:embed="rId3"/>
          <a:stretch>
            <a:fillRect/>
          </a:stretch>
        </p:blipFill>
        <p:spPr>
          <a:xfrm>
            <a:off x="543906" y="849568"/>
            <a:ext cx="5408161" cy="4050617"/>
          </a:xfrm>
          <a:prstGeom prst="rect">
            <a:avLst/>
          </a:prstGeom>
        </p:spPr>
      </p:pic>
    </p:spTree>
    <p:extLst>
      <p:ext uri="{BB962C8B-B14F-4D97-AF65-F5344CB8AC3E}">
        <p14:creationId xmlns:p14="http://schemas.microsoft.com/office/powerpoint/2010/main" val="119139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3F6A518F-63FB-9859-E7DE-D18D19248DCA}"/>
            </a:ext>
          </a:extLst>
        </p:cNvPr>
        <p:cNvGrpSpPr/>
        <p:nvPr/>
      </p:nvGrpSpPr>
      <p:grpSpPr>
        <a:xfrm>
          <a:off x="0" y="0"/>
          <a:ext cx="0" cy="0"/>
          <a:chOff x="0" y="0"/>
          <a:chExt cx="0" cy="0"/>
        </a:xfrm>
      </p:grpSpPr>
      <p:sp>
        <p:nvSpPr>
          <p:cNvPr id="153" name="Google Shape;153;p1">
            <a:extLst>
              <a:ext uri="{FF2B5EF4-FFF2-40B4-BE49-F238E27FC236}">
                <a16:creationId xmlns:a16="http://schemas.microsoft.com/office/drawing/2014/main" id="{19FDE9B5-5146-AA26-DB0E-4DC5773033BC}"/>
              </a:ext>
            </a:extLst>
          </p:cNvPr>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Emergency Department Visits for SUD</a:t>
            </a:r>
            <a:endParaRPr sz="2400" dirty="0"/>
          </a:p>
        </p:txBody>
      </p:sp>
      <p:sp>
        <p:nvSpPr>
          <p:cNvPr id="154" name="Google Shape;154;p1">
            <a:extLst>
              <a:ext uri="{FF2B5EF4-FFF2-40B4-BE49-F238E27FC236}">
                <a16:creationId xmlns:a16="http://schemas.microsoft.com/office/drawing/2014/main" id="{20FD0213-52E4-8E5C-4EDE-D606327BBD75}"/>
              </a:ext>
            </a:extLst>
          </p:cNvPr>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11</a:t>
            </a:fld>
            <a:endParaRPr/>
          </a:p>
        </p:txBody>
      </p:sp>
      <p:sp>
        <p:nvSpPr>
          <p:cNvPr id="4" name="TextBox 3">
            <a:extLst>
              <a:ext uri="{FF2B5EF4-FFF2-40B4-BE49-F238E27FC236}">
                <a16:creationId xmlns:a16="http://schemas.microsoft.com/office/drawing/2014/main" id="{2B0B45AF-FF58-3125-87A3-93753334DE30}"/>
              </a:ext>
            </a:extLst>
          </p:cNvPr>
          <p:cNvSpPr txBox="1"/>
          <p:nvPr/>
        </p:nvSpPr>
        <p:spPr>
          <a:xfrm>
            <a:off x="762848" y="778681"/>
            <a:ext cx="7360920" cy="715581"/>
          </a:xfrm>
          <a:prstGeom prst="rect">
            <a:avLst/>
          </a:prstGeom>
          <a:noFill/>
        </p:spPr>
        <p:txBody>
          <a:bodyPr wrap="square" rtlCol="0">
            <a:spAutoFit/>
          </a:bodyPr>
          <a:lstStyle/>
          <a:p>
            <a:pPr defTabSz="685800">
              <a:buClrTx/>
            </a:pPr>
            <a:r>
              <a:rPr lang="en-US" sz="1350" kern="1200" dirty="0">
                <a:ea typeface="+mn-ea"/>
                <a:cs typeface="+mn-cs"/>
              </a:rPr>
              <a:t>Average Emergency Department (ED) utilization for SUD in the demonstration period was 5.4 visits per 1,000 Medicaid beneficiaries compared to 6.4 visits per 1,000 during the pre-demonstration period, a decrease of 16%. </a:t>
            </a:r>
          </a:p>
        </p:txBody>
      </p:sp>
      <p:pic>
        <p:nvPicPr>
          <p:cNvPr id="5" name="Picture 4">
            <a:extLst>
              <a:ext uri="{FF2B5EF4-FFF2-40B4-BE49-F238E27FC236}">
                <a16:creationId xmlns:a16="http://schemas.microsoft.com/office/drawing/2014/main" id="{7BF95110-A769-5D85-C6DD-7778F986532B}"/>
              </a:ext>
            </a:extLst>
          </p:cNvPr>
          <p:cNvPicPr>
            <a:picLocks noChangeAspect="1"/>
          </p:cNvPicPr>
          <p:nvPr/>
        </p:nvPicPr>
        <p:blipFill>
          <a:blip r:embed="rId3"/>
          <a:stretch>
            <a:fillRect/>
          </a:stretch>
        </p:blipFill>
        <p:spPr>
          <a:xfrm>
            <a:off x="940789" y="1737820"/>
            <a:ext cx="7005039" cy="2764097"/>
          </a:xfrm>
          <a:prstGeom prst="rect">
            <a:avLst/>
          </a:prstGeom>
        </p:spPr>
      </p:pic>
    </p:spTree>
    <p:extLst>
      <p:ext uri="{BB962C8B-B14F-4D97-AF65-F5344CB8AC3E}">
        <p14:creationId xmlns:p14="http://schemas.microsoft.com/office/powerpoint/2010/main" val="278695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D8BC7F23-902D-DBB5-6933-D365FD87BCE3}"/>
            </a:ext>
          </a:extLst>
        </p:cNvPr>
        <p:cNvGrpSpPr/>
        <p:nvPr/>
      </p:nvGrpSpPr>
      <p:grpSpPr>
        <a:xfrm>
          <a:off x="0" y="0"/>
          <a:ext cx="0" cy="0"/>
          <a:chOff x="0" y="0"/>
          <a:chExt cx="0" cy="0"/>
        </a:xfrm>
      </p:grpSpPr>
      <p:sp>
        <p:nvSpPr>
          <p:cNvPr id="153" name="Google Shape;153;p1">
            <a:extLst>
              <a:ext uri="{FF2B5EF4-FFF2-40B4-BE49-F238E27FC236}">
                <a16:creationId xmlns:a16="http://schemas.microsoft.com/office/drawing/2014/main" id="{FA029370-6012-4F96-A559-288968B9AA20}"/>
              </a:ext>
            </a:extLst>
          </p:cNvPr>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Rate of Overdose Deaths per 1,000 Beneficiaries</a:t>
            </a:r>
            <a:endParaRPr sz="2400" dirty="0"/>
          </a:p>
        </p:txBody>
      </p:sp>
      <p:sp>
        <p:nvSpPr>
          <p:cNvPr id="154" name="Google Shape;154;p1">
            <a:extLst>
              <a:ext uri="{FF2B5EF4-FFF2-40B4-BE49-F238E27FC236}">
                <a16:creationId xmlns:a16="http://schemas.microsoft.com/office/drawing/2014/main" id="{CF199316-B362-F4CD-3916-F28DBC5C8F2C}"/>
              </a:ext>
            </a:extLst>
          </p:cNvPr>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12</a:t>
            </a:fld>
            <a:endParaRPr/>
          </a:p>
        </p:txBody>
      </p:sp>
      <p:sp>
        <p:nvSpPr>
          <p:cNvPr id="4" name="TextBox 3">
            <a:extLst>
              <a:ext uri="{FF2B5EF4-FFF2-40B4-BE49-F238E27FC236}">
                <a16:creationId xmlns:a16="http://schemas.microsoft.com/office/drawing/2014/main" id="{C92E9AD1-84C7-DF7F-DB7C-15B3868C907D}"/>
              </a:ext>
            </a:extLst>
          </p:cNvPr>
          <p:cNvSpPr txBox="1"/>
          <p:nvPr/>
        </p:nvSpPr>
        <p:spPr>
          <a:xfrm>
            <a:off x="758572" y="641584"/>
            <a:ext cx="7360920" cy="923330"/>
          </a:xfrm>
          <a:prstGeom prst="rect">
            <a:avLst/>
          </a:prstGeom>
          <a:noFill/>
        </p:spPr>
        <p:txBody>
          <a:bodyPr wrap="square" rtlCol="0">
            <a:spAutoFit/>
          </a:bodyPr>
          <a:lstStyle/>
          <a:p>
            <a:pPr defTabSz="685800">
              <a:buClrTx/>
            </a:pPr>
            <a:r>
              <a:rPr lang="en-US" sz="1350" kern="1200" dirty="0">
                <a:ea typeface="+mn-ea"/>
                <a:cs typeface="+mn-cs"/>
              </a:rPr>
              <a:t>While the number and rate of overdose deaths among Indiana Medicaid beneficiaries increased during the initial demonstration period, since CY 2021, the rate and number of overdose deaths have declined. The rate was at its peak in CY 2020 at 0.94 beneficiaries per 1,000 and at its lowest rate at 0.29 beneficiaries per 1,000 in CY 2023.</a:t>
            </a:r>
          </a:p>
        </p:txBody>
      </p:sp>
      <p:pic>
        <p:nvPicPr>
          <p:cNvPr id="3" name="Picture 2">
            <a:extLst>
              <a:ext uri="{FF2B5EF4-FFF2-40B4-BE49-F238E27FC236}">
                <a16:creationId xmlns:a16="http://schemas.microsoft.com/office/drawing/2014/main" id="{1E219B6C-4525-AA67-9D65-55973D30A046}"/>
              </a:ext>
            </a:extLst>
          </p:cNvPr>
          <p:cNvPicPr>
            <a:picLocks noChangeAspect="1"/>
          </p:cNvPicPr>
          <p:nvPr/>
        </p:nvPicPr>
        <p:blipFill>
          <a:blip r:embed="rId3"/>
          <a:stretch>
            <a:fillRect/>
          </a:stretch>
        </p:blipFill>
        <p:spPr>
          <a:xfrm>
            <a:off x="1231514" y="1671374"/>
            <a:ext cx="6680972" cy="2674166"/>
          </a:xfrm>
          <a:prstGeom prst="rect">
            <a:avLst/>
          </a:prstGeom>
        </p:spPr>
      </p:pic>
    </p:spTree>
    <p:extLst>
      <p:ext uri="{BB962C8B-B14F-4D97-AF65-F5344CB8AC3E}">
        <p14:creationId xmlns:p14="http://schemas.microsoft.com/office/powerpoint/2010/main" val="2191346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083CBCD5-1BE4-430C-D560-849753C546A5}"/>
            </a:ext>
          </a:extLst>
        </p:cNvPr>
        <p:cNvGrpSpPr/>
        <p:nvPr/>
      </p:nvGrpSpPr>
      <p:grpSpPr>
        <a:xfrm>
          <a:off x="0" y="0"/>
          <a:ext cx="0" cy="0"/>
          <a:chOff x="0" y="0"/>
          <a:chExt cx="0" cy="0"/>
        </a:xfrm>
      </p:grpSpPr>
      <p:sp>
        <p:nvSpPr>
          <p:cNvPr id="153" name="Google Shape;153;p1">
            <a:extLst>
              <a:ext uri="{FF2B5EF4-FFF2-40B4-BE49-F238E27FC236}">
                <a16:creationId xmlns:a16="http://schemas.microsoft.com/office/drawing/2014/main" id="{7D4669E1-28EA-D474-959F-479E97313DDE}"/>
              </a:ext>
            </a:extLst>
          </p:cNvPr>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Areas of Opportunity in Future Demonstration Activity</a:t>
            </a:r>
            <a:endParaRPr sz="2400" dirty="0"/>
          </a:p>
        </p:txBody>
      </p:sp>
      <p:sp>
        <p:nvSpPr>
          <p:cNvPr id="154" name="Google Shape;154;p1">
            <a:extLst>
              <a:ext uri="{FF2B5EF4-FFF2-40B4-BE49-F238E27FC236}">
                <a16:creationId xmlns:a16="http://schemas.microsoft.com/office/drawing/2014/main" id="{8A70A3B4-9605-3B18-A3DF-B3AF8903591D}"/>
              </a:ext>
            </a:extLst>
          </p:cNvPr>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13</a:t>
            </a:fld>
            <a:endParaRPr/>
          </a:p>
        </p:txBody>
      </p:sp>
      <p:sp>
        <p:nvSpPr>
          <p:cNvPr id="158" name="Google Shape;158;p1">
            <a:extLst>
              <a:ext uri="{FF2B5EF4-FFF2-40B4-BE49-F238E27FC236}">
                <a16:creationId xmlns:a16="http://schemas.microsoft.com/office/drawing/2014/main" id="{AE96CD1F-CD3B-BD2F-971B-D9244014DC35}"/>
              </a:ext>
            </a:extLst>
          </p:cNvPr>
          <p:cNvSpPr txBox="1"/>
          <p:nvPr/>
        </p:nvSpPr>
        <p:spPr>
          <a:xfrm>
            <a:off x="347526" y="1036017"/>
            <a:ext cx="8448900" cy="2608376"/>
          </a:xfrm>
          <a:prstGeom prst="rect">
            <a:avLst/>
          </a:prstGeom>
          <a:noFill/>
          <a:ln>
            <a:noFill/>
          </a:ln>
        </p:spPr>
        <p:txBody>
          <a:bodyPr spcFirstLastPara="1" wrap="square" lIns="91425" tIns="91425" rIns="91425" bIns="91425" anchor="t" anchorCtr="0">
            <a:spAutoFit/>
          </a:bodyPr>
          <a:lstStyle/>
          <a:p>
            <a:pPr marL="214313" indent="-214313" defTabSz="914378">
              <a:spcAft>
                <a:spcPts val="900"/>
              </a:spcAft>
              <a:buSzPts val="1400"/>
              <a:buFont typeface="Arial" panose="020B0604020202020204" pitchFamily="34" charset="0"/>
              <a:buChar char="•"/>
            </a:pPr>
            <a:r>
              <a:rPr lang="en-US" sz="1500" b="1" kern="1200" dirty="0">
                <a:ea typeface="+mn-ea"/>
                <a:cs typeface="+mn-cs"/>
              </a:rPr>
              <a:t>Continued Expansion of Provider Supply</a:t>
            </a:r>
            <a:r>
              <a:rPr lang="en-US" sz="1500" kern="1200" dirty="0">
                <a:ea typeface="+mn-ea"/>
                <a:cs typeface="+mn-cs"/>
              </a:rPr>
              <a:t>. Specific areas of focus include residential treatment services in northern counties of the state, intensive outpatient services, and supportive housing options. </a:t>
            </a:r>
          </a:p>
          <a:p>
            <a:pPr marL="214313" indent="-214313" defTabSz="914378">
              <a:spcAft>
                <a:spcPts val="900"/>
              </a:spcAft>
              <a:buSzPts val="1400"/>
              <a:buFont typeface="Arial" panose="020B0604020202020204" pitchFamily="34" charset="0"/>
              <a:buChar char="•"/>
            </a:pPr>
            <a:r>
              <a:rPr lang="en-US" sz="1500" b="1" kern="1200" dirty="0">
                <a:ea typeface="+mn-ea"/>
                <a:cs typeface="+mn-cs"/>
              </a:rPr>
              <a:t>Provider Support and Operations</a:t>
            </a:r>
            <a:r>
              <a:rPr lang="en-US" sz="1500" kern="1200" dirty="0">
                <a:ea typeface="+mn-ea"/>
                <a:cs typeface="+mn-cs"/>
              </a:rPr>
              <a:t>. Administrative simplification could include more streamlined authorization request forms, the development of a SUD-specific provider manual, additional provider trainings and conducting a root cause analysis regarding the lack of awareness and low uptake for early intervention services among providers. </a:t>
            </a:r>
          </a:p>
          <a:p>
            <a:pPr marL="214313" indent="-214313" defTabSz="914378">
              <a:spcAft>
                <a:spcPts val="900"/>
              </a:spcAft>
              <a:buSzPts val="1400"/>
              <a:buFont typeface="Arial" panose="020B0604020202020204" pitchFamily="34" charset="0"/>
              <a:buChar char="•"/>
            </a:pPr>
            <a:r>
              <a:rPr lang="en-US" sz="1500" b="1" kern="1200" dirty="0">
                <a:ea typeface="+mn-ea"/>
                <a:cs typeface="+mn-cs"/>
              </a:rPr>
              <a:t>Care Management Oversight</a:t>
            </a:r>
            <a:r>
              <a:rPr lang="en-US" sz="1500" kern="1200" dirty="0">
                <a:ea typeface="+mn-ea"/>
                <a:cs typeface="+mn-cs"/>
              </a:rPr>
              <a:t>. A need exists to continue strengthening oversight of the MCE’s delivery of case or care management to individuals with SUD who use higher levels of care.</a:t>
            </a:r>
            <a:endParaRPr sz="1500" dirty="0">
              <a:latin typeface="Calibri"/>
              <a:ea typeface="Calibri"/>
              <a:cs typeface="Calibri"/>
              <a:sym typeface="Calibri"/>
            </a:endParaRPr>
          </a:p>
        </p:txBody>
      </p:sp>
    </p:spTree>
    <p:extLst>
      <p:ext uri="{BB962C8B-B14F-4D97-AF65-F5344CB8AC3E}">
        <p14:creationId xmlns:p14="http://schemas.microsoft.com/office/powerpoint/2010/main" val="94249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E211891D-7440-5C84-2968-7CB248023DB4}"/>
            </a:ext>
          </a:extLst>
        </p:cNvPr>
        <p:cNvGrpSpPr/>
        <p:nvPr/>
      </p:nvGrpSpPr>
      <p:grpSpPr>
        <a:xfrm>
          <a:off x="0" y="0"/>
          <a:ext cx="0" cy="0"/>
          <a:chOff x="0" y="0"/>
          <a:chExt cx="0" cy="0"/>
        </a:xfrm>
      </p:grpSpPr>
      <p:sp>
        <p:nvSpPr>
          <p:cNvPr id="153" name="Google Shape;153;p1">
            <a:extLst>
              <a:ext uri="{FF2B5EF4-FFF2-40B4-BE49-F238E27FC236}">
                <a16:creationId xmlns:a16="http://schemas.microsoft.com/office/drawing/2014/main" id="{4962B86D-C963-BC33-DCD3-7BAE1B7B093F}"/>
              </a:ext>
            </a:extLst>
          </p:cNvPr>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Additional Medicaid Program Observations</a:t>
            </a:r>
            <a:endParaRPr sz="2400" dirty="0"/>
          </a:p>
        </p:txBody>
      </p:sp>
      <p:sp>
        <p:nvSpPr>
          <p:cNvPr id="154" name="Google Shape;154;p1">
            <a:extLst>
              <a:ext uri="{FF2B5EF4-FFF2-40B4-BE49-F238E27FC236}">
                <a16:creationId xmlns:a16="http://schemas.microsoft.com/office/drawing/2014/main" id="{2647C674-F7B1-20AC-FC16-AA9ADF527127}"/>
              </a:ext>
            </a:extLst>
          </p:cNvPr>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14</a:t>
            </a:fld>
            <a:endParaRPr/>
          </a:p>
        </p:txBody>
      </p:sp>
      <p:sp>
        <p:nvSpPr>
          <p:cNvPr id="158" name="Google Shape;158;p1">
            <a:extLst>
              <a:ext uri="{FF2B5EF4-FFF2-40B4-BE49-F238E27FC236}">
                <a16:creationId xmlns:a16="http://schemas.microsoft.com/office/drawing/2014/main" id="{0D94AA48-4D7A-C53D-67BF-7213228765A0}"/>
              </a:ext>
            </a:extLst>
          </p:cNvPr>
          <p:cNvSpPr txBox="1"/>
          <p:nvPr/>
        </p:nvSpPr>
        <p:spPr>
          <a:xfrm>
            <a:off x="305201" y="705818"/>
            <a:ext cx="8448900" cy="4108787"/>
          </a:xfrm>
          <a:prstGeom prst="rect">
            <a:avLst/>
          </a:prstGeom>
          <a:noFill/>
          <a:ln>
            <a:noFill/>
          </a:ln>
        </p:spPr>
        <p:txBody>
          <a:bodyPr spcFirstLastPara="1" wrap="square" lIns="91425" tIns="91425" rIns="91425" bIns="91425" anchor="t" anchorCtr="0">
            <a:spAutoFit/>
          </a:bodyPr>
          <a:lstStyle/>
          <a:p>
            <a:pPr marL="214313" indent="-214313" defTabSz="914378">
              <a:spcAft>
                <a:spcPts val="900"/>
              </a:spcAft>
              <a:buSzPts val="1400"/>
              <a:buFont typeface="Arial" panose="020B0604020202020204" pitchFamily="34" charset="0"/>
              <a:buChar char="•"/>
            </a:pPr>
            <a:r>
              <a:rPr lang="en-US" sz="1500" b="1" kern="1200" dirty="0">
                <a:ea typeface="+mn-ea"/>
                <a:cs typeface="+mn-cs"/>
              </a:rPr>
              <a:t>Convening providers and MCEs on a regular basis to communicate what is happening “on the ground,” particularly at the introduction of new services or expansion of existing services is critical. </a:t>
            </a:r>
            <a:r>
              <a:rPr lang="en-US" sz="1500" kern="1200" dirty="0">
                <a:ea typeface="+mn-ea"/>
                <a:cs typeface="+mn-cs"/>
              </a:rPr>
              <a:t>In addition to providing a forum for implementation discussion, these meetings foster collaboration between stakeholders and offer the state the ability to share its vision for SUD service implementation to all stakeholders. </a:t>
            </a:r>
          </a:p>
          <a:p>
            <a:pPr marL="214313" indent="-214313" defTabSz="914378">
              <a:spcAft>
                <a:spcPts val="900"/>
              </a:spcAft>
              <a:buSzPts val="1400"/>
              <a:buFont typeface="Arial" panose="020B0604020202020204" pitchFamily="34" charset="0"/>
              <a:buChar char="•"/>
            </a:pPr>
            <a:r>
              <a:rPr lang="en-US" sz="1500" b="1" kern="1200" dirty="0">
                <a:ea typeface="+mn-ea"/>
                <a:cs typeface="+mn-cs"/>
              </a:rPr>
              <a:t>A balance is needed in communicating program changes to stakeholders, particularly new service coverage, policies, or operational requirements</a:t>
            </a:r>
            <a:r>
              <a:rPr lang="en-US" sz="1500" kern="1200" dirty="0">
                <a:ea typeface="+mn-ea"/>
                <a:cs typeface="+mn-cs"/>
              </a:rPr>
              <a:t>. Over-communication can cause as much confusion as under-communication, particularly if all policy and procedure considerations have been fully considered.</a:t>
            </a:r>
          </a:p>
          <a:p>
            <a:pPr marL="214313" indent="-214313" defTabSz="914378">
              <a:spcAft>
                <a:spcPts val="900"/>
              </a:spcAft>
              <a:buSzPts val="1400"/>
              <a:buFont typeface="Arial" panose="020B0604020202020204" pitchFamily="34" charset="0"/>
              <a:buChar char="•"/>
            </a:pPr>
            <a:r>
              <a:rPr lang="en-US" sz="1500" b="1" kern="1200" dirty="0">
                <a:ea typeface="+mn-ea"/>
                <a:cs typeface="+mn-cs"/>
              </a:rPr>
              <a:t>Indiana sponsored training from ASAM professionals to deliver training at no charge to providers and MCEs, and this investment is paying dividends. </a:t>
            </a:r>
            <a:r>
              <a:rPr lang="en-US" sz="1500" kern="1200" dirty="0">
                <a:ea typeface="+mn-ea"/>
                <a:cs typeface="+mn-cs"/>
              </a:rPr>
              <a:t>This is an important tool to help achieve a better understanding not only on best practices related to assessment, but also supporting service authorization requests and determining appropriate transitions of care for SUD beneficiaries. </a:t>
            </a:r>
          </a:p>
          <a:p>
            <a:pPr marL="214313" indent="-214313" defTabSz="914378">
              <a:spcAft>
                <a:spcPts val="900"/>
              </a:spcAft>
              <a:buSzPts val="1400"/>
              <a:buFont typeface="Arial" panose="020B0604020202020204" pitchFamily="34" charset="0"/>
              <a:buChar char="•"/>
            </a:pPr>
            <a:endParaRPr sz="1500" b="1" dirty="0">
              <a:latin typeface="Calibri"/>
              <a:ea typeface="Calibri"/>
              <a:cs typeface="Calibri"/>
              <a:sym typeface="Calibri"/>
            </a:endParaRPr>
          </a:p>
        </p:txBody>
      </p:sp>
    </p:spTree>
    <p:extLst>
      <p:ext uri="{BB962C8B-B14F-4D97-AF65-F5344CB8AC3E}">
        <p14:creationId xmlns:p14="http://schemas.microsoft.com/office/powerpoint/2010/main" val="2291324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4E891729-6F78-89CA-A7EE-317AD6D7F0FB}"/>
            </a:ext>
          </a:extLst>
        </p:cNvPr>
        <p:cNvGrpSpPr/>
        <p:nvPr/>
      </p:nvGrpSpPr>
      <p:grpSpPr>
        <a:xfrm>
          <a:off x="0" y="0"/>
          <a:ext cx="0" cy="0"/>
          <a:chOff x="0" y="0"/>
          <a:chExt cx="0" cy="0"/>
        </a:xfrm>
      </p:grpSpPr>
      <p:sp>
        <p:nvSpPr>
          <p:cNvPr id="153" name="Google Shape;153;p1">
            <a:extLst>
              <a:ext uri="{FF2B5EF4-FFF2-40B4-BE49-F238E27FC236}">
                <a16:creationId xmlns:a16="http://schemas.microsoft.com/office/drawing/2014/main" id="{A8BC557A-3EC0-AF3A-3F8B-517B5312FACF}"/>
              </a:ext>
            </a:extLst>
          </p:cNvPr>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Opportunities for Waiver Renewal Public Comment</a:t>
            </a:r>
            <a:endParaRPr sz="2400" dirty="0"/>
          </a:p>
        </p:txBody>
      </p:sp>
      <p:sp>
        <p:nvSpPr>
          <p:cNvPr id="154" name="Google Shape;154;p1">
            <a:extLst>
              <a:ext uri="{FF2B5EF4-FFF2-40B4-BE49-F238E27FC236}">
                <a16:creationId xmlns:a16="http://schemas.microsoft.com/office/drawing/2014/main" id="{18F55CC9-CD27-55A2-C33E-57829F252044}"/>
              </a:ext>
            </a:extLst>
          </p:cNvPr>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15</a:t>
            </a:fld>
            <a:endParaRPr/>
          </a:p>
        </p:txBody>
      </p:sp>
      <p:sp>
        <p:nvSpPr>
          <p:cNvPr id="158" name="Google Shape;158;p1">
            <a:extLst>
              <a:ext uri="{FF2B5EF4-FFF2-40B4-BE49-F238E27FC236}">
                <a16:creationId xmlns:a16="http://schemas.microsoft.com/office/drawing/2014/main" id="{9C86321D-0D96-99D6-98FE-3C7EA5609989}"/>
              </a:ext>
            </a:extLst>
          </p:cNvPr>
          <p:cNvSpPr txBox="1"/>
          <p:nvPr/>
        </p:nvSpPr>
        <p:spPr>
          <a:xfrm>
            <a:off x="347550" y="725121"/>
            <a:ext cx="8448900" cy="4339619"/>
          </a:xfrm>
          <a:prstGeom prst="rect">
            <a:avLst/>
          </a:prstGeom>
          <a:noFill/>
          <a:ln>
            <a:noFill/>
          </a:ln>
        </p:spPr>
        <p:txBody>
          <a:bodyPr spcFirstLastPara="1" wrap="square" lIns="91425" tIns="91425" rIns="91425" bIns="91425" anchor="t" anchorCtr="0">
            <a:spAutoFit/>
          </a:bodyPr>
          <a:lstStyle/>
          <a:p>
            <a:pPr defTabSz="685800">
              <a:buClrTx/>
            </a:pPr>
            <a:r>
              <a:rPr lang="en-US" sz="1350" b="1" kern="1200" dirty="0">
                <a:ea typeface="+mn-ea"/>
                <a:cs typeface="+mn-cs"/>
              </a:rPr>
              <a:t>Public Hearings:</a:t>
            </a:r>
          </a:p>
          <a:p>
            <a:pPr marL="300038" lvl="1" defTabSz="685800">
              <a:buClrTx/>
            </a:pPr>
            <a:r>
              <a:rPr lang="en-US" sz="1350" kern="1200" dirty="0">
                <a:ea typeface="+mn-ea"/>
                <a:cs typeface="+mn-cs"/>
              </a:rPr>
              <a:t>Friday, November 15, 2024 </a:t>
            </a:r>
          </a:p>
          <a:p>
            <a:pPr marL="300038" lvl="1" defTabSz="685800">
              <a:buClrTx/>
            </a:pPr>
            <a:r>
              <a:rPr lang="en-US" sz="1350" kern="1200" dirty="0">
                <a:ea typeface="+mn-ea"/>
                <a:cs typeface="+mn-cs"/>
              </a:rPr>
              <a:t>11:00 a.m. – 12:00 p.m. EST</a:t>
            </a:r>
          </a:p>
          <a:p>
            <a:pPr marL="300038" lvl="1" defTabSz="685800">
              <a:buClrTx/>
            </a:pPr>
            <a:r>
              <a:rPr lang="en-US" sz="1350" kern="1200" dirty="0">
                <a:ea typeface="+mn-ea"/>
                <a:cs typeface="+mn-cs"/>
              </a:rPr>
              <a:t>Indiana State Government Center South, Conference Room 1 – Wabash Hall</a:t>
            </a:r>
          </a:p>
          <a:p>
            <a:pPr marL="300038" lvl="1" defTabSz="685800">
              <a:buClrTx/>
            </a:pPr>
            <a:r>
              <a:rPr lang="en-US" sz="1350" kern="1200" dirty="0">
                <a:ea typeface="+mn-ea"/>
                <a:cs typeface="+mn-cs"/>
              </a:rPr>
              <a:t>302 West Washington St. Indianapolis, IN 46204</a:t>
            </a:r>
          </a:p>
          <a:p>
            <a:pPr marL="300038" lvl="1" defTabSz="685800">
              <a:buClrTx/>
            </a:pPr>
            <a:endParaRPr lang="en-US" sz="1350" kern="1200" dirty="0">
              <a:ea typeface="+mn-ea"/>
              <a:cs typeface="+mn-cs"/>
            </a:endParaRPr>
          </a:p>
          <a:p>
            <a:pPr marL="300038" lvl="1" defTabSz="685800">
              <a:buClrTx/>
            </a:pPr>
            <a:r>
              <a:rPr lang="en-US" sz="1350" kern="1200" dirty="0">
                <a:ea typeface="+mn-ea"/>
                <a:cs typeface="+mn-cs"/>
              </a:rPr>
              <a:t>Wednesday, November 20, 2024 </a:t>
            </a:r>
          </a:p>
          <a:p>
            <a:pPr marL="300038" lvl="1" defTabSz="685800">
              <a:buClrTx/>
            </a:pPr>
            <a:r>
              <a:rPr lang="en-US" sz="1350" kern="1200" dirty="0">
                <a:ea typeface="+mn-ea"/>
                <a:cs typeface="+mn-cs"/>
              </a:rPr>
              <a:t>10:00 a.m. – 12:00 p.m. EST</a:t>
            </a:r>
          </a:p>
          <a:p>
            <a:pPr marL="300038" lvl="1" defTabSz="685800">
              <a:buClrTx/>
            </a:pPr>
            <a:r>
              <a:rPr lang="en-US" sz="1350" kern="1200" dirty="0">
                <a:ea typeface="+mn-ea"/>
                <a:cs typeface="+mn-cs"/>
              </a:rPr>
              <a:t>Medicaid Advisory Committee</a:t>
            </a:r>
          </a:p>
          <a:p>
            <a:pPr marL="300038" lvl="1" defTabSz="685800">
              <a:buClrTx/>
            </a:pPr>
            <a:r>
              <a:rPr lang="en-US" sz="1350" kern="1200" dirty="0">
                <a:ea typeface="+mn-ea"/>
                <a:cs typeface="+mn-cs"/>
              </a:rPr>
              <a:t>Indiana State Library, Reference Room 211</a:t>
            </a:r>
          </a:p>
          <a:p>
            <a:pPr marL="300038" lvl="1" defTabSz="685800">
              <a:buClrTx/>
            </a:pPr>
            <a:r>
              <a:rPr lang="en-US" sz="1350" kern="1200" dirty="0">
                <a:ea typeface="+mn-ea"/>
                <a:cs typeface="+mn-cs"/>
              </a:rPr>
              <a:t>315 West Ohio St. Indianapolis, IN 46202</a:t>
            </a:r>
          </a:p>
          <a:p>
            <a:pPr marL="300038" lvl="1" defTabSz="685800">
              <a:buClrTx/>
            </a:pPr>
            <a:endParaRPr lang="en-US" sz="1350" kern="1200" dirty="0">
              <a:ea typeface="+mn-ea"/>
              <a:cs typeface="+mn-cs"/>
            </a:endParaRPr>
          </a:p>
          <a:p>
            <a:pPr defTabSz="685800">
              <a:buClrTx/>
            </a:pPr>
            <a:endParaRPr lang="en-US" sz="1350" b="1" kern="1200" dirty="0">
              <a:ea typeface="+mn-ea"/>
              <a:cs typeface="+mn-cs"/>
            </a:endParaRPr>
          </a:p>
          <a:p>
            <a:pPr defTabSz="685800">
              <a:buClrTx/>
            </a:pPr>
            <a:r>
              <a:rPr lang="en-US" sz="1350" b="1" kern="1200" dirty="0">
                <a:ea typeface="+mn-ea"/>
                <a:cs typeface="+mn-cs"/>
              </a:rPr>
              <a:t>Via mail:</a:t>
            </a:r>
          </a:p>
          <a:p>
            <a:pPr marL="300038" lvl="1" defTabSz="685800">
              <a:buClrTx/>
            </a:pPr>
            <a:r>
              <a:rPr lang="en-US" sz="1350" kern="1200" dirty="0">
                <a:ea typeface="+mn-ea"/>
                <a:cs typeface="+mn-cs"/>
              </a:rPr>
              <a:t>Family and Social Services Administration</a:t>
            </a:r>
          </a:p>
          <a:p>
            <a:pPr marL="300038" lvl="1" defTabSz="685800">
              <a:buClrTx/>
            </a:pPr>
            <a:r>
              <a:rPr lang="en-US" sz="1350" kern="1200" dirty="0">
                <a:ea typeface="+mn-ea"/>
                <a:cs typeface="+mn-cs"/>
              </a:rPr>
              <a:t>Office of Medicaid Policy and Planning </a:t>
            </a:r>
          </a:p>
          <a:p>
            <a:pPr marL="300038" lvl="1" defTabSz="685800">
              <a:buClrTx/>
            </a:pPr>
            <a:r>
              <a:rPr lang="en-US" sz="1350" kern="1200" dirty="0">
                <a:ea typeface="+mn-ea"/>
                <a:cs typeface="+mn-cs"/>
              </a:rPr>
              <a:t>ATTN: Madison May Gruthusen </a:t>
            </a:r>
          </a:p>
          <a:p>
            <a:pPr marL="300038" lvl="1" defTabSz="685800">
              <a:buClrTx/>
            </a:pPr>
            <a:r>
              <a:rPr lang="en-US" sz="1350" kern="1200" dirty="0">
                <a:ea typeface="+mn-ea"/>
                <a:cs typeface="+mn-cs"/>
              </a:rPr>
              <a:t>402 W. Washington St., W374 </a:t>
            </a:r>
          </a:p>
          <a:p>
            <a:pPr marL="300038" lvl="1" defTabSz="685800">
              <a:buClrTx/>
            </a:pPr>
            <a:r>
              <a:rPr lang="en-US" sz="1350" kern="1200" dirty="0">
                <a:ea typeface="+mn-ea"/>
                <a:cs typeface="+mn-cs"/>
              </a:rPr>
              <a:t>Indianapolis, IN 46204-7083	</a:t>
            </a:r>
          </a:p>
          <a:p>
            <a:pPr defTabSz="685800">
              <a:buClrTx/>
            </a:pPr>
            <a:endParaRPr lang="en-US" sz="1350" kern="1200" dirty="0">
              <a:ea typeface="+mn-ea"/>
              <a:cs typeface="+mn-cs"/>
            </a:endParaRPr>
          </a:p>
        </p:txBody>
      </p:sp>
      <p:sp>
        <p:nvSpPr>
          <p:cNvPr id="2" name="TextBox 1">
            <a:extLst>
              <a:ext uri="{FF2B5EF4-FFF2-40B4-BE49-F238E27FC236}">
                <a16:creationId xmlns:a16="http://schemas.microsoft.com/office/drawing/2014/main" id="{967C8A64-B28A-62CF-2AE7-D6BCBF816783}"/>
              </a:ext>
            </a:extLst>
          </p:cNvPr>
          <p:cNvSpPr txBox="1"/>
          <p:nvPr/>
        </p:nvSpPr>
        <p:spPr>
          <a:xfrm>
            <a:off x="4453128" y="3518133"/>
            <a:ext cx="3749040" cy="1131079"/>
          </a:xfrm>
          <a:prstGeom prst="rect">
            <a:avLst/>
          </a:prstGeom>
          <a:noFill/>
        </p:spPr>
        <p:txBody>
          <a:bodyPr wrap="square" rtlCol="0">
            <a:spAutoFit/>
          </a:bodyPr>
          <a:lstStyle/>
          <a:p>
            <a:pPr defTabSz="685800">
              <a:buClrTx/>
            </a:pPr>
            <a:r>
              <a:rPr lang="en-US" sz="1350" b="1" kern="1200" dirty="0">
                <a:ea typeface="+mn-ea"/>
                <a:cs typeface="+mn-cs"/>
              </a:rPr>
              <a:t>Via email: </a:t>
            </a:r>
          </a:p>
          <a:p>
            <a:pPr marL="300038" lvl="1" defTabSz="685800">
              <a:buClrTx/>
            </a:pPr>
            <a:r>
              <a:rPr lang="en-US" sz="1350" kern="1200" dirty="0">
                <a:ea typeface="+mn-ea"/>
                <a:cs typeface="+mn-cs"/>
              </a:rPr>
              <a:t>INMedicaidGA@fssa.IN.gov</a:t>
            </a:r>
          </a:p>
          <a:p>
            <a:pPr marL="300038" lvl="1" defTabSz="685800">
              <a:buClrTx/>
            </a:pPr>
            <a:r>
              <a:rPr lang="en-US" sz="1350" kern="1200" dirty="0">
                <a:ea typeface="+mn-ea"/>
                <a:cs typeface="+mn-cs"/>
              </a:rPr>
              <a:t>Please include “SUD/SMI 1115 Extension” in the subject line</a:t>
            </a:r>
          </a:p>
          <a:p>
            <a:pPr defTabSz="685800">
              <a:buClrTx/>
            </a:pPr>
            <a:endParaRPr lang="en-US" sz="1350" kern="1200" dirty="0">
              <a:ea typeface="+mn-ea"/>
              <a:cs typeface="+mn-cs"/>
            </a:endParaRPr>
          </a:p>
        </p:txBody>
      </p:sp>
    </p:spTree>
    <p:extLst>
      <p:ext uri="{BB962C8B-B14F-4D97-AF65-F5344CB8AC3E}">
        <p14:creationId xmlns:p14="http://schemas.microsoft.com/office/powerpoint/2010/main" val="160076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flag with a circle and a globe&#10;&#10;Description automatically generated">
            <a:extLst>
              <a:ext uri="{FF2B5EF4-FFF2-40B4-BE49-F238E27FC236}">
                <a16:creationId xmlns:a16="http://schemas.microsoft.com/office/drawing/2014/main" id="{AFB7F9E1-6D97-6A76-7A16-BD8027675C58}"/>
              </a:ext>
            </a:extLst>
          </p:cNvPr>
          <p:cNvPicPr>
            <a:picLocks noChangeAspect="1"/>
          </p:cNvPicPr>
          <p:nvPr/>
        </p:nvPicPr>
        <p:blipFill>
          <a:blip r:embed="rId2"/>
          <a:stretch>
            <a:fillRect/>
          </a:stretch>
        </p:blipFill>
        <p:spPr>
          <a:xfrm>
            <a:off x="0" y="3461"/>
            <a:ext cx="9144000" cy="5136578"/>
          </a:xfrm>
          <a:prstGeom prst="rect">
            <a:avLst/>
          </a:prstGeom>
        </p:spPr>
      </p:pic>
    </p:spTree>
    <p:extLst>
      <p:ext uri="{BB962C8B-B14F-4D97-AF65-F5344CB8AC3E}">
        <p14:creationId xmlns:p14="http://schemas.microsoft.com/office/powerpoint/2010/main" val="49368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pic>
        <p:nvPicPr>
          <p:cNvPr id="75" name="Google Shape;75;g242a49b9b71_1_67"/>
          <p:cNvPicPr preferRelativeResize="0"/>
          <p:nvPr/>
        </p:nvPicPr>
        <p:blipFill rotWithShape="1">
          <a:blip r:embed="rId3">
            <a:alphaModFix/>
          </a:blip>
          <a:srcRect/>
          <a:stretch/>
        </p:blipFill>
        <p:spPr>
          <a:xfrm>
            <a:off x="0" y="-128015"/>
            <a:ext cx="9143998" cy="5143499"/>
          </a:xfrm>
          <a:prstGeom prst="rect">
            <a:avLst/>
          </a:prstGeom>
          <a:noFill/>
          <a:ln>
            <a:noFill/>
          </a:ln>
        </p:spPr>
      </p:pic>
      <p:sp>
        <p:nvSpPr>
          <p:cNvPr id="77" name="Google Shape;77;g242a49b9b71_1_67"/>
          <p:cNvSpPr txBox="1">
            <a:spLocks noGrp="1"/>
          </p:cNvSpPr>
          <p:nvPr>
            <p:ph type="title"/>
          </p:nvPr>
        </p:nvSpPr>
        <p:spPr>
          <a:xfrm>
            <a:off x="914400" y="1196339"/>
            <a:ext cx="7029600" cy="1412120"/>
          </a:xfrm>
          <a:prstGeom prst="rect">
            <a:avLst/>
          </a:prstGeom>
          <a:noFill/>
          <a:ln>
            <a:noFill/>
          </a:ln>
        </p:spPr>
        <p:txBody>
          <a:bodyPr spcFirstLastPara="1" wrap="square" lIns="0" tIns="8575" rIns="0" bIns="0" anchor="t" anchorCtr="0">
            <a:spAutoFit/>
          </a:bodyPr>
          <a:lstStyle/>
          <a:p>
            <a:pPr algn="ctr">
              <a:lnSpc>
                <a:spcPct val="95000"/>
              </a:lnSpc>
              <a:buClr>
                <a:srgbClr val="F8F8F8"/>
              </a:buClr>
              <a:buSzPts val="2000"/>
            </a:pPr>
            <a:r>
              <a:rPr lang="en-US" sz="2400" dirty="0">
                <a:solidFill>
                  <a:srgbClr val="F8F8F8"/>
                </a:solidFill>
              </a:rPr>
              <a:t>Indiana Medicaid </a:t>
            </a:r>
            <a:br>
              <a:rPr lang="en-US" sz="2400" dirty="0">
                <a:solidFill>
                  <a:srgbClr val="F8F8F8"/>
                </a:solidFill>
              </a:rPr>
            </a:br>
            <a:br>
              <a:rPr lang="en-US" sz="2400" dirty="0">
                <a:solidFill>
                  <a:srgbClr val="F8F8F8"/>
                </a:solidFill>
              </a:rPr>
            </a:br>
            <a:r>
              <a:rPr lang="en-US" sz="2400" dirty="0">
                <a:solidFill>
                  <a:srgbClr val="F8F8F8"/>
                </a:solidFill>
              </a:rPr>
              <a:t>Substance Use Disorder (SUD) 1115 Waiver </a:t>
            </a:r>
            <a:br>
              <a:rPr lang="en-US" sz="2400" dirty="0">
                <a:solidFill>
                  <a:srgbClr val="F8F8F8"/>
                </a:solidFill>
              </a:rPr>
            </a:br>
            <a:r>
              <a:rPr lang="en-US" sz="2400" dirty="0">
                <a:solidFill>
                  <a:srgbClr val="F8F8F8"/>
                </a:solidFill>
              </a:rPr>
              <a:t>Interim Evaluation Results</a:t>
            </a:r>
            <a:endParaRPr sz="2400" dirty="0"/>
          </a:p>
        </p:txBody>
      </p:sp>
      <p:sp>
        <p:nvSpPr>
          <p:cNvPr id="78" name="Google Shape;78;g242a49b9b71_1_67"/>
          <p:cNvSpPr txBox="1"/>
          <p:nvPr/>
        </p:nvSpPr>
        <p:spPr>
          <a:xfrm>
            <a:off x="2834700" y="3328417"/>
            <a:ext cx="3189000" cy="761717"/>
          </a:xfrm>
          <a:prstGeom prst="rect">
            <a:avLst/>
          </a:prstGeom>
          <a:noFill/>
          <a:ln>
            <a:noFill/>
          </a:ln>
        </p:spPr>
        <p:txBody>
          <a:bodyPr spcFirstLastPara="1" wrap="square" lIns="68575" tIns="34275" rIns="68575" bIns="34275" anchor="t" anchorCtr="0">
            <a:spAutoFit/>
          </a:bodyPr>
          <a:lstStyle/>
          <a:p>
            <a:pPr algn="ctr" defTabSz="914378">
              <a:buSzPts val="1500"/>
            </a:pPr>
            <a:endParaRPr lang="en-US" sz="1500" i="1" dirty="0">
              <a:solidFill>
                <a:srgbClr val="FFFFFF"/>
              </a:solidFill>
              <a:latin typeface="Calibri"/>
              <a:ea typeface="Calibri"/>
              <a:cs typeface="Calibri"/>
              <a:sym typeface="Calibri"/>
            </a:endParaRPr>
          </a:p>
          <a:p>
            <a:pPr algn="ctr" defTabSz="914378">
              <a:buSzPts val="1500"/>
            </a:pPr>
            <a:r>
              <a:rPr lang="en-US" sz="1500" i="1" dirty="0">
                <a:solidFill>
                  <a:srgbClr val="FFFFFF"/>
                </a:solidFill>
                <a:latin typeface="Calibri"/>
                <a:ea typeface="Calibri"/>
                <a:cs typeface="Calibri"/>
                <a:sym typeface="Calibri"/>
              </a:rPr>
              <a:t>November 14, 2024</a:t>
            </a:r>
            <a:endParaRPr sz="1500" i="1" dirty="0">
              <a:solidFill>
                <a:srgbClr val="FFFFFF"/>
              </a:solidFill>
              <a:latin typeface="Calibri"/>
              <a:ea typeface="Calibri"/>
              <a:cs typeface="Calibri"/>
              <a:sym typeface="Calibri"/>
            </a:endParaRPr>
          </a:p>
          <a:p>
            <a:pPr algn="ctr" defTabSz="914378">
              <a:buSzPts val="1500"/>
            </a:pPr>
            <a:endParaRPr sz="1500" dirty="0"/>
          </a:p>
        </p:txBody>
      </p:sp>
    </p:spTree>
    <p:extLst>
      <p:ext uri="{BB962C8B-B14F-4D97-AF65-F5344CB8AC3E}">
        <p14:creationId xmlns:p14="http://schemas.microsoft.com/office/powerpoint/2010/main" val="4208199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Background and Purpose of the 1115 Waiver</a:t>
            </a:r>
            <a:endParaRPr sz="2400" dirty="0"/>
          </a:p>
        </p:txBody>
      </p:sp>
      <p:sp>
        <p:nvSpPr>
          <p:cNvPr id="154" name="Google Shape;154;p1"/>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3</a:t>
            </a:fld>
            <a:endParaRPr/>
          </a:p>
        </p:txBody>
      </p:sp>
      <p:sp>
        <p:nvSpPr>
          <p:cNvPr id="158" name="Google Shape;158;p1"/>
          <p:cNvSpPr txBox="1"/>
          <p:nvPr/>
        </p:nvSpPr>
        <p:spPr>
          <a:xfrm>
            <a:off x="347526" y="972009"/>
            <a:ext cx="8448900" cy="2839208"/>
          </a:xfrm>
          <a:prstGeom prst="rect">
            <a:avLst/>
          </a:prstGeom>
          <a:noFill/>
          <a:ln>
            <a:noFill/>
          </a:ln>
        </p:spPr>
        <p:txBody>
          <a:bodyPr spcFirstLastPara="1" wrap="square" lIns="91425" tIns="91425" rIns="91425" bIns="91425" anchor="t" anchorCtr="0">
            <a:spAutoFit/>
          </a:bodyPr>
          <a:lstStyle/>
          <a:p>
            <a:pPr marL="214313" indent="-214313" defTabSz="914378">
              <a:spcAft>
                <a:spcPts val="900"/>
              </a:spcAft>
              <a:buSzPts val="1400"/>
              <a:buFont typeface="Arial" panose="020B0604020202020204" pitchFamily="34" charset="0"/>
              <a:buChar char="•"/>
            </a:pPr>
            <a:r>
              <a:rPr lang="en-US" sz="1500" kern="1200" dirty="0">
                <a:ea typeface="+mn-ea"/>
                <a:cs typeface="+mn-cs"/>
              </a:rPr>
              <a:t>As part of the effort to combat the ongoing opioid crisis, the Centers for Medicare &amp; Medicaid Services (CMS) created an opportunity under section 1115(a) of the Social Security Act for states </a:t>
            </a:r>
            <a:r>
              <a:rPr lang="en-US" sz="1500" b="1" kern="1200" dirty="0">
                <a:ea typeface="+mn-ea"/>
                <a:cs typeface="+mn-cs"/>
              </a:rPr>
              <a:t>to demonstrate and test flexibilities to improve the continuum of care </a:t>
            </a:r>
            <a:r>
              <a:rPr lang="en-US" sz="1500" kern="1200" dirty="0">
                <a:ea typeface="+mn-ea"/>
                <a:cs typeface="+mn-cs"/>
              </a:rPr>
              <a:t>for beneficiaries with Substance Use Disorder (SUD).  </a:t>
            </a:r>
          </a:p>
          <a:p>
            <a:pPr marL="214313" indent="-214313" defTabSz="914378">
              <a:spcAft>
                <a:spcPts val="900"/>
              </a:spcAft>
              <a:buSzPts val="1400"/>
              <a:buFont typeface="Arial" panose="020B0604020202020204" pitchFamily="34" charset="0"/>
              <a:buChar char="•"/>
            </a:pPr>
            <a:r>
              <a:rPr lang="en-US" sz="1500" kern="1200" dirty="0">
                <a:ea typeface="+mn-ea"/>
                <a:cs typeface="+mn-cs"/>
              </a:rPr>
              <a:t>This demonstration opportunity aims to give state Medicaid programs flexibility to design demonstrations that </a:t>
            </a:r>
            <a:r>
              <a:rPr lang="en-US" sz="1500" b="1" kern="1200" dirty="0">
                <a:ea typeface="+mn-ea"/>
                <a:cs typeface="+mn-cs"/>
              </a:rPr>
              <a:t>improve access to high quality, clinically appropriate treatment for SUDs </a:t>
            </a:r>
            <a:r>
              <a:rPr lang="en-US" sz="1500" kern="1200" dirty="0">
                <a:ea typeface="+mn-ea"/>
                <a:cs typeface="+mn-cs"/>
              </a:rPr>
              <a:t>while incorporating metrics for </a:t>
            </a:r>
            <a:r>
              <a:rPr lang="en-US" sz="1500" b="1" kern="1200" dirty="0">
                <a:ea typeface="+mn-ea"/>
                <a:cs typeface="+mn-cs"/>
              </a:rPr>
              <a:t>demonstrating that outcomes for Medicaid beneficiaries are in fact improving </a:t>
            </a:r>
            <a:r>
              <a:rPr lang="en-US" sz="1500" kern="1200" dirty="0">
                <a:ea typeface="+mn-ea"/>
                <a:cs typeface="+mn-cs"/>
              </a:rPr>
              <a:t>under these demonstrations.  </a:t>
            </a:r>
          </a:p>
          <a:p>
            <a:pPr marL="214313" indent="-214313" defTabSz="914378">
              <a:spcAft>
                <a:spcPts val="900"/>
              </a:spcAft>
              <a:buSzPts val="1400"/>
              <a:buFont typeface="Arial" panose="020B0604020202020204" pitchFamily="34" charset="0"/>
              <a:buChar char="•"/>
            </a:pPr>
            <a:r>
              <a:rPr lang="en-US" sz="1500" kern="1200" dirty="0">
                <a:ea typeface="+mn-ea"/>
                <a:cs typeface="+mn-cs"/>
              </a:rPr>
              <a:t>Indiana was </a:t>
            </a:r>
            <a:r>
              <a:rPr lang="en-US" sz="1500" b="1" kern="1200" dirty="0">
                <a:ea typeface="+mn-ea"/>
                <a:cs typeface="+mn-cs"/>
              </a:rPr>
              <a:t>one of the first states to obtain approval </a:t>
            </a:r>
            <a:r>
              <a:rPr lang="en-US" sz="1500" kern="1200" dirty="0">
                <a:ea typeface="+mn-ea"/>
                <a:cs typeface="+mn-cs"/>
              </a:rPr>
              <a:t>for its demonstration for the expansion of the delivery of SUD treatment services on Feb. 1, 2018.  </a:t>
            </a:r>
            <a:endParaRPr sz="1500" kern="1200" dirty="0">
              <a:ea typeface="+mn-ea"/>
              <a:cs typeface="+mn-cs"/>
              <a:sym typeface="Calibri"/>
            </a:endParaRPr>
          </a:p>
        </p:txBody>
      </p:sp>
    </p:spTree>
    <p:extLst>
      <p:ext uri="{BB962C8B-B14F-4D97-AF65-F5344CB8AC3E}">
        <p14:creationId xmlns:p14="http://schemas.microsoft.com/office/powerpoint/2010/main" val="308091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495B323C-A3E3-3E7C-CD5F-B1E6D9618B9B}"/>
            </a:ext>
          </a:extLst>
        </p:cNvPr>
        <p:cNvGrpSpPr/>
        <p:nvPr/>
      </p:nvGrpSpPr>
      <p:grpSpPr>
        <a:xfrm>
          <a:off x="0" y="0"/>
          <a:ext cx="0" cy="0"/>
          <a:chOff x="0" y="0"/>
          <a:chExt cx="0" cy="0"/>
        </a:xfrm>
      </p:grpSpPr>
      <p:sp>
        <p:nvSpPr>
          <p:cNvPr id="153" name="Google Shape;153;p1">
            <a:extLst>
              <a:ext uri="{FF2B5EF4-FFF2-40B4-BE49-F238E27FC236}">
                <a16:creationId xmlns:a16="http://schemas.microsoft.com/office/drawing/2014/main" id="{7E56B00E-6E2F-0DDB-21E8-844553C9A7FB}"/>
              </a:ext>
            </a:extLst>
          </p:cNvPr>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Interim Evaluation</a:t>
            </a:r>
            <a:endParaRPr sz="2400" dirty="0"/>
          </a:p>
        </p:txBody>
      </p:sp>
      <p:sp>
        <p:nvSpPr>
          <p:cNvPr id="154" name="Google Shape;154;p1">
            <a:extLst>
              <a:ext uri="{FF2B5EF4-FFF2-40B4-BE49-F238E27FC236}">
                <a16:creationId xmlns:a16="http://schemas.microsoft.com/office/drawing/2014/main" id="{B1BD0DB3-73B9-1DD9-6657-D1D280C23BDE}"/>
              </a:ext>
            </a:extLst>
          </p:cNvPr>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4</a:t>
            </a:fld>
            <a:endParaRPr/>
          </a:p>
        </p:txBody>
      </p:sp>
      <p:sp>
        <p:nvSpPr>
          <p:cNvPr id="158" name="Google Shape;158;p1">
            <a:extLst>
              <a:ext uri="{FF2B5EF4-FFF2-40B4-BE49-F238E27FC236}">
                <a16:creationId xmlns:a16="http://schemas.microsoft.com/office/drawing/2014/main" id="{5089F4A1-4760-2E05-876B-8B755268DAFF}"/>
              </a:ext>
            </a:extLst>
          </p:cNvPr>
          <p:cNvSpPr txBox="1"/>
          <p:nvPr/>
        </p:nvSpPr>
        <p:spPr>
          <a:xfrm>
            <a:off x="347526" y="953721"/>
            <a:ext cx="8448900" cy="3070041"/>
          </a:xfrm>
          <a:prstGeom prst="rect">
            <a:avLst/>
          </a:prstGeom>
          <a:noFill/>
          <a:ln>
            <a:noFill/>
          </a:ln>
        </p:spPr>
        <p:txBody>
          <a:bodyPr spcFirstLastPara="1" wrap="square" lIns="91425" tIns="91425" rIns="91425" bIns="91425" anchor="t" anchorCtr="0">
            <a:spAutoFit/>
          </a:bodyPr>
          <a:lstStyle/>
          <a:p>
            <a:pPr marL="214313" indent="-214313" defTabSz="914378">
              <a:spcAft>
                <a:spcPts val="900"/>
              </a:spcAft>
              <a:buSzPts val="1400"/>
              <a:buFont typeface="Arial" panose="020B0604020202020204" pitchFamily="34" charset="0"/>
              <a:buChar char="•"/>
            </a:pPr>
            <a:r>
              <a:rPr lang="en-US" sz="1500" kern="1200" dirty="0">
                <a:ea typeface="+mn-ea"/>
                <a:cs typeface="+mn-cs"/>
              </a:rPr>
              <a:t>Indiana’s initial SUD demonstration ended December 31, 2020.  The state subsequently was granted a new demonstration approval for the period of January 1, 2021 through December 31, 2025.</a:t>
            </a:r>
          </a:p>
          <a:p>
            <a:pPr marL="214313" indent="-214313" defTabSz="914378">
              <a:spcAft>
                <a:spcPts val="900"/>
              </a:spcAft>
              <a:buSzPts val="1400"/>
              <a:buFont typeface="Arial" panose="020B0604020202020204" pitchFamily="34" charset="0"/>
              <a:buChar char="•"/>
            </a:pPr>
            <a:r>
              <a:rPr lang="en-US" sz="1500" kern="1200" dirty="0">
                <a:ea typeface="+mn-ea"/>
                <a:cs typeface="+mn-cs"/>
              </a:rPr>
              <a:t>The State is in the process of </a:t>
            </a:r>
            <a:r>
              <a:rPr lang="en-US" sz="1500" b="1" kern="1200" dirty="0">
                <a:ea typeface="+mn-ea"/>
                <a:cs typeface="+mn-cs"/>
              </a:rPr>
              <a:t>applying for a renewal of this five-year waiver</a:t>
            </a:r>
            <a:r>
              <a:rPr lang="en-US" sz="1500" kern="1200" dirty="0">
                <a:ea typeface="+mn-ea"/>
                <a:cs typeface="+mn-cs"/>
              </a:rPr>
              <a:t>, along with the renewal of an accompanying Serious Mental Illness (SMI) 1115 waiver.  </a:t>
            </a:r>
            <a:endParaRPr lang="en-US" sz="1500" kern="1200" dirty="0">
              <a:ea typeface="+mn-ea"/>
              <a:cs typeface="+mn-cs"/>
              <a:sym typeface="Calibri"/>
            </a:endParaRPr>
          </a:p>
          <a:p>
            <a:pPr marL="214313" indent="-214313" defTabSz="914378">
              <a:spcAft>
                <a:spcPts val="900"/>
              </a:spcAft>
              <a:buSzPts val="1400"/>
              <a:buFont typeface="Arial" panose="020B0604020202020204" pitchFamily="34" charset="0"/>
              <a:buChar char="•"/>
            </a:pPr>
            <a:r>
              <a:rPr lang="en-US" sz="1500" kern="1200" dirty="0">
                <a:ea typeface="+mn-ea"/>
                <a:cs typeface="+mn-cs"/>
              </a:rPr>
              <a:t>As required for the 1115 waiver renewal, Indiana engaged an independent evaluator to conduct an Interim Evaluation of the demonstration outcomes.</a:t>
            </a:r>
          </a:p>
          <a:p>
            <a:pPr marL="214313" indent="-214313" defTabSz="914378">
              <a:spcAft>
                <a:spcPts val="900"/>
              </a:spcAft>
              <a:buSzPts val="1400"/>
              <a:buFont typeface="Arial" panose="020B0604020202020204" pitchFamily="34" charset="0"/>
              <a:buChar char="•"/>
            </a:pPr>
            <a:r>
              <a:rPr lang="en-US" sz="1500" kern="1200" dirty="0">
                <a:ea typeface="+mn-ea"/>
                <a:cs typeface="+mn-cs"/>
                <a:sym typeface="Calibri"/>
              </a:rPr>
              <a:t>The </a:t>
            </a:r>
            <a:r>
              <a:rPr lang="en-US" sz="1500" b="1" u="sng" kern="1200" dirty="0">
                <a:ea typeface="+mn-ea"/>
                <a:cs typeface="+mn-cs"/>
                <a:sym typeface="Calibri"/>
              </a:rPr>
              <a:t>population</a:t>
            </a:r>
            <a:r>
              <a:rPr lang="en-US" sz="1500" kern="1200" dirty="0">
                <a:ea typeface="+mn-ea"/>
                <a:cs typeface="+mn-cs"/>
                <a:sym typeface="Calibri"/>
              </a:rPr>
              <a:t> of the demonstration evaluation includes any Indiana Medicaid beneficiary with a diagnosis of SUD in the evaluation period.</a:t>
            </a:r>
          </a:p>
          <a:p>
            <a:pPr marL="214313" indent="-214313" defTabSz="914378">
              <a:spcAft>
                <a:spcPts val="900"/>
              </a:spcAft>
              <a:buSzPts val="1400"/>
              <a:buFont typeface="Arial" panose="020B0604020202020204" pitchFamily="34" charset="0"/>
              <a:buChar char="•"/>
            </a:pPr>
            <a:r>
              <a:rPr lang="en-US" sz="1500" kern="1200" dirty="0">
                <a:ea typeface="+mn-ea"/>
                <a:cs typeface="+mn-cs"/>
                <a:sym typeface="Calibri"/>
              </a:rPr>
              <a:t>The </a:t>
            </a:r>
            <a:r>
              <a:rPr lang="en-US" sz="1500" b="1" u="sng" kern="1200" dirty="0">
                <a:ea typeface="+mn-ea"/>
                <a:cs typeface="+mn-cs"/>
                <a:sym typeface="Calibri"/>
              </a:rPr>
              <a:t>time period </a:t>
            </a:r>
            <a:r>
              <a:rPr lang="en-US" sz="1500" kern="1200" dirty="0">
                <a:ea typeface="+mn-ea"/>
                <a:cs typeface="+mn-cs"/>
                <a:sym typeface="Calibri"/>
              </a:rPr>
              <a:t>of this evaluation is January 1, 2021 through December 31, 2023.  </a:t>
            </a:r>
            <a:endParaRPr sz="1500" b="1" kern="1200" dirty="0">
              <a:ea typeface="+mn-ea"/>
              <a:cs typeface="+mn-cs"/>
              <a:sym typeface="Calibri"/>
            </a:endParaRPr>
          </a:p>
        </p:txBody>
      </p:sp>
    </p:spTree>
    <p:extLst>
      <p:ext uri="{BB962C8B-B14F-4D97-AF65-F5344CB8AC3E}">
        <p14:creationId xmlns:p14="http://schemas.microsoft.com/office/powerpoint/2010/main" val="190467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88191C90-A5DB-3455-967D-8A080543B00B}"/>
            </a:ext>
          </a:extLst>
        </p:cNvPr>
        <p:cNvGrpSpPr/>
        <p:nvPr/>
      </p:nvGrpSpPr>
      <p:grpSpPr>
        <a:xfrm>
          <a:off x="0" y="0"/>
          <a:ext cx="0" cy="0"/>
          <a:chOff x="0" y="0"/>
          <a:chExt cx="0" cy="0"/>
        </a:xfrm>
      </p:grpSpPr>
      <p:sp>
        <p:nvSpPr>
          <p:cNvPr id="153" name="Google Shape;153;p1">
            <a:extLst>
              <a:ext uri="{FF2B5EF4-FFF2-40B4-BE49-F238E27FC236}">
                <a16:creationId xmlns:a16="http://schemas.microsoft.com/office/drawing/2014/main" id="{0703E95C-B4E0-3996-25C5-BA75EB1D3F73}"/>
              </a:ext>
            </a:extLst>
          </p:cNvPr>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Key Demonstration Activity</a:t>
            </a:r>
            <a:endParaRPr sz="2400" dirty="0"/>
          </a:p>
        </p:txBody>
      </p:sp>
      <p:sp>
        <p:nvSpPr>
          <p:cNvPr id="154" name="Google Shape;154;p1">
            <a:extLst>
              <a:ext uri="{FF2B5EF4-FFF2-40B4-BE49-F238E27FC236}">
                <a16:creationId xmlns:a16="http://schemas.microsoft.com/office/drawing/2014/main" id="{18D2E872-3C02-2E27-5B39-0EE65623A8A0}"/>
              </a:ext>
            </a:extLst>
          </p:cNvPr>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5</a:t>
            </a:fld>
            <a:endParaRPr/>
          </a:p>
        </p:txBody>
      </p:sp>
      <p:graphicFrame>
        <p:nvGraphicFramePr>
          <p:cNvPr id="2" name="Table 1">
            <a:extLst>
              <a:ext uri="{FF2B5EF4-FFF2-40B4-BE49-F238E27FC236}">
                <a16:creationId xmlns:a16="http://schemas.microsoft.com/office/drawing/2014/main" id="{14BE1E83-2C73-5FB6-432A-4B2BEF8EC439}"/>
              </a:ext>
            </a:extLst>
          </p:cNvPr>
          <p:cNvGraphicFramePr>
            <a:graphicFrameLocks noGrp="1"/>
          </p:cNvGraphicFramePr>
          <p:nvPr/>
        </p:nvGraphicFramePr>
        <p:xfrm>
          <a:off x="749300" y="1670399"/>
          <a:ext cx="7721600" cy="2381250"/>
        </p:xfrm>
        <a:graphic>
          <a:graphicData uri="http://schemas.openxmlformats.org/drawingml/2006/table">
            <a:tbl>
              <a:tblPr firstRow="1" bandRow="1">
                <a:tableStyleId>{5C22544A-7EE6-4342-B048-85BDC9FD1C3A}</a:tableStyleId>
              </a:tblPr>
              <a:tblGrid>
                <a:gridCol w="4533900">
                  <a:extLst>
                    <a:ext uri="{9D8B030D-6E8A-4147-A177-3AD203B41FA5}">
                      <a16:colId xmlns:a16="http://schemas.microsoft.com/office/drawing/2014/main" val="3985228691"/>
                    </a:ext>
                  </a:extLst>
                </a:gridCol>
                <a:gridCol w="3187700">
                  <a:extLst>
                    <a:ext uri="{9D8B030D-6E8A-4147-A177-3AD203B41FA5}">
                      <a16:colId xmlns:a16="http://schemas.microsoft.com/office/drawing/2014/main" val="613818125"/>
                    </a:ext>
                  </a:extLst>
                </a:gridCol>
              </a:tblGrid>
              <a:tr h="278130">
                <a:tc>
                  <a:txBody>
                    <a:bodyPr/>
                    <a:lstStyle/>
                    <a:p>
                      <a:pPr algn="ctr"/>
                      <a:r>
                        <a:rPr lang="en-US" sz="1200" dirty="0"/>
                        <a:t>Action</a:t>
                      </a:r>
                    </a:p>
                  </a:txBody>
                  <a:tcPr marL="68580" marR="68580" marT="34290" marB="34290"/>
                </a:tc>
                <a:tc>
                  <a:txBody>
                    <a:bodyPr/>
                    <a:lstStyle/>
                    <a:p>
                      <a:pPr algn="ctr"/>
                      <a:r>
                        <a:rPr lang="en-US" sz="1200" dirty="0"/>
                        <a:t>Outcome</a:t>
                      </a:r>
                    </a:p>
                  </a:txBody>
                  <a:tcPr marL="68580" marR="68580" marT="34290" marB="34290"/>
                </a:tc>
                <a:extLst>
                  <a:ext uri="{0D108BD9-81ED-4DB2-BD59-A6C34878D82A}">
                    <a16:rowId xmlns:a16="http://schemas.microsoft.com/office/drawing/2014/main" val="234095664"/>
                  </a:ext>
                </a:extLst>
              </a:tr>
              <a:tr h="800100">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t>Allowed Opioid Treatment Providers (OTPs) to enroll as Medicaid providers beginning Aug. 2017</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t>DHMA licensure of residential treatment providers and OMPP enrollment with Medicaid starting early 2018</a:t>
                      </a:r>
                    </a:p>
                  </a:txBody>
                  <a:tcPr marL="68580" marR="68580" marT="34290" marB="34290"/>
                </a:tc>
                <a:tc>
                  <a:txBody>
                    <a:bodyPr/>
                    <a:lstStyle/>
                    <a:p>
                      <a:r>
                        <a:rPr lang="en-US" sz="1200" dirty="0"/>
                        <a:t>Increased access to community-based SUD treatment and reduced rate of ED utilization among beneficiaries with SUD</a:t>
                      </a:r>
                    </a:p>
                  </a:txBody>
                  <a:tcPr marL="68580" marR="68580" marT="34290" marB="34290"/>
                </a:tc>
                <a:extLst>
                  <a:ext uri="{0D108BD9-81ED-4DB2-BD59-A6C34878D82A}">
                    <a16:rowId xmlns:a16="http://schemas.microsoft.com/office/drawing/2014/main" val="356658880"/>
                  </a:ext>
                </a:extLst>
              </a:tr>
              <a:tr h="434340">
                <a:tc>
                  <a:txBody>
                    <a:bodyPr/>
                    <a:lstStyle/>
                    <a:p>
                      <a:pPr marL="342900" indent="-342900">
                        <a:buFont typeface="Arial" panose="020B0604020202020204" pitchFamily="34" charset="0"/>
                        <a:buChar char="•"/>
                      </a:pPr>
                      <a:r>
                        <a:rPr lang="en-US" sz="1200" dirty="0"/>
                        <a:t>Offered state-sponsored American Society of Addiction Medicine (ASAM) training for providers </a:t>
                      </a:r>
                    </a:p>
                  </a:txBody>
                  <a:tcPr marL="68580" marR="68580" marT="34290" marB="34290"/>
                </a:tc>
                <a:tc>
                  <a:txBody>
                    <a:bodyPr/>
                    <a:lstStyle/>
                    <a:p>
                      <a:r>
                        <a:rPr lang="en-US" sz="1200" dirty="0"/>
                        <a:t>Increased use of medically-appropriate treatment for SUD </a:t>
                      </a:r>
                    </a:p>
                  </a:txBody>
                  <a:tcPr marL="68580" marR="68580" marT="34290" marB="34290"/>
                </a:tc>
                <a:extLst>
                  <a:ext uri="{0D108BD9-81ED-4DB2-BD59-A6C34878D82A}">
                    <a16:rowId xmlns:a16="http://schemas.microsoft.com/office/drawing/2014/main" val="2886718335"/>
                  </a:ext>
                </a:extLst>
              </a:tr>
              <a:tr h="434340">
                <a:tc>
                  <a:txBody>
                    <a:bodyPr/>
                    <a:lstStyle/>
                    <a:p>
                      <a:pPr marL="342900" indent="-342900">
                        <a:buFont typeface="Arial" panose="020B0604020202020204" pitchFamily="34" charset="0"/>
                        <a:buChar char="•"/>
                      </a:pPr>
                      <a:r>
                        <a:rPr lang="en-US" sz="1200" dirty="0"/>
                        <a:t>Created a standard SUD authorization form with guidance for use by all managed care entities (MCEs)</a:t>
                      </a:r>
                    </a:p>
                  </a:txBody>
                  <a:tcPr marL="68580" marR="68580" marT="34290" marB="34290"/>
                </a:tc>
                <a:tc>
                  <a:txBody>
                    <a:bodyPr/>
                    <a:lstStyle/>
                    <a:p>
                      <a:r>
                        <a:rPr lang="en-US" sz="1200" dirty="0"/>
                        <a:t>Increased approval of provider authorization requests </a:t>
                      </a:r>
                    </a:p>
                  </a:txBody>
                  <a:tcPr marL="68580" marR="68580" marT="34290" marB="34290"/>
                </a:tc>
                <a:extLst>
                  <a:ext uri="{0D108BD9-81ED-4DB2-BD59-A6C34878D82A}">
                    <a16:rowId xmlns:a16="http://schemas.microsoft.com/office/drawing/2014/main" val="1531561337"/>
                  </a:ext>
                </a:extLst>
              </a:tr>
              <a:tr h="434340">
                <a:tc>
                  <a:txBody>
                    <a:bodyPr/>
                    <a:lstStyle/>
                    <a:p>
                      <a:pPr marL="285750" indent="-285750">
                        <a:buFont typeface="Arial" panose="020B0604020202020204" pitchFamily="34" charset="0"/>
                        <a:buChar char="•"/>
                      </a:pPr>
                      <a:r>
                        <a:rPr lang="en-US" sz="1200" dirty="0"/>
                        <a:t>Contractual obligations added to MCE contracts regarding case management to SUD beneficiaries</a:t>
                      </a:r>
                    </a:p>
                  </a:txBody>
                  <a:tcPr marL="68580" marR="68580" marT="34290" marB="34290"/>
                </a:tc>
                <a:tc>
                  <a:txBody>
                    <a:bodyPr/>
                    <a:lstStyle/>
                    <a:p>
                      <a:r>
                        <a:rPr lang="en-US" sz="1200" dirty="0"/>
                        <a:t>Improved care coordination for beneficiaries needing or receiving SUD treatment </a:t>
                      </a:r>
                    </a:p>
                  </a:txBody>
                  <a:tcPr marL="68580" marR="68580" marT="34290" marB="34290"/>
                </a:tc>
                <a:extLst>
                  <a:ext uri="{0D108BD9-81ED-4DB2-BD59-A6C34878D82A}">
                    <a16:rowId xmlns:a16="http://schemas.microsoft.com/office/drawing/2014/main" val="3007483021"/>
                  </a:ext>
                </a:extLst>
              </a:tr>
            </a:tbl>
          </a:graphicData>
        </a:graphic>
      </p:graphicFrame>
      <p:sp>
        <p:nvSpPr>
          <p:cNvPr id="3" name="TextBox 2">
            <a:extLst>
              <a:ext uri="{FF2B5EF4-FFF2-40B4-BE49-F238E27FC236}">
                <a16:creationId xmlns:a16="http://schemas.microsoft.com/office/drawing/2014/main" id="{AC3AAEA4-7C24-EC8A-DF49-78AE3E5E83DE}"/>
              </a:ext>
            </a:extLst>
          </p:cNvPr>
          <p:cNvSpPr txBox="1"/>
          <p:nvPr/>
        </p:nvSpPr>
        <p:spPr>
          <a:xfrm>
            <a:off x="863600" y="842435"/>
            <a:ext cx="7493000" cy="715581"/>
          </a:xfrm>
          <a:prstGeom prst="rect">
            <a:avLst/>
          </a:prstGeom>
          <a:noFill/>
        </p:spPr>
        <p:txBody>
          <a:bodyPr wrap="square" rtlCol="0">
            <a:spAutoFit/>
          </a:bodyPr>
          <a:lstStyle/>
          <a:p>
            <a:pPr defTabSz="685800">
              <a:buClrTx/>
            </a:pPr>
            <a:r>
              <a:rPr lang="en-US" sz="1350" kern="1200" dirty="0">
                <a:ea typeface="+mn-ea"/>
                <a:cs typeface="+mn-cs"/>
              </a:rPr>
              <a:t>In support of the overall demonstration goal to </a:t>
            </a:r>
            <a:r>
              <a:rPr lang="en-US" sz="1350" b="1" u="sng" kern="1200" dirty="0">
                <a:ea typeface="+mn-ea"/>
                <a:cs typeface="+mn-cs"/>
              </a:rPr>
              <a:t>reduce overdose deaths in Medicaid beneficiaries</a:t>
            </a:r>
            <a:r>
              <a:rPr lang="en-US" sz="1350" kern="1200" dirty="0">
                <a:ea typeface="+mn-ea"/>
                <a:cs typeface="+mn-cs"/>
              </a:rPr>
              <a:t>, Indiana undertook outcome-based action steps in a “whole of government” approach.</a:t>
            </a:r>
          </a:p>
        </p:txBody>
      </p:sp>
    </p:spTree>
    <p:extLst>
      <p:ext uri="{BB962C8B-B14F-4D97-AF65-F5344CB8AC3E}">
        <p14:creationId xmlns:p14="http://schemas.microsoft.com/office/powerpoint/2010/main" val="62882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7BC5A3F5-D05C-5ED5-79C0-54498431942D}"/>
            </a:ext>
          </a:extLst>
        </p:cNvPr>
        <p:cNvGrpSpPr/>
        <p:nvPr/>
      </p:nvGrpSpPr>
      <p:grpSpPr>
        <a:xfrm>
          <a:off x="0" y="0"/>
          <a:ext cx="0" cy="0"/>
          <a:chOff x="0" y="0"/>
          <a:chExt cx="0" cy="0"/>
        </a:xfrm>
      </p:grpSpPr>
      <p:sp>
        <p:nvSpPr>
          <p:cNvPr id="153" name="Google Shape;153;p1">
            <a:extLst>
              <a:ext uri="{FF2B5EF4-FFF2-40B4-BE49-F238E27FC236}">
                <a16:creationId xmlns:a16="http://schemas.microsoft.com/office/drawing/2014/main" id="{2FB6D6E5-A807-39D1-38EF-B7A72945DE47}"/>
              </a:ext>
            </a:extLst>
          </p:cNvPr>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Notable Trends</a:t>
            </a:r>
            <a:endParaRPr sz="2400" dirty="0"/>
          </a:p>
        </p:txBody>
      </p:sp>
      <p:sp>
        <p:nvSpPr>
          <p:cNvPr id="154" name="Google Shape;154;p1">
            <a:extLst>
              <a:ext uri="{FF2B5EF4-FFF2-40B4-BE49-F238E27FC236}">
                <a16:creationId xmlns:a16="http://schemas.microsoft.com/office/drawing/2014/main" id="{5F376A18-D011-95F9-FDFA-34A4CB547B44}"/>
              </a:ext>
            </a:extLst>
          </p:cNvPr>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6</a:t>
            </a:fld>
            <a:endParaRPr/>
          </a:p>
        </p:txBody>
      </p:sp>
      <p:sp>
        <p:nvSpPr>
          <p:cNvPr id="158" name="Google Shape;158;p1">
            <a:extLst>
              <a:ext uri="{FF2B5EF4-FFF2-40B4-BE49-F238E27FC236}">
                <a16:creationId xmlns:a16="http://schemas.microsoft.com/office/drawing/2014/main" id="{58176B35-A097-2816-08E1-D8B3D01F6B65}"/>
              </a:ext>
            </a:extLst>
          </p:cNvPr>
          <p:cNvSpPr txBox="1"/>
          <p:nvPr/>
        </p:nvSpPr>
        <p:spPr>
          <a:xfrm>
            <a:off x="347550" y="725121"/>
            <a:ext cx="8448900" cy="2954625"/>
          </a:xfrm>
          <a:prstGeom prst="rect">
            <a:avLst/>
          </a:prstGeom>
          <a:noFill/>
          <a:ln>
            <a:noFill/>
          </a:ln>
        </p:spPr>
        <p:txBody>
          <a:bodyPr spcFirstLastPara="1" wrap="square" lIns="91425" tIns="91425" rIns="91425" bIns="91425" anchor="t" anchorCtr="0">
            <a:spAutoFit/>
          </a:bodyPr>
          <a:lstStyle/>
          <a:p>
            <a:pPr marL="19050" defTabSz="685800">
              <a:spcAft>
                <a:spcPts val="900"/>
              </a:spcAft>
              <a:buClrTx/>
            </a:pPr>
            <a:r>
              <a:rPr lang="en-US" sz="1500" kern="1200" dirty="0">
                <a:ea typeface="+mn-ea"/>
                <a:cs typeface="+mn-cs"/>
              </a:rPr>
              <a:t>A number of positive trends were observed in the Interim Evaluation during the demonstration:</a:t>
            </a:r>
          </a:p>
          <a:p>
            <a:pPr marL="276225" indent="-257175" defTabSz="685800">
              <a:spcAft>
                <a:spcPts val="900"/>
              </a:spcAft>
              <a:buClrTx/>
              <a:buFont typeface="Arial" panose="020B0604020202020204" pitchFamily="34" charset="0"/>
              <a:buChar char="•"/>
            </a:pPr>
            <a:r>
              <a:rPr lang="en-US" sz="1500" kern="1200" dirty="0">
                <a:ea typeface="+mn-ea"/>
                <a:cs typeface="+mn-cs"/>
              </a:rPr>
              <a:t>Beneficiaries receiving an </a:t>
            </a:r>
            <a:r>
              <a:rPr lang="en-US" sz="1500" b="1" kern="1200" dirty="0">
                <a:ea typeface="+mn-ea"/>
                <a:cs typeface="+mn-cs"/>
              </a:rPr>
              <a:t>SUD</a:t>
            </a:r>
            <a:r>
              <a:rPr lang="en-US" sz="1500" kern="1200" dirty="0">
                <a:ea typeface="+mn-ea"/>
                <a:cs typeface="+mn-cs"/>
              </a:rPr>
              <a:t> </a:t>
            </a:r>
            <a:r>
              <a:rPr lang="en-US" sz="1500" b="1" kern="1200" dirty="0">
                <a:ea typeface="+mn-ea"/>
                <a:cs typeface="+mn-cs"/>
              </a:rPr>
              <a:t>service on a monthly basis </a:t>
            </a:r>
            <a:r>
              <a:rPr lang="en-US" sz="1500" kern="1200" dirty="0">
                <a:ea typeface="+mn-ea"/>
                <a:cs typeface="+mn-cs"/>
              </a:rPr>
              <a:t>grew 20%.</a:t>
            </a:r>
          </a:p>
          <a:p>
            <a:pPr marL="276225" indent="-257175" defTabSz="685800">
              <a:spcAft>
                <a:spcPts val="900"/>
              </a:spcAft>
              <a:buClrTx/>
              <a:buFont typeface="Arial" panose="020B0604020202020204" pitchFamily="34" charset="0"/>
              <a:buChar char="•"/>
            </a:pPr>
            <a:r>
              <a:rPr lang="en-US" sz="1500" kern="1200" dirty="0">
                <a:ea typeface="+mn-ea"/>
                <a:cs typeface="+mn-cs"/>
              </a:rPr>
              <a:t>There was </a:t>
            </a:r>
            <a:r>
              <a:rPr lang="en-US" sz="1500" b="1" kern="1200" dirty="0">
                <a:ea typeface="+mn-ea"/>
                <a:cs typeface="+mn-cs"/>
              </a:rPr>
              <a:t>lower emergency department use after transitioning </a:t>
            </a:r>
            <a:r>
              <a:rPr lang="en-US" sz="1500" kern="1200" dirty="0">
                <a:ea typeface="+mn-ea"/>
                <a:cs typeface="+mn-cs"/>
              </a:rPr>
              <a:t>from higher level care (ASAM Levels 3 or 4).</a:t>
            </a:r>
            <a:endParaRPr lang="en-US" sz="2700" kern="1200" dirty="0">
              <a:ea typeface="+mn-ea"/>
              <a:cs typeface="+mn-cs"/>
            </a:endParaRPr>
          </a:p>
          <a:p>
            <a:pPr marL="276225" indent="-257175" defTabSz="685800">
              <a:spcAft>
                <a:spcPts val="900"/>
              </a:spcAft>
              <a:buClrTx/>
              <a:buFont typeface="Arial" panose="020B0604020202020204" pitchFamily="34" charset="0"/>
              <a:buChar char="•"/>
            </a:pPr>
            <a:r>
              <a:rPr lang="en-US" sz="1500" kern="1200" dirty="0">
                <a:ea typeface="+mn-ea"/>
                <a:cs typeface="+mn-cs"/>
              </a:rPr>
              <a:t>The proportion of </a:t>
            </a:r>
            <a:r>
              <a:rPr lang="en-US" sz="1500" b="1" kern="1200" dirty="0">
                <a:ea typeface="+mn-ea"/>
                <a:cs typeface="+mn-cs"/>
              </a:rPr>
              <a:t>SUD providers in the state that accept Medicaid </a:t>
            </a:r>
            <a:r>
              <a:rPr lang="en-US" sz="1500" kern="1200" dirty="0">
                <a:ea typeface="+mn-ea"/>
                <a:cs typeface="+mn-cs"/>
              </a:rPr>
              <a:t>grew.</a:t>
            </a:r>
          </a:p>
          <a:p>
            <a:pPr marL="276225" indent="-257175" defTabSz="685800">
              <a:spcAft>
                <a:spcPts val="900"/>
              </a:spcAft>
              <a:buClrTx/>
              <a:buFont typeface="Arial" panose="020B0604020202020204" pitchFamily="34" charset="0"/>
              <a:buChar char="•"/>
            </a:pPr>
            <a:r>
              <a:rPr lang="en-US" sz="1500" kern="1200" dirty="0">
                <a:ea typeface="+mn-ea"/>
                <a:cs typeface="+mn-cs"/>
              </a:rPr>
              <a:t>There was continual</a:t>
            </a:r>
            <a:r>
              <a:rPr lang="en-US" sz="1500" b="1" kern="1200" dirty="0">
                <a:ea typeface="+mn-ea"/>
                <a:cs typeface="+mn-cs"/>
              </a:rPr>
              <a:t> expansion in the offering of residential treatment services</a:t>
            </a:r>
            <a:r>
              <a:rPr lang="en-US" sz="1500" kern="1200" dirty="0">
                <a:ea typeface="+mn-ea"/>
                <a:cs typeface="+mn-cs"/>
              </a:rPr>
              <a:t>, both in licensed locations and licensed beds. </a:t>
            </a:r>
          </a:p>
          <a:p>
            <a:pPr marL="276225" indent="-257175" defTabSz="685800">
              <a:spcAft>
                <a:spcPts val="900"/>
              </a:spcAft>
              <a:buClrTx/>
              <a:buFont typeface="Arial" panose="020B0604020202020204" pitchFamily="34" charset="0"/>
              <a:buChar char="•"/>
            </a:pPr>
            <a:r>
              <a:rPr lang="en-US" sz="1500" kern="1200" dirty="0">
                <a:ea typeface="+mn-ea"/>
                <a:cs typeface="+mn-cs"/>
              </a:rPr>
              <a:t>State-sponsored American Society of Addiction Medicine </a:t>
            </a:r>
            <a:r>
              <a:rPr lang="en-US" sz="1500" b="1" kern="1200" dirty="0">
                <a:ea typeface="+mn-ea"/>
                <a:cs typeface="+mn-cs"/>
              </a:rPr>
              <a:t>(ASAM) training proved helpful </a:t>
            </a:r>
            <a:r>
              <a:rPr lang="en-US" sz="1500" kern="1200" dirty="0">
                <a:ea typeface="+mn-ea"/>
                <a:cs typeface="+mn-cs"/>
              </a:rPr>
              <a:t>to new and existing Medicaid providers. </a:t>
            </a:r>
          </a:p>
        </p:txBody>
      </p:sp>
    </p:spTree>
    <p:extLst>
      <p:ext uri="{BB962C8B-B14F-4D97-AF65-F5344CB8AC3E}">
        <p14:creationId xmlns:p14="http://schemas.microsoft.com/office/powerpoint/2010/main" val="254967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3241-DB7D-5373-4C6E-3EF58189289D}"/>
              </a:ext>
            </a:extLst>
          </p:cNvPr>
          <p:cNvSpPr>
            <a:spLocks noGrp="1"/>
          </p:cNvSpPr>
          <p:nvPr>
            <p:ph type="title"/>
          </p:nvPr>
        </p:nvSpPr>
        <p:spPr>
          <a:xfrm>
            <a:off x="2720313" y="2317548"/>
            <a:ext cx="3703374" cy="353992"/>
          </a:xfrm>
        </p:spPr>
        <p:txBody>
          <a:bodyPr/>
          <a:lstStyle/>
          <a:p>
            <a:r>
              <a:rPr lang="en-US" dirty="0">
                <a:solidFill>
                  <a:schemeClr val="tx1"/>
                </a:solidFill>
              </a:rPr>
              <a:t>Summary of Findings</a:t>
            </a:r>
          </a:p>
        </p:txBody>
      </p:sp>
    </p:spTree>
    <p:extLst>
      <p:ext uri="{BB962C8B-B14F-4D97-AF65-F5344CB8AC3E}">
        <p14:creationId xmlns:p14="http://schemas.microsoft.com/office/powerpoint/2010/main" val="276594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16E620B4-99F7-3324-517B-9FA72B2433E2}"/>
            </a:ext>
          </a:extLst>
        </p:cNvPr>
        <p:cNvGrpSpPr/>
        <p:nvPr/>
      </p:nvGrpSpPr>
      <p:grpSpPr>
        <a:xfrm>
          <a:off x="0" y="0"/>
          <a:ext cx="0" cy="0"/>
          <a:chOff x="0" y="0"/>
          <a:chExt cx="0" cy="0"/>
        </a:xfrm>
      </p:grpSpPr>
      <p:sp>
        <p:nvSpPr>
          <p:cNvPr id="153" name="Google Shape;153;p1">
            <a:extLst>
              <a:ext uri="{FF2B5EF4-FFF2-40B4-BE49-F238E27FC236}">
                <a16:creationId xmlns:a16="http://schemas.microsoft.com/office/drawing/2014/main" id="{1BF5267A-CB64-EB7C-5BF8-BDB8B4AEF8BA}"/>
              </a:ext>
            </a:extLst>
          </p:cNvPr>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Medicaid Beneficiaries with SUD Diagnosis</a:t>
            </a:r>
            <a:endParaRPr sz="2400" dirty="0"/>
          </a:p>
        </p:txBody>
      </p:sp>
      <p:sp>
        <p:nvSpPr>
          <p:cNvPr id="154" name="Google Shape;154;p1">
            <a:extLst>
              <a:ext uri="{FF2B5EF4-FFF2-40B4-BE49-F238E27FC236}">
                <a16:creationId xmlns:a16="http://schemas.microsoft.com/office/drawing/2014/main" id="{62E620EB-2248-C1B1-BF0A-99FEEFA3AEFD}"/>
              </a:ext>
            </a:extLst>
          </p:cNvPr>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8</a:t>
            </a:fld>
            <a:endParaRPr/>
          </a:p>
        </p:txBody>
      </p:sp>
      <p:pic>
        <p:nvPicPr>
          <p:cNvPr id="3" name="Picture 2">
            <a:extLst>
              <a:ext uri="{FF2B5EF4-FFF2-40B4-BE49-F238E27FC236}">
                <a16:creationId xmlns:a16="http://schemas.microsoft.com/office/drawing/2014/main" id="{DFB2D5D4-E9C3-842A-864A-71FC5B1DBDB4}"/>
              </a:ext>
            </a:extLst>
          </p:cNvPr>
          <p:cNvPicPr>
            <a:picLocks noChangeAspect="1"/>
          </p:cNvPicPr>
          <p:nvPr/>
        </p:nvPicPr>
        <p:blipFill>
          <a:blip r:embed="rId3"/>
          <a:stretch>
            <a:fillRect/>
          </a:stretch>
        </p:blipFill>
        <p:spPr>
          <a:xfrm>
            <a:off x="1024509" y="1305316"/>
            <a:ext cx="6683884" cy="3484982"/>
          </a:xfrm>
          <a:prstGeom prst="rect">
            <a:avLst/>
          </a:prstGeom>
        </p:spPr>
      </p:pic>
      <p:sp>
        <p:nvSpPr>
          <p:cNvPr id="4" name="TextBox 3">
            <a:extLst>
              <a:ext uri="{FF2B5EF4-FFF2-40B4-BE49-F238E27FC236}">
                <a16:creationId xmlns:a16="http://schemas.microsoft.com/office/drawing/2014/main" id="{23C18D9C-A8CE-061A-BBAD-E6BD1100A1A9}"/>
              </a:ext>
            </a:extLst>
          </p:cNvPr>
          <p:cNvSpPr txBox="1"/>
          <p:nvPr/>
        </p:nvSpPr>
        <p:spPr>
          <a:xfrm>
            <a:off x="758572" y="641584"/>
            <a:ext cx="7360920" cy="715581"/>
          </a:xfrm>
          <a:prstGeom prst="rect">
            <a:avLst/>
          </a:prstGeom>
          <a:noFill/>
        </p:spPr>
        <p:txBody>
          <a:bodyPr wrap="square" rtlCol="0">
            <a:spAutoFit/>
          </a:bodyPr>
          <a:lstStyle/>
          <a:p>
            <a:pPr defTabSz="685800">
              <a:buClrTx/>
            </a:pPr>
            <a:r>
              <a:rPr lang="en-US" sz="1350" kern="1200" dirty="0">
                <a:ea typeface="+mn-ea"/>
                <a:cs typeface="+mn-cs"/>
              </a:rPr>
              <a:t>The number of Indiana Medicaid beneficiaries with a SUD diagnosis has grown consistently during the eight-year period examined, from 48,860 in Q1 2016 to 155,251 as of Q4 2023. Medicaid enrollment during that time also grew significantly from 1.35M to 2.0M.</a:t>
            </a:r>
          </a:p>
        </p:txBody>
      </p:sp>
    </p:spTree>
    <p:extLst>
      <p:ext uri="{BB962C8B-B14F-4D97-AF65-F5344CB8AC3E}">
        <p14:creationId xmlns:p14="http://schemas.microsoft.com/office/powerpoint/2010/main" val="279312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32BA07BD-9B82-70DE-7CE6-8AE6661410B2}"/>
            </a:ext>
          </a:extLst>
        </p:cNvPr>
        <p:cNvGrpSpPr/>
        <p:nvPr/>
      </p:nvGrpSpPr>
      <p:grpSpPr>
        <a:xfrm>
          <a:off x="0" y="0"/>
          <a:ext cx="0" cy="0"/>
          <a:chOff x="0" y="0"/>
          <a:chExt cx="0" cy="0"/>
        </a:xfrm>
      </p:grpSpPr>
      <p:sp>
        <p:nvSpPr>
          <p:cNvPr id="153" name="Google Shape;153;p1">
            <a:extLst>
              <a:ext uri="{FF2B5EF4-FFF2-40B4-BE49-F238E27FC236}">
                <a16:creationId xmlns:a16="http://schemas.microsoft.com/office/drawing/2014/main" id="{6EE6F064-16DA-7030-73C5-AA530C73E200}"/>
              </a:ext>
            </a:extLst>
          </p:cNvPr>
          <p:cNvSpPr txBox="1">
            <a:spLocks noGrp="1"/>
          </p:cNvSpPr>
          <p:nvPr>
            <p:ph type="title"/>
          </p:nvPr>
        </p:nvSpPr>
        <p:spPr>
          <a:xfrm>
            <a:off x="265176" y="91440"/>
            <a:ext cx="8613600" cy="420600"/>
          </a:xfrm>
          <a:prstGeom prst="rect">
            <a:avLst/>
          </a:prstGeom>
          <a:solidFill>
            <a:srgbClr val="008B5B"/>
          </a:solidFill>
          <a:ln>
            <a:noFill/>
          </a:ln>
        </p:spPr>
        <p:txBody>
          <a:bodyPr spcFirstLastPara="1" wrap="square" lIns="45700" tIns="45700" rIns="45700" bIns="45700" anchor="b" anchorCtr="0">
            <a:noAutofit/>
          </a:bodyPr>
          <a:lstStyle/>
          <a:p>
            <a:r>
              <a:rPr lang="en-US" sz="2400" dirty="0"/>
              <a:t>Beneficiaries Receiving Outpatient Treatment for SUD</a:t>
            </a:r>
            <a:endParaRPr sz="2400" dirty="0"/>
          </a:p>
        </p:txBody>
      </p:sp>
      <p:sp>
        <p:nvSpPr>
          <p:cNvPr id="154" name="Google Shape;154;p1">
            <a:extLst>
              <a:ext uri="{FF2B5EF4-FFF2-40B4-BE49-F238E27FC236}">
                <a16:creationId xmlns:a16="http://schemas.microsoft.com/office/drawing/2014/main" id="{CAC3A9D8-7C40-2B27-33CF-A62199ED8739}"/>
              </a:ext>
            </a:extLst>
          </p:cNvPr>
          <p:cNvSpPr txBox="1">
            <a:spLocks noGrp="1"/>
          </p:cNvSpPr>
          <p:nvPr>
            <p:ph type="sldNum" idx="4294967295"/>
          </p:nvPr>
        </p:nvSpPr>
        <p:spPr>
          <a:xfrm>
            <a:off x="124301" y="4900184"/>
            <a:ext cx="180900" cy="142668"/>
          </a:xfrm>
          <a:prstGeom prst="rect">
            <a:avLst/>
          </a:prstGeom>
          <a:noFill/>
          <a:ln>
            <a:noFill/>
          </a:ln>
        </p:spPr>
        <p:txBody>
          <a:bodyPr spcFirstLastPara="1" wrap="square" lIns="0" tIns="0" rIns="0" bIns="0" anchor="t" anchorCtr="0">
            <a:spAutoFit/>
          </a:bodyPr>
          <a:lstStyle/>
          <a:p>
            <a:pPr defTabSz="914378"/>
            <a:fld id="{00000000-1234-1234-1234-123412341234}" type="slidenum">
              <a:rPr lang="en-US"/>
              <a:pPr defTabSz="914378"/>
              <a:t>9</a:t>
            </a:fld>
            <a:endParaRPr/>
          </a:p>
        </p:txBody>
      </p:sp>
      <p:sp>
        <p:nvSpPr>
          <p:cNvPr id="4" name="TextBox 3">
            <a:extLst>
              <a:ext uri="{FF2B5EF4-FFF2-40B4-BE49-F238E27FC236}">
                <a16:creationId xmlns:a16="http://schemas.microsoft.com/office/drawing/2014/main" id="{BE551FCD-17F3-7926-6227-7D9598A8AA7D}"/>
              </a:ext>
            </a:extLst>
          </p:cNvPr>
          <p:cNvSpPr txBox="1"/>
          <p:nvPr/>
        </p:nvSpPr>
        <p:spPr>
          <a:xfrm>
            <a:off x="758572" y="641584"/>
            <a:ext cx="7360920" cy="715581"/>
          </a:xfrm>
          <a:prstGeom prst="rect">
            <a:avLst/>
          </a:prstGeom>
          <a:noFill/>
        </p:spPr>
        <p:txBody>
          <a:bodyPr wrap="square" rtlCol="0">
            <a:spAutoFit/>
          </a:bodyPr>
          <a:lstStyle/>
          <a:p>
            <a:pPr defTabSz="685800">
              <a:buClrTx/>
            </a:pPr>
            <a:r>
              <a:rPr lang="en-US" sz="1350" kern="1200" dirty="0">
                <a:ea typeface="+mn-ea"/>
                <a:cs typeface="+mn-cs"/>
              </a:rPr>
              <a:t>The average number of beneficiaries with SUD using outpatient services in the demonstration period was 35,864 compared to 17,954 during the pre-demonstration period, an increase of 99.8%. </a:t>
            </a:r>
          </a:p>
        </p:txBody>
      </p:sp>
      <p:pic>
        <p:nvPicPr>
          <p:cNvPr id="5" name="Picture 4">
            <a:extLst>
              <a:ext uri="{FF2B5EF4-FFF2-40B4-BE49-F238E27FC236}">
                <a16:creationId xmlns:a16="http://schemas.microsoft.com/office/drawing/2014/main" id="{EC06700D-696B-23BC-EA8F-F7E01D12D80C}"/>
              </a:ext>
            </a:extLst>
          </p:cNvPr>
          <p:cNvPicPr>
            <a:picLocks noChangeAspect="1"/>
          </p:cNvPicPr>
          <p:nvPr/>
        </p:nvPicPr>
        <p:blipFill>
          <a:blip r:embed="rId3"/>
          <a:stretch>
            <a:fillRect/>
          </a:stretch>
        </p:blipFill>
        <p:spPr>
          <a:xfrm>
            <a:off x="852528" y="1531358"/>
            <a:ext cx="7165406" cy="2862242"/>
          </a:xfrm>
          <a:prstGeom prst="rect">
            <a:avLst/>
          </a:prstGeom>
        </p:spPr>
      </p:pic>
    </p:spTree>
    <p:extLst>
      <p:ext uri="{BB962C8B-B14F-4D97-AF65-F5344CB8AC3E}">
        <p14:creationId xmlns:p14="http://schemas.microsoft.com/office/powerpoint/2010/main" val="317964875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li Lilly">
      <a:dk1>
        <a:srgbClr val="2C2C2C"/>
      </a:dk1>
      <a:lt1>
        <a:srgbClr val="FFFFFF"/>
      </a:lt1>
      <a:dk2>
        <a:srgbClr val="00426B"/>
      </a:dk2>
      <a:lt2>
        <a:srgbClr val="FCDEB0"/>
      </a:lt2>
      <a:accent1>
        <a:srgbClr val="016298"/>
      </a:accent1>
      <a:accent2>
        <a:srgbClr val="79B3D6"/>
      </a:accent2>
      <a:accent3>
        <a:srgbClr val="B6DFCF"/>
      </a:accent3>
      <a:accent4>
        <a:srgbClr val="1DC498"/>
      </a:accent4>
      <a:accent5>
        <a:srgbClr val="FBA919"/>
      </a:accent5>
      <a:accent6>
        <a:srgbClr val="A90533"/>
      </a:accent6>
      <a:hlink>
        <a:srgbClr val="ACA39A"/>
      </a:hlink>
      <a:folHlink>
        <a:srgbClr val="867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C6D9C62-44DE-5446-BCAB-5284ED5F86F4}" vid="{B45FE801-1A60-D74C-BC8F-AFCC7A4034C0}"/>
    </a:ext>
  </a:extLst>
</a:theme>
</file>

<file path=ppt/theme/theme3.xml><?xml version="1.0" encoding="utf-8"?>
<a:theme xmlns:a="http://schemas.openxmlformats.org/drawingml/2006/main" name="1_Office Theme">
  <a:themeElements>
    <a:clrScheme name="FSSA">
      <a:dk1>
        <a:srgbClr val="000000"/>
      </a:dk1>
      <a:lt1>
        <a:srgbClr val="FFFFFF"/>
      </a:lt1>
      <a:dk2>
        <a:srgbClr val="44546A"/>
      </a:dk2>
      <a:lt2>
        <a:srgbClr val="E7E6E6"/>
      </a:lt2>
      <a:accent1>
        <a:srgbClr val="008C5B"/>
      </a:accent1>
      <a:accent2>
        <a:srgbClr val="BED738"/>
      </a:accent2>
      <a:accent3>
        <a:srgbClr val="FFD100"/>
      </a:accent3>
      <a:accent4>
        <a:srgbClr val="002E6D"/>
      </a:accent4>
      <a:accent5>
        <a:srgbClr val="265F92"/>
      </a:accent5>
      <a:accent6>
        <a:srgbClr val="7778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e15bab-a525-4e13-8e24-dfcf7847c6ed">
      <Terms xmlns="http://schemas.microsoft.com/office/infopath/2007/PartnerControls"/>
    </lcf76f155ced4ddcb4097134ff3c332f>
    <TaxCatchAll xmlns="9f308592-15b3-401f-808d-56f7351e769e" xsi:nil="true"/>
    <SharedWithUsers xmlns="9f308592-15b3-401f-808d-56f7351e769e">
      <UserInfo>
        <DisplayName>Duke, Amy</DisplayName>
        <AccountId>49</AccountId>
        <AccountType/>
      </UserInfo>
      <UserInfo>
        <DisplayName>Pardue, Amanda</DisplayName>
        <AccountId>79</AccountId>
        <AccountType/>
      </UserInfo>
      <UserInfo>
        <DisplayName>Potts, Lindsay</DisplayName>
        <AccountId>80</AccountId>
        <AccountType/>
      </UserInfo>
      <UserInfo>
        <DisplayName>Huckleberry, Leslie</DisplayName>
        <AccountId>15</AccountId>
        <AccountType/>
      </UserInfo>
      <UserInfo>
        <DisplayName>Norris, Katrina F</DisplayName>
        <AccountId>18</AccountId>
        <AccountType/>
      </UserInfo>
      <UserInfo>
        <DisplayName>McAfee, Justin M</DisplayName>
        <AccountId>25</AccountId>
        <AccountType/>
      </UserInfo>
      <UserInfo>
        <DisplayName>Ng, Erica C</DisplayName>
        <AccountId>12</AccountId>
        <AccountType/>
      </UserInfo>
      <UserInfo>
        <DisplayName>Caldari, Nicholas S</DisplayName>
        <AccountId>39</AccountId>
        <AccountType/>
      </UserInfo>
      <UserInfo>
        <DisplayName>Regua, Alyssa R</DisplayName>
        <AccountId>67</AccountId>
        <AccountType/>
      </UserInfo>
      <UserInfo>
        <DisplayName>Varona, Cordelia W</DisplayName>
        <AccountId>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A053BA9E980840801612C5F66A0328" ma:contentTypeVersion="13" ma:contentTypeDescription="Create a new document." ma:contentTypeScope="" ma:versionID="219665e8fd6383e091444983d8f3b093">
  <xsd:schema xmlns:xsd="http://www.w3.org/2001/XMLSchema" xmlns:xs="http://www.w3.org/2001/XMLSchema" xmlns:p="http://schemas.microsoft.com/office/2006/metadata/properties" xmlns:ns2="d5e15bab-a525-4e13-8e24-dfcf7847c6ed" xmlns:ns3="9f308592-15b3-401f-808d-56f7351e769e" targetNamespace="http://schemas.microsoft.com/office/2006/metadata/properties" ma:root="true" ma:fieldsID="88da69565ea8a85d4faf02c434227eef" ns2:_="" ns3:_="">
    <xsd:import namespace="d5e15bab-a525-4e13-8e24-dfcf7847c6ed"/>
    <xsd:import namespace="9f308592-15b3-401f-808d-56f7351e769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15bab-a525-4e13-8e24-dfcf7847c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308592-15b3-401f-808d-56f7351e769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f5fa597-2bb5-49ef-a595-ece8d1df8b4c}" ma:internalName="TaxCatchAll" ma:showField="CatchAllData" ma:web="9f308592-15b3-401f-808d-56f7351e769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DC5CFB-3097-466C-BF8D-8AB2251F2D43}">
  <ds:schemaRefs>
    <ds:schemaRef ds:uri="http://schemas.microsoft.com/sharepoint/v3/contenttype/forms"/>
  </ds:schemaRefs>
</ds:datastoreItem>
</file>

<file path=customXml/itemProps2.xml><?xml version="1.0" encoding="utf-8"?>
<ds:datastoreItem xmlns:ds="http://schemas.openxmlformats.org/officeDocument/2006/customXml" ds:itemID="{ABB85163-DB63-4CE6-86F1-59E59FAB2461}">
  <ds:schemaRefs>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9f308592-15b3-401f-808d-56f7351e769e"/>
    <ds:schemaRef ds:uri="http://purl.org/dc/dcmitype/"/>
    <ds:schemaRef ds:uri="http://schemas.microsoft.com/office/infopath/2007/PartnerControls"/>
    <ds:schemaRef ds:uri="http://schemas.openxmlformats.org/package/2006/metadata/core-properties"/>
    <ds:schemaRef ds:uri="d5e15bab-a525-4e13-8e24-dfcf7847c6ed"/>
  </ds:schemaRefs>
</ds:datastoreItem>
</file>

<file path=customXml/itemProps3.xml><?xml version="1.0" encoding="utf-8"?>
<ds:datastoreItem xmlns:ds="http://schemas.openxmlformats.org/officeDocument/2006/customXml" ds:itemID="{AFAF933C-5F07-4ECC-942F-A381AC2F5009}">
  <ds:schemaRefs>
    <ds:schemaRef ds:uri="9f308592-15b3-401f-808d-56f7351e769e"/>
    <ds:schemaRef ds:uri="d5e15bab-a525-4e13-8e24-dfcf7847c6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77</TotalTime>
  <Words>1252</Words>
  <Application>Microsoft Office PowerPoint</Application>
  <PresentationFormat>On-screen Show (16:9)</PresentationFormat>
  <Paragraphs>101</Paragraphs>
  <Slides>16</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Raleway</vt:lpstr>
      <vt:lpstr>Raleway SemiBold</vt:lpstr>
      <vt:lpstr>Trebuchet MS</vt:lpstr>
      <vt:lpstr>Aptos Display</vt:lpstr>
      <vt:lpstr>Calibri</vt:lpstr>
      <vt:lpstr>Raleway Light</vt:lpstr>
      <vt:lpstr>Arial</vt:lpstr>
      <vt:lpstr>Simple Light</vt:lpstr>
      <vt:lpstr>2_Office Theme</vt:lpstr>
      <vt:lpstr>1_Office Theme</vt:lpstr>
      <vt:lpstr>PowerPoint Presentation</vt:lpstr>
      <vt:lpstr>Indiana Medicaid   Substance Use Disorder (SUD) 1115 Waiver  Interim Evaluation Results</vt:lpstr>
      <vt:lpstr>Background and Purpose of the 1115 Waiver</vt:lpstr>
      <vt:lpstr>Interim Evaluation</vt:lpstr>
      <vt:lpstr>Key Demonstration Activity</vt:lpstr>
      <vt:lpstr>Notable Trends</vt:lpstr>
      <vt:lpstr>Summary of Findings</vt:lpstr>
      <vt:lpstr>Medicaid Beneficiaries with SUD Diagnosis</vt:lpstr>
      <vt:lpstr>Beneficiaries Receiving Outpatient Treatment for SUD</vt:lpstr>
      <vt:lpstr>Number of Licensed Residential Treatment Beds</vt:lpstr>
      <vt:lpstr>Emergency Department Visits for SUD</vt:lpstr>
      <vt:lpstr>Rate of Overdose Deaths per 1,000 Beneficiaries</vt:lpstr>
      <vt:lpstr>Areas of Opportunity in Future Demonstration Activity</vt:lpstr>
      <vt:lpstr>Additional Medicaid Program Observations</vt:lpstr>
      <vt:lpstr>Opportunities for Waiver Renewal Public Comment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Duke, Amy</dc:creator>
  <cp:lastModifiedBy>Thomas, Shelby</cp:lastModifiedBy>
  <cp:revision>12</cp:revision>
  <cp:lastPrinted>2024-07-31T19:39:20Z</cp:lastPrinted>
  <dcterms:modified xsi:type="dcterms:W3CDTF">2024-11-13T17:11:00Z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0x01010056A053BA9E980840801612C5F66A0328</vt:lpwstr>
  </property>
  <property fmtid="{D5CDD505-2E9C-101B-9397-08002B2CF9AE}" pid="3" name="MediaServiceImageTags">
    <vt:lpwstr/>
  </property>
</Properties>
</file>