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6_8A67C782.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16"/>
  </p:notesMasterIdLst>
  <p:sldIdLst>
    <p:sldId id="258" r:id="rId5"/>
    <p:sldId id="302" r:id="rId6"/>
    <p:sldId id="268" r:id="rId7"/>
    <p:sldId id="269" r:id="rId8"/>
    <p:sldId id="316" r:id="rId9"/>
    <p:sldId id="314" r:id="rId10"/>
    <p:sldId id="274" r:id="rId11"/>
    <p:sldId id="312" r:id="rId12"/>
    <p:sldId id="332" r:id="rId13"/>
    <p:sldId id="262" r:id="rId14"/>
    <p:sldId id="33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0E64F-FD39-A6F5-3726-6A8C39F8D575}" name="Vanessa Bramante" initials="VB" userId="S::vanessa@rootpolicy.com::7d2b80d2-d0c3-4f47-940d-32a2c495ae85" providerId="AD"/>
  <p188:author id="{3FC57262-51A9-402F-2697-9C6D9FFE3559}" name="Julia Jones" initials="JJ" userId="S::julia@rootpolicy.com::b515488f-0d9b-4a66-8d30-83a2933f49f6" providerId="AD"/>
  <p188:author id="{CB98BD77-A36A-7EDB-B287-2AD30644A25C}" name="Heidi Aggeler" initials="" userId="S::heidi@rootpolicy.com::dad6ac31-0e5f-4976-a413-ab1a69e29e73" providerId="AD"/>
  <p188:author id="{C5FF538A-C84B-9692-0B50-E34099A26368}" name="Heidi Aggeler" initials="HA" userId="S::haggeler@bbcresearch.com::9b2d1ff8-a696-4740-9acc-31b31c7c30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udgens, Christmas" initials="HC" lastIdx="9" clrIdx="6">
    <p:extLst>
      <p:ext uri="{19B8F6BF-5375-455C-9EA6-DF929625EA0E}">
        <p15:presenceInfo xmlns:p15="http://schemas.microsoft.com/office/powerpoint/2012/main" userId="S::chudgens@ocra.in.gov::7c153bf6-5bec-4c10-a2db-87e108d80550" providerId="AD"/>
      </p:ext>
    </p:extLst>
  </p:cmAuthor>
  <p:cmAuthor id="1" name="Hilton, Elspeth" initials="HE" lastIdx="2" clrIdx="0">
    <p:extLst>
      <p:ext uri="{19B8F6BF-5375-455C-9EA6-DF929625EA0E}">
        <p15:presenceInfo xmlns:p15="http://schemas.microsoft.com/office/powerpoint/2012/main" userId="S::ElHilton@ihcda.IN.gov::8ebf938f-5ae9-4bc1-9704-1043b32c3b31" providerId="AD"/>
      </p:ext>
    </p:extLst>
  </p:cmAuthor>
  <p:cmAuthor id="2" name="Heidi Aggeler" initials="HA" lastIdx="10" clrIdx="1">
    <p:extLst>
      <p:ext uri="{19B8F6BF-5375-455C-9EA6-DF929625EA0E}">
        <p15:presenceInfo xmlns:p15="http://schemas.microsoft.com/office/powerpoint/2012/main" userId="S::heidi@rootpolicy.com::dad6ac31-0e5f-4976-a413-ab1a69e29e73" providerId="AD"/>
      </p:ext>
    </p:extLst>
  </p:cmAuthor>
  <p:cmAuthor id="3" name="Spergel, Samantha" initials="SS" lastIdx="6" clrIdx="2">
    <p:extLst>
      <p:ext uri="{19B8F6BF-5375-455C-9EA6-DF929625EA0E}">
        <p15:presenceInfo xmlns:p15="http://schemas.microsoft.com/office/powerpoint/2012/main" userId="S::SSpergel@ihcda.IN.gov::8ade157f-0bcb-441f-961b-5ae37ea5e936" providerId="AD"/>
      </p:ext>
    </p:extLst>
  </p:cmAuthor>
  <p:cmAuthor id="4" name="Garvey, Kristin (IHCDA)" initials="GK(" lastIdx="5" clrIdx="3">
    <p:extLst>
      <p:ext uri="{19B8F6BF-5375-455C-9EA6-DF929625EA0E}">
        <p15:presenceInfo xmlns:p15="http://schemas.microsoft.com/office/powerpoint/2012/main" userId="S::KriGarvey@ihcda.IN.gov::2b66e1e7-34c8-4d5f-9551-354a54382dc0" providerId="AD"/>
      </p:ext>
    </p:extLst>
  </p:cmAuthor>
  <p:cmAuthor id="5" name="Ogle, Eric (OCRA)" initials="OE(" lastIdx="1" clrIdx="4">
    <p:extLst>
      <p:ext uri="{19B8F6BF-5375-455C-9EA6-DF929625EA0E}">
        <p15:presenceInfo xmlns:p15="http://schemas.microsoft.com/office/powerpoint/2012/main" userId="S::EOgle1@ocra.IN.gov::b2c2c581-aaff-4030-a36b-8d47a4dc4b6d" providerId="AD"/>
      </p:ext>
    </p:extLst>
  </p:cmAuthor>
  <p:cmAuthor id="6" name="Kristin Aaker" initials="KA" lastIdx="13" clrIdx="5">
    <p:extLst>
      <p:ext uri="{19B8F6BF-5375-455C-9EA6-DF929625EA0E}">
        <p15:presenceInfo xmlns:p15="http://schemas.microsoft.com/office/powerpoint/2012/main" userId="S::kristin@rootpolicy.com::dd8265b8-0632-49d9-83a3-a52347718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9A7E0"/>
    <a:srgbClr val="256290"/>
    <a:srgbClr val="26628F"/>
    <a:srgbClr val="FFFFFF"/>
    <a:srgbClr val="173B5D"/>
    <a:srgbClr val="004663"/>
    <a:srgbClr val="8AC7AA"/>
    <a:srgbClr val="F2F3D9"/>
    <a:srgbClr val="DD7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A7C2C-BCA4-2148-B672-35A65BF7F5B2}" v="8" dt="2025-02-05T17:10:04.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94823"/>
  </p:normalViewPr>
  <p:slideViewPr>
    <p:cSldViewPr snapToGrid="0">
      <p:cViewPr varScale="1">
        <p:scale>
          <a:sx n="131" d="100"/>
          <a:sy n="131" d="100"/>
        </p:scale>
        <p:origin x="101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Aggeler" userId="dad6ac31-0e5f-4976-a413-ab1a69e29e73" providerId="ADAL" clId="{AC0A7C2C-BCA4-2148-B672-35A65BF7F5B2}"/>
    <pc:docChg chg="custSel modSld">
      <pc:chgData name="Heidi Aggeler" userId="dad6ac31-0e5f-4976-a413-ab1a69e29e73" providerId="ADAL" clId="{AC0A7C2C-BCA4-2148-B672-35A65BF7F5B2}" dt="2025-02-05T17:10:33.271" v="788" actId="1076"/>
      <pc:docMkLst>
        <pc:docMk/>
      </pc:docMkLst>
      <pc:sldChg chg="modSp mod">
        <pc:chgData name="Heidi Aggeler" userId="dad6ac31-0e5f-4976-a413-ab1a69e29e73" providerId="ADAL" clId="{AC0A7C2C-BCA4-2148-B672-35A65BF7F5B2}" dt="2025-02-05T16:59:11.022" v="263" actId="207"/>
        <pc:sldMkLst>
          <pc:docMk/>
          <pc:sldMk cId="45749151" sldId="269"/>
        </pc:sldMkLst>
        <pc:spChg chg="mod">
          <ac:chgData name="Heidi Aggeler" userId="dad6ac31-0e5f-4976-a413-ab1a69e29e73" providerId="ADAL" clId="{AC0A7C2C-BCA4-2148-B672-35A65BF7F5B2}" dt="2025-02-05T16:59:11.022" v="263" actId="207"/>
          <ac:spMkLst>
            <pc:docMk/>
            <pc:sldMk cId="45749151" sldId="269"/>
            <ac:spMk id="6" creationId="{7594F9B0-B507-4DCB-8074-347AA346C3D1}"/>
          </ac:spMkLst>
        </pc:spChg>
      </pc:sldChg>
      <pc:sldChg chg="addSp modSp mod">
        <pc:chgData name="Heidi Aggeler" userId="dad6ac31-0e5f-4976-a413-ab1a69e29e73" providerId="ADAL" clId="{AC0A7C2C-BCA4-2148-B672-35A65BF7F5B2}" dt="2025-02-05T17:10:33.271" v="788" actId="1076"/>
        <pc:sldMkLst>
          <pc:docMk/>
          <pc:sldMk cId="4271843916" sldId="274"/>
        </pc:sldMkLst>
        <pc:spChg chg="mod">
          <ac:chgData name="Heidi Aggeler" userId="dad6ac31-0e5f-4976-a413-ab1a69e29e73" providerId="ADAL" clId="{AC0A7C2C-BCA4-2148-B672-35A65BF7F5B2}" dt="2025-02-05T17:09:59.634" v="759" actId="20577"/>
          <ac:spMkLst>
            <pc:docMk/>
            <pc:sldMk cId="4271843916" sldId="274"/>
            <ac:spMk id="2" creationId="{C985BE8C-E147-4543-B837-C208EF5B6E46}"/>
          </ac:spMkLst>
        </pc:spChg>
        <pc:spChg chg="add mod">
          <ac:chgData name="Heidi Aggeler" userId="dad6ac31-0e5f-4976-a413-ab1a69e29e73" providerId="ADAL" clId="{AC0A7C2C-BCA4-2148-B672-35A65BF7F5B2}" dt="2025-02-05T17:10:33.271" v="788" actId="1076"/>
          <ac:spMkLst>
            <pc:docMk/>
            <pc:sldMk cId="4271843916" sldId="274"/>
            <ac:spMk id="3" creationId="{00A180BA-177C-E2CB-FC0B-5023BDEBA34F}"/>
          </ac:spMkLst>
        </pc:spChg>
      </pc:sldChg>
      <pc:sldChg chg="modSp mod">
        <pc:chgData name="Heidi Aggeler" userId="dad6ac31-0e5f-4976-a413-ab1a69e29e73" providerId="ADAL" clId="{AC0A7C2C-BCA4-2148-B672-35A65BF7F5B2}" dt="2025-02-05T17:02:35.554" v="696" actId="1076"/>
        <pc:sldMkLst>
          <pc:docMk/>
          <pc:sldMk cId="2383340214" sldId="312"/>
        </pc:sldMkLst>
        <pc:spChg chg="mod">
          <ac:chgData name="Heidi Aggeler" userId="dad6ac31-0e5f-4976-a413-ab1a69e29e73" providerId="ADAL" clId="{AC0A7C2C-BCA4-2148-B672-35A65BF7F5B2}" dt="2025-02-05T17:02:32.579" v="695" actId="1076"/>
          <ac:spMkLst>
            <pc:docMk/>
            <pc:sldMk cId="2383340214" sldId="312"/>
            <ac:spMk id="2" creationId="{F5EC3238-3E84-4EE2-992D-D00AA28059D1}"/>
          </ac:spMkLst>
        </pc:spChg>
        <pc:spChg chg="mod">
          <ac:chgData name="Heidi Aggeler" userId="dad6ac31-0e5f-4976-a413-ab1a69e29e73" providerId="ADAL" clId="{AC0A7C2C-BCA4-2148-B672-35A65BF7F5B2}" dt="2025-02-05T17:02:10.924" v="689" actId="20577"/>
          <ac:spMkLst>
            <pc:docMk/>
            <pc:sldMk cId="2383340214" sldId="312"/>
            <ac:spMk id="3" creationId="{08354271-C2CA-4659-A28C-6EBAA135337E}"/>
          </ac:spMkLst>
        </pc:spChg>
        <pc:spChg chg="mod">
          <ac:chgData name="Heidi Aggeler" userId="dad6ac31-0e5f-4976-a413-ab1a69e29e73" providerId="ADAL" clId="{AC0A7C2C-BCA4-2148-B672-35A65BF7F5B2}" dt="2025-02-05T17:02:35.554" v="696" actId="1076"/>
          <ac:spMkLst>
            <pc:docMk/>
            <pc:sldMk cId="2383340214" sldId="312"/>
            <ac:spMk id="4" creationId="{8CD23F91-F1A1-6DB4-B6A2-108B17E9EBBE}"/>
          </ac:spMkLst>
        </pc:spChg>
      </pc:sldChg>
      <pc:sldChg chg="modSp mod">
        <pc:chgData name="Heidi Aggeler" userId="dad6ac31-0e5f-4976-a413-ab1a69e29e73" providerId="ADAL" clId="{AC0A7C2C-BCA4-2148-B672-35A65BF7F5B2}" dt="2025-02-05T16:59:25.520" v="264" actId="1076"/>
        <pc:sldMkLst>
          <pc:docMk/>
          <pc:sldMk cId="2474266131" sldId="314"/>
        </pc:sldMkLst>
        <pc:spChg chg="mod">
          <ac:chgData name="Heidi Aggeler" userId="dad6ac31-0e5f-4976-a413-ab1a69e29e73" providerId="ADAL" clId="{AC0A7C2C-BCA4-2148-B672-35A65BF7F5B2}" dt="2025-02-05T16:59:25.520" v="264" actId="1076"/>
          <ac:spMkLst>
            <pc:docMk/>
            <pc:sldMk cId="2474266131" sldId="314"/>
            <ac:spMk id="5" creationId="{2C5DAFF6-6662-4540-81F0-6D29ACFA2026}"/>
          </ac:spMkLst>
        </pc:spChg>
      </pc:sldChg>
      <pc:sldChg chg="modSp mod">
        <pc:chgData name="Heidi Aggeler" userId="dad6ac31-0e5f-4976-a413-ab1a69e29e73" providerId="ADAL" clId="{AC0A7C2C-BCA4-2148-B672-35A65BF7F5B2}" dt="2025-02-05T17:04:03.547" v="726" actId="115"/>
        <pc:sldMkLst>
          <pc:docMk/>
          <pc:sldMk cId="1854583251" sldId="332"/>
        </pc:sldMkLst>
        <pc:spChg chg="mod">
          <ac:chgData name="Heidi Aggeler" userId="dad6ac31-0e5f-4976-a413-ab1a69e29e73" providerId="ADAL" clId="{AC0A7C2C-BCA4-2148-B672-35A65BF7F5B2}" dt="2025-02-05T17:03:48.357" v="709" actId="20577"/>
          <ac:spMkLst>
            <pc:docMk/>
            <pc:sldMk cId="1854583251" sldId="332"/>
            <ac:spMk id="2" creationId="{00000000-0000-0000-0000-000000000000}"/>
          </ac:spMkLst>
        </pc:spChg>
        <pc:spChg chg="mod">
          <ac:chgData name="Heidi Aggeler" userId="dad6ac31-0e5f-4976-a413-ab1a69e29e73" providerId="ADAL" clId="{AC0A7C2C-BCA4-2148-B672-35A65BF7F5B2}" dt="2025-02-05T17:04:03.547" v="726" actId="115"/>
          <ac:spMkLst>
            <pc:docMk/>
            <pc:sldMk cId="1854583251" sldId="332"/>
            <ac:spMk id="5" creationId="{1A31E503-E2E9-4103-AC2E-FFD4E4D1D586}"/>
          </ac:spMkLst>
        </pc:spChg>
      </pc:sldChg>
    </pc:docChg>
  </pc:docChgLst>
  <pc:docChgLst>
    <pc:chgData name="Lucy McGehee" userId="6e8dbba7-f1eb-4e0c-b5e2-61cf00ca9c39" providerId="ADAL" clId="{3A8E64A6-2A0D-43F6-B5D1-392BF70FFFA2}"/>
    <pc:docChg chg="modSld">
      <pc:chgData name="Lucy McGehee" userId="6e8dbba7-f1eb-4e0c-b5e2-61cf00ca9c39" providerId="ADAL" clId="{3A8E64A6-2A0D-43F6-B5D1-392BF70FFFA2}" dt="2025-02-03T23:14:25.004" v="13" actId="1076"/>
      <pc:docMkLst>
        <pc:docMk/>
      </pc:docMkLst>
      <pc:sldChg chg="modSp mod">
        <pc:chgData name="Lucy McGehee" userId="6e8dbba7-f1eb-4e0c-b5e2-61cf00ca9c39" providerId="ADAL" clId="{3A8E64A6-2A0D-43F6-B5D1-392BF70FFFA2}" dt="2025-02-03T23:14:25.004" v="13" actId="1076"/>
        <pc:sldMkLst>
          <pc:docMk/>
          <pc:sldMk cId="1854583251" sldId="332"/>
        </pc:sldMkLst>
        <pc:spChg chg="mod">
          <ac:chgData name="Lucy McGehee" userId="6e8dbba7-f1eb-4e0c-b5e2-61cf00ca9c39" providerId="ADAL" clId="{3A8E64A6-2A0D-43F6-B5D1-392BF70FFFA2}" dt="2025-02-03T23:14:09.261" v="11" actId="404"/>
          <ac:spMkLst>
            <pc:docMk/>
            <pc:sldMk cId="1854583251" sldId="332"/>
            <ac:spMk id="5" creationId="{1A31E503-E2E9-4103-AC2E-FFD4E4D1D586}"/>
          </ac:spMkLst>
        </pc:spChg>
        <pc:picChg chg="mod">
          <ac:chgData name="Lucy McGehee" userId="6e8dbba7-f1eb-4e0c-b5e2-61cf00ca9c39" providerId="ADAL" clId="{3A8E64A6-2A0D-43F6-B5D1-392BF70FFFA2}" dt="2025-02-03T23:14:22.516" v="12" actId="1076"/>
          <ac:picMkLst>
            <pc:docMk/>
            <pc:sldMk cId="1854583251" sldId="332"/>
            <ac:picMk id="3" creationId="{FA952B2D-80A7-3660-245F-C00C8BFD01FB}"/>
          </ac:picMkLst>
        </pc:picChg>
        <pc:picChg chg="mod">
          <ac:chgData name="Lucy McGehee" userId="6e8dbba7-f1eb-4e0c-b5e2-61cf00ca9c39" providerId="ADAL" clId="{3A8E64A6-2A0D-43F6-B5D1-392BF70FFFA2}" dt="2025-02-03T23:14:25.004" v="13" actId="1076"/>
          <ac:picMkLst>
            <pc:docMk/>
            <pc:sldMk cId="1854583251" sldId="332"/>
            <ac:picMk id="6" creationId="{7B0A7F28-DC10-4F86-8A9D-3024A4F84932}"/>
          </ac:picMkLst>
        </pc:picChg>
      </pc:sldChg>
    </pc:docChg>
  </pc:docChgLst>
</pc:chgInfo>
</file>

<file path=ppt/comments/modernComment_106_8A67C782.xml><?xml version="1.0" encoding="utf-8"?>
<p188:cmLst xmlns:a="http://schemas.openxmlformats.org/drawingml/2006/main" xmlns:r="http://schemas.openxmlformats.org/officeDocument/2006/relationships" xmlns:p188="http://schemas.microsoft.com/office/powerpoint/2018/8/main">
  <p188:cm id="{03D3215A-FFF1-9F40-9754-0D92E767DE3F}" authorId="{CB98BD77-A36A-7EDB-B287-2AD30644A25C}" created="2025-02-03T22:57:31.321">
    <ac:txMkLst xmlns:ac="http://schemas.microsoft.com/office/drawing/2013/main/command">
      <pc:docMk xmlns:pc="http://schemas.microsoft.com/office/powerpoint/2013/main/command"/>
      <pc:sldMk xmlns:pc="http://schemas.microsoft.com/office/powerpoint/2013/main/command" cId="2322057090" sldId="262"/>
      <ac:spMk id="4" creationId="{459B20BE-2E01-426E-8197-5FEC08E9810F}"/>
      <ac:txMk cp="0" len="183">
        <ac:context len="262" hash="1256348532"/>
      </ac:txMk>
    </ac:txMkLst>
    <p188:pos x="7532565" y="422156"/>
    <p188:txBody>
      <a:bodyPr/>
      <a:lstStyle/>
      <a:p>
        <a:r>
          <a:rPr lang="en-US"/>
          <a:t>Lucy, could you create a mentimeter for these three questions in case we want to use those?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CACD2-042A-47C9-95E0-D7C68710A1E7}" type="datetimeFigureOut">
              <a:rPr lang="en-US" smtClean="0"/>
              <a:t>2/5/25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3C639-C066-4C1A-BBDA-34D8D4AAAA3C}" type="slidenum">
              <a:rPr lang="en-US" smtClean="0"/>
              <a:t>‹#›</a:t>
            </a:fld>
            <a:endParaRPr lang="en-US"/>
          </a:p>
        </p:txBody>
      </p:sp>
    </p:spTree>
    <p:extLst>
      <p:ext uri="{BB962C8B-B14F-4D97-AF65-F5344CB8AC3E}">
        <p14:creationId xmlns:p14="http://schemas.microsoft.com/office/powerpoint/2010/main" val="11000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83C639-C066-4C1A-BBDA-34D8D4AAAA3C}" type="slidenum">
              <a:rPr lang="en-US" smtClean="0"/>
              <a:t>1</a:t>
            </a:fld>
            <a:endParaRPr lang="en-US"/>
          </a:p>
        </p:txBody>
      </p:sp>
    </p:spTree>
    <p:extLst>
      <p:ext uri="{BB962C8B-B14F-4D97-AF65-F5344CB8AC3E}">
        <p14:creationId xmlns:p14="http://schemas.microsoft.com/office/powerpoint/2010/main" val="83820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83C639-C066-4C1A-BBDA-34D8D4AAAA3C}" type="slidenum">
              <a:rPr lang="en-US" smtClean="0"/>
              <a:t>3</a:t>
            </a:fld>
            <a:endParaRPr lang="en-US"/>
          </a:p>
        </p:txBody>
      </p:sp>
    </p:spTree>
    <p:extLst>
      <p:ext uri="{BB962C8B-B14F-4D97-AF65-F5344CB8AC3E}">
        <p14:creationId xmlns:p14="http://schemas.microsoft.com/office/powerpoint/2010/main" val="175236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83C639-C066-4C1A-BBDA-34D8D4AAAA3C}" type="slidenum">
              <a:rPr lang="en-US" smtClean="0"/>
              <a:t>7</a:t>
            </a:fld>
            <a:endParaRPr lang="en-US"/>
          </a:p>
        </p:txBody>
      </p:sp>
    </p:spTree>
    <p:extLst>
      <p:ext uri="{BB962C8B-B14F-4D97-AF65-F5344CB8AC3E}">
        <p14:creationId xmlns:p14="http://schemas.microsoft.com/office/powerpoint/2010/main" val="1121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B082-F116-25CB-43E8-2460F4C34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140A6-941F-26BE-6A9E-1D38A2020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CFB90-AD27-6CD2-38F2-414DB2A1A6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9343C5-407A-7CF9-2931-DFF7F8B4DB0F}"/>
              </a:ext>
            </a:extLst>
          </p:cNvPr>
          <p:cNvSpPr>
            <a:spLocks noGrp="1"/>
          </p:cNvSpPr>
          <p:nvPr>
            <p:ph type="sldNum" sz="quarter" idx="5"/>
          </p:nvPr>
        </p:nvSpPr>
        <p:spPr/>
        <p:txBody>
          <a:bodyPr/>
          <a:lstStyle/>
          <a:p>
            <a:fld id="{5B83C639-C066-4C1A-BBDA-34D8D4AAAA3C}" type="slidenum">
              <a:rPr lang="en-US" smtClean="0"/>
              <a:t>11</a:t>
            </a:fld>
            <a:endParaRPr lang="en-US"/>
          </a:p>
        </p:txBody>
      </p:sp>
    </p:spTree>
    <p:extLst>
      <p:ext uri="{BB962C8B-B14F-4D97-AF65-F5344CB8AC3E}">
        <p14:creationId xmlns:p14="http://schemas.microsoft.com/office/powerpoint/2010/main" val="41567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_BlueBkg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ADC32-B8BC-5D48-9246-A4A2A08D74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767" y="2444759"/>
            <a:ext cx="2064669" cy="1917424"/>
          </a:xfrm>
          <a:prstGeom prst="rect">
            <a:avLst/>
          </a:prstGeom>
        </p:spPr>
      </p:pic>
    </p:spTree>
    <p:extLst>
      <p:ext uri="{BB962C8B-B14F-4D97-AF65-F5344CB8AC3E}">
        <p14:creationId xmlns:p14="http://schemas.microsoft.com/office/powerpoint/2010/main" val="49843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_Content_Horizontal">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5EB9458-794D-AC4A-91A6-12ACCE9C67C8}"/>
              </a:ext>
            </a:extLst>
          </p:cNvPr>
          <p:cNvSpPr>
            <a:spLocks noGrp="1"/>
          </p:cNvSpPr>
          <p:nvPr>
            <p:ph idx="10"/>
          </p:nvPr>
        </p:nvSpPr>
        <p:spPr>
          <a:xfrm>
            <a:off x="389790" y="1007847"/>
            <a:ext cx="8349633" cy="5330952"/>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ctrTitle"/>
          </p:nvPr>
        </p:nvSpPr>
        <p:spPr>
          <a:xfrm>
            <a:off x="389790" y="431320"/>
            <a:ext cx="7157639" cy="576527"/>
          </a:xfrm>
        </p:spPr>
        <p:txBody>
          <a:bodyPr anchor="t">
            <a:normAutofit/>
          </a:bodyPr>
          <a:lstStyle>
            <a:lvl1pPr algn="l">
              <a:defRPr sz="2800" b="0" i="0" spc="-75" baseline="0">
                <a:solidFill>
                  <a:schemeClr val="tx2"/>
                </a:solidFill>
                <a:latin typeface="Montserrat SemiBold" pitchFamily="2" charset="77"/>
              </a:defRPr>
            </a:lvl1pPr>
          </a:lstStyle>
          <a:p>
            <a:r>
              <a:rPr lang="en-US"/>
              <a:t>Click to edit Master title style</a:t>
            </a:r>
          </a:p>
        </p:txBody>
      </p:sp>
      <p:sp>
        <p:nvSpPr>
          <p:cNvPr id="5" name="TextBox 4"/>
          <p:cNvSpPr txBox="1"/>
          <p:nvPr userDrawn="1"/>
        </p:nvSpPr>
        <p:spPr>
          <a:xfrm>
            <a:off x="8694900" y="6572925"/>
            <a:ext cx="341760" cy="246221"/>
          </a:xfrm>
          <a:prstGeom prst="rect">
            <a:avLst/>
          </a:prstGeom>
          <a:noFill/>
        </p:spPr>
        <p:txBody>
          <a:bodyPr wrap="none" rtlCol="0">
            <a:spAutoFit/>
          </a:bodyPr>
          <a:lstStyle/>
          <a:p>
            <a:pPr algn="r"/>
            <a:fld id="{5EDE305C-0F31-4D5F-B50C-5B208AE4105D}" type="slidenum">
              <a:rPr lang="en-US" sz="1000" smtClean="0"/>
              <a:t>‹#›</a:t>
            </a:fld>
            <a:endParaRPr lang="en-US" sz="1000"/>
          </a:p>
        </p:txBody>
      </p:sp>
    </p:spTree>
    <p:extLst>
      <p:ext uri="{BB962C8B-B14F-4D97-AF65-F5344CB8AC3E}">
        <p14:creationId xmlns:p14="http://schemas.microsoft.com/office/powerpoint/2010/main" val="5073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_Content_Vertical">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5EB9458-794D-AC4A-91A6-12ACCE9C67C8}"/>
              </a:ext>
            </a:extLst>
          </p:cNvPr>
          <p:cNvSpPr>
            <a:spLocks noGrp="1"/>
          </p:cNvSpPr>
          <p:nvPr>
            <p:ph idx="10"/>
          </p:nvPr>
        </p:nvSpPr>
        <p:spPr>
          <a:xfrm>
            <a:off x="3338286" y="290286"/>
            <a:ext cx="5401137" cy="6342743"/>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ctrTitle"/>
          </p:nvPr>
        </p:nvSpPr>
        <p:spPr>
          <a:xfrm>
            <a:off x="389790" y="431320"/>
            <a:ext cx="2498553" cy="576527"/>
          </a:xfrm>
        </p:spPr>
        <p:txBody>
          <a:bodyPr anchor="t">
            <a:normAutofit/>
          </a:bodyPr>
          <a:lstStyle>
            <a:lvl1pPr algn="l">
              <a:defRPr sz="2800" b="1" i="0" spc="-75" baseline="0">
                <a:solidFill>
                  <a:schemeClr val="tx2"/>
                </a:solidFill>
                <a:latin typeface="Montserrat SemiBold" pitchFamily="2" charset="77"/>
              </a:defRPr>
            </a:lvl1pPr>
          </a:lstStyle>
          <a:p>
            <a:r>
              <a:rPr lang="en-US"/>
              <a:t>Click to edit Master title style</a:t>
            </a:r>
          </a:p>
        </p:txBody>
      </p:sp>
      <p:sp>
        <p:nvSpPr>
          <p:cNvPr id="4" name="TextBox 3"/>
          <p:cNvSpPr txBox="1"/>
          <p:nvPr userDrawn="1"/>
        </p:nvSpPr>
        <p:spPr>
          <a:xfrm>
            <a:off x="8694900" y="6572925"/>
            <a:ext cx="341760" cy="246221"/>
          </a:xfrm>
          <a:prstGeom prst="rect">
            <a:avLst/>
          </a:prstGeom>
          <a:noFill/>
        </p:spPr>
        <p:txBody>
          <a:bodyPr wrap="none" rtlCol="0">
            <a:spAutoFit/>
          </a:bodyPr>
          <a:lstStyle/>
          <a:p>
            <a:pPr algn="r"/>
            <a:fld id="{5EDE305C-0F31-4D5F-B50C-5B208AE4105D}" type="slidenum">
              <a:rPr lang="en-US" sz="1000" smtClean="0"/>
              <a:t>‹#›</a:t>
            </a:fld>
            <a:endParaRPr lang="en-US" sz="1000"/>
          </a:p>
        </p:txBody>
      </p:sp>
    </p:spTree>
    <p:extLst>
      <p:ext uri="{BB962C8B-B14F-4D97-AF65-F5344CB8AC3E}">
        <p14:creationId xmlns:p14="http://schemas.microsoft.com/office/powerpoint/2010/main" val="283070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ide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i="0">
                <a:latin typeface="Montserrat SemiBold" pitchFamily="2" charset="77"/>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763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3" y="868681"/>
            <a:ext cx="5852773" cy="2409779"/>
          </a:xfrm>
        </p:spPr>
        <p:txBody>
          <a:bodyPr/>
          <a:lstStyle>
            <a:lvl1pPr marL="231775" indent="-231775">
              <a:buFont typeface="Arial" panose="020B0604020202020204" pitchFamily="34" charset="0"/>
              <a:buChar char="●"/>
              <a:defRPr sz="1600"/>
            </a:lvl1pPr>
            <a:lvl2pPr>
              <a:defRPr sz="14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2900934" y="4060460"/>
            <a:ext cx="5852772" cy="2599349"/>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423B9C00-5C02-A74E-8420-669F85F8EA26}"/>
              </a:ext>
            </a:extLst>
          </p:cNvPr>
          <p:cNvSpPr>
            <a:spLocks noGrp="1"/>
          </p:cNvSpPr>
          <p:nvPr>
            <p:ph type="body" idx="10" hasCustomPrompt="1"/>
          </p:nvPr>
        </p:nvSpPr>
        <p:spPr>
          <a:xfrm>
            <a:off x="2900933" y="367989"/>
            <a:ext cx="4536930" cy="500691"/>
          </a:xfrm>
        </p:spPr>
        <p:txBody>
          <a:bodyPr anchor="b">
            <a:noAutofit/>
          </a:bodyPr>
          <a:lstStyle>
            <a:lvl1pPr marL="0" indent="0">
              <a:spcBef>
                <a:spcPts val="0"/>
              </a:spcBef>
              <a:buNone/>
              <a:defRPr sz="1800" b="1" i="0">
                <a:solidFill>
                  <a:schemeClr val="tx2"/>
                </a:solidFill>
                <a:latin typeface="Montserr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2">
            <a:extLst>
              <a:ext uri="{FF2B5EF4-FFF2-40B4-BE49-F238E27FC236}">
                <a16:creationId xmlns:a16="http://schemas.microsoft.com/office/drawing/2014/main" id="{DDCAC252-69FB-9C4C-B09C-2426AC57E10A}"/>
              </a:ext>
            </a:extLst>
          </p:cNvPr>
          <p:cNvSpPr>
            <a:spLocks noGrp="1"/>
          </p:cNvSpPr>
          <p:nvPr>
            <p:ph type="body" idx="11" hasCustomPrompt="1"/>
          </p:nvPr>
        </p:nvSpPr>
        <p:spPr>
          <a:xfrm>
            <a:off x="2900933" y="3543318"/>
            <a:ext cx="4536930" cy="500691"/>
          </a:xfrm>
        </p:spPr>
        <p:txBody>
          <a:bodyPr anchor="b">
            <a:noAutofit/>
          </a:bodyPr>
          <a:lstStyle>
            <a:lvl1pPr marL="0" indent="0">
              <a:spcBef>
                <a:spcPts val="0"/>
              </a:spcBef>
              <a:buNone/>
              <a:defRPr sz="1800" b="1" i="0">
                <a:solidFill>
                  <a:schemeClr val="tx2"/>
                </a:solidFill>
                <a:latin typeface="Montserr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22512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tent_Side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a:xfrm>
            <a:off x="2900934" y="1023587"/>
            <a:ext cx="2606040" cy="807720"/>
          </a:xfrm>
        </p:spPr>
        <p:txBody>
          <a:bodyPr anchor="b">
            <a:normAutofit/>
          </a:bodyPr>
          <a:lstStyle>
            <a:lvl1pPr marL="0" indent="0">
              <a:spcBef>
                <a:spcPts val="0"/>
              </a:spcBef>
              <a:buNone/>
              <a:defRPr sz="1500" b="1" i="0">
                <a:solidFill>
                  <a:schemeClr val="tx2"/>
                </a:solidFill>
                <a:latin typeface="Montserr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5863847" y="1023588"/>
            <a:ext cx="2606040" cy="813171"/>
          </a:xfrm>
        </p:spPr>
        <p:txBody>
          <a:bodyPr anchor="b">
            <a:normAutofit/>
          </a:bodyPr>
          <a:lstStyle>
            <a:lvl1pPr marL="0" indent="0">
              <a:spcBef>
                <a:spcPts val="0"/>
              </a:spcBef>
              <a:buNone/>
              <a:defRPr sz="1500" b="1" i="0">
                <a:solidFill>
                  <a:schemeClr val="tx2"/>
                </a:solidFill>
                <a:latin typeface="Montserr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553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_Blue_sid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249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_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68681"/>
            <a:ext cx="2125980" cy="2651761"/>
          </a:xfrm>
        </p:spPr>
        <p:txBody>
          <a:bodyPr anchor="b">
            <a:normAutofit/>
          </a:bodyPr>
          <a:lstStyle>
            <a:lvl1pPr>
              <a:defRPr sz="2400" b="0" baseline="0"/>
            </a:lvl1pPr>
          </a:lstStyle>
          <a:p>
            <a:r>
              <a:rPr lang="en-US"/>
              <a:t>Click to edit Master title style</a:t>
            </a:r>
          </a:p>
        </p:txBody>
      </p:sp>
      <p:sp>
        <p:nvSpPr>
          <p:cNvPr id="3" name="Content Placeholder 2"/>
          <p:cNvSpPr>
            <a:spLocks noGrp="1"/>
          </p:cNvSpPr>
          <p:nvPr>
            <p:ph idx="1"/>
          </p:nvPr>
        </p:nvSpPr>
        <p:spPr>
          <a:xfrm>
            <a:off x="2900935" y="868680"/>
            <a:ext cx="5830471" cy="554327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494177"/>
            <a:ext cx="2125980" cy="2321991"/>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27613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_TitleBox_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6A95F5B3-1101-2542-B293-A8262033DFFD}"/>
              </a:ext>
            </a:extLst>
          </p:cNvPr>
          <p:cNvSpPr>
            <a:spLocks noGrp="1" noChangeAspect="1"/>
          </p:cNvSpPr>
          <p:nvPr>
            <p:ph type="pic" idx="1"/>
          </p:nvPr>
        </p:nvSpPr>
        <p:spPr>
          <a:xfrm>
            <a:off x="2" y="0"/>
            <a:ext cx="9144001"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Rectangle 1">
            <a:extLst>
              <a:ext uri="{FF2B5EF4-FFF2-40B4-BE49-F238E27FC236}">
                <a16:creationId xmlns:a16="http://schemas.microsoft.com/office/drawing/2014/main" id="{B40AF638-3433-AE43-9C8E-72840999BB2E}"/>
              </a:ext>
            </a:extLst>
          </p:cNvPr>
          <p:cNvSpPr/>
          <p:nvPr userDrawn="1"/>
        </p:nvSpPr>
        <p:spPr>
          <a:xfrm>
            <a:off x="1444083" y="2464420"/>
            <a:ext cx="6255834" cy="1672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Title 1">
            <a:extLst>
              <a:ext uri="{FF2B5EF4-FFF2-40B4-BE49-F238E27FC236}">
                <a16:creationId xmlns:a16="http://schemas.microsoft.com/office/drawing/2014/main" id="{943AFC73-9ACE-E641-A28D-35C4788484ED}"/>
              </a:ext>
            </a:extLst>
          </p:cNvPr>
          <p:cNvSpPr>
            <a:spLocks noGrp="1"/>
          </p:cNvSpPr>
          <p:nvPr>
            <p:ph type="title"/>
          </p:nvPr>
        </p:nvSpPr>
        <p:spPr>
          <a:xfrm>
            <a:off x="1587286" y="2598235"/>
            <a:ext cx="5969433" cy="1416205"/>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86045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_TitleBox_med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6A95F5B3-1101-2542-B293-A8262033DFFD}"/>
              </a:ext>
            </a:extLst>
          </p:cNvPr>
          <p:cNvSpPr>
            <a:spLocks noGrp="1" noChangeAspect="1"/>
          </p:cNvSpPr>
          <p:nvPr>
            <p:ph type="pic" idx="1"/>
          </p:nvPr>
        </p:nvSpPr>
        <p:spPr>
          <a:xfrm>
            <a:off x="2" y="0"/>
            <a:ext cx="9144001"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Rectangle 1">
            <a:extLst>
              <a:ext uri="{FF2B5EF4-FFF2-40B4-BE49-F238E27FC236}">
                <a16:creationId xmlns:a16="http://schemas.microsoft.com/office/drawing/2014/main" id="{B40AF638-3433-AE43-9C8E-72840999BB2E}"/>
              </a:ext>
            </a:extLst>
          </p:cNvPr>
          <p:cNvSpPr/>
          <p:nvPr userDrawn="1"/>
        </p:nvSpPr>
        <p:spPr>
          <a:xfrm>
            <a:off x="1444083" y="2464420"/>
            <a:ext cx="6255834" cy="1672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43AFC73-9ACE-E641-A28D-35C4788484ED}"/>
              </a:ext>
            </a:extLst>
          </p:cNvPr>
          <p:cNvSpPr>
            <a:spLocks noGrp="1"/>
          </p:cNvSpPr>
          <p:nvPr>
            <p:ph type="title"/>
          </p:nvPr>
        </p:nvSpPr>
        <p:spPr>
          <a:xfrm>
            <a:off x="1587286" y="2598235"/>
            <a:ext cx="5969433" cy="1416205"/>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87267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_TitleBox_oran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6A95F5B3-1101-2542-B293-A8262033DFFD}"/>
              </a:ext>
            </a:extLst>
          </p:cNvPr>
          <p:cNvSpPr>
            <a:spLocks noGrp="1" noChangeAspect="1"/>
          </p:cNvSpPr>
          <p:nvPr>
            <p:ph type="pic" idx="1"/>
          </p:nvPr>
        </p:nvSpPr>
        <p:spPr>
          <a:xfrm>
            <a:off x="2" y="0"/>
            <a:ext cx="9144001"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Rectangle 1">
            <a:extLst>
              <a:ext uri="{FF2B5EF4-FFF2-40B4-BE49-F238E27FC236}">
                <a16:creationId xmlns:a16="http://schemas.microsoft.com/office/drawing/2014/main" id="{B40AF638-3433-AE43-9C8E-72840999BB2E}"/>
              </a:ext>
            </a:extLst>
          </p:cNvPr>
          <p:cNvSpPr/>
          <p:nvPr userDrawn="1"/>
        </p:nvSpPr>
        <p:spPr>
          <a:xfrm>
            <a:off x="1444083" y="2464420"/>
            <a:ext cx="6255834" cy="1672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Title 1">
            <a:extLst>
              <a:ext uri="{FF2B5EF4-FFF2-40B4-BE49-F238E27FC236}">
                <a16:creationId xmlns:a16="http://schemas.microsoft.com/office/drawing/2014/main" id="{943AFC73-9ACE-E641-A28D-35C4788484ED}"/>
              </a:ext>
            </a:extLst>
          </p:cNvPr>
          <p:cNvSpPr>
            <a:spLocks noGrp="1"/>
          </p:cNvSpPr>
          <p:nvPr>
            <p:ph type="title"/>
          </p:nvPr>
        </p:nvSpPr>
        <p:spPr>
          <a:xfrm>
            <a:off x="1587286" y="2598235"/>
            <a:ext cx="5969433" cy="1416205"/>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59963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BlueBkg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948" y="5948808"/>
            <a:ext cx="1977424" cy="483901"/>
          </a:xfrm>
          <a:prstGeom prst="rect">
            <a:avLst/>
          </a:prstGeom>
        </p:spPr>
      </p:pic>
      <p:sp>
        <p:nvSpPr>
          <p:cNvPr id="4" name="Title 1">
            <a:extLst>
              <a:ext uri="{FF2B5EF4-FFF2-40B4-BE49-F238E27FC236}">
                <a16:creationId xmlns:a16="http://schemas.microsoft.com/office/drawing/2014/main" id="{F671A4C8-02C9-834E-AA49-FE890DD535B6}"/>
              </a:ext>
            </a:extLst>
          </p:cNvPr>
          <p:cNvSpPr>
            <a:spLocks noGrp="1"/>
          </p:cNvSpPr>
          <p:nvPr>
            <p:ph type="ctrTitle" hasCustomPrompt="1"/>
          </p:nvPr>
        </p:nvSpPr>
        <p:spPr>
          <a:xfrm>
            <a:off x="704118" y="2018403"/>
            <a:ext cx="7360231" cy="1154162"/>
          </a:xfrm>
        </p:spPr>
        <p:txBody>
          <a:bodyPr wrap="square" lIns="91440" tIns="0" rIns="91440" bIns="457200" anchor="t" anchorCtr="0">
            <a:spAutoFit/>
          </a:bodyPr>
          <a:lstStyle>
            <a:lvl1pPr>
              <a:lnSpc>
                <a:spcPts val="5400"/>
              </a:lnSpc>
              <a:defRPr sz="4800" b="1" i="0" baseline="0">
                <a:solidFill>
                  <a:schemeClr val="bg1"/>
                </a:solidFill>
                <a:latin typeface="Montserrat SemiBold" pitchFamily="2" charset="77"/>
              </a:defRPr>
            </a:lvl1pPr>
          </a:lstStyle>
          <a:p>
            <a:r>
              <a:rPr lang="en-US"/>
              <a:t>Presentation Title</a:t>
            </a:r>
          </a:p>
        </p:txBody>
      </p:sp>
      <p:sp>
        <p:nvSpPr>
          <p:cNvPr id="5" name="Text Placeholder 13">
            <a:extLst>
              <a:ext uri="{FF2B5EF4-FFF2-40B4-BE49-F238E27FC236}">
                <a16:creationId xmlns:a16="http://schemas.microsoft.com/office/drawing/2014/main" id="{A83817CC-41D3-8A46-96C3-7EC40C6C8757}"/>
              </a:ext>
            </a:extLst>
          </p:cNvPr>
          <p:cNvSpPr>
            <a:spLocks noGrp="1"/>
          </p:cNvSpPr>
          <p:nvPr>
            <p:ph type="body" sz="quarter" idx="13" hasCustomPrompt="1"/>
          </p:nvPr>
        </p:nvSpPr>
        <p:spPr>
          <a:xfrm>
            <a:off x="704118" y="1415297"/>
            <a:ext cx="7360231" cy="523875"/>
          </a:xfrm>
        </p:spPr>
        <p:txBody>
          <a:bodyPr>
            <a:normAutofit/>
          </a:bodyPr>
          <a:lstStyle>
            <a:lvl1pPr marL="0" indent="0">
              <a:spcAft>
                <a:spcPts val="0"/>
              </a:spcAft>
              <a:buNone/>
              <a:defRPr sz="2400"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Client name</a:t>
            </a:r>
          </a:p>
        </p:txBody>
      </p:sp>
    </p:spTree>
    <p:extLst>
      <p:ext uri="{BB962C8B-B14F-4D97-AF65-F5344CB8AC3E}">
        <p14:creationId xmlns:p14="http://schemas.microsoft.com/office/powerpoint/2010/main" val="838397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_TitleBox_min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6A95F5B3-1101-2542-B293-A8262033DFFD}"/>
              </a:ext>
            </a:extLst>
          </p:cNvPr>
          <p:cNvSpPr>
            <a:spLocks noGrp="1" noChangeAspect="1"/>
          </p:cNvSpPr>
          <p:nvPr>
            <p:ph type="pic" idx="1"/>
          </p:nvPr>
        </p:nvSpPr>
        <p:spPr>
          <a:xfrm>
            <a:off x="2" y="0"/>
            <a:ext cx="9144001"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Rectangle 1">
            <a:extLst>
              <a:ext uri="{FF2B5EF4-FFF2-40B4-BE49-F238E27FC236}">
                <a16:creationId xmlns:a16="http://schemas.microsoft.com/office/drawing/2014/main" id="{B40AF638-3433-AE43-9C8E-72840999BB2E}"/>
              </a:ext>
            </a:extLst>
          </p:cNvPr>
          <p:cNvSpPr/>
          <p:nvPr userDrawn="1"/>
        </p:nvSpPr>
        <p:spPr>
          <a:xfrm>
            <a:off x="1444083" y="2464420"/>
            <a:ext cx="6255834" cy="1672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Title 1">
            <a:extLst>
              <a:ext uri="{FF2B5EF4-FFF2-40B4-BE49-F238E27FC236}">
                <a16:creationId xmlns:a16="http://schemas.microsoft.com/office/drawing/2014/main" id="{943AFC73-9ACE-E641-A28D-35C4788484ED}"/>
              </a:ext>
            </a:extLst>
          </p:cNvPr>
          <p:cNvSpPr>
            <a:spLocks noGrp="1"/>
          </p:cNvSpPr>
          <p:nvPr>
            <p:ph type="title"/>
          </p:nvPr>
        </p:nvSpPr>
        <p:spPr>
          <a:xfrm>
            <a:off x="1587286" y="2598235"/>
            <a:ext cx="5969433" cy="1416205"/>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265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_WhiteBkg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F87A5-34FF-774C-9FA3-D203A37163DE}"/>
              </a:ext>
            </a:extLst>
          </p:cNvPr>
          <p:cNvPicPr>
            <a:picLocks noChangeAspect="1"/>
          </p:cNvPicPr>
          <p:nvPr userDrawn="1"/>
        </p:nvPicPr>
        <p:blipFill>
          <a:blip r:embed="rId2"/>
          <a:stretch>
            <a:fillRect/>
          </a:stretch>
        </p:blipFill>
        <p:spPr>
          <a:xfrm>
            <a:off x="3385666" y="2470115"/>
            <a:ext cx="2352467" cy="1917772"/>
          </a:xfrm>
          <a:prstGeom prst="rect">
            <a:avLst/>
          </a:prstGeom>
        </p:spPr>
      </p:pic>
    </p:spTree>
    <p:extLst>
      <p:ext uri="{BB962C8B-B14F-4D97-AF65-F5344CB8AC3E}">
        <p14:creationId xmlns:p14="http://schemas.microsoft.com/office/powerpoint/2010/main" val="41368336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WhiteBkgd">
    <p:bg>
      <p:bgPr>
        <a:solidFill>
          <a:srgbClr val="004663"/>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2379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4" name="Title 1">
            <a:extLst>
              <a:ext uri="{FF2B5EF4-FFF2-40B4-BE49-F238E27FC236}">
                <a16:creationId xmlns:a16="http://schemas.microsoft.com/office/drawing/2014/main" id="{F671A4C8-02C9-834E-AA49-FE890DD535B6}"/>
              </a:ext>
            </a:extLst>
          </p:cNvPr>
          <p:cNvSpPr>
            <a:spLocks noGrp="1"/>
          </p:cNvSpPr>
          <p:nvPr>
            <p:ph type="ctrTitle" hasCustomPrompt="1"/>
          </p:nvPr>
        </p:nvSpPr>
        <p:spPr>
          <a:xfrm>
            <a:off x="704118" y="2018403"/>
            <a:ext cx="7360231" cy="1154162"/>
          </a:xfrm>
        </p:spPr>
        <p:txBody>
          <a:bodyPr wrap="square" lIns="91440" tIns="0" rIns="91440" bIns="457200" anchor="t" anchorCtr="0">
            <a:spAutoFit/>
          </a:bodyPr>
          <a:lstStyle>
            <a:lvl1pPr>
              <a:lnSpc>
                <a:spcPts val="5400"/>
              </a:lnSpc>
              <a:defRPr sz="4800" b="1" i="0" baseline="0">
                <a:solidFill>
                  <a:schemeClr val="tx2"/>
                </a:solidFill>
                <a:latin typeface="Montserrat SemiBold" pitchFamily="2" charset="77"/>
              </a:defRPr>
            </a:lvl1pPr>
          </a:lstStyle>
          <a:p>
            <a:r>
              <a:rPr lang="en-US"/>
              <a:t>Presentation Title</a:t>
            </a:r>
          </a:p>
        </p:txBody>
      </p:sp>
      <p:sp>
        <p:nvSpPr>
          <p:cNvPr id="5" name="Text Placeholder 13">
            <a:extLst>
              <a:ext uri="{FF2B5EF4-FFF2-40B4-BE49-F238E27FC236}">
                <a16:creationId xmlns:a16="http://schemas.microsoft.com/office/drawing/2014/main" id="{A83817CC-41D3-8A46-96C3-7EC40C6C8757}"/>
              </a:ext>
            </a:extLst>
          </p:cNvPr>
          <p:cNvSpPr>
            <a:spLocks noGrp="1"/>
          </p:cNvSpPr>
          <p:nvPr>
            <p:ph type="body" sz="quarter" idx="13" hasCustomPrompt="1"/>
          </p:nvPr>
        </p:nvSpPr>
        <p:spPr>
          <a:xfrm>
            <a:off x="704118" y="1415297"/>
            <a:ext cx="7360231" cy="523875"/>
          </a:xfrm>
        </p:spPr>
        <p:txBody>
          <a:bodyPr>
            <a:normAutofit/>
          </a:bodyPr>
          <a:lstStyle>
            <a:lvl1pPr marL="0" indent="0">
              <a:spcAft>
                <a:spcPts val="0"/>
              </a:spcAft>
              <a:buNone/>
              <a:defRPr sz="2400"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Client name</a:t>
            </a:r>
          </a:p>
        </p:txBody>
      </p:sp>
    </p:spTree>
    <p:extLst>
      <p:ext uri="{BB962C8B-B14F-4D97-AF65-F5344CB8AC3E}">
        <p14:creationId xmlns:p14="http://schemas.microsoft.com/office/powerpoint/2010/main" val="177687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Image Bkgd">
    <p:bg>
      <p:bgRef idx="1001">
        <a:schemeClr val="bg1"/>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CD71909F-6C46-9243-B1D8-FE811C1E171B}"/>
              </a:ext>
            </a:extLst>
          </p:cNvPr>
          <p:cNvSpPr>
            <a:spLocks noGrp="1" noChangeAspect="1"/>
          </p:cNvSpPr>
          <p:nvPr>
            <p:ph type="pic" idx="1"/>
          </p:nvPr>
        </p:nvSpPr>
        <p:spPr>
          <a:xfrm>
            <a:off x="2" y="0"/>
            <a:ext cx="9144001"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A7EE0496-6114-384A-A396-BA93B970C282}"/>
              </a:ext>
            </a:extLst>
          </p:cNvPr>
          <p:cNvSpPr>
            <a:spLocks noGrp="1"/>
          </p:cNvSpPr>
          <p:nvPr>
            <p:ph type="ctrTitle" hasCustomPrompt="1"/>
          </p:nvPr>
        </p:nvSpPr>
        <p:spPr>
          <a:xfrm>
            <a:off x="704118" y="2018403"/>
            <a:ext cx="7360231" cy="1154162"/>
          </a:xfrm>
        </p:spPr>
        <p:txBody>
          <a:bodyPr wrap="square" lIns="91440" tIns="0" rIns="91440" bIns="457200" anchor="t" anchorCtr="0">
            <a:spAutoFit/>
          </a:bodyPr>
          <a:lstStyle>
            <a:lvl1pPr>
              <a:lnSpc>
                <a:spcPts val="5400"/>
              </a:lnSpc>
              <a:defRPr sz="4800" b="1" i="0" baseline="0">
                <a:solidFill>
                  <a:schemeClr val="bg1"/>
                </a:solidFill>
                <a:latin typeface="Montserrat SemiBold" pitchFamily="2" charset="77"/>
              </a:defRPr>
            </a:lvl1pPr>
          </a:lstStyle>
          <a:p>
            <a:r>
              <a:rPr lang="en-US"/>
              <a:t>Presentation Title</a:t>
            </a:r>
          </a:p>
        </p:txBody>
      </p:sp>
      <p:sp>
        <p:nvSpPr>
          <p:cNvPr id="10" name="Text Placeholder 13">
            <a:extLst>
              <a:ext uri="{FF2B5EF4-FFF2-40B4-BE49-F238E27FC236}">
                <a16:creationId xmlns:a16="http://schemas.microsoft.com/office/drawing/2014/main" id="{AF5F6934-9432-7543-B40F-5FC2356CC691}"/>
              </a:ext>
            </a:extLst>
          </p:cNvPr>
          <p:cNvSpPr>
            <a:spLocks noGrp="1"/>
          </p:cNvSpPr>
          <p:nvPr>
            <p:ph type="body" sz="quarter" idx="13" hasCustomPrompt="1"/>
          </p:nvPr>
        </p:nvSpPr>
        <p:spPr>
          <a:xfrm>
            <a:off x="704118" y="1415297"/>
            <a:ext cx="7360231" cy="523875"/>
          </a:xfrm>
        </p:spPr>
        <p:txBody>
          <a:bodyPr>
            <a:normAutofit/>
          </a:bodyPr>
          <a:lstStyle>
            <a:lvl1pPr marL="0" indent="0">
              <a:spcAft>
                <a:spcPts val="0"/>
              </a:spcAft>
              <a:buNone/>
              <a:defRPr sz="2400" b="0" i="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Client name</a:t>
            </a:r>
          </a:p>
        </p:txBody>
      </p:sp>
    </p:spTree>
    <p:extLst>
      <p:ext uri="{BB962C8B-B14F-4D97-AF65-F5344CB8AC3E}">
        <p14:creationId xmlns:p14="http://schemas.microsoft.com/office/powerpoint/2010/main" val="6920589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_Image_Header">
    <p:spTree>
      <p:nvGrpSpPr>
        <p:cNvPr id="1" name=""/>
        <p:cNvGrpSpPr/>
        <p:nvPr/>
      </p:nvGrpSpPr>
      <p:grpSpPr>
        <a:xfrm>
          <a:off x="0" y="0"/>
          <a:ext cx="0" cy="0"/>
          <a:chOff x="0" y="0"/>
          <a:chExt cx="0" cy="0"/>
        </a:xfrm>
      </p:grpSpPr>
      <p:sp>
        <p:nvSpPr>
          <p:cNvPr id="7" name="Rectangle 6"/>
          <p:cNvSpPr/>
          <p:nvPr/>
        </p:nvSpPr>
        <p:spPr>
          <a:xfrm>
            <a:off x="1" y="1"/>
            <a:ext cx="9144002" cy="1650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p:cNvSpPr>
            <a:spLocks noGrp="1"/>
          </p:cNvSpPr>
          <p:nvPr>
            <p:ph type="ctrTitle"/>
          </p:nvPr>
        </p:nvSpPr>
        <p:spPr>
          <a:xfrm>
            <a:off x="534758" y="223027"/>
            <a:ext cx="7995927" cy="1159727"/>
          </a:xfrm>
        </p:spPr>
        <p:txBody>
          <a:bodyPr anchor="b">
            <a:normAutofit/>
          </a:bodyPr>
          <a:lstStyle>
            <a:lvl1pPr algn="l">
              <a:defRPr sz="4000" b="1" i="0" spc="-75" baseline="0">
                <a:solidFill>
                  <a:srgbClr val="FFFFFF"/>
                </a:solidFill>
                <a:latin typeface="Montserrat SemiBold" pitchFamily="2" charset="77"/>
              </a:defRPr>
            </a:lvl1pPr>
          </a:lstStyle>
          <a:p>
            <a:r>
              <a:rPr lang="en-US"/>
              <a:t>Click to edit Master title style</a:t>
            </a:r>
          </a:p>
        </p:txBody>
      </p:sp>
      <p:sp>
        <p:nvSpPr>
          <p:cNvPr id="5" name="Picture Placeholder 2">
            <a:extLst>
              <a:ext uri="{FF2B5EF4-FFF2-40B4-BE49-F238E27FC236}">
                <a16:creationId xmlns:a16="http://schemas.microsoft.com/office/drawing/2014/main" id="{1F42CC6F-D164-614B-AB6D-CDB35377A939}"/>
              </a:ext>
            </a:extLst>
          </p:cNvPr>
          <p:cNvSpPr>
            <a:spLocks noGrp="1" noChangeAspect="1"/>
          </p:cNvSpPr>
          <p:nvPr>
            <p:ph type="pic" idx="1"/>
          </p:nvPr>
        </p:nvSpPr>
        <p:spPr>
          <a:xfrm>
            <a:off x="2" y="1641514"/>
            <a:ext cx="9144001" cy="5216487"/>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Box 5"/>
          <p:cNvSpPr txBox="1"/>
          <p:nvPr userDrawn="1"/>
        </p:nvSpPr>
        <p:spPr>
          <a:xfrm>
            <a:off x="8694900" y="6572925"/>
            <a:ext cx="341760" cy="246221"/>
          </a:xfrm>
          <a:prstGeom prst="rect">
            <a:avLst/>
          </a:prstGeom>
          <a:noFill/>
        </p:spPr>
        <p:txBody>
          <a:bodyPr wrap="none" rtlCol="0">
            <a:spAutoFit/>
          </a:bodyPr>
          <a:lstStyle/>
          <a:p>
            <a:pPr algn="r"/>
            <a:fld id="{5EDE305C-0F31-4D5F-B50C-5B208AE4105D}" type="slidenum">
              <a:rPr lang="en-US" sz="1000" smtClean="0"/>
              <a:t>‹#›</a:t>
            </a:fld>
            <a:endParaRPr lang="en-US" sz="1000"/>
          </a:p>
        </p:txBody>
      </p:sp>
    </p:spTree>
    <p:extLst>
      <p:ext uri="{BB962C8B-B14F-4D97-AF65-F5344CB8AC3E}">
        <p14:creationId xmlns:p14="http://schemas.microsoft.com/office/powerpoint/2010/main" val="253090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_Side_Title">
    <p:spTree>
      <p:nvGrpSpPr>
        <p:cNvPr id="1" name=""/>
        <p:cNvGrpSpPr/>
        <p:nvPr/>
      </p:nvGrpSpPr>
      <p:grpSpPr>
        <a:xfrm>
          <a:off x="0" y="0"/>
          <a:ext cx="0" cy="0"/>
          <a:chOff x="0" y="0"/>
          <a:chExt cx="0" cy="0"/>
        </a:xfrm>
      </p:grpSpPr>
      <p:sp>
        <p:nvSpPr>
          <p:cNvPr id="7" name="Rectangle 6"/>
          <p:cNvSpPr/>
          <p:nvPr/>
        </p:nvSpPr>
        <p:spPr>
          <a:xfrm>
            <a:off x="3" y="0"/>
            <a:ext cx="36018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p:cNvSpPr>
            <a:spLocks noGrp="1"/>
          </p:cNvSpPr>
          <p:nvPr>
            <p:ph type="ctrTitle"/>
          </p:nvPr>
        </p:nvSpPr>
        <p:spPr>
          <a:xfrm>
            <a:off x="389791" y="997365"/>
            <a:ext cx="2821760" cy="5080051"/>
          </a:xfrm>
        </p:spPr>
        <p:txBody>
          <a:bodyPr anchor="t">
            <a:normAutofit/>
          </a:bodyPr>
          <a:lstStyle>
            <a:lvl1pPr algn="l">
              <a:defRPr sz="3600" b="1" i="0" spc="-75" baseline="0">
                <a:solidFill>
                  <a:srgbClr val="FFFFFF"/>
                </a:solidFill>
                <a:latin typeface="Montserrat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25EB9458-794D-AC4A-91A6-12ACCE9C67C8}"/>
              </a:ext>
            </a:extLst>
          </p:cNvPr>
          <p:cNvSpPr>
            <a:spLocks noGrp="1"/>
          </p:cNvSpPr>
          <p:nvPr>
            <p:ph idx="10"/>
          </p:nvPr>
        </p:nvSpPr>
        <p:spPr>
          <a:xfrm>
            <a:off x="3991636" y="1007847"/>
            <a:ext cx="4747787" cy="5330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694900" y="6572925"/>
            <a:ext cx="341760" cy="246221"/>
          </a:xfrm>
          <a:prstGeom prst="rect">
            <a:avLst/>
          </a:prstGeom>
          <a:noFill/>
        </p:spPr>
        <p:txBody>
          <a:bodyPr wrap="none" rtlCol="0">
            <a:spAutoFit/>
          </a:bodyPr>
          <a:lstStyle/>
          <a:p>
            <a:pPr algn="r"/>
            <a:fld id="{5EDE305C-0F31-4D5F-B50C-5B208AE4105D}" type="slidenum">
              <a:rPr lang="en-US" sz="1000" smtClean="0"/>
              <a:t>‹#›</a:t>
            </a:fld>
            <a:endParaRPr lang="en-US" sz="1000"/>
          </a:p>
        </p:txBody>
      </p:sp>
    </p:spTree>
    <p:extLst>
      <p:ext uri="{BB962C8B-B14F-4D97-AF65-F5344CB8AC3E}">
        <p14:creationId xmlns:p14="http://schemas.microsoft.com/office/powerpoint/2010/main" val="310927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Break_Title_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p:cNvSpPr>
            <a:spLocks noGrp="1"/>
          </p:cNvSpPr>
          <p:nvPr>
            <p:ph type="ctrTitle"/>
          </p:nvPr>
        </p:nvSpPr>
        <p:spPr>
          <a:xfrm>
            <a:off x="802387" y="2480477"/>
            <a:ext cx="7614501" cy="3255264"/>
          </a:xfrm>
        </p:spPr>
        <p:txBody>
          <a:bodyPr anchor="b">
            <a:normAutofit/>
          </a:bodyPr>
          <a:lstStyle>
            <a:lvl1pPr algn="l">
              <a:defRPr sz="4425" b="1" i="0" spc="-75" baseline="0">
                <a:solidFill>
                  <a:srgbClr val="FFFFFF"/>
                </a:solidFill>
                <a:latin typeface="Montserrat SemiBold" pitchFamily="2" charset="77"/>
              </a:defRPr>
            </a:lvl1pPr>
          </a:lstStyle>
          <a:p>
            <a:r>
              <a:rPr lang="en-US"/>
              <a:t>Click to edit Master title style</a:t>
            </a:r>
          </a:p>
        </p:txBody>
      </p:sp>
      <p:sp>
        <p:nvSpPr>
          <p:cNvPr id="3" name="Subtitle 2"/>
          <p:cNvSpPr>
            <a:spLocks noGrp="1"/>
          </p:cNvSpPr>
          <p:nvPr>
            <p:ph type="subTitle" idx="1"/>
          </p:nvPr>
        </p:nvSpPr>
        <p:spPr>
          <a:xfrm>
            <a:off x="802387" y="5915919"/>
            <a:ext cx="7591875" cy="358955"/>
          </a:xfrm>
        </p:spPr>
        <p:txBody>
          <a:bodyPr anchor="t">
            <a:normAutofit/>
          </a:bodyPr>
          <a:lstStyle>
            <a:lvl1pPr marL="0" indent="0" algn="l">
              <a:buNone/>
              <a:defRPr sz="1650" cap="none" spc="0" baseline="0">
                <a:solidFill>
                  <a:schemeClr val="bg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Tree>
    <p:extLst>
      <p:ext uri="{BB962C8B-B14F-4D97-AF65-F5344CB8AC3E}">
        <p14:creationId xmlns:p14="http://schemas.microsoft.com/office/powerpoint/2010/main" val="137062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_Title_Footer">
    <p:spTree>
      <p:nvGrpSpPr>
        <p:cNvPr id="1" name=""/>
        <p:cNvGrpSpPr/>
        <p:nvPr/>
      </p:nvGrpSpPr>
      <p:grpSpPr>
        <a:xfrm>
          <a:off x="0" y="0"/>
          <a:ext cx="0" cy="0"/>
          <a:chOff x="0" y="0"/>
          <a:chExt cx="0" cy="0"/>
        </a:xfrm>
      </p:grpSpPr>
      <p:sp>
        <p:nvSpPr>
          <p:cNvPr id="7" name="Rectangle 6"/>
          <p:cNvSpPr/>
          <p:nvPr/>
        </p:nvSpPr>
        <p:spPr>
          <a:xfrm>
            <a:off x="0" y="4427034"/>
            <a:ext cx="9143999" cy="2430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p:cNvSpPr>
            <a:spLocks noGrp="1"/>
          </p:cNvSpPr>
          <p:nvPr>
            <p:ph type="ctrTitle"/>
          </p:nvPr>
        </p:nvSpPr>
        <p:spPr>
          <a:xfrm>
            <a:off x="312235" y="5285680"/>
            <a:ext cx="8474926" cy="1208345"/>
          </a:xfrm>
        </p:spPr>
        <p:txBody>
          <a:bodyPr anchor="ctr">
            <a:normAutofit/>
          </a:bodyPr>
          <a:lstStyle>
            <a:lvl1pPr algn="l">
              <a:defRPr sz="4425" b="1" i="0" spc="-75" baseline="0">
                <a:solidFill>
                  <a:srgbClr val="FFFFFF"/>
                </a:solidFill>
                <a:latin typeface="Montserrat SemiBold" pitchFamily="2" charset="77"/>
              </a:defRPr>
            </a:lvl1pPr>
          </a:lstStyle>
          <a:p>
            <a:r>
              <a:rPr lang="en-US" noProof="0"/>
              <a:t>Click to edit Master title style</a:t>
            </a:r>
          </a:p>
        </p:txBody>
      </p:sp>
      <p:pic>
        <p:nvPicPr>
          <p:cNvPr id="5" name="Picture 4">
            <a:extLst>
              <a:ext uri="{FF2B5EF4-FFF2-40B4-BE49-F238E27FC236}">
                <a16:creationId xmlns:a16="http://schemas.microsoft.com/office/drawing/2014/main" id="{273CADED-BBAB-574A-83AA-785DB19C429C}"/>
              </a:ext>
            </a:extLst>
          </p:cNvPr>
          <p:cNvPicPr>
            <a:picLocks noChangeAspect="1"/>
          </p:cNvPicPr>
          <p:nvPr userDrawn="1"/>
        </p:nvPicPr>
        <p:blipFill>
          <a:blip r:embed="rId2"/>
          <a:stretch>
            <a:fillRect/>
          </a:stretch>
        </p:blipFill>
        <p:spPr>
          <a:xfrm>
            <a:off x="8201660" y="4674051"/>
            <a:ext cx="787400" cy="495300"/>
          </a:xfrm>
          <a:prstGeom prst="rect">
            <a:avLst/>
          </a:prstGeom>
        </p:spPr>
      </p:pic>
    </p:spTree>
    <p:extLst>
      <p:ext uri="{BB962C8B-B14F-4D97-AF65-F5344CB8AC3E}">
        <p14:creationId xmlns:p14="http://schemas.microsoft.com/office/powerpoint/2010/main" val="254017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0"/>
            <a:ext cx="290194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Placeholder 1"/>
          <p:cNvSpPr>
            <a:spLocks noGrp="1"/>
          </p:cNvSpPr>
          <p:nvPr>
            <p:ph type="title"/>
          </p:nvPr>
        </p:nvSpPr>
        <p:spPr>
          <a:xfrm>
            <a:off x="186041" y="758952"/>
            <a:ext cx="2210612" cy="54531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178098" y="758952"/>
            <a:ext cx="5620214" cy="5330952"/>
          </a:xfrm>
          <a:prstGeom prst="rect">
            <a:avLst/>
          </a:prstGeom>
        </p:spPr>
        <p:txBody>
          <a:bodyPr vert="horz" lIns="91440" tIns="45720" rIns="91440" bIns="45720" rtlCol="0" anchor="ctr">
            <a:noAutofit/>
          </a:bodyPr>
          <a:lstStyle/>
          <a:p>
            <a:pPr lvl="0"/>
            <a:r>
              <a:rPr lang="en-US"/>
              <a:t>Edit Master text styles</a:t>
            </a:r>
          </a:p>
          <a:p>
            <a:pPr lvl="1"/>
            <a:r>
              <a:rPr lang="en-US"/>
              <a:t>Second level</a:t>
            </a:r>
          </a:p>
          <a:p>
            <a:pPr lvl="2"/>
            <a:r>
              <a:rPr lang="en-US"/>
              <a:t>Third level</a:t>
            </a:r>
          </a:p>
        </p:txBody>
      </p:sp>
      <p:sp>
        <p:nvSpPr>
          <p:cNvPr id="5" name="TextBox 4"/>
          <p:cNvSpPr txBox="1"/>
          <p:nvPr/>
        </p:nvSpPr>
        <p:spPr>
          <a:xfrm>
            <a:off x="8694900" y="6572925"/>
            <a:ext cx="341760" cy="246221"/>
          </a:xfrm>
          <a:prstGeom prst="rect">
            <a:avLst/>
          </a:prstGeom>
          <a:noFill/>
        </p:spPr>
        <p:txBody>
          <a:bodyPr wrap="none" rtlCol="0">
            <a:spAutoFit/>
          </a:bodyPr>
          <a:lstStyle/>
          <a:p>
            <a:pPr algn="r"/>
            <a:fld id="{5EDE305C-0F31-4D5F-B50C-5B208AE4105D}" type="slidenum">
              <a:rPr lang="en-US" sz="1000" smtClean="0"/>
              <a:t>‹#›</a:t>
            </a:fld>
            <a:endParaRPr lang="en-US" sz="1000"/>
          </a:p>
        </p:txBody>
      </p:sp>
    </p:spTree>
    <p:extLst>
      <p:ext uri="{BB962C8B-B14F-4D97-AF65-F5344CB8AC3E}">
        <p14:creationId xmlns:p14="http://schemas.microsoft.com/office/powerpoint/2010/main" val="3108055079"/>
      </p:ext>
    </p:extLst>
  </p:cSld>
  <p:clrMap bg1="lt1" tx1="dk1" bg2="lt2" tx2="dk2" accent1="accent1" accent2="accent2" accent3="accent3" accent4="accent4" accent5="accent5" accent6="accent6" hlink="hlink" folHlink="folHlink"/>
  <p:sldLayoutIdLst>
    <p:sldLayoutId id="2147483876" r:id="rId1"/>
    <p:sldLayoutId id="2147483878" r:id="rId2"/>
    <p:sldLayoutId id="2147483877" r:id="rId3"/>
    <p:sldLayoutId id="2147483879" r:id="rId4"/>
    <p:sldLayoutId id="2147483880" r:id="rId5"/>
    <p:sldLayoutId id="2147483885" r:id="rId6"/>
    <p:sldLayoutId id="2147483881" r:id="rId7"/>
    <p:sldLayoutId id="2147483884" r:id="rId8"/>
    <p:sldLayoutId id="2147483888" r:id="rId9"/>
    <p:sldLayoutId id="2147483893" r:id="rId10"/>
    <p:sldLayoutId id="2147483894" r:id="rId11"/>
    <p:sldLayoutId id="2147483854" r:id="rId12"/>
    <p:sldLayoutId id="2147483856" r:id="rId13"/>
    <p:sldLayoutId id="2147483857" r:id="rId14"/>
    <p:sldLayoutId id="2147483858" r:id="rId15"/>
    <p:sldLayoutId id="2147483860" r:id="rId16"/>
    <p:sldLayoutId id="2147483892" r:id="rId17"/>
    <p:sldLayoutId id="2147483859" r:id="rId18"/>
    <p:sldLayoutId id="2147483890" r:id="rId19"/>
    <p:sldLayoutId id="2147483891" r:id="rId20"/>
  </p:sldLayoutIdLst>
  <p:hf sldNum="0" hdr="0" ftr="0" dt="0"/>
  <p:txStyles>
    <p:titleStyle>
      <a:lvl1pPr algn="l" defTabSz="685800" rtl="0" eaLnBrk="1" latinLnBrk="0" hangingPunct="1">
        <a:lnSpc>
          <a:spcPct val="100000"/>
        </a:lnSpc>
        <a:spcBef>
          <a:spcPct val="0"/>
        </a:spcBef>
        <a:buNone/>
        <a:defRPr sz="2800" b="1" i="0" kern="1200" spc="-45" baseline="0">
          <a:solidFill>
            <a:srgbClr val="FFFFFF"/>
          </a:solidFill>
          <a:latin typeface="Montserrat SemiBold" pitchFamily="2" charset="77"/>
          <a:ea typeface="+mj-ea"/>
          <a:cs typeface="+mj-cs"/>
        </a:defRPr>
      </a:lvl1pPr>
    </p:titleStyle>
    <p:body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06_8A67C78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hello@rootpolicy.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mailto:KriGarvey@ihcda.IN.gov" TargetMode="External"/><Relationship Id="rId5" Type="http://schemas.openxmlformats.org/officeDocument/2006/relationships/hyperlink" Target="mailto:SEnz@ihcda.IN.gov" TargetMode="External"/><Relationship Id="rId4" Type="http://schemas.openxmlformats.org/officeDocument/2006/relationships/hyperlink" Target="mailto:PGuerrero@ocra.I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hello@rootpolicy.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mailto:KriGarvey@ihcda.IN.gov" TargetMode="External"/><Relationship Id="rId5" Type="http://schemas.openxmlformats.org/officeDocument/2006/relationships/hyperlink" Target="mailto:SEnz@ihcda.IN.gov" TargetMode="External"/><Relationship Id="rId4" Type="http://schemas.openxmlformats.org/officeDocument/2006/relationships/hyperlink" Target="mailto:PGuerrero@ocra.IN.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GOODseal_COLOR.jpg">
            <a:extLst>
              <a:ext uri="{FF2B5EF4-FFF2-40B4-BE49-F238E27FC236}">
                <a16:creationId xmlns:a16="http://schemas.microsoft.com/office/drawing/2014/main" id="{77C3A073-64D3-476F-8EBC-D56B6B9EA2FA}"/>
              </a:ext>
            </a:extLst>
          </p:cNvPr>
          <p:cNvPicPr>
            <a:picLocks noChangeAspect="1" noChangeArrowheads="1"/>
          </p:cNvPicPr>
          <p:nvPr/>
        </p:nvPicPr>
        <p:blipFill rotWithShape="1">
          <a:blip r:embed="rId3">
            <a:lum bright="60000" contrast="-78000"/>
            <a:extLst>
              <a:ext uri="{28A0092B-C50C-407E-A947-70E740481C1C}">
                <a14:useLocalDpi xmlns:a14="http://schemas.microsoft.com/office/drawing/2010/main" val="0"/>
              </a:ext>
            </a:extLst>
          </a:blip>
          <a:srcRect t="17751" r="17949"/>
          <a:stretch/>
        </p:blipFill>
        <p:spPr bwMode="auto">
          <a:xfrm>
            <a:off x="0" y="0"/>
            <a:ext cx="9144000" cy="697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04118" y="2018403"/>
            <a:ext cx="7360231" cy="1812997"/>
          </a:xfrm>
        </p:spPr>
        <p:txBody>
          <a:bodyPr/>
          <a:lstStyle/>
          <a:p>
            <a:r>
              <a:rPr lang="en-US" sz="4400">
                <a:solidFill>
                  <a:schemeClr val="tx2"/>
                </a:solidFill>
              </a:rPr>
              <a:t>2025 Action Plan Public Hearing #1</a:t>
            </a:r>
          </a:p>
        </p:txBody>
      </p:sp>
      <p:sp>
        <p:nvSpPr>
          <p:cNvPr id="3" name="Text Placeholder 2"/>
          <p:cNvSpPr>
            <a:spLocks noGrp="1"/>
          </p:cNvSpPr>
          <p:nvPr>
            <p:ph type="body" sz="quarter" idx="13"/>
          </p:nvPr>
        </p:nvSpPr>
        <p:spPr/>
        <p:txBody>
          <a:bodyPr/>
          <a:lstStyle/>
          <a:p>
            <a:r>
              <a:rPr lang="en-US">
                <a:solidFill>
                  <a:srgbClr val="19A7E0"/>
                </a:solidFill>
              </a:rPr>
              <a:t>State of Indiana</a:t>
            </a:r>
          </a:p>
        </p:txBody>
      </p:sp>
      <p:sp>
        <p:nvSpPr>
          <p:cNvPr id="6" name="TextBox 5">
            <a:extLst>
              <a:ext uri="{FF2B5EF4-FFF2-40B4-BE49-F238E27FC236}">
                <a16:creationId xmlns:a16="http://schemas.microsoft.com/office/drawing/2014/main" id="{6F8442BF-49C7-0845-AD14-934111FE357B}"/>
              </a:ext>
            </a:extLst>
          </p:cNvPr>
          <p:cNvSpPr txBox="1"/>
          <p:nvPr/>
        </p:nvSpPr>
        <p:spPr>
          <a:xfrm>
            <a:off x="576069" y="5325011"/>
            <a:ext cx="2954655" cy="1077218"/>
          </a:xfrm>
          <a:prstGeom prst="rect">
            <a:avLst/>
          </a:prstGeom>
          <a:noFill/>
        </p:spPr>
        <p:txBody>
          <a:bodyPr wrap="none" rtlCol="0">
            <a:spAutoFit/>
          </a:bodyPr>
          <a:lstStyle/>
          <a:p>
            <a:pPr>
              <a:spcAft>
                <a:spcPts val="1800"/>
              </a:spcAft>
            </a:pPr>
            <a:r>
              <a:rPr lang="en-US" sz="1100" cap="all">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February 10, 2025</a:t>
            </a:r>
          </a:p>
          <a:p>
            <a:pPr>
              <a:spcAft>
                <a:spcPts val="600"/>
              </a:spcAft>
            </a:pPr>
            <a:r>
              <a:rPr lang="en-US" sz="1100" b="1" cap="all">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Presented by </a:t>
            </a:r>
          </a:p>
          <a:p>
            <a:r>
              <a:rPr lang="en-US" sz="1100">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Cheri Colter, </a:t>
            </a:r>
            <a:r>
              <a:rPr lang="en-US" sz="1100" i="1">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Root Policy Research</a:t>
            </a:r>
          </a:p>
          <a:p>
            <a:r>
              <a:rPr lang="en-US" sz="1100">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Lucy McGehee, </a:t>
            </a:r>
            <a:r>
              <a:rPr lang="en-US" sz="1100" i="1">
                <a:ln w="1905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Root Policy Research 	</a:t>
            </a:r>
          </a:p>
        </p:txBody>
      </p:sp>
      <p:pic>
        <p:nvPicPr>
          <p:cNvPr id="8" name="Picture 7">
            <a:extLst>
              <a:ext uri="{FF2B5EF4-FFF2-40B4-BE49-F238E27FC236}">
                <a16:creationId xmlns:a16="http://schemas.microsoft.com/office/drawing/2014/main" id="{C0624083-6AE9-4BB5-A980-64786BF30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699" y="5599742"/>
            <a:ext cx="1534926" cy="866311"/>
          </a:xfrm>
          <a:prstGeom prst="rect">
            <a:avLst/>
          </a:prstGeom>
        </p:spPr>
      </p:pic>
      <p:pic>
        <p:nvPicPr>
          <p:cNvPr id="9" name="Picture 21" descr="P:\11024 Indiana Action Plan 2011\Logos_current\IHCDA-LogoHorizontal-CMYK.JPG">
            <a:extLst>
              <a:ext uri="{FF2B5EF4-FFF2-40B4-BE49-F238E27FC236}">
                <a16:creationId xmlns:a16="http://schemas.microsoft.com/office/drawing/2014/main" id="{9ECEEDF0-B7EB-46A1-9239-DA130C0E5132}"/>
              </a:ext>
            </a:extLst>
          </p:cNvPr>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86749" y="5814616"/>
            <a:ext cx="17732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F27056E-3051-4552-96AB-FD3CDB9BCD85}"/>
              </a:ext>
            </a:extLst>
          </p:cNvPr>
          <p:cNvPicPr>
            <a:picLocks noChangeAspect="1"/>
          </p:cNvPicPr>
          <p:nvPr/>
        </p:nvPicPr>
        <p:blipFill>
          <a:blip r:embed="rId6"/>
          <a:stretch>
            <a:fillRect/>
          </a:stretch>
        </p:blipFill>
        <p:spPr>
          <a:xfrm>
            <a:off x="7459141" y="5518040"/>
            <a:ext cx="1108790" cy="1029714"/>
          </a:xfrm>
          <a:prstGeom prst="rect">
            <a:avLst/>
          </a:prstGeom>
        </p:spPr>
      </p:pic>
    </p:spTree>
    <p:extLst>
      <p:ext uri="{BB962C8B-B14F-4D97-AF65-F5344CB8AC3E}">
        <p14:creationId xmlns:p14="http://schemas.microsoft.com/office/powerpoint/2010/main" val="34037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59B20BE-2E01-426E-8197-5FEC08E9810F}"/>
              </a:ext>
            </a:extLst>
          </p:cNvPr>
          <p:cNvSpPr txBox="1">
            <a:spLocks/>
          </p:cNvSpPr>
          <p:nvPr/>
        </p:nvSpPr>
        <p:spPr>
          <a:xfrm>
            <a:off x="486828" y="1827058"/>
            <a:ext cx="8170343" cy="3987484"/>
          </a:xfrm>
          <a:prstGeom prst="rect">
            <a:avLst/>
          </a:prstGeom>
        </p:spPr>
        <p:txBody>
          <a:bodyPr anchor="t"/>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347663" indent="-347663">
              <a:buClr>
                <a:schemeClr val="bg1"/>
              </a:buClr>
            </a:pPr>
            <a:r>
              <a:rPr lang="en-US">
                <a:solidFill>
                  <a:schemeClr val="bg1"/>
                </a:solidFill>
              </a:rPr>
              <a:t>In your area of the state, what are the top housing and community development needs?</a:t>
            </a:r>
          </a:p>
          <a:p>
            <a:pPr marL="347663" indent="-347663">
              <a:buClr>
                <a:schemeClr val="bg1"/>
              </a:buClr>
            </a:pPr>
            <a:r>
              <a:rPr lang="en-US">
                <a:solidFill>
                  <a:schemeClr val="bg1"/>
                </a:solidFill>
              </a:rPr>
              <a:t>What do you hope the plan will address?</a:t>
            </a:r>
          </a:p>
          <a:p>
            <a:pPr marL="347663" indent="-347663">
              <a:buClr>
                <a:schemeClr val="bg1"/>
              </a:buClr>
            </a:pPr>
            <a:r>
              <a:rPr lang="en-US">
                <a:solidFill>
                  <a:schemeClr val="bg1"/>
                </a:solidFill>
              </a:rPr>
              <a:t>How would you prioritize funding during the 5 year period?</a:t>
            </a:r>
          </a:p>
          <a:p>
            <a:pPr marL="347663" indent="-347663">
              <a:buClr>
                <a:schemeClr val="bg1"/>
              </a:buClr>
            </a:pPr>
            <a:r>
              <a:rPr lang="en-US">
                <a:solidFill>
                  <a:schemeClr val="bg1"/>
                </a:solidFill>
              </a:rPr>
              <a:t>Do you have questions about how to get involved, access the plan, or comment?</a:t>
            </a:r>
          </a:p>
        </p:txBody>
      </p:sp>
      <p:sp>
        <p:nvSpPr>
          <p:cNvPr id="5" name="Title 2">
            <a:extLst>
              <a:ext uri="{FF2B5EF4-FFF2-40B4-BE49-F238E27FC236}">
                <a16:creationId xmlns:a16="http://schemas.microsoft.com/office/drawing/2014/main" id="{AED89D75-EFA2-4E50-AC92-3D078182199D}"/>
              </a:ext>
            </a:extLst>
          </p:cNvPr>
          <p:cNvSpPr>
            <a:spLocks noGrp="1"/>
          </p:cNvSpPr>
          <p:nvPr>
            <p:ph type="ctrTitle"/>
          </p:nvPr>
        </p:nvSpPr>
        <p:spPr>
          <a:xfrm>
            <a:off x="569080" y="682326"/>
            <a:ext cx="7157639" cy="576527"/>
          </a:xfrm>
        </p:spPr>
        <p:txBody>
          <a:bodyPr anchor="t">
            <a:noAutofit/>
          </a:bodyPr>
          <a:lstStyle/>
          <a:p>
            <a:r>
              <a:rPr lang="en-US" sz="4000"/>
              <a:t>Your Input</a:t>
            </a:r>
          </a:p>
        </p:txBody>
      </p:sp>
    </p:spTree>
    <p:extLst>
      <p:ext uri="{BB962C8B-B14F-4D97-AF65-F5344CB8AC3E}">
        <p14:creationId xmlns:p14="http://schemas.microsoft.com/office/powerpoint/2010/main" val="2322057090"/>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2647-49AB-95E3-6E9E-98E769F2C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6B948-63CE-A56B-4B8A-02FEEB40CDE3}"/>
              </a:ext>
            </a:extLst>
          </p:cNvPr>
          <p:cNvSpPr>
            <a:spLocks noGrp="1"/>
          </p:cNvSpPr>
          <p:nvPr>
            <p:ph type="ctrTitle"/>
          </p:nvPr>
        </p:nvSpPr>
        <p:spPr/>
        <p:txBody>
          <a:bodyPr/>
          <a:lstStyle/>
          <a:p>
            <a:r>
              <a:rPr lang="en-US"/>
              <a:t>Contact us!</a:t>
            </a:r>
          </a:p>
        </p:txBody>
      </p:sp>
      <p:sp>
        <p:nvSpPr>
          <p:cNvPr id="6" name="Content Placeholder 1">
            <a:extLst>
              <a:ext uri="{FF2B5EF4-FFF2-40B4-BE49-F238E27FC236}">
                <a16:creationId xmlns:a16="http://schemas.microsoft.com/office/drawing/2014/main" id="{C7039903-F183-67E0-EF63-5D820AFAEEDC}"/>
              </a:ext>
            </a:extLst>
          </p:cNvPr>
          <p:cNvSpPr txBox="1">
            <a:spLocks/>
          </p:cNvSpPr>
          <p:nvPr/>
        </p:nvSpPr>
        <p:spPr>
          <a:xfrm>
            <a:off x="534759" y="2144223"/>
            <a:ext cx="7995926" cy="3981450"/>
          </a:xfrm>
          <a:prstGeom prst="rect">
            <a:avLst/>
          </a:prstGeom>
        </p:spPr>
        <p:txBody>
          <a:bodyPr/>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spcAft>
                <a:spcPts val="1800"/>
              </a:spcAft>
              <a:buClr>
                <a:srgbClr val="19A7E0"/>
              </a:buClr>
              <a:buNone/>
            </a:pPr>
            <a:r>
              <a:rPr lang="en-US" b="1"/>
              <a:t>How to reach us:</a:t>
            </a:r>
          </a:p>
          <a:p>
            <a:pPr marL="347663" indent="-347663">
              <a:spcAft>
                <a:spcPts val="1800"/>
              </a:spcAft>
              <a:buClr>
                <a:schemeClr val="accent3"/>
              </a:buClr>
            </a:pPr>
            <a:r>
              <a:rPr lang="en-US"/>
              <a:t>Root Policy Research, </a:t>
            </a:r>
            <a:r>
              <a:rPr lang="en-US">
                <a:solidFill>
                  <a:schemeClr val="tx2"/>
                </a:solidFill>
                <a:hlinkClick r:id="rId3"/>
              </a:rPr>
              <a:t>hello@rootpolicy.com</a:t>
            </a:r>
            <a:r>
              <a:rPr lang="en-US">
                <a:solidFill>
                  <a:schemeClr val="tx2"/>
                </a:solidFill>
              </a:rPr>
              <a:t> </a:t>
            </a:r>
            <a:r>
              <a:rPr lang="en-US"/>
              <a:t>(970) 880-1415. Send us public comments.</a:t>
            </a:r>
          </a:p>
          <a:p>
            <a:pPr marL="347663" indent="-347663">
              <a:spcAft>
                <a:spcPts val="1800"/>
              </a:spcAft>
              <a:buClr>
                <a:schemeClr val="accent3"/>
              </a:buClr>
            </a:pPr>
            <a:r>
              <a:rPr lang="en-US"/>
              <a:t>Pamela Guerrero, </a:t>
            </a:r>
            <a:r>
              <a:rPr lang="en-US">
                <a:hlinkClick r:id="rId4"/>
              </a:rPr>
              <a:t>PGuerrero@ocra.IN.gov</a:t>
            </a:r>
            <a:r>
              <a:rPr lang="en-US"/>
              <a:t>. Contact Pamela about CDBG.</a:t>
            </a:r>
          </a:p>
          <a:p>
            <a:pPr marL="347663" indent="-347663">
              <a:spcAft>
                <a:spcPts val="1800"/>
              </a:spcAft>
              <a:buClr>
                <a:schemeClr val="accent3"/>
              </a:buClr>
            </a:pPr>
            <a:r>
              <a:rPr lang="en-US"/>
              <a:t>Stephen Enz, IHCDA, </a:t>
            </a:r>
            <a:r>
              <a:rPr lang="en-US">
                <a:hlinkClick r:id="rId5"/>
              </a:rPr>
              <a:t>SEnz@ihcda.IN.gov</a:t>
            </a:r>
            <a:r>
              <a:rPr lang="en-US"/>
              <a:t>. Contact Stephen about HOME and HTF.</a:t>
            </a:r>
          </a:p>
          <a:p>
            <a:pPr marL="347663" indent="-347663">
              <a:spcAft>
                <a:spcPts val="1800"/>
              </a:spcAft>
              <a:buClr>
                <a:schemeClr val="accent3"/>
              </a:buClr>
            </a:pPr>
            <a:r>
              <a:rPr lang="en-US"/>
              <a:t>Kristin Garvey, </a:t>
            </a:r>
            <a:r>
              <a:rPr lang="en-US">
                <a:hlinkClick r:id="rId6"/>
              </a:rPr>
              <a:t>KriGarvey@ihcda.IN.gov</a:t>
            </a:r>
            <a:r>
              <a:rPr lang="en-US"/>
              <a:t>. Contact Kristin about ESG and HOPWA.</a:t>
            </a:r>
          </a:p>
        </p:txBody>
      </p:sp>
    </p:spTree>
    <p:extLst>
      <p:ext uri="{BB962C8B-B14F-4D97-AF65-F5344CB8AC3E}">
        <p14:creationId xmlns:p14="http://schemas.microsoft.com/office/powerpoint/2010/main" val="41325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1" descr="barn_winter.jpg">
            <a:extLst>
              <a:ext uri="{FF2B5EF4-FFF2-40B4-BE49-F238E27FC236}">
                <a16:creationId xmlns:a16="http://schemas.microsoft.com/office/drawing/2014/main" id="{171A1848-6585-440B-9898-C370F8A8D3D6}"/>
              </a:ext>
            </a:extLst>
          </p:cNvPr>
          <p:cNvPicPr>
            <a:picLocks noChangeAspect="1"/>
          </p:cNvPicPr>
          <p:nvPr/>
        </p:nvPicPr>
        <p:blipFill rotWithShape="1">
          <a:blip r:embed="rId2">
            <a:extLst>
              <a:ext uri="{28A0092B-C50C-407E-A947-70E740481C1C}">
                <a14:useLocalDpi xmlns:a14="http://schemas.microsoft.com/office/drawing/2010/main" val="0"/>
              </a:ext>
            </a:extLst>
          </a:blip>
          <a:srcRect l="16200" t="19231" r="10618"/>
          <a:stretch/>
        </p:blipFill>
        <p:spPr bwMode="gray">
          <a:xfrm>
            <a:off x="4475270" y="1657350"/>
            <a:ext cx="4668730" cy="5200650"/>
          </a:xfrm>
          <a:prstGeom prst="rect">
            <a:avLst/>
          </a:prstGeom>
          <a:noFill/>
          <a:ln w="25400" cmpd="thickThin">
            <a:no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C99045-3E9F-4782-8AD7-00B11610499A}"/>
              </a:ext>
            </a:extLst>
          </p:cNvPr>
          <p:cNvSpPr>
            <a:spLocks noGrp="1"/>
          </p:cNvSpPr>
          <p:nvPr>
            <p:ph type="ctrTitle"/>
          </p:nvPr>
        </p:nvSpPr>
        <p:spPr/>
        <p:txBody>
          <a:bodyPr/>
          <a:lstStyle/>
          <a:p>
            <a:r>
              <a:rPr lang="en-US"/>
              <a:t>Agenda</a:t>
            </a:r>
          </a:p>
        </p:txBody>
      </p:sp>
      <p:sp>
        <p:nvSpPr>
          <p:cNvPr id="8" name="Content Placeholder 1">
            <a:extLst>
              <a:ext uri="{FF2B5EF4-FFF2-40B4-BE49-F238E27FC236}">
                <a16:creationId xmlns:a16="http://schemas.microsoft.com/office/drawing/2014/main" id="{A358CF00-ABCA-43FC-8E97-0F00180CD868}"/>
              </a:ext>
            </a:extLst>
          </p:cNvPr>
          <p:cNvSpPr txBox="1">
            <a:spLocks/>
          </p:cNvSpPr>
          <p:nvPr/>
        </p:nvSpPr>
        <p:spPr>
          <a:xfrm>
            <a:off x="534758" y="2228536"/>
            <a:ext cx="2961476" cy="3532201"/>
          </a:xfrm>
          <a:prstGeom prst="rect">
            <a:avLst/>
          </a:prstGeom>
        </p:spPr>
        <p:txBody>
          <a:bodyPr lIns="91440" tIns="45720" rIns="91440" bIns="45720" anchor="t"/>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347345" indent="-347345">
              <a:spcAft>
                <a:spcPts val="1800"/>
              </a:spcAft>
              <a:buClr>
                <a:schemeClr val="accent3"/>
              </a:buClr>
            </a:pPr>
            <a:r>
              <a:rPr lang="en-US"/>
              <a:t>Introductions</a:t>
            </a:r>
          </a:p>
          <a:p>
            <a:pPr marL="347345" indent="-347345">
              <a:spcAft>
                <a:spcPts val="1800"/>
              </a:spcAft>
              <a:buClr>
                <a:schemeClr val="accent3"/>
              </a:buClr>
            </a:pPr>
            <a:r>
              <a:rPr lang="en-US"/>
              <a:t>Overview of Consolidated Plan</a:t>
            </a:r>
          </a:p>
          <a:p>
            <a:pPr marL="347345" indent="-347345">
              <a:spcAft>
                <a:spcPts val="1800"/>
              </a:spcAft>
              <a:buClr>
                <a:schemeClr val="accent3"/>
              </a:buClr>
            </a:pPr>
            <a:r>
              <a:rPr lang="en-US"/>
              <a:t>Your input on 1) top needs and 2) funding priorities</a:t>
            </a:r>
          </a:p>
          <a:p>
            <a:pPr marL="347345" indent="-347345">
              <a:spcAft>
                <a:spcPts val="1800"/>
              </a:spcAft>
              <a:buClr>
                <a:schemeClr val="accent3"/>
              </a:buClr>
            </a:pPr>
            <a:endParaRPr lang="en-US"/>
          </a:p>
        </p:txBody>
      </p:sp>
      <p:pic>
        <p:nvPicPr>
          <p:cNvPr id="3" name="Picture 2">
            <a:extLst>
              <a:ext uri="{FF2B5EF4-FFF2-40B4-BE49-F238E27FC236}">
                <a16:creationId xmlns:a16="http://schemas.microsoft.com/office/drawing/2014/main" id="{4901922B-4664-16F2-B0A7-E57B979FED53}"/>
              </a:ext>
            </a:extLst>
          </p:cNvPr>
          <p:cNvPicPr>
            <a:picLocks noChangeAspect="1"/>
          </p:cNvPicPr>
          <p:nvPr/>
        </p:nvPicPr>
        <p:blipFill>
          <a:blip r:embed="rId3"/>
          <a:stretch>
            <a:fillRect/>
          </a:stretch>
        </p:blipFill>
        <p:spPr>
          <a:xfrm>
            <a:off x="3332841" y="5366547"/>
            <a:ext cx="787400" cy="495300"/>
          </a:xfrm>
          <a:prstGeom prst="rect">
            <a:avLst/>
          </a:prstGeom>
        </p:spPr>
      </p:pic>
    </p:spTree>
    <p:extLst>
      <p:ext uri="{BB962C8B-B14F-4D97-AF65-F5344CB8AC3E}">
        <p14:creationId xmlns:p14="http://schemas.microsoft.com/office/powerpoint/2010/main" val="184723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Introductions</a:t>
            </a:r>
          </a:p>
        </p:txBody>
      </p:sp>
      <p:sp>
        <p:nvSpPr>
          <p:cNvPr id="6" name="Content Placeholder 1">
            <a:extLst>
              <a:ext uri="{FF2B5EF4-FFF2-40B4-BE49-F238E27FC236}">
                <a16:creationId xmlns:a16="http://schemas.microsoft.com/office/drawing/2014/main" id="{7594F9B0-B507-4DCB-8074-347AA346C3D1}"/>
              </a:ext>
            </a:extLst>
          </p:cNvPr>
          <p:cNvSpPr txBox="1">
            <a:spLocks/>
          </p:cNvSpPr>
          <p:nvPr/>
        </p:nvSpPr>
        <p:spPr>
          <a:xfrm>
            <a:off x="534759" y="2144223"/>
            <a:ext cx="7995926" cy="3981450"/>
          </a:xfrm>
          <a:prstGeom prst="rect">
            <a:avLst/>
          </a:prstGeom>
        </p:spPr>
        <p:txBody>
          <a:bodyPr/>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spcAft>
                <a:spcPts val="1800"/>
              </a:spcAft>
              <a:buClr>
                <a:srgbClr val="19A7E0"/>
              </a:buClr>
              <a:buNone/>
            </a:pPr>
            <a:r>
              <a:rPr lang="en-US" b="1"/>
              <a:t>Who we are and how to reach us:</a:t>
            </a:r>
          </a:p>
          <a:p>
            <a:pPr marL="347663" indent="-347663">
              <a:spcAft>
                <a:spcPts val="1800"/>
              </a:spcAft>
              <a:buClr>
                <a:schemeClr val="accent3"/>
              </a:buClr>
            </a:pPr>
            <a:r>
              <a:rPr lang="en-US"/>
              <a:t>Root Policy Research, </a:t>
            </a:r>
            <a:r>
              <a:rPr lang="en-US">
                <a:solidFill>
                  <a:schemeClr val="tx2"/>
                </a:solidFill>
                <a:hlinkClick r:id="rId3"/>
              </a:rPr>
              <a:t>hello@rootpolicy.com</a:t>
            </a:r>
            <a:r>
              <a:rPr lang="en-US">
                <a:solidFill>
                  <a:schemeClr val="tx2"/>
                </a:solidFill>
              </a:rPr>
              <a:t> </a:t>
            </a:r>
            <a:r>
              <a:rPr lang="en-US"/>
              <a:t>(970) 880-1415. Send us public comments.</a:t>
            </a:r>
          </a:p>
          <a:p>
            <a:pPr marL="347663" indent="-347663">
              <a:spcAft>
                <a:spcPts val="1800"/>
              </a:spcAft>
              <a:buClr>
                <a:schemeClr val="accent3"/>
              </a:buClr>
            </a:pPr>
            <a:r>
              <a:rPr lang="en-US"/>
              <a:t>Pamela Guerrero, </a:t>
            </a:r>
            <a:r>
              <a:rPr lang="en-US">
                <a:hlinkClick r:id="rId4"/>
              </a:rPr>
              <a:t>PGuerrero@ocra.IN.gov</a:t>
            </a:r>
            <a:r>
              <a:rPr lang="en-US"/>
              <a:t>. Contact Pamela about CDBG.</a:t>
            </a:r>
          </a:p>
          <a:p>
            <a:pPr marL="347663" indent="-347663">
              <a:spcAft>
                <a:spcPts val="1800"/>
              </a:spcAft>
              <a:buClr>
                <a:schemeClr val="accent3"/>
              </a:buClr>
            </a:pPr>
            <a:r>
              <a:rPr lang="en-US"/>
              <a:t>Stephen Enz, IHCDA, </a:t>
            </a:r>
            <a:r>
              <a:rPr lang="en-US">
                <a:hlinkClick r:id="rId5"/>
              </a:rPr>
              <a:t>SEnz@ihcda.IN.gov</a:t>
            </a:r>
            <a:r>
              <a:rPr lang="en-US"/>
              <a:t>. Contact Stephen about HOME and HTF.</a:t>
            </a:r>
          </a:p>
          <a:p>
            <a:pPr marL="347663" indent="-347663">
              <a:spcAft>
                <a:spcPts val="1800"/>
              </a:spcAft>
              <a:buClr>
                <a:schemeClr val="accent3"/>
              </a:buClr>
            </a:pPr>
            <a:r>
              <a:rPr lang="en-US"/>
              <a:t>Kristin Garvey, </a:t>
            </a:r>
            <a:r>
              <a:rPr lang="en-US">
                <a:hlinkClick r:id="rId6"/>
              </a:rPr>
              <a:t>KriGarvey@ihcda.IN.gov</a:t>
            </a:r>
            <a:r>
              <a:rPr lang="en-US"/>
              <a:t>. Contact Kristin about ESG and HOPWA.</a:t>
            </a:r>
          </a:p>
        </p:txBody>
      </p:sp>
    </p:spTree>
    <p:extLst>
      <p:ext uri="{BB962C8B-B14F-4D97-AF65-F5344CB8AC3E}">
        <p14:creationId xmlns:p14="http://schemas.microsoft.com/office/powerpoint/2010/main" val="246861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Introductions</a:t>
            </a:r>
          </a:p>
        </p:txBody>
      </p:sp>
      <p:sp>
        <p:nvSpPr>
          <p:cNvPr id="6" name="Content Placeholder 1">
            <a:extLst>
              <a:ext uri="{FF2B5EF4-FFF2-40B4-BE49-F238E27FC236}">
                <a16:creationId xmlns:a16="http://schemas.microsoft.com/office/drawing/2014/main" id="{7594F9B0-B507-4DCB-8074-347AA346C3D1}"/>
              </a:ext>
            </a:extLst>
          </p:cNvPr>
          <p:cNvSpPr txBox="1">
            <a:spLocks/>
          </p:cNvSpPr>
          <p:nvPr/>
        </p:nvSpPr>
        <p:spPr>
          <a:xfrm>
            <a:off x="574037" y="1904238"/>
            <a:ext cx="7995926" cy="4325112"/>
          </a:xfrm>
          <a:prstGeom prst="rect">
            <a:avLst/>
          </a:prstGeom>
        </p:spPr>
        <p:txBody>
          <a:bodyPr/>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spcAft>
                <a:spcPts val="1800"/>
              </a:spcAft>
              <a:buClr>
                <a:srgbClr val="19A7E0"/>
              </a:buClr>
              <a:buNone/>
            </a:pPr>
            <a:r>
              <a:rPr lang="en-US" b="1" dirty="0"/>
              <a:t>To ensure that everyone in attendance has a chance to voice their opinion, thoughts, and comments:</a:t>
            </a:r>
          </a:p>
          <a:p>
            <a:pPr marL="347663" indent="-347663">
              <a:spcAft>
                <a:spcPts val="1800"/>
              </a:spcAft>
              <a:buClr>
                <a:schemeClr val="accent3"/>
              </a:buClr>
            </a:pPr>
            <a:r>
              <a:rPr lang="en-US" dirty="0"/>
              <a:t>We will call on all attendees to see if they have any comments after the presentation.</a:t>
            </a:r>
          </a:p>
          <a:p>
            <a:pPr marL="347663" indent="-347663">
              <a:spcAft>
                <a:spcPts val="1800"/>
              </a:spcAft>
              <a:buClr>
                <a:schemeClr val="accent3"/>
              </a:buClr>
            </a:pPr>
            <a:r>
              <a:rPr lang="en-US" dirty="0"/>
              <a:t>You may share comments verbally (</a:t>
            </a:r>
            <a:r>
              <a:rPr lang="en-US" dirty="0">
                <a:solidFill>
                  <a:schemeClr val="tx2"/>
                </a:solidFill>
              </a:rPr>
              <a:t>keep to 2 minutes</a:t>
            </a:r>
            <a:r>
              <a:rPr lang="en-US" dirty="0"/>
              <a:t>), in the chat, or through interactive exercises. Please participate in the way that works best for you, </a:t>
            </a:r>
          </a:p>
          <a:p>
            <a:pPr marL="347663" indent="-347663">
              <a:spcAft>
                <a:spcPts val="1800"/>
              </a:spcAft>
              <a:buClr>
                <a:schemeClr val="accent3"/>
              </a:buClr>
            </a:pPr>
            <a:r>
              <a:rPr lang="en-US" dirty="0"/>
              <a:t>If you have very detailed comments about programs, or more to say, please contact one of us by email. This will give everyone an equal chance to voice their comments.</a:t>
            </a:r>
          </a:p>
        </p:txBody>
      </p:sp>
    </p:spTree>
    <p:extLst>
      <p:ext uri="{BB962C8B-B14F-4D97-AF65-F5344CB8AC3E}">
        <p14:creationId xmlns:p14="http://schemas.microsoft.com/office/powerpoint/2010/main" val="4574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8D780-C074-284E-806C-A65A2713005F}"/>
              </a:ext>
            </a:extLst>
          </p:cNvPr>
          <p:cNvSpPr>
            <a:spLocks noGrp="1"/>
          </p:cNvSpPr>
          <p:nvPr>
            <p:ph type="ctrTitle"/>
          </p:nvPr>
        </p:nvSpPr>
        <p:spPr>
          <a:xfrm>
            <a:off x="802387" y="2480477"/>
            <a:ext cx="7614501" cy="3255264"/>
          </a:xfrm>
        </p:spPr>
        <p:txBody>
          <a:bodyPr anchor="b">
            <a:normAutofit/>
          </a:bodyPr>
          <a:lstStyle/>
          <a:p>
            <a:r>
              <a:rPr lang="en-US"/>
              <a:t>2025 Consolidated Plan</a:t>
            </a:r>
            <a:br>
              <a:rPr lang="en-US"/>
            </a:br>
            <a:r>
              <a:rPr lang="en-US"/>
              <a:t>Public Hearing #1</a:t>
            </a:r>
          </a:p>
        </p:txBody>
      </p:sp>
      <p:sp>
        <p:nvSpPr>
          <p:cNvPr id="9" name="Subtitle 2">
            <a:extLst>
              <a:ext uri="{FF2B5EF4-FFF2-40B4-BE49-F238E27FC236}">
                <a16:creationId xmlns:a16="http://schemas.microsoft.com/office/drawing/2014/main" id="{BBAB8C02-B77B-FB11-7918-95DF3192CE08}"/>
              </a:ext>
            </a:extLst>
          </p:cNvPr>
          <p:cNvSpPr>
            <a:spLocks noGrp="1"/>
          </p:cNvSpPr>
          <p:nvPr>
            <p:ph type="subTitle" idx="1"/>
          </p:nvPr>
        </p:nvSpPr>
        <p:spPr>
          <a:xfrm>
            <a:off x="802387" y="5915919"/>
            <a:ext cx="8183958" cy="547943"/>
          </a:xfrm>
        </p:spPr>
        <p:txBody>
          <a:bodyPr>
            <a:normAutofit lnSpcReduction="10000"/>
          </a:bodyPr>
          <a:lstStyle/>
          <a:p>
            <a:r>
              <a:rPr lang="en-US"/>
              <a:t>Purpose is to collect your input on top housing and community development needs!</a:t>
            </a:r>
          </a:p>
        </p:txBody>
      </p:sp>
    </p:spTree>
    <p:extLst>
      <p:ext uri="{BB962C8B-B14F-4D97-AF65-F5344CB8AC3E}">
        <p14:creationId xmlns:p14="http://schemas.microsoft.com/office/powerpoint/2010/main" val="376161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Funds Covered</a:t>
            </a:r>
          </a:p>
        </p:txBody>
      </p:sp>
      <p:sp>
        <p:nvSpPr>
          <p:cNvPr id="3" name="Content Placeholder 1">
            <a:extLst>
              <a:ext uri="{FF2B5EF4-FFF2-40B4-BE49-F238E27FC236}">
                <a16:creationId xmlns:a16="http://schemas.microsoft.com/office/drawing/2014/main" id="{D8615364-66C0-F042-A37C-61033182F1D7}"/>
              </a:ext>
            </a:extLst>
          </p:cNvPr>
          <p:cNvSpPr txBox="1">
            <a:spLocks/>
          </p:cNvSpPr>
          <p:nvPr/>
        </p:nvSpPr>
        <p:spPr>
          <a:xfrm>
            <a:off x="742250" y="3856734"/>
            <a:ext cx="7614895" cy="689889"/>
          </a:xfrm>
          <a:prstGeom prst="rect">
            <a:avLst/>
          </a:prstGeom>
        </p:spPr>
        <p:txBody>
          <a:bodyPr/>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spcAft>
                <a:spcPts val="1800"/>
              </a:spcAft>
              <a:buFont typeface="Arial" panose="020B0604020202020204" pitchFamily="34" charset="0"/>
              <a:buNone/>
            </a:pPr>
            <a:r>
              <a:rPr lang="en-US" altLang="en-US" sz="2000">
                <a:solidFill>
                  <a:srgbClr val="2E3640"/>
                </a:solidFill>
              </a:rPr>
              <a:t>*Submittal may be delayed by federal budget processes.</a:t>
            </a:r>
          </a:p>
        </p:txBody>
      </p:sp>
      <p:sp>
        <p:nvSpPr>
          <p:cNvPr id="5" name="Content Placeholder 1">
            <a:extLst>
              <a:ext uri="{FF2B5EF4-FFF2-40B4-BE49-F238E27FC236}">
                <a16:creationId xmlns:a16="http://schemas.microsoft.com/office/drawing/2014/main" id="{2C5DAFF6-6662-4540-81F0-6D29ACFA2026}"/>
              </a:ext>
            </a:extLst>
          </p:cNvPr>
          <p:cNvSpPr txBox="1">
            <a:spLocks/>
          </p:cNvSpPr>
          <p:nvPr/>
        </p:nvSpPr>
        <p:spPr>
          <a:xfrm>
            <a:off x="611171" y="215030"/>
            <a:ext cx="8349633" cy="3641704"/>
          </a:xfrm>
          <a:prstGeom prst="rect">
            <a:avLst/>
          </a:prstGeom>
        </p:spPr>
        <p:txBody>
          <a:bodyPr lIns="91440" tIns="45720" rIns="91440" bIns="45720" anchor="t"/>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spcAft>
                <a:spcPts val="1800"/>
              </a:spcAft>
              <a:buFont typeface="Arial" panose="020B0604020202020204" pitchFamily="34" charset="0"/>
              <a:buNone/>
            </a:pPr>
            <a:r>
              <a:rPr lang="en-US" altLang="en-US" sz="2400" dirty="0">
                <a:solidFill>
                  <a:srgbClr val="2E3640"/>
                </a:solidFill>
              </a:rPr>
              <a:t>This Plan will be the start of a new 5-year Consolidated Plan, to be submitted May 15* pertains to specific HUD funding programs:</a:t>
            </a:r>
          </a:p>
          <a:p>
            <a:pPr marL="682625" lvl="1" indent="-334645">
              <a:buClr>
                <a:schemeClr val="accent3"/>
              </a:buClr>
            </a:pPr>
            <a:r>
              <a:rPr lang="en-US" altLang="en-US" sz="2000" dirty="0">
                <a:solidFill>
                  <a:srgbClr val="2E3640"/>
                </a:solidFill>
              </a:rPr>
              <a:t>Community Development Block Grant (CDBG)</a:t>
            </a:r>
          </a:p>
          <a:p>
            <a:pPr marL="682625" lvl="1" indent="-334645">
              <a:buClr>
                <a:schemeClr val="accent3"/>
              </a:buClr>
            </a:pPr>
            <a:r>
              <a:rPr lang="en-US" altLang="en-US" sz="2000" dirty="0">
                <a:solidFill>
                  <a:srgbClr val="2E3640"/>
                </a:solidFill>
              </a:rPr>
              <a:t>HOME Investment Partnerships Program (HOME)</a:t>
            </a:r>
          </a:p>
          <a:p>
            <a:pPr marL="682625" lvl="1" indent="-334645">
              <a:buClr>
                <a:schemeClr val="accent3"/>
              </a:buClr>
            </a:pPr>
            <a:r>
              <a:rPr lang="en-US" altLang="en-US" sz="2000" dirty="0">
                <a:solidFill>
                  <a:srgbClr val="2E3640"/>
                </a:solidFill>
              </a:rPr>
              <a:t>Emergency Solutions Grant Program (ESG)</a:t>
            </a:r>
          </a:p>
          <a:p>
            <a:pPr marL="682625" lvl="1" indent="-334645">
              <a:buClr>
                <a:schemeClr val="accent3"/>
              </a:buClr>
            </a:pPr>
            <a:r>
              <a:rPr lang="en-US" altLang="en-US" sz="2000" dirty="0">
                <a:solidFill>
                  <a:srgbClr val="2E3640"/>
                </a:solidFill>
              </a:rPr>
              <a:t>Housing Opportunities for Persons with AIDS (HOPWA)</a:t>
            </a:r>
          </a:p>
          <a:p>
            <a:pPr marL="682625" lvl="1" indent="-334645">
              <a:buClr>
                <a:schemeClr val="accent3"/>
              </a:buClr>
            </a:pPr>
            <a:r>
              <a:rPr lang="en-US" altLang="en-US" sz="2000" dirty="0">
                <a:solidFill>
                  <a:srgbClr val="2E3640"/>
                </a:solidFill>
              </a:rPr>
              <a:t>Housing Trust Fund (HTF)</a:t>
            </a:r>
          </a:p>
          <a:p>
            <a:pPr marL="347980" lvl="1" indent="0">
              <a:buClr>
                <a:schemeClr val="accent3"/>
              </a:buClr>
              <a:buNone/>
            </a:pPr>
            <a:endParaRPr lang="en-US" altLang="en-US" sz="2000" dirty="0">
              <a:solidFill>
                <a:srgbClr val="2E3640"/>
              </a:solidFill>
            </a:endParaRPr>
          </a:p>
        </p:txBody>
      </p:sp>
    </p:spTree>
    <p:extLst>
      <p:ext uri="{BB962C8B-B14F-4D97-AF65-F5344CB8AC3E}">
        <p14:creationId xmlns:p14="http://schemas.microsoft.com/office/powerpoint/2010/main" val="247426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BE8C-E147-4543-B837-C208EF5B6E46}"/>
              </a:ext>
            </a:extLst>
          </p:cNvPr>
          <p:cNvSpPr>
            <a:spLocks noGrp="1"/>
          </p:cNvSpPr>
          <p:nvPr>
            <p:ph type="title"/>
          </p:nvPr>
        </p:nvSpPr>
        <p:spPr>
          <a:xfrm>
            <a:off x="186041" y="758952"/>
            <a:ext cx="2426530" cy="5453163"/>
          </a:xfrm>
        </p:spPr>
        <p:txBody>
          <a:bodyPr>
            <a:normAutofit/>
          </a:bodyPr>
          <a:lstStyle/>
          <a:p>
            <a:br>
              <a:rPr lang="en-US" dirty="0"/>
            </a:br>
            <a:br>
              <a:rPr lang="en-US" sz="1600" b="0" dirty="0"/>
            </a:br>
            <a:r>
              <a:rPr lang="en-US" sz="1600" b="0" dirty="0"/>
              <a:t>The 2024 funding will be the starting point for 2025 funding assumptions. 2025 funding amounts are not yet known and could be significantly different from 2024. OCRA and IHCDA will provide information on their planned activities once 2025 allocations are known.</a:t>
            </a:r>
            <a:br>
              <a:rPr lang="en-US" sz="1600" b="0" dirty="0"/>
            </a:br>
            <a:endParaRPr lang="en-US" sz="1600" b="0" i="1" dirty="0"/>
          </a:p>
        </p:txBody>
      </p:sp>
      <p:grpSp>
        <p:nvGrpSpPr>
          <p:cNvPr id="6" name="Group 5">
            <a:extLst>
              <a:ext uri="{FF2B5EF4-FFF2-40B4-BE49-F238E27FC236}">
                <a16:creationId xmlns:a16="http://schemas.microsoft.com/office/drawing/2014/main" id="{DAA9C204-062D-4DF8-89C3-0FD6A7C181C4}"/>
              </a:ext>
            </a:extLst>
          </p:cNvPr>
          <p:cNvGrpSpPr/>
          <p:nvPr/>
        </p:nvGrpSpPr>
        <p:grpSpPr>
          <a:xfrm>
            <a:off x="3521764" y="1253334"/>
            <a:ext cx="5436196" cy="3879736"/>
            <a:chOff x="2219325" y="1897063"/>
            <a:chExt cx="5095671" cy="3879736"/>
          </a:xfrm>
        </p:grpSpPr>
        <p:sp>
          <p:nvSpPr>
            <p:cNvPr id="7" name="Rounded Rectangle 10">
              <a:extLst>
                <a:ext uri="{FF2B5EF4-FFF2-40B4-BE49-F238E27FC236}">
                  <a16:creationId xmlns:a16="http://schemas.microsoft.com/office/drawing/2014/main" id="{F14FA415-175B-47B6-B13C-260CA0A0BDFE}"/>
                </a:ext>
              </a:extLst>
            </p:cNvPr>
            <p:cNvSpPr/>
            <p:nvPr/>
          </p:nvSpPr>
          <p:spPr>
            <a:xfrm>
              <a:off x="2219325" y="5137037"/>
              <a:ext cx="5008563" cy="63976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a:spcBef>
                  <a:spcPts val="2400"/>
                </a:spcBef>
                <a:buFont typeface="Wingdings" pitchFamily="2" charset="2"/>
                <a:buNone/>
                <a:tabLst>
                  <a:tab pos="4681538" algn="r"/>
                </a:tabLst>
                <a:defRP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Total	$53,000,000</a:t>
              </a:r>
            </a:p>
          </p:txBody>
        </p:sp>
        <p:sp>
          <p:nvSpPr>
            <p:cNvPr id="8" name="Rounded Rectangle 8">
              <a:extLst>
                <a:ext uri="{FF2B5EF4-FFF2-40B4-BE49-F238E27FC236}">
                  <a16:creationId xmlns:a16="http://schemas.microsoft.com/office/drawing/2014/main" id="{E9E76533-3A00-4973-9A19-72F9FAD881E1}"/>
                </a:ext>
              </a:extLst>
            </p:cNvPr>
            <p:cNvSpPr/>
            <p:nvPr/>
          </p:nvSpPr>
          <p:spPr>
            <a:xfrm>
              <a:off x="2219325" y="3114672"/>
              <a:ext cx="5008563" cy="6413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5">
              <a:extLst>
                <a:ext uri="{FF2B5EF4-FFF2-40B4-BE49-F238E27FC236}">
                  <a16:creationId xmlns:a16="http://schemas.microsoft.com/office/drawing/2014/main" id="{4F60B702-6BD7-4AE7-B449-83801698FD31}"/>
                </a:ext>
              </a:extLst>
            </p:cNvPr>
            <p:cNvSpPr/>
            <p:nvPr/>
          </p:nvSpPr>
          <p:spPr>
            <a:xfrm>
              <a:off x="2219325" y="1897063"/>
              <a:ext cx="5008563" cy="6397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6">
              <a:extLst>
                <a:ext uri="{FF2B5EF4-FFF2-40B4-BE49-F238E27FC236}">
                  <a16:creationId xmlns:a16="http://schemas.microsoft.com/office/drawing/2014/main" id="{03B4EADD-7B5F-4025-83E5-C8523361F595}"/>
                </a:ext>
              </a:extLst>
            </p:cNvPr>
            <p:cNvSpPr/>
            <p:nvPr/>
          </p:nvSpPr>
          <p:spPr>
            <a:xfrm>
              <a:off x="2219325" y="4354512"/>
              <a:ext cx="5008562" cy="6397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a:spcBef>
                  <a:spcPts val="2400"/>
                </a:spcBef>
                <a:buFont typeface="Wingdings" pitchFamily="2" charset="2"/>
                <a:buNone/>
                <a:tabLst>
                  <a:tab pos="4681538" algn="r"/>
                </a:tabLst>
                <a:defRPr/>
              </a:pPr>
              <a:r>
                <a:rPr lang="en-US" sz="2400" b="1">
                  <a:solidFill>
                    <a:schemeClr val="tx1"/>
                  </a:solidFill>
                </a:rPr>
                <a:t>	</a:t>
              </a:r>
            </a:p>
          </p:txBody>
        </p:sp>
        <p:sp>
          <p:nvSpPr>
            <p:cNvPr id="11" name="Content Placeholder 4">
              <a:extLst>
                <a:ext uri="{FF2B5EF4-FFF2-40B4-BE49-F238E27FC236}">
                  <a16:creationId xmlns:a16="http://schemas.microsoft.com/office/drawing/2014/main" id="{8C7337A5-525C-4FAC-8B21-4B63B150630A}"/>
                </a:ext>
              </a:extLst>
            </p:cNvPr>
            <p:cNvSpPr txBox="1">
              <a:spLocks/>
            </p:cNvSpPr>
            <p:nvPr/>
          </p:nvSpPr>
          <p:spPr>
            <a:xfrm>
              <a:off x="2219325" y="2043566"/>
              <a:ext cx="5095671" cy="3259137"/>
            </a:xfrm>
            <a:prstGeom prst="rect">
              <a:avLst/>
            </a:prstGeom>
          </p:spPr>
          <p:txBody>
            <a:bodyPr lIns="91440" tIns="45720" rIns="91440" bIns="45720" anchor="t"/>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112395" indent="0">
                <a:spcAft>
                  <a:spcPts val="2400"/>
                </a:spcAft>
                <a:buFont typeface="Wingdings" pitchFamily="2" charset="2"/>
                <a:buNone/>
                <a:tabLst>
                  <a:tab pos="4572000" algn="r"/>
                </a:tabLst>
                <a:defRPr/>
              </a:pPr>
              <a:r>
                <a:rPr lang="en-US" b="1">
                  <a:solidFill>
                    <a:srgbClr val="404040"/>
                  </a:solidFill>
                  <a:latin typeface="Open Sans"/>
                  <a:ea typeface="Open Sans"/>
                  <a:cs typeface="Open Sans"/>
                </a:rPr>
                <a:t>CDBG                                     	$30,000,000</a:t>
              </a:r>
              <a:endParaRPr lang="en-US" b="1">
                <a:latin typeface="Open Sans"/>
                <a:ea typeface="Open Sans"/>
                <a:cs typeface="Open Sans"/>
              </a:endParaRPr>
            </a:p>
            <a:p>
              <a:pPr marL="112395" indent="0">
                <a:spcAft>
                  <a:spcPts val="2400"/>
                </a:spcAft>
                <a:buFont typeface="Wingdings" pitchFamily="2" charset="2"/>
                <a:buNone/>
                <a:tabLst>
                  <a:tab pos="4572000" algn="r"/>
                </a:tabLst>
                <a:defRPr/>
              </a:pPr>
              <a:r>
                <a:rPr lang="en-US" b="1">
                  <a:solidFill>
                    <a:srgbClr val="404040"/>
                  </a:solidFill>
                  <a:latin typeface="Open Sans"/>
                  <a:ea typeface="Open Sans"/>
                  <a:cs typeface="Open Sans"/>
                </a:rPr>
                <a:t>HOME                               	     $14,000,000</a:t>
              </a:r>
            </a:p>
            <a:p>
              <a:pPr marL="112395" indent="0">
                <a:spcAft>
                  <a:spcPts val="2400"/>
                </a:spcAft>
                <a:buFont typeface="Wingdings" pitchFamily="2" charset="2"/>
                <a:buNone/>
                <a:tabLst>
                  <a:tab pos="4572000" algn="r"/>
                </a:tabLst>
                <a:defRPr/>
              </a:pPr>
              <a:r>
                <a:rPr lang="en-US" b="1">
                  <a:solidFill>
                    <a:srgbClr val="404040"/>
                  </a:solidFill>
                  <a:latin typeface="Open Sans"/>
                  <a:ea typeface="Open Sans"/>
                  <a:cs typeface="Open Sans"/>
                </a:rPr>
                <a:t>ESG                                           	$4,000,000</a:t>
              </a:r>
            </a:p>
            <a:p>
              <a:pPr marL="109220" indent="0">
                <a:spcAft>
                  <a:spcPts val="2400"/>
                </a:spcAft>
                <a:buFont typeface="Wingdings" pitchFamily="2" charset="2"/>
                <a:buNone/>
                <a:tabLst>
                  <a:tab pos="4572000" algn="r"/>
                </a:tabLst>
                <a:defRPr/>
              </a:pPr>
              <a:r>
                <a:rPr lang="en-US" b="1">
                  <a:solidFill>
                    <a:srgbClr val="404040"/>
                  </a:solidFill>
                  <a:latin typeface="Open Sans"/>
                  <a:ea typeface="Open Sans"/>
                  <a:cs typeface="Open Sans"/>
                </a:rPr>
                <a:t>HOPWA                                    	$2,000,000</a:t>
              </a:r>
            </a:p>
            <a:p>
              <a:pPr marL="109220" indent="0">
                <a:spcAft>
                  <a:spcPts val="2400"/>
                </a:spcAft>
                <a:buNone/>
                <a:tabLst>
                  <a:tab pos="4572000" algn="r"/>
                </a:tabLst>
                <a:defRPr/>
              </a:pPr>
              <a:r>
                <a:rPr lang="en-US" b="1" err="1">
                  <a:solidFill>
                    <a:srgbClr val="404040"/>
                  </a:solidFill>
                  <a:latin typeface="Open Sans"/>
                  <a:ea typeface="Open Sans"/>
                  <a:cs typeface="Open Sans"/>
                </a:rPr>
                <a:t>Nat’l</a:t>
              </a:r>
              <a:r>
                <a:rPr lang="en-US" b="1">
                  <a:solidFill>
                    <a:srgbClr val="404040"/>
                  </a:solidFill>
                  <a:latin typeface="Open Sans"/>
                  <a:ea typeface="Open Sans"/>
                  <a:cs typeface="Open Sans"/>
                </a:rPr>
                <a:t> Housing Trust Fund  	$3,000,000</a:t>
              </a:r>
            </a:p>
          </p:txBody>
        </p:sp>
      </p:grpSp>
      <p:sp>
        <p:nvSpPr>
          <p:cNvPr id="3" name="TextBox 2">
            <a:extLst>
              <a:ext uri="{FF2B5EF4-FFF2-40B4-BE49-F238E27FC236}">
                <a16:creationId xmlns:a16="http://schemas.microsoft.com/office/drawing/2014/main" id="{00A180BA-177C-E2CB-FC0B-5023BDEBA34F}"/>
              </a:ext>
            </a:extLst>
          </p:cNvPr>
          <p:cNvSpPr txBox="1"/>
          <p:nvPr/>
        </p:nvSpPr>
        <p:spPr>
          <a:xfrm>
            <a:off x="3521764" y="444654"/>
            <a:ext cx="5184491" cy="461665"/>
          </a:xfrm>
          <a:prstGeom prst="rect">
            <a:avLst/>
          </a:prstGeom>
          <a:noFill/>
        </p:spPr>
        <p:txBody>
          <a:bodyPr wrap="square" rtlCol="0">
            <a:spAutoFit/>
          </a:bodyPr>
          <a:lstStyle/>
          <a:p>
            <a:pPr algn="ctr"/>
            <a:r>
              <a:rPr lang="en-US" sz="2400" b="1" dirty="0">
                <a:latin typeface="Montserrat" pitchFamily="2" charset="77"/>
              </a:rPr>
              <a:t>2024 Funding Amounts</a:t>
            </a:r>
          </a:p>
        </p:txBody>
      </p:sp>
    </p:spTree>
    <p:extLst>
      <p:ext uri="{BB962C8B-B14F-4D97-AF65-F5344CB8AC3E}">
        <p14:creationId xmlns:p14="http://schemas.microsoft.com/office/powerpoint/2010/main" val="427184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EC3238-3E84-4EE2-992D-D00AA28059D1}"/>
              </a:ext>
            </a:extLst>
          </p:cNvPr>
          <p:cNvSpPr>
            <a:spLocks noGrp="1"/>
          </p:cNvSpPr>
          <p:nvPr>
            <p:ph idx="10"/>
          </p:nvPr>
        </p:nvSpPr>
        <p:spPr>
          <a:xfrm>
            <a:off x="389790" y="1887653"/>
            <a:ext cx="8349633" cy="4539027"/>
          </a:xfrm>
        </p:spPr>
        <p:txBody>
          <a:bodyPr/>
          <a:lstStyle/>
          <a:p>
            <a:r>
              <a:rPr lang="en-US" b="1" dirty="0"/>
              <a:t>Goal 1</a:t>
            </a:r>
            <a:r>
              <a:rPr lang="en-US" dirty="0"/>
              <a:t>. Broaden housing choices in Indiana by facilitating the development of affordable rental and ownership housing and preserving existing affordable homes.</a:t>
            </a:r>
          </a:p>
          <a:p>
            <a:r>
              <a:rPr lang="en-US" b="1" dirty="0"/>
              <a:t>Goal 2.</a:t>
            </a:r>
            <a:r>
              <a:rPr lang="en-US" dirty="0"/>
              <a:t> Reduce homelessness and increase housing stability for special needs populations.</a:t>
            </a:r>
          </a:p>
          <a:p>
            <a:r>
              <a:rPr lang="en-US" b="1" dirty="0"/>
              <a:t>Goal 3.</a:t>
            </a:r>
            <a:r>
              <a:rPr lang="en-US" dirty="0"/>
              <a:t> Equip Indiana’s cities and towns with the infrastructure needed to stimulate and maintain thriving economies.</a:t>
            </a:r>
          </a:p>
          <a:p>
            <a:r>
              <a:rPr lang="en-US" b="1" dirty="0"/>
              <a:t>Goal 4.</a:t>
            </a:r>
            <a:r>
              <a:rPr lang="en-US" dirty="0"/>
              <a:t> Address gaps in public infrastructure and services that arise as the needs of residents' change.</a:t>
            </a:r>
          </a:p>
          <a:p>
            <a:r>
              <a:rPr lang="en-US" b="1" dirty="0"/>
              <a:t>Goal 5.</a:t>
            </a:r>
            <a:r>
              <a:rPr lang="en-US" dirty="0"/>
              <a:t> Build capacity of rural leadership.</a:t>
            </a:r>
          </a:p>
        </p:txBody>
      </p:sp>
      <p:sp>
        <p:nvSpPr>
          <p:cNvPr id="3" name="Title 2">
            <a:extLst>
              <a:ext uri="{FF2B5EF4-FFF2-40B4-BE49-F238E27FC236}">
                <a16:creationId xmlns:a16="http://schemas.microsoft.com/office/drawing/2014/main" id="{08354271-C2CA-4659-A28C-6EBAA135337E}"/>
              </a:ext>
            </a:extLst>
          </p:cNvPr>
          <p:cNvSpPr>
            <a:spLocks noGrp="1"/>
          </p:cNvSpPr>
          <p:nvPr>
            <p:ph type="ctrTitle"/>
          </p:nvPr>
        </p:nvSpPr>
        <p:spPr/>
        <p:txBody>
          <a:bodyPr>
            <a:noAutofit/>
          </a:bodyPr>
          <a:lstStyle/>
          <a:p>
            <a:r>
              <a:rPr lang="en-US" sz="4000" dirty="0"/>
              <a:t>Past (2020-2024) Consolidated Plan Goals</a:t>
            </a:r>
          </a:p>
        </p:txBody>
      </p:sp>
      <p:sp>
        <p:nvSpPr>
          <p:cNvPr id="4" name="TextBox 3">
            <a:extLst>
              <a:ext uri="{FF2B5EF4-FFF2-40B4-BE49-F238E27FC236}">
                <a16:creationId xmlns:a16="http://schemas.microsoft.com/office/drawing/2014/main" id="{8CD23F91-F1A1-6DB4-B6A2-108B17E9EBBE}"/>
              </a:ext>
            </a:extLst>
          </p:cNvPr>
          <p:cNvSpPr txBox="1"/>
          <p:nvPr/>
        </p:nvSpPr>
        <p:spPr>
          <a:xfrm>
            <a:off x="389790" y="1774332"/>
            <a:ext cx="7872247" cy="400110"/>
          </a:xfrm>
          <a:prstGeom prst="rect">
            <a:avLst/>
          </a:prstGeom>
          <a:noFill/>
        </p:spPr>
        <p:txBody>
          <a:bodyPr wrap="square" rtlCol="0">
            <a:spAutoFit/>
          </a:bodyPr>
          <a:lstStyle/>
          <a:p>
            <a:r>
              <a:rPr lang="en-US" sz="2000" b="1" dirty="0">
                <a:solidFill>
                  <a:schemeClr val="accent4"/>
                </a:solidFill>
                <a:latin typeface="Montserrat" pitchFamily="2" charset="77"/>
              </a:rPr>
              <a:t>Do these goals still apply for 2025-2029?</a:t>
            </a:r>
          </a:p>
        </p:txBody>
      </p:sp>
    </p:spTree>
    <p:extLst>
      <p:ext uri="{BB962C8B-B14F-4D97-AF65-F5344CB8AC3E}">
        <p14:creationId xmlns:p14="http://schemas.microsoft.com/office/powerpoint/2010/main" val="238334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Please Participate in the Survey!</a:t>
            </a:r>
          </a:p>
        </p:txBody>
      </p:sp>
      <p:pic>
        <p:nvPicPr>
          <p:cNvPr id="4" name="Picture 3">
            <a:extLst>
              <a:ext uri="{FF2B5EF4-FFF2-40B4-BE49-F238E27FC236}">
                <a16:creationId xmlns:a16="http://schemas.microsoft.com/office/drawing/2014/main" id="{091EF7BE-BAB2-4CE5-AEFD-91CBD37D9981}"/>
              </a:ext>
            </a:extLst>
          </p:cNvPr>
          <p:cNvPicPr>
            <a:picLocks noChangeAspect="1"/>
          </p:cNvPicPr>
          <p:nvPr/>
        </p:nvPicPr>
        <p:blipFill>
          <a:blip r:embed="rId2"/>
          <a:stretch>
            <a:fillRect/>
          </a:stretch>
        </p:blipFill>
        <p:spPr>
          <a:xfrm>
            <a:off x="8136985" y="223027"/>
            <a:ext cx="787400" cy="495300"/>
          </a:xfrm>
          <a:prstGeom prst="rect">
            <a:avLst/>
          </a:prstGeom>
        </p:spPr>
      </p:pic>
      <p:sp>
        <p:nvSpPr>
          <p:cNvPr id="5" name="Content Placeholder 2">
            <a:extLst>
              <a:ext uri="{FF2B5EF4-FFF2-40B4-BE49-F238E27FC236}">
                <a16:creationId xmlns:a16="http://schemas.microsoft.com/office/drawing/2014/main" id="{1A31E503-E2E9-4103-AC2E-FFD4E4D1D586}"/>
              </a:ext>
            </a:extLst>
          </p:cNvPr>
          <p:cNvSpPr txBox="1">
            <a:spLocks/>
          </p:cNvSpPr>
          <p:nvPr/>
        </p:nvSpPr>
        <p:spPr>
          <a:xfrm>
            <a:off x="534759" y="1740296"/>
            <a:ext cx="7995926" cy="4680667"/>
          </a:xfrm>
          <a:prstGeom prst="rect">
            <a:avLst/>
          </a:prstGeom>
        </p:spPr>
        <p:txBody>
          <a:bodyPr/>
          <a:lstStyle>
            <a:lvl1pPr marL="231775" indent="-231775"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20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65138" indent="-233363" algn="l" defTabSz="685800" rtl="0" eaLnBrk="1" latinLnBrk="0" hangingPunct="1">
              <a:lnSpc>
                <a:spcPct val="100000"/>
              </a:lnSpc>
              <a:spcBef>
                <a:spcPts val="0"/>
              </a:spcBef>
              <a:spcAft>
                <a:spcPts val="1200"/>
              </a:spcAft>
              <a:buClr>
                <a:schemeClr val="accent4"/>
              </a:buClr>
              <a:buSzPct val="100000"/>
              <a:buFont typeface="Arial" panose="020B0604020202020204" pitchFamily="34" charset="0"/>
              <a:buChar char="–"/>
              <a:defRPr sz="180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23888" indent="-158750" algn="l" defTabSz="685800" rtl="0" eaLnBrk="1" latinLnBrk="0" hangingPunct="1">
              <a:lnSpc>
                <a:spcPct val="100000"/>
              </a:lnSpc>
              <a:spcBef>
                <a:spcPts val="0"/>
              </a:spcBef>
              <a:spcAft>
                <a:spcPts val="600"/>
              </a:spcAft>
              <a:buClr>
                <a:schemeClr val="accent4"/>
              </a:buClr>
              <a:buSzPct val="100000"/>
              <a:buFont typeface="Arial" panose="020B0604020202020204" pitchFamily="34" charset="0"/>
              <a:buChar char="•"/>
              <a:defRPr sz="1600" i="1"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31775"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146175" indent="-247650" algn="l" defTabSz="685800" rtl="0" eaLnBrk="1" latinLnBrk="0" hangingPunct="1">
              <a:lnSpc>
                <a:spcPct val="90000"/>
              </a:lnSpc>
              <a:spcBef>
                <a:spcPts val="188"/>
              </a:spcBef>
              <a:spcAft>
                <a:spcPts val="188"/>
              </a:spcAft>
              <a:buClr>
                <a:schemeClr val="accent1"/>
              </a:buClr>
              <a:buSzPct val="100000"/>
              <a:buFont typeface="Arial" panose="020B0604020202020204" pitchFamily="34" charset="0"/>
              <a:buChar char="●"/>
              <a:defRPr sz="1050" kern="120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347663" indent="-347663">
              <a:buClr>
                <a:schemeClr val="accent3"/>
              </a:buClr>
            </a:pPr>
            <a:r>
              <a:rPr lang="en-US" sz="1800" dirty="0">
                <a:solidFill>
                  <a:srgbClr val="2E3640"/>
                </a:solidFill>
              </a:rPr>
              <a:t>Take the survey at: </a:t>
            </a:r>
            <a:br>
              <a:rPr lang="en-US" dirty="0">
                <a:solidFill>
                  <a:srgbClr val="2E3640"/>
                </a:solidFill>
              </a:rPr>
            </a:br>
            <a:r>
              <a:rPr lang="en-US" sz="1800" dirty="0" err="1">
                <a:solidFill>
                  <a:srgbClr val="2E3640"/>
                </a:solidFill>
              </a:rPr>
              <a:t>www.surveymonkey.com</a:t>
            </a:r>
            <a:r>
              <a:rPr lang="en-US" sz="1800" dirty="0">
                <a:solidFill>
                  <a:srgbClr val="2E3640"/>
                </a:solidFill>
              </a:rPr>
              <a:t>/r/IndianaHousingandCommunitySurvey2025</a:t>
            </a:r>
          </a:p>
          <a:p>
            <a:pPr marL="347663" indent="-347663">
              <a:buClr>
                <a:schemeClr val="accent3"/>
              </a:buClr>
            </a:pPr>
            <a:r>
              <a:rPr lang="en-US" sz="1800" dirty="0">
                <a:solidFill>
                  <a:srgbClr val="2E3640"/>
                </a:solidFill>
              </a:rPr>
              <a:t>The survey will remain open until March 15, 2024</a:t>
            </a:r>
          </a:p>
          <a:p>
            <a:pPr marL="347663" indent="-347663">
              <a:buClr>
                <a:schemeClr val="accent3"/>
              </a:buClr>
            </a:pPr>
            <a:r>
              <a:rPr lang="en-US" sz="1800" i="0" dirty="0">
                <a:solidFill>
                  <a:srgbClr val="2E3640"/>
                </a:solidFill>
              </a:rPr>
              <a:t>Share widely! </a:t>
            </a:r>
            <a:endParaRPr lang="en-US" sz="1800" i="0" dirty="0"/>
          </a:p>
        </p:txBody>
      </p:sp>
      <p:pic>
        <p:nvPicPr>
          <p:cNvPr id="6" name="Picture 5" descr="Icon&#10;&#10;Description automatically generated">
            <a:extLst>
              <a:ext uri="{FF2B5EF4-FFF2-40B4-BE49-F238E27FC236}">
                <a16:creationId xmlns:a16="http://schemas.microsoft.com/office/drawing/2014/main" id="{7B0A7F28-DC10-4F86-8A9D-3024A4F84932}"/>
              </a:ext>
            </a:extLst>
          </p:cNvPr>
          <p:cNvPicPr>
            <a:picLocks noChangeAspect="1"/>
          </p:cNvPicPr>
          <p:nvPr/>
        </p:nvPicPr>
        <p:blipFill>
          <a:blip r:embed="rId3"/>
          <a:stretch>
            <a:fillRect/>
          </a:stretch>
        </p:blipFill>
        <p:spPr>
          <a:xfrm>
            <a:off x="5158738" y="3683057"/>
            <a:ext cx="2386739" cy="2386739"/>
          </a:xfrm>
          <a:prstGeom prst="rect">
            <a:avLst/>
          </a:prstGeom>
        </p:spPr>
      </p:pic>
      <p:pic>
        <p:nvPicPr>
          <p:cNvPr id="3" name="Picture 2">
            <a:extLst>
              <a:ext uri="{FF2B5EF4-FFF2-40B4-BE49-F238E27FC236}">
                <a16:creationId xmlns:a16="http://schemas.microsoft.com/office/drawing/2014/main" id="{FA952B2D-80A7-3660-245F-C00C8BFD01FB}"/>
              </a:ext>
            </a:extLst>
          </p:cNvPr>
          <p:cNvPicPr>
            <a:picLocks noChangeAspect="1"/>
          </p:cNvPicPr>
          <p:nvPr/>
        </p:nvPicPr>
        <p:blipFill>
          <a:blip r:embed="rId4"/>
          <a:stretch>
            <a:fillRect/>
          </a:stretch>
        </p:blipFill>
        <p:spPr>
          <a:xfrm>
            <a:off x="668330" y="3231777"/>
            <a:ext cx="3505200" cy="3289300"/>
          </a:xfrm>
          <a:prstGeom prst="rect">
            <a:avLst/>
          </a:prstGeom>
        </p:spPr>
      </p:pic>
    </p:spTree>
    <p:extLst>
      <p:ext uri="{BB962C8B-B14F-4D97-AF65-F5344CB8AC3E}">
        <p14:creationId xmlns:p14="http://schemas.microsoft.com/office/powerpoint/2010/main" val="1854583251"/>
      </p:ext>
    </p:extLst>
  </p:cSld>
  <p:clrMapOvr>
    <a:masterClrMapping/>
  </p:clrMapOvr>
</p:sld>
</file>

<file path=ppt/theme/theme1.xml><?xml version="1.0" encoding="utf-8"?>
<a:theme xmlns:a="http://schemas.openxmlformats.org/drawingml/2006/main" name="RPR_ProposalPresentation_Blue">
  <a:themeElements>
    <a:clrScheme name="Root PPT">
      <a:dk1>
        <a:srgbClr val="000000"/>
      </a:dk1>
      <a:lt1>
        <a:srgbClr val="FFFFFF"/>
      </a:lt1>
      <a:dk2>
        <a:srgbClr val="186194"/>
      </a:dk2>
      <a:lt2>
        <a:srgbClr val="F0EFEF"/>
      </a:lt2>
      <a:accent1>
        <a:srgbClr val="EA6951"/>
      </a:accent1>
      <a:accent2>
        <a:srgbClr val="56C0A1"/>
      </a:accent2>
      <a:accent3>
        <a:srgbClr val="5A99D2"/>
      </a:accent3>
      <a:accent4>
        <a:srgbClr val="EF5283"/>
      </a:accent4>
      <a:accent5>
        <a:srgbClr val="F29C1F"/>
      </a:accent5>
      <a:accent6>
        <a:srgbClr val="F8DA37"/>
      </a:accent6>
      <a:hlink>
        <a:srgbClr val="186194"/>
      </a:hlink>
      <a:folHlink>
        <a:srgbClr val="0F824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RPR_ProposalPresentation" id="{62B1009E-3C04-0F4C-86C4-326B50F4004D}" vid="{AC5D90C7-EA62-4144-9E19-246A2462C6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089BAEBFC98C4A89FD80ACAE1210E5" ma:contentTypeVersion="19" ma:contentTypeDescription="Create a new document." ma:contentTypeScope="" ma:versionID="8e24725c65b3fcc3ce92c280ab65353f">
  <xsd:schema xmlns:xsd="http://www.w3.org/2001/XMLSchema" xmlns:xs="http://www.w3.org/2001/XMLSchema" xmlns:p="http://schemas.microsoft.com/office/2006/metadata/properties" xmlns:ns2="117d7c1d-0b7d-454c-95d6-5d4eb21d69a2" xmlns:ns3="c3d2aa02-30a3-478e-8908-af2434ac0282" targetNamespace="http://schemas.microsoft.com/office/2006/metadata/properties" ma:root="true" ma:fieldsID="40ea16d77cc27531670d84438eec1a42" ns2:_="" ns3:_="">
    <xsd:import namespace="117d7c1d-0b7d-454c-95d6-5d4eb21d69a2"/>
    <xsd:import namespace="c3d2aa02-30a3-478e-8908-af2434ac02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d7c1d-0b7d-454c-95d6-5d4eb21d6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1b897e-2e49-4ba0-9b25-87be6ba736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d2aa02-30a3-478e-8908-af2434ac028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4490aa-8829-49ca-8a53-49a9ad313395}" ma:internalName="TaxCatchAll" ma:showField="CatchAllData" ma:web="c3d2aa02-30a3-478e-8908-af2434ac0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3d2aa02-30a3-478e-8908-af2434ac0282" xsi:nil="true"/>
    <lcf76f155ced4ddcb4097134ff3c332f xmlns="117d7c1d-0b7d-454c-95d6-5d4eb21d69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CB04EB-0404-4509-BF40-400371DBBEE7}">
  <ds:schemaRefs>
    <ds:schemaRef ds:uri="http://schemas.microsoft.com/sharepoint/v3/contenttype/forms"/>
  </ds:schemaRefs>
</ds:datastoreItem>
</file>

<file path=customXml/itemProps2.xml><?xml version="1.0" encoding="utf-8"?>
<ds:datastoreItem xmlns:ds="http://schemas.openxmlformats.org/officeDocument/2006/customXml" ds:itemID="{98219670-1ED8-42F9-B7AB-C5E2677DA297}">
  <ds:schemaRefs>
    <ds:schemaRef ds:uri="117d7c1d-0b7d-454c-95d6-5d4eb21d69a2"/>
    <ds:schemaRef ds:uri="c3d2aa02-30a3-478e-8908-af2434ac02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A439B7-F133-4952-9B04-3C67B60A9F54}">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117d7c1d-0b7d-454c-95d6-5d4eb21d69a2"/>
    <ds:schemaRef ds:uri="c3d2aa02-30a3-478e-8908-af2434ac028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103</TotalTime>
  <Words>683</Words>
  <Application>Microsoft Macintosh PowerPoint</Application>
  <PresentationFormat>On-screen Show (4:3)</PresentationFormat>
  <Paragraphs>66</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Corbel</vt:lpstr>
      <vt:lpstr>Montserrat</vt:lpstr>
      <vt:lpstr>Montserrat SemiBold</vt:lpstr>
      <vt:lpstr>Open Sans</vt:lpstr>
      <vt:lpstr>Wingdings</vt:lpstr>
      <vt:lpstr>Wingdings 2</vt:lpstr>
      <vt:lpstr>RPR_ProposalPresentation_Blue</vt:lpstr>
      <vt:lpstr>2025 Action Plan Public Hearing #1</vt:lpstr>
      <vt:lpstr>Agenda</vt:lpstr>
      <vt:lpstr>Introductions</vt:lpstr>
      <vt:lpstr>Introductions</vt:lpstr>
      <vt:lpstr>2025 Consolidated Plan Public Hearing #1</vt:lpstr>
      <vt:lpstr>Funds Covered</vt:lpstr>
      <vt:lpstr>  The 2024 funding will be the starting point for 2025 funding assumptions. 2025 funding amounts are not yet known and could be significantly different from 2024. OCRA and IHCDA will provide information on their planned activities once 2025 allocations are known. </vt:lpstr>
      <vt:lpstr>Past (2020-2024) Consolidated Plan Goals</vt:lpstr>
      <vt:lpstr>Please Participate in the Survey!</vt:lpstr>
      <vt:lpstr>Your Input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Bluntschli</dc:creator>
  <cp:lastModifiedBy>Heidi Aggeler</cp:lastModifiedBy>
  <cp:revision>1</cp:revision>
  <cp:lastPrinted>2021-03-30T21:32:55Z</cp:lastPrinted>
  <dcterms:created xsi:type="dcterms:W3CDTF">2018-10-22T14:32:15Z</dcterms:created>
  <dcterms:modified xsi:type="dcterms:W3CDTF">2025-02-05T17:10:36Z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0x010100BC089BAEBFC98C4A89FD80ACAE1210E5</vt:lpwstr>
  </property>
  <property fmtid="{D5CDD505-2E9C-101B-9397-08002B2CF9AE}" pid="3" name="MediaServiceImageTags">
    <vt:lpwstr/>
  </property>
</Properties>
</file>