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handoutMasterIdLst>
    <p:handoutMasterId r:id="rId45"/>
  </p:handoutMasterIdLst>
  <p:sldIdLst>
    <p:sldId id="269" r:id="rId3"/>
    <p:sldId id="268" r:id="rId4"/>
    <p:sldId id="271" r:id="rId5"/>
    <p:sldId id="267" r:id="rId6"/>
    <p:sldId id="272" r:id="rId7"/>
    <p:sldId id="275" r:id="rId8"/>
    <p:sldId id="274" r:id="rId9"/>
    <p:sldId id="276" r:id="rId10"/>
    <p:sldId id="293" r:id="rId11"/>
    <p:sldId id="294" r:id="rId12"/>
    <p:sldId id="273" r:id="rId13"/>
    <p:sldId id="278" r:id="rId14"/>
    <p:sldId id="277" r:id="rId15"/>
    <p:sldId id="279" r:id="rId16"/>
    <p:sldId id="280" r:id="rId17"/>
    <p:sldId id="281" r:id="rId18"/>
    <p:sldId id="282" r:id="rId19"/>
    <p:sldId id="283" r:id="rId20"/>
    <p:sldId id="284" r:id="rId21"/>
    <p:sldId id="285" r:id="rId22"/>
    <p:sldId id="286" r:id="rId23"/>
    <p:sldId id="287" r:id="rId24"/>
    <p:sldId id="291" r:id="rId25"/>
    <p:sldId id="292" r:id="rId26"/>
    <p:sldId id="304" r:id="rId27"/>
    <p:sldId id="305" r:id="rId28"/>
    <p:sldId id="288" r:id="rId29"/>
    <p:sldId id="289" r:id="rId30"/>
    <p:sldId id="295" r:id="rId31"/>
    <p:sldId id="296" r:id="rId32"/>
    <p:sldId id="297" r:id="rId33"/>
    <p:sldId id="298" r:id="rId34"/>
    <p:sldId id="300" r:id="rId35"/>
    <p:sldId id="299" r:id="rId36"/>
    <p:sldId id="301" r:id="rId37"/>
    <p:sldId id="302" r:id="rId38"/>
    <p:sldId id="303" r:id="rId39"/>
    <p:sldId id="306" r:id="rId40"/>
    <p:sldId id="307" r:id="rId41"/>
    <p:sldId id="308" r:id="rId42"/>
    <p:sldId id="290" r:id="rId43"/>
    <p:sldId id="27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581"/>
    <a:srgbClr val="5E1D10"/>
    <a:srgbClr val="4D4D4D"/>
    <a:srgbClr val="B0AC00"/>
    <a:srgbClr val="D5E1E7"/>
    <a:srgbClr val="FFCC66"/>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4B9BE7-2A24-41C7-B72D-724FD83B0634}"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381000" y="1219200"/>
            <a:ext cx="807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usmint.gov/kids/collectorsClu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reasurydirect.gov/kids/kid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etsmove.gov/ki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fitness.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c.gov/healthyyouth/healthtopics/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d.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usajobs.gov/StudentsAndGrad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bls.gov/k12/index.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tc.gov/bcp/edu/microsites/youareher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americaslibrary.gov/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sda.gov/wps/portal/usda/usdahome?navid=FOR_KID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irlshealth.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fbi.gov/fun-games/kids/kid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animationfactor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kids.u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bensguide.gpo.gov/3-5/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kids.clerk.house.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r>
              <a:rPr lang="en-US" dirty="0" smtClean="0"/>
              <a:t>Federal Government </a:t>
            </a:r>
            <a:br>
              <a:rPr lang="en-US" dirty="0" smtClean="0"/>
            </a:br>
            <a:r>
              <a:rPr lang="en-US" dirty="0" smtClean="0"/>
              <a:t>Websites for Kids</a:t>
            </a:r>
            <a:endParaRPr lang="en-US" dirty="0"/>
          </a:p>
        </p:txBody>
      </p:sp>
      <p:sp>
        <p:nvSpPr>
          <p:cNvPr id="25605" name="Rectangle 5"/>
          <p:cNvSpPr>
            <a:spLocks noGrp="1" noChangeArrowheads="1"/>
          </p:cNvSpPr>
          <p:nvPr>
            <p:ph type="subTitle" idx="1"/>
          </p:nvPr>
        </p:nvSpPr>
        <p:spPr>
          <a:xfrm>
            <a:off x="685800" y="5334000"/>
            <a:ext cx="4114800" cy="990600"/>
          </a:xfrm>
        </p:spPr>
        <p:txBody>
          <a:bodyPr/>
          <a:lstStyle/>
          <a:p>
            <a:r>
              <a:rPr lang="en-US" dirty="0" smtClean="0"/>
              <a:t>Kimberly Brown-Harden, Federal Document s Librarian, Indiana State Library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229600" cy="990600"/>
          </a:xfrm>
        </p:spPr>
        <p:txBody>
          <a:bodyPr/>
          <a:lstStyle/>
          <a:p>
            <a:r>
              <a:rPr lang="en-US" sz="3600" dirty="0" smtClean="0"/>
              <a:t>Information for middle and high school learners:</a:t>
            </a:r>
            <a:endParaRPr lang="en-US" sz="3600" dirty="0"/>
          </a:p>
        </p:txBody>
      </p:sp>
      <p:sp>
        <p:nvSpPr>
          <p:cNvPr id="6" name="Content Placeholder 5"/>
          <p:cNvSpPr>
            <a:spLocks noGrp="1"/>
          </p:cNvSpPr>
          <p:nvPr>
            <p:ph sz="half" idx="2"/>
          </p:nvPr>
        </p:nvSpPr>
        <p:spPr/>
        <p:txBody>
          <a:bodyPr/>
          <a:lstStyle/>
          <a:p>
            <a:r>
              <a:rPr lang="en-US" dirty="0" smtClean="0">
                <a:solidFill>
                  <a:schemeClr val="accent2"/>
                </a:solidFill>
              </a:rPr>
              <a:t>Black Americans in Congress:</a:t>
            </a:r>
          </a:p>
          <a:p>
            <a:endParaRPr lang="en-US" dirty="0"/>
          </a:p>
        </p:txBody>
      </p:sp>
      <p:pic>
        <p:nvPicPr>
          <p:cNvPr id="9" name="Content Placeholder 8" descr="interactive tour of the house.JPG"/>
          <p:cNvPicPr>
            <a:picLocks noGrp="1" noChangeAspect="1"/>
          </p:cNvPicPr>
          <p:nvPr>
            <p:ph sz="half" idx="1"/>
          </p:nvPr>
        </p:nvPicPr>
        <p:blipFill>
          <a:blip r:embed="rId2" cstate="print"/>
          <a:stretch>
            <a:fillRect/>
          </a:stretch>
        </p:blipFill>
        <p:spPr>
          <a:xfrm>
            <a:off x="76200" y="2133600"/>
            <a:ext cx="4343400" cy="4572000"/>
          </a:xfrm>
        </p:spPr>
      </p:pic>
      <p:sp>
        <p:nvSpPr>
          <p:cNvPr id="10" name="TextBox 9"/>
          <p:cNvSpPr txBox="1"/>
          <p:nvPr/>
        </p:nvSpPr>
        <p:spPr>
          <a:xfrm>
            <a:off x="228600" y="1143000"/>
            <a:ext cx="3505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chemeClr val="accent2"/>
                </a:solidFill>
              </a:rPr>
              <a:t>Interactive tour of the House Chamber</a:t>
            </a:r>
            <a:endParaRPr lang="en-US" sz="2400" dirty="0">
              <a:solidFill>
                <a:schemeClr val="accent2"/>
              </a:solidFill>
            </a:endParaRPr>
          </a:p>
        </p:txBody>
      </p:sp>
      <p:pic>
        <p:nvPicPr>
          <p:cNvPr id="11" name="Picture 10" descr="kids in the house black americans in congress.JPG"/>
          <p:cNvPicPr>
            <a:picLocks noChangeAspect="1"/>
          </p:cNvPicPr>
          <p:nvPr/>
        </p:nvPicPr>
        <p:blipFill>
          <a:blip r:embed="rId3" cstate="print"/>
          <a:stretch>
            <a:fillRect/>
          </a:stretch>
        </p:blipFill>
        <p:spPr>
          <a:xfrm>
            <a:off x="4572000" y="2209800"/>
            <a:ext cx="4114800" cy="464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There’s More!</a:t>
            </a:r>
            <a:endParaRPr lang="en-US" sz="4800" dirty="0"/>
          </a:p>
        </p:txBody>
      </p:sp>
      <p:sp>
        <p:nvSpPr>
          <p:cNvPr id="3" name="Content Placeholder 2"/>
          <p:cNvSpPr>
            <a:spLocks noGrp="1"/>
          </p:cNvSpPr>
          <p:nvPr>
            <p:ph idx="1"/>
          </p:nvPr>
        </p:nvSpPr>
        <p:spPr/>
        <p:txBody>
          <a:bodyPr/>
          <a:lstStyle/>
          <a:p>
            <a:r>
              <a:rPr lang="en-US" dirty="0" smtClean="0">
                <a:solidFill>
                  <a:schemeClr val="accent2"/>
                </a:solidFill>
              </a:rPr>
              <a:t>h.i.p. pocket change:  </a:t>
            </a:r>
            <a:r>
              <a:rPr lang="en-US" dirty="0" smtClean="0">
                <a:hlinkClick r:id="rId2"/>
              </a:rPr>
              <a:t>http://www.usmint.gov/kids/collectorsClub/</a:t>
            </a:r>
            <a:r>
              <a:rPr lang="en-US" dirty="0" smtClean="0"/>
              <a:t>.  </a:t>
            </a:r>
            <a:r>
              <a:rPr lang="en-US" dirty="0" smtClean="0">
                <a:solidFill>
                  <a:schemeClr val="tx1"/>
                </a:solidFill>
              </a:rPr>
              <a:t>Website teaches about money, how money is made, and the history of the U.S. Mint. You can also learn about coins from the U.S. and other countries.  There are also games and cartoons to make learning about money less painful!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Cartoons about the U.S. Mint:</a:t>
            </a:r>
            <a:endParaRPr lang="en-US" dirty="0"/>
          </a:p>
        </p:txBody>
      </p:sp>
      <p:pic>
        <p:nvPicPr>
          <p:cNvPr id="4" name="Content Placeholder 3" descr="h.i.p pocket change cartoons.JPG"/>
          <p:cNvPicPr>
            <a:picLocks noGrp="1" noChangeAspect="1"/>
          </p:cNvPicPr>
          <p:nvPr>
            <p:ph idx="1"/>
          </p:nvPr>
        </p:nvPicPr>
        <p:blipFill>
          <a:blip r:embed="rId2" cstate="print"/>
          <a:stretch>
            <a:fillRect/>
          </a:stretch>
        </p:blipFill>
        <p:spPr>
          <a:xfrm>
            <a:off x="304800" y="990600"/>
            <a:ext cx="8001000" cy="5715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TreasuryDirect Kids:</a:t>
            </a:r>
            <a:endParaRPr lang="en-US" dirty="0"/>
          </a:p>
        </p:txBody>
      </p:sp>
      <p:sp>
        <p:nvSpPr>
          <p:cNvPr id="3" name="Content Placeholder 2"/>
          <p:cNvSpPr>
            <a:spLocks noGrp="1"/>
          </p:cNvSpPr>
          <p:nvPr>
            <p:ph idx="1"/>
          </p:nvPr>
        </p:nvSpPr>
        <p:spPr/>
        <p:txBody>
          <a:bodyPr/>
          <a:lstStyle/>
          <a:p>
            <a:endParaRPr lang="en-US" sz="3200" dirty="0" smtClean="0">
              <a:solidFill>
                <a:schemeClr val="accent2"/>
              </a:solidFill>
              <a:hlinkClick r:id="rId2"/>
            </a:endParaRPr>
          </a:p>
          <a:p>
            <a:r>
              <a:rPr lang="en-US" sz="3200" dirty="0" smtClean="0">
                <a:solidFill>
                  <a:schemeClr val="accent2"/>
                </a:solidFill>
                <a:hlinkClick r:id="rId2"/>
              </a:rPr>
              <a:t>http://www.treasurydirect.gov/kids/kids.htm</a:t>
            </a:r>
            <a:endParaRPr lang="en-US" sz="3200" dirty="0" smtClean="0"/>
          </a:p>
          <a:p>
            <a:pPr>
              <a:buNone/>
            </a:pPr>
            <a:r>
              <a:rPr lang="en-US" sz="3200" dirty="0" smtClean="0"/>
              <a:t>   </a:t>
            </a:r>
            <a:r>
              <a:rPr lang="en-US" sz="3200" dirty="0" smtClean="0">
                <a:solidFill>
                  <a:schemeClr val="tx1"/>
                </a:solidFill>
              </a:rPr>
              <a:t>This site teaches about debt, bonds, history of the treasury, and games on how to save money.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90600"/>
          </a:xfrm>
        </p:spPr>
        <p:txBody>
          <a:bodyPr/>
          <a:lstStyle/>
          <a:p>
            <a:r>
              <a:rPr lang="en-US" sz="3600" dirty="0" smtClean="0"/>
              <a:t>Interactive History of the Savings Bond:</a:t>
            </a:r>
            <a:endParaRPr lang="en-US" sz="3600" dirty="0"/>
          </a:p>
        </p:txBody>
      </p:sp>
      <p:pic>
        <p:nvPicPr>
          <p:cNvPr id="4" name="Content Placeholder 3" descr="history of the savings bond treasury direct kids.JPG"/>
          <p:cNvPicPr>
            <a:picLocks noGrp="1" noChangeAspect="1"/>
          </p:cNvPicPr>
          <p:nvPr>
            <p:ph idx="1"/>
          </p:nvPr>
        </p:nvPicPr>
        <p:blipFill>
          <a:blip r:embed="rId2" cstate="print"/>
          <a:stretch>
            <a:fillRect/>
          </a:stretch>
        </p:blipFill>
        <p:spPr>
          <a:xfrm>
            <a:off x="381000" y="1066800"/>
            <a:ext cx="8077200" cy="530814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and Fitness!</a:t>
            </a:r>
            <a:endParaRPr lang="en-US" dirty="0"/>
          </a:p>
        </p:txBody>
      </p:sp>
      <p:sp>
        <p:nvSpPr>
          <p:cNvPr id="5" name="Content Placeholder 4"/>
          <p:cNvSpPr>
            <a:spLocks noGrp="1"/>
          </p:cNvSpPr>
          <p:nvPr>
            <p:ph idx="1"/>
          </p:nvPr>
        </p:nvSpPr>
        <p:spPr/>
        <p:txBody>
          <a:bodyPr/>
          <a:lstStyle/>
          <a:p>
            <a:r>
              <a:rPr lang="en-US" dirty="0" smtClean="0">
                <a:solidFill>
                  <a:schemeClr val="accent2"/>
                </a:solidFill>
              </a:rPr>
              <a:t>Let’s Move:</a:t>
            </a:r>
            <a:r>
              <a:rPr lang="en-US" dirty="0" smtClean="0"/>
              <a:t>   </a:t>
            </a:r>
            <a:r>
              <a:rPr lang="en-US" dirty="0" smtClean="0">
                <a:hlinkClick r:id="rId2"/>
              </a:rPr>
              <a:t>http://www.letsmove.gov/kids</a:t>
            </a:r>
            <a:r>
              <a:rPr lang="en-US" dirty="0" smtClean="0"/>
              <a:t>.   </a:t>
            </a:r>
            <a:r>
              <a:rPr lang="en-US" dirty="0" smtClean="0">
                <a:solidFill>
                  <a:schemeClr val="tx1"/>
                </a:solidFill>
              </a:rPr>
              <a:t>This initiative was started by First Lady Michelle Obama to combat obesity and encourage healthy eating and physical activity.  You can get recipes,  and other healthy tips and resources such as planting a garden!  You can also check out contests like the ‘Kids State Dinner’ and ‘Winning lunch recipes’ from young people all over the United States.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Move! </a:t>
            </a:r>
            <a:endParaRPr lang="en-US" dirty="0"/>
          </a:p>
        </p:txBody>
      </p:sp>
      <p:pic>
        <p:nvPicPr>
          <p:cNvPr id="6" name="Content Placeholder 5" descr="let's move kids state dinner.JPG"/>
          <p:cNvPicPr>
            <a:picLocks noGrp="1" noChangeAspect="1"/>
          </p:cNvPicPr>
          <p:nvPr>
            <p:ph sz="half" idx="1"/>
          </p:nvPr>
        </p:nvPicPr>
        <p:blipFill>
          <a:blip r:embed="rId2" cstate="print"/>
          <a:stretch>
            <a:fillRect/>
          </a:stretch>
        </p:blipFill>
        <p:spPr>
          <a:xfrm>
            <a:off x="152400" y="1600200"/>
            <a:ext cx="3962400" cy="4777599"/>
          </a:xfrm>
        </p:spPr>
      </p:pic>
      <p:pic>
        <p:nvPicPr>
          <p:cNvPr id="7" name="Content Placeholder 6" descr="winning recipes; kids state dinner.JPG"/>
          <p:cNvPicPr>
            <a:picLocks noGrp="1" noChangeAspect="1"/>
          </p:cNvPicPr>
          <p:nvPr>
            <p:ph sz="half" idx="2"/>
          </p:nvPr>
        </p:nvPicPr>
        <p:blipFill>
          <a:blip r:embed="rId3" cstate="print"/>
          <a:stretch>
            <a:fillRect/>
          </a:stretch>
        </p:blipFill>
        <p:spPr>
          <a:xfrm>
            <a:off x="4876800" y="1447800"/>
            <a:ext cx="3925855" cy="5181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3200" dirty="0" smtClean="0"/>
              <a:t>President’s Council on Fitness, Sports, and Nutrition:</a:t>
            </a:r>
            <a:endParaRPr lang="en-US" sz="3200" dirty="0"/>
          </a:p>
        </p:txBody>
      </p:sp>
      <p:sp>
        <p:nvSpPr>
          <p:cNvPr id="3" name="Content Placeholder 2"/>
          <p:cNvSpPr>
            <a:spLocks noGrp="1"/>
          </p:cNvSpPr>
          <p:nvPr>
            <p:ph idx="1"/>
          </p:nvPr>
        </p:nvSpPr>
        <p:spPr/>
        <p:txBody>
          <a:bodyPr/>
          <a:lstStyle/>
          <a:p>
            <a:r>
              <a:rPr lang="en-US" dirty="0" smtClean="0">
                <a:hlinkClick r:id="rId2"/>
              </a:rPr>
              <a:t>http://www.fitness.gov/</a:t>
            </a:r>
            <a:r>
              <a:rPr lang="en-US" dirty="0" smtClean="0"/>
              <a:t>.   </a:t>
            </a:r>
            <a:r>
              <a:rPr lang="en-US" dirty="0" smtClean="0">
                <a:solidFill>
                  <a:schemeClr val="tx1"/>
                </a:solidFill>
              </a:rPr>
              <a:t>Learn about healthy eating, exercise, physical activity guidelines, and other tips and resources to help live a healthy lifestyle.   You can also get stories and inspiration by reading others’ stories about physical activity and how to fit it into your routines.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600" dirty="0" smtClean="0"/>
              <a:t>Be Active!</a:t>
            </a:r>
            <a:endParaRPr lang="en-US" sz="6600" dirty="0"/>
          </a:p>
        </p:txBody>
      </p:sp>
      <p:pic>
        <p:nvPicPr>
          <p:cNvPr id="6" name="Content Placeholder 5" descr="presiden't council on fitness and sports.JPG"/>
          <p:cNvPicPr>
            <a:picLocks noGrp="1" noChangeAspect="1"/>
          </p:cNvPicPr>
          <p:nvPr>
            <p:ph idx="1"/>
          </p:nvPr>
        </p:nvPicPr>
        <p:blipFill>
          <a:blip r:embed="rId2" cstate="print"/>
          <a:stretch>
            <a:fillRect/>
          </a:stretch>
        </p:blipFill>
        <p:spPr>
          <a:xfrm>
            <a:off x="838200" y="1066800"/>
            <a:ext cx="7467600" cy="5791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Wellness, Safety:</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Centers for Disease Control and Prevention:</a:t>
            </a:r>
            <a:r>
              <a:rPr lang="en-US" dirty="0" smtClean="0"/>
              <a:t>  </a:t>
            </a:r>
            <a:r>
              <a:rPr lang="en-US" dirty="0" smtClean="0">
                <a:hlinkClick r:id="rId2"/>
              </a:rPr>
              <a:t>http://www.cdc.gov/healthyyouth/healthtopics/index.htm</a:t>
            </a:r>
            <a:r>
              <a:rPr lang="en-US" dirty="0" smtClean="0">
                <a:solidFill>
                  <a:schemeClr val="tx1"/>
                </a:solidFill>
              </a:rPr>
              <a:t>.   Many people only think of the CDC when there’s a public health crisis such as bird flu, food recalls, etc.   The CDC has a page dedicated to the concerns/issues of young adults, such as:  STD’s/Pregnancy, young worker safety and health, and spotlights on special topics such as LGBT youth, etc.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28600"/>
            <a:ext cx="8001000" cy="609600"/>
          </a:xfrm>
        </p:spPr>
        <p:txBody>
          <a:bodyPr/>
          <a:lstStyle/>
          <a:p>
            <a:pPr algn="ctr"/>
            <a:r>
              <a:rPr lang="en-US" dirty="0" smtClean="0"/>
              <a:t>How can federal documents help me??</a:t>
            </a:r>
            <a:endParaRPr lang="en-US" dirty="0"/>
          </a:p>
        </p:txBody>
      </p:sp>
      <p:sp>
        <p:nvSpPr>
          <p:cNvPr id="23555" name="Rectangle 3"/>
          <p:cNvSpPr>
            <a:spLocks noGrp="1" noChangeArrowheads="1"/>
          </p:cNvSpPr>
          <p:nvPr>
            <p:ph idx="1"/>
          </p:nvPr>
        </p:nvSpPr>
        <p:spPr>
          <a:xfrm>
            <a:off x="381000" y="1371600"/>
            <a:ext cx="8077200" cy="5029200"/>
          </a:xfrm>
        </p:spPr>
        <p:txBody>
          <a:bodyPr/>
          <a:lstStyle/>
          <a:p>
            <a:r>
              <a:rPr lang="en-US" dirty="0" smtClean="0">
                <a:solidFill>
                  <a:schemeClr val="tx1"/>
                </a:solidFill>
              </a:rPr>
              <a:t>Federal documents are more than just dusty, old books in the library. </a:t>
            </a:r>
          </a:p>
          <a:p>
            <a:r>
              <a:rPr lang="en-US" dirty="0" smtClean="0">
                <a:solidFill>
                  <a:schemeClr val="tx1"/>
                </a:solidFill>
              </a:rPr>
              <a:t>Federal documents are books, comic strips, posters, magazines, CD-ROMS, and newsletters.</a:t>
            </a:r>
          </a:p>
          <a:p>
            <a:r>
              <a:rPr lang="en-US" dirty="0" smtClean="0">
                <a:solidFill>
                  <a:schemeClr val="tx1"/>
                </a:solidFill>
              </a:rPr>
              <a:t>Federal documents can help you buy a car, house; can help you get student loans; can help you find a job; can help you live a healthy lifestyle; help you save and spend money wisely, and many other ways to help you and your family.</a:t>
            </a:r>
          </a:p>
          <a:p>
            <a:r>
              <a:rPr lang="en-US" dirty="0" smtClean="0">
                <a:solidFill>
                  <a:schemeClr val="tx1"/>
                </a:solidFill>
              </a:rPr>
              <a:t>Federal documents can help you learn about our country and how laws are made.  </a:t>
            </a:r>
          </a:p>
          <a:p>
            <a:r>
              <a:rPr lang="en-US" dirty="0" smtClean="0">
                <a:solidFill>
                  <a:schemeClr val="tx1"/>
                </a:solidFill>
              </a:rPr>
              <a:t>Want to know more???!!!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Page for Adolescents:   </a:t>
            </a:r>
            <a:endParaRPr lang="en-US" dirty="0"/>
          </a:p>
        </p:txBody>
      </p:sp>
      <p:pic>
        <p:nvPicPr>
          <p:cNvPr id="6" name="Content Placeholder 5" descr="CDC adolescent health.JPG"/>
          <p:cNvPicPr>
            <a:picLocks noGrp="1" noChangeAspect="1"/>
          </p:cNvPicPr>
          <p:nvPr>
            <p:ph idx="1"/>
          </p:nvPr>
        </p:nvPicPr>
        <p:blipFill>
          <a:blip r:embed="rId2" cstate="print"/>
          <a:stretch>
            <a:fillRect/>
          </a:stretch>
        </p:blipFill>
        <p:spPr>
          <a:xfrm>
            <a:off x="1219200" y="1219200"/>
            <a:ext cx="6553200" cy="5638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United States Department of Education:  </a:t>
            </a:r>
            <a:r>
              <a:rPr lang="en-US" dirty="0" smtClean="0">
                <a:solidFill>
                  <a:schemeClr val="accent2"/>
                </a:solidFill>
                <a:hlinkClick r:id="rId2"/>
              </a:rPr>
              <a:t>http://www.ed.gov/</a:t>
            </a:r>
            <a:r>
              <a:rPr lang="en-US" dirty="0" smtClean="0">
                <a:solidFill>
                  <a:schemeClr val="accent2"/>
                </a:solidFill>
              </a:rPr>
              <a:t>. </a:t>
            </a:r>
            <a:r>
              <a:rPr lang="en-US" dirty="0" smtClean="0">
                <a:solidFill>
                  <a:schemeClr val="tx1"/>
                </a:solidFill>
              </a:rPr>
              <a:t>This website has information and resources for parents, families, teachers, and young adults.   You can find out the current issues in education by reading their blog; learn about getting money for college; and learn about colleges to find out which one has the degree you want and how to apply.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Resources:   </a:t>
            </a:r>
            <a:endParaRPr lang="en-US" dirty="0"/>
          </a:p>
        </p:txBody>
      </p:sp>
      <p:sp>
        <p:nvSpPr>
          <p:cNvPr id="4" name="Text Placeholder 3"/>
          <p:cNvSpPr>
            <a:spLocks noGrp="1"/>
          </p:cNvSpPr>
          <p:nvPr>
            <p:ph type="body" idx="1"/>
          </p:nvPr>
        </p:nvSpPr>
        <p:spPr/>
        <p:txBody>
          <a:bodyPr/>
          <a:lstStyle/>
          <a:p>
            <a:r>
              <a:rPr lang="en-US" dirty="0" smtClean="0">
                <a:solidFill>
                  <a:schemeClr val="tx1"/>
                </a:solidFill>
              </a:rPr>
              <a:t>College Navigator:   </a:t>
            </a:r>
            <a:endParaRPr lang="en-US" dirty="0">
              <a:solidFill>
                <a:schemeClr val="tx1"/>
              </a:solidFill>
            </a:endParaRPr>
          </a:p>
        </p:txBody>
      </p:sp>
      <p:pic>
        <p:nvPicPr>
          <p:cNvPr id="8" name="Content Placeholder 7" descr="college navigator.JPG"/>
          <p:cNvPicPr>
            <a:picLocks noGrp="1" noChangeAspect="1"/>
          </p:cNvPicPr>
          <p:nvPr>
            <p:ph sz="half" idx="2"/>
          </p:nvPr>
        </p:nvPicPr>
        <p:blipFill>
          <a:blip r:embed="rId2" cstate="print"/>
          <a:stretch>
            <a:fillRect/>
          </a:stretch>
        </p:blipFill>
        <p:spPr>
          <a:xfrm>
            <a:off x="228600" y="2133600"/>
            <a:ext cx="4268788" cy="4190999"/>
          </a:xfrm>
        </p:spPr>
      </p:pic>
      <p:sp>
        <p:nvSpPr>
          <p:cNvPr id="6" name="Text Placeholder 5"/>
          <p:cNvSpPr>
            <a:spLocks noGrp="1"/>
          </p:cNvSpPr>
          <p:nvPr>
            <p:ph type="body" sz="quarter" idx="3"/>
          </p:nvPr>
        </p:nvSpPr>
        <p:spPr/>
        <p:txBody>
          <a:bodyPr/>
          <a:lstStyle/>
          <a:p>
            <a:r>
              <a:rPr lang="en-US" dirty="0" smtClean="0">
                <a:solidFill>
                  <a:schemeClr val="tx1"/>
                </a:solidFill>
              </a:rPr>
              <a:t>Money  for college:  </a:t>
            </a:r>
            <a:endParaRPr lang="en-US" dirty="0">
              <a:solidFill>
                <a:schemeClr val="tx1"/>
              </a:solidFill>
            </a:endParaRPr>
          </a:p>
        </p:txBody>
      </p:sp>
      <p:pic>
        <p:nvPicPr>
          <p:cNvPr id="9" name="Content Placeholder 8" descr="FAFSA.JPG"/>
          <p:cNvPicPr>
            <a:picLocks noGrp="1" noChangeAspect="1"/>
          </p:cNvPicPr>
          <p:nvPr>
            <p:ph sz="quarter" idx="4"/>
          </p:nvPr>
        </p:nvPicPr>
        <p:blipFill>
          <a:blip r:embed="rId3" cstate="print"/>
          <a:stretch>
            <a:fillRect/>
          </a:stretch>
        </p:blipFill>
        <p:spPr>
          <a:xfrm>
            <a:off x="4645025" y="2133600"/>
            <a:ext cx="4270375" cy="4191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USAJobs: </a:t>
            </a:r>
            <a:r>
              <a:rPr lang="en-US" dirty="0" smtClean="0">
                <a:solidFill>
                  <a:schemeClr val="accent2"/>
                </a:solidFill>
                <a:hlinkClick r:id="rId2"/>
              </a:rPr>
              <a:t>https://www.usajobs.gov/StudentsAndGrads</a:t>
            </a:r>
            <a:r>
              <a:rPr lang="en-US" dirty="0" smtClean="0">
                <a:solidFill>
                  <a:schemeClr val="tx1"/>
                </a:solidFill>
              </a:rPr>
              <a:t>.  Looking for jobs?   This is the place for you.   You can search this site to look for government jobs by city and by college major.  You can also look for a list of government agencies and volunteer opportunities to get valuable experience before getting into the workforce.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USA Jobs for recent graduates:</a:t>
            </a:r>
            <a:endParaRPr lang="en-US" dirty="0"/>
          </a:p>
        </p:txBody>
      </p:sp>
      <p:pic>
        <p:nvPicPr>
          <p:cNvPr id="7" name="Content Placeholder 6" descr="pathways usajobs.JPG"/>
          <p:cNvPicPr>
            <a:picLocks noGrp="1" noChangeAspect="1"/>
          </p:cNvPicPr>
          <p:nvPr>
            <p:ph sz="half" idx="1"/>
          </p:nvPr>
        </p:nvPicPr>
        <p:blipFill>
          <a:blip r:embed="rId2" cstate="print"/>
          <a:stretch>
            <a:fillRect/>
          </a:stretch>
        </p:blipFill>
        <p:spPr>
          <a:xfrm>
            <a:off x="152400" y="1600200"/>
            <a:ext cx="4267200" cy="4953000"/>
          </a:xfrm>
        </p:spPr>
      </p:pic>
      <p:pic>
        <p:nvPicPr>
          <p:cNvPr id="8" name="Content Placeholder 7" descr="jobs by college major.JPG"/>
          <p:cNvPicPr>
            <a:picLocks noGrp="1" noChangeAspect="1"/>
          </p:cNvPicPr>
          <p:nvPr>
            <p:ph sz="half" idx="2"/>
          </p:nvPr>
        </p:nvPicPr>
        <p:blipFill>
          <a:blip r:embed="rId3" cstate="print"/>
          <a:stretch>
            <a:fillRect/>
          </a:stretch>
        </p:blipFill>
        <p:spPr>
          <a:xfrm>
            <a:off x="4724400" y="1600200"/>
            <a:ext cx="4267200" cy="4876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219200"/>
          </a:xfrm>
        </p:spPr>
        <p:txBody>
          <a:bodyPr/>
          <a:lstStyle/>
          <a:p>
            <a:pPr algn="ctr"/>
            <a:r>
              <a:rPr lang="en-US" dirty="0" smtClean="0"/>
              <a:t>Career Information:</a:t>
            </a:r>
            <a:endParaRPr lang="en-US" dirty="0"/>
          </a:p>
        </p:txBody>
      </p:sp>
      <p:sp>
        <p:nvSpPr>
          <p:cNvPr id="5" name="Content Placeholder 4"/>
          <p:cNvSpPr>
            <a:spLocks noGrp="1"/>
          </p:cNvSpPr>
          <p:nvPr>
            <p:ph idx="1"/>
          </p:nvPr>
        </p:nvSpPr>
        <p:spPr/>
        <p:txBody>
          <a:bodyPr/>
          <a:lstStyle/>
          <a:p>
            <a:r>
              <a:rPr lang="en-US" dirty="0" smtClean="0">
                <a:solidFill>
                  <a:schemeClr val="accent2"/>
                </a:solidFill>
              </a:rPr>
              <a:t>Bureau of Labor Statistics:</a:t>
            </a:r>
            <a:endParaRPr lang="en-US" dirty="0" smtClean="0">
              <a:solidFill>
                <a:schemeClr val="accent2"/>
              </a:solidFill>
              <a:hlinkClick r:id="rId2"/>
            </a:endParaRPr>
          </a:p>
          <a:p>
            <a:r>
              <a:rPr lang="en-US" dirty="0" smtClean="0">
                <a:solidFill>
                  <a:srgbClr val="C00000"/>
                </a:solidFill>
                <a:hlinkClick r:id="rId2"/>
              </a:rPr>
              <a:t>http://www.bls.gov/k12/index.htm</a:t>
            </a:r>
            <a:r>
              <a:rPr lang="en-US" dirty="0" smtClean="0">
                <a:solidFill>
                  <a:srgbClr val="C00000"/>
                </a:solidFill>
              </a:rPr>
              <a:t>.  </a:t>
            </a:r>
            <a:r>
              <a:rPr lang="en-US" dirty="0" smtClean="0">
                <a:solidFill>
                  <a:schemeClr val="tx1"/>
                </a:solidFill>
              </a:rPr>
              <a:t>Are you thinking about what kind of job or career you want?   Here’s a good place to start!  You can click on any subject area and the Bureau of Labor Statistics has suggested occupations that may match your interest.   There’s also information such as average salaries, educational requirements, skills required, etc.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Careers???!!!</a:t>
            </a:r>
            <a:endParaRPr lang="en-US" dirty="0"/>
          </a:p>
        </p:txBody>
      </p:sp>
      <p:pic>
        <p:nvPicPr>
          <p:cNvPr id="4" name="Content Placeholder 3" descr="bureau of labor statistics.JPG"/>
          <p:cNvPicPr>
            <a:picLocks noGrp="1" noChangeAspect="1"/>
          </p:cNvPicPr>
          <p:nvPr>
            <p:ph idx="1"/>
          </p:nvPr>
        </p:nvPicPr>
        <p:blipFill>
          <a:blip r:embed="rId2" cstate="print"/>
          <a:stretch>
            <a:fillRect/>
          </a:stretch>
        </p:blipFill>
        <p:spPr>
          <a:xfrm>
            <a:off x="747712" y="1295400"/>
            <a:ext cx="7343775" cy="4953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Product Safety and Consumer protection: </a:t>
            </a:r>
            <a:endParaRPr lang="en-US" sz="3600" dirty="0"/>
          </a:p>
        </p:txBody>
      </p:sp>
      <p:sp>
        <p:nvSpPr>
          <p:cNvPr id="3" name="Content Placeholder 2"/>
          <p:cNvSpPr>
            <a:spLocks noGrp="1"/>
          </p:cNvSpPr>
          <p:nvPr>
            <p:ph idx="1"/>
          </p:nvPr>
        </p:nvSpPr>
        <p:spPr/>
        <p:txBody>
          <a:bodyPr/>
          <a:lstStyle/>
          <a:p>
            <a:r>
              <a:rPr lang="en-US" dirty="0" smtClean="0">
                <a:solidFill>
                  <a:schemeClr val="accent2"/>
                </a:solidFill>
              </a:rPr>
              <a:t>Federal Trade Commission:   </a:t>
            </a:r>
            <a:r>
              <a:rPr lang="en-US" dirty="0" smtClean="0">
                <a:solidFill>
                  <a:schemeClr val="accent2"/>
                </a:solidFill>
                <a:hlinkClick r:id="rId2"/>
              </a:rPr>
              <a:t>http://www.ftc.gov/bcp/edu/microsites/youarehere/</a:t>
            </a:r>
            <a:r>
              <a:rPr lang="en-US" dirty="0" smtClean="0">
                <a:solidFill>
                  <a:schemeClr val="accent2"/>
                </a:solidFill>
              </a:rPr>
              <a:t>.  </a:t>
            </a:r>
            <a:r>
              <a:rPr lang="en-US" dirty="0" smtClean="0">
                <a:solidFill>
                  <a:schemeClr val="tx1"/>
                </a:solidFill>
              </a:rPr>
              <a:t>The Federal Trade Commission protects consumers from deceptive or unfair business practices.  The FTC helps to keep customers informed and helps us to understand the competitive process.   You can also learn how to spot scams, how to protect your privacy, and many other important issues and concerns to protect your money.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You Are Here! </a:t>
            </a:r>
            <a:endParaRPr lang="en-US" dirty="0"/>
          </a:p>
        </p:txBody>
      </p:sp>
      <p:pic>
        <p:nvPicPr>
          <p:cNvPr id="12" name="Content Placeholder 11" descr="you are here ftc.JPG"/>
          <p:cNvPicPr>
            <a:picLocks noGrp="1" noChangeAspect="1"/>
          </p:cNvPicPr>
          <p:nvPr>
            <p:ph sz="half" idx="1"/>
          </p:nvPr>
        </p:nvPicPr>
        <p:blipFill>
          <a:blip r:embed="rId2" cstate="print"/>
          <a:stretch>
            <a:fillRect/>
          </a:stretch>
        </p:blipFill>
        <p:spPr>
          <a:xfrm>
            <a:off x="381000" y="1219200"/>
            <a:ext cx="3962400" cy="5257800"/>
          </a:xfrm>
        </p:spPr>
      </p:pic>
      <p:sp>
        <p:nvSpPr>
          <p:cNvPr id="11" name="Content Placeholder 10"/>
          <p:cNvSpPr>
            <a:spLocks noGrp="1"/>
          </p:cNvSpPr>
          <p:nvPr>
            <p:ph sz="half" idx="2"/>
          </p:nvPr>
        </p:nvSpPr>
        <p:spPr/>
        <p:txBody>
          <a:bodyPr/>
          <a:lstStyle/>
          <a:p>
            <a:r>
              <a:rPr lang="en-US" dirty="0" smtClean="0">
                <a:solidFill>
                  <a:schemeClr val="accent2"/>
                </a:solidFill>
              </a:rPr>
              <a:t>Identity Theft:</a:t>
            </a:r>
          </a:p>
          <a:p>
            <a:endParaRPr lang="en-US" dirty="0" smtClean="0"/>
          </a:p>
          <a:p>
            <a:endParaRPr lang="en-US" dirty="0"/>
          </a:p>
        </p:txBody>
      </p:sp>
      <p:pic>
        <p:nvPicPr>
          <p:cNvPr id="14" name="Picture 13" descr="identity theft ftc.JPG"/>
          <p:cNvPicPr>
            <a:picLocks noChangeAspect="1"/>
          </p:cNvPicPr>
          <p:nvPr/>
        </p:nvPicPr>
        <p:blipFill>
          <a:blip r:embed="rId3" cstate="print"/>
          <a:stretch>
            <a:fillRect/>
          </a:stretch>
        </p:blipFill>
        <p:spPr>
          <a:xfrm>
            <a:off x="4572000" y="1676400"/>
            <a:ext cx="4267200" cy="4648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Library of Congress:</a:t>
            </a:r>
            <a:endParaRPr lang="en-US" dirty="0"/>
          </a:p>
        </p:txBody>
      </p:sp>
      <p:sp>
        <p:nvSpPr>
          <p:cNvPr id="3" name="Content Placeholder 2"/>
          <p:cNvSpPr>
            <a:spLocks noGrp="1"/>
          </p:cNvSpPr>
          <p:nvPr>
            <p:ph idx="1"/>
          </p:nvPr>
        </p:nvSpPr>
        <p:spPr/>
        <p:txBody>
          <a:bodyPr/>
          <a:lstStyle/>
          <a:p>
            <a:r>
              <a:rPr lang="en-US" dirty="0" smtClean="0">
                <a:hlinkClick r:id="rId2"/>
              </a:rPr>
              <a:t>http://www.americaslibrary.gov/index.html</a:t>
            </a:r>
            <a:r>
              <a:rPr lang="en-US" dirty="0" smtClean="0">
                <a:solidFill>
                  <a:schemeClr val="tx1"/>
                </a:solidFill>
              </a:rPr>
              <a:t>.  America’s Library, the Library of Congress, provides a wide range of topics and information for people of all ages.   You can learn about American history, famous Americans, the states,  etc.   There’s also a site, read.gov., which highlights books and stories for young readers.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Federal Documents:  then and  now:</a:t>
            </a:r>
            <a:endParaRPr lang="en-US" dirty="0"/>
          </a:p>
        </p:txBody>
      </p:sp>
      <p:sp>
        <p:nvSpPr>
          <p:cNvPr id="11" name="Text Placeholder 10"/>
          <p:cNvSpPr>
            <a:spLocks noGrp="1"/>
          </p:cNvSpPr>
          <p:nvPr>
            <p:ph type="body" idx="1"/>
          </p:nvPr>
        </p:nvSpPr>
        <p:spPr/>
        <p:txBody>
          <a:bodyPr/>
          <a:lstStyle/>
          <a:p>
            <a:r>
              <a:rPr lang="en-US" dirty="0" smtClean="0">
                <a:solidFill>
                  <a:schemeClr val="tx1"/>
                </a:solidFill>
              </a:rPr>
              <a:t>Federal Land Patent, 1824:</a:t>
            </a:r>
            <a:endParaRPr lang="en-US" dirty="0">
              <a:solidFill>
                <a:schemeClr val="tx1"/>
              </a:solidFill>
            </a:endParaRPr>
          </a:p>
        </p:txBody>
      </p:sp>
      <p:sp>
        <p:nvSpPr>
          <p:cNvPr id="13" name="Text Placeholder 12"/>
          <p:cNvSpPr>
            <a:spLocks noGrp="1"/>
          </p:cNvSpPr>
          <p:nvPr>
            <p:ph type="body" sz="quarter" idx="3"/>
          </p:nvPr>
        </p:nvSpPr>
        <p:spPr/>
        <p:txBody>
          <a:bodyPr/>
          <a:lstStyle/>
          <a:p>
            <a:r>
              <a:rPr lang="en-US" dirty="0" smtClean="0">
                <a:solidFill>
                  <a:schemeClr val="tx1"/>
                </a:solidFill>
              </a:rPr>
              <a:t>Federal documents can be found on laptops, Smartphones, etc. </a:t>
            </a:r>
            <a:endParaRPr lang="en-US" dirty="0">
              <a:solidFill>
                <a:schemeClr val="tx1"/>
              </a:solidFill>
            </a:endParaRPr>
          </a:p>
        </p:txBody>
      </p:sp>
      <p:pic>
        <p:nvPicPr>
          <p:cNvPr id="18" name="Content Placeholder 17" descr="unclesam_surfing.gif"/>
          <p:cNvPicPr>
            <a:picLocks noGrp="1" noChangeAspect="1"/>
          </p:cNvPicPr>
          <p:nvPr>
            <p:ph sz="quarter" idx="4"/>
          </p:nvPr>
        </p:nvPicPr>
        <p:blipFill>
          <a:blip r:embed="rId2" cstate="print"/>
          <a:stretch>
            <a:fillRect/>
          </a:stretch>
        </p:blipFill>
        <p:spPr>
          <a:xfrm>
            <a:off x="4572000" y="2514600"/>
            <a:ext cx="4572000" cy="3596779"/>
          </a:xfrm>
        </p:spPr>
      </p:pic>
      <p:pic>
        <p:nvPicPr>
          <p:cNvPr id="1026" name="Picture 2"/>
          <p:cNvPicPr>
            <a:picLocks noGrp="1" noChangeAspect="1" noChangeArrowheads="1"/>
          </p:cNvPicPr>
          <p:nvPr>
            <p:ph sz="half" idx="2"/>
          </p:nvPr>
        </p:nvPicPr>
        <p:blipFill>
          <a:blip r:embed="rId3" cstate="print"/>
          <a:srcRect/>
          <a:stretch>
            <a:fillRect/>
          </a:stretch>
        </p:blipFill>
        <p:spPr bwMode="auto">
          <a:xfrm>
            <a:off x="152400" y="2514600"/>
            <a:ext cx="4495800" cy="3484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Library:</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Games!</a:t>
            </a:r>
            <a:endParaRPr lang="en-US" dirty="0">
              <a:solidFill>
                <a:schemeClr val="accent2"/>
              </a:solidFill>
            </a:endParaRPr>
          </a:p>
        </p:txBody>
      </p:sp>
      <p:sp>
        <p:nvSpPr>
          <p:cNvPr id="3" name="Content Placeholder 2"/>
          <p:cNvSpPr>
            <a:spLocks noGrp="1"/>
          </p:cNvSpPr>
          <p:nvPr>
            <p:ph sz="half" idx="2"/>
          </p:nvPr>
        </p:nvSpPr>
        <p:spPr/>
        <p:txBody>
          <a:bodyPr/>
          <a:lstStyle/>
          <a:p>
            <a:r>
              <a:rPr lang="en-US" dirty="0" smtClean="0">
                <a:solidFill>
                  <a:schemeClr val="accent2"/>
                </a:solidFill>
              </a:rPr>
              <a:t>Dynamite Presidents:</a:t>
            </a:r>
          </a:p>
          <a:p>
            <a:endParaRPr lang="en-US" dirty="0" smtClean="0"/>
          </a:p>
          <a:p>
            <a:endParaRPr lang="en-US" dirty="0" smtClean="0"/>
          </a:p>
          <a:p>
            <a:endParaRPr lang="en-US" dirty="0"/>
          </a:p>
        </p:txBody>
      </p:sp>
      <p:sp>
        <p:nvSpPr>
          <p:cNvPr id="7" name="Text Placeholder 6"/>
          <p:cNvSpPr>
            <a:spLocks noGrp="1"/>
          </p:cNvSpPr>
          <p:nvPr>
            <p:ph type="body" sz="quarter" idx="3"/>
          </p:nvPr>
        </p:nvSpPr>
        <p:spPr>
          <a:xfrm>
            <a:off x="4191000" y="1524000"/>
            <a:ext cx="4041775" cy="639762"/>
          </a:xfrm>
        </p:spPr>
        <p:txBody>
          <a:bodyPr/>
          <a:lstStyle/>
          <a:p>
            <a:r>
              <a:rPr lang="en-US" dirty="0" smtClean="0">
                <a:solidFill>
                  <a:schemeClr val="accent2"/>
                </a:solidFill>
              </a:rPr>
              <a:t>Fun Facts!</a:t>
            </a:r>
            <a:endParaRPr lang="en-US" dirty="0">
              <a:solidFill>
                <a:schemeClr val="accent2"/>
              </a:solidFill>
            </a:endParaRPr>
          </a:p>
        </p:txBody>
      </p:sp>
      <p:pic>
        <p:nvPicPr>
          <p:cNvPr id="5" name="Content Placeholder 4" descr="LOC Dynamite President's game.JPG"/>
          <p:cNvPicPr>
            <a:picLocks noGrp="1" noChangeAspect="1"/>
          </p:cNvPicPr>
          <p:nvPr>
            <p:ph sz="quarter" idx="4"/>
          </p:nvPr>
        </p:nvPicPr>
        <p:blipFill>
          <a:blip r:embed="rId2" cstate="print"/>
          <a:stretch>
            <a:fillRect/>
          </a:stretch>
        </p:blipFill>
        <p:spPr>
          <a:xfrm>
            <a:off x="0" y="2971800"/>
            <a:ext cx="4114800" cy="3124200"/>
          </a:xfrm>
        </p:spPr>
      </p:pic>
      <p:pic>
        <p:nvPicPr>
          <p:cNvPr id="8" name="Picture 7" descr="LOC America's story.JPG"/>
          <p:cNvPicPr>
            <a:picLocks noChangeAspect="1"/>
          </p:cNvPicPr>
          <p:nvPr/>
        </p:nvPicPr>
        <p:blipFill>
          <a:blip r:embed="rId3" cstate="print"/>
          <a:stretch>
            <a:fillRect/>
          </a:stretch>
        </p:blipFill>
        <p:spPr>
          <a:xfrm>
            <a:off x="4495800" y="2895600"/>
            <a:ext cx="4191000" cy="3124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Read.gov:</a:t>
            </a:r>
            <a:endParaRPr lang="en-US" sz="4800" dirty="0"/>
          </a:p>
        </p:txBody>
      </p:sp>
      <p:pic>
        <p:nvPicPr>
          <p:cNvPr id="4" name="Content Placeholder 3" descr="LOC kids.gov.JPG"/>
          <p:cNvPicPr>
            <a:picLocks noGrp="1" noChangeAspect="1"/>
          </p:cNvPicPr>
          <p:nvPr>
            <p:ph idx="1"/>
          </p:nvPr>
        </p:nvPicPr>
        <p:blipFill>
          <a:blip r:embed="rId2" cstate="print"/>
          <a:stretch>
            <a:fillRect/>
          </a:stretch>
        </p:blipFill>
        <p:spPr>
          <a:xfrm>
            <a:off x="533400" y="1143000"/>
            <a:ext cx="7772400" cy="5486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for kids:</a:t>
            </a:r>
            <a:endParaRPr lang="en-US" dirty="0"/>
          </a:p>
        </p:txBody>
      </p:sp>
      <p:sp>
        <p:nvSpPr>
          <p:cNvPr id="3" name="Content Placeholder 2"/>
          <p:cNvSpPr>
            <a:spLocks noGrp="1"/>
          </p:cNvSpPr>
          <p:nvPr>
            <p:ph idx="1"/>
          </p:nvPr>
        </p:nvSpPr>
        <p:spPr/>
        <p:txBody>
          <a:bodyPr/>
          <a:lstStyle/>
          <a:p>
            <a:r>
              <a:rPr lang="en-US" dirty="0" smtClean="0">
                <a:hlinkClick r:id="rId2"/>
              </a:rPr>
              <a:t>http://www.usda.gov/wps/portal/usda/usdahome?navid=FOR_KIDS</a:t>
            </a:r>
            <a:r>
              <a:rPr lang="en-US" dirty="0" smtClean="0">
                <a:solidFill>
                  <a:schemeClr val="tx1"/>
                </a:solidFill>
              </a:rPr>
              <a:t>.   USDA kid’s site provides information for kids, parents, and teachers about agriculture.   You can learn about science, nutrition, gardening, nature, weather, animal health, etc.   There are games and other fun facts and resources for people of all ages.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for Kids Page:</a:t>
            </a:r>
            <a:endParaRPr lang="en-US" dirty="0"/>
          </a:p>
        </p:txBody>
      </p:sp>
      <p:pic>
        <p:nvPicPr>
          <p:cNvPr id="4" name="Content Placeholder 3" descr="USDA for kids page.JPG"/>
          <p:cNvPicPr>
            <a:picLocks noGrp="1" noChangeAspect="1"/>
          </p:cNvPicPr>
          <p:nvPr>
            <p:ph idx="1"/>
          </p:nvPr>
        </p:nvPicPr>
        <p:blipFill>
          <a:blip r:embed="rId2" cstate="print"/>
          <a:stretch>
            <a:fillRect/>
          </a:stretch>
        </p:blipFill>
        <p:spPr>
          <a:xfrm>
            <a:off x="914400" y="1066800"/>
            <a:ext cx="7315199" cy="57912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a:t>
            </a:r>
            <a:endParaRPr lang="en-US" dirty="0"/>
          </a:p>
        </p:txBody>
      </p:sp>
      <p:sp>
        <p:nvSpPr>
          <p:cNvPr id="3" name="Text Placeholder 2"/>
          <p:cNvSpPr>
            <a:spLocks noGrp="1"/>
          </p:cNvSpPr>
          <p:nvPr>
            <p:ph type="body" idx="1"/>
          </p:nvPr>
        </p:nvSpPr>
        <p:spPr/>
        <p:txBody>
          <a:bodyPr/>
          <a:lstStyle/>
          <a:p>
            <a:r>
              <a:rPr lang="en-US" sz="2800" dirty="0" smtClean="0">
                <a:solidFill>
                  <a:schemeClr val="tx1"/>
                </a:solidFill>
              </a:rPr>
              <a:t>Facts about cows:</a:t>
            </a:r>
            <a:endParaRPr lang="en-US" sz="2800" dirty="0">
              <a:solidFill>
                <a:schemeClr val="tx1"/>
              </a:solidFill>
            </a:endParaRPr>
          </a:p>
        </p:txBody>
      </p:sp>
      <p:sp>
        <p:nvSpPr>
          <p:cNvPr id="4" name="Content Placeholder 3"/>
          <p:cNvSpPr>
            <a:spLocks noGrp="1"/>
          </p:cNvSpPr>
          <p:nvPr>
            <p:ph sz="half" idx="2"/>
          </p:nvPr>
        </p:nvSpPr>
        <p:spPr/>
        <p:txBody>
          <a:bodyPr/>
          <a:lstStyle/>
          <a:p>
            <a:r>
              <a:rPr lang="en-US" dirty="0" smtClean="0">
                <a:solidFill>
                  <a:schemeClr val="accent2"/>
                </a:solidFill>
              </a:rPr>
              <a:t>Do cows really have four stomachs???!!</a:t>
            </a:r>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r>
              <a:rPr lang="en-US" sz="2800" dirty="0" smtClean="0">
                <a:solidFill>
                  <a:schemeClr val="tx1"/>
                </a:solidFill>
              </a:rPr>
              <a:t>Games!</a:t>
            </a:r>
            <a:endParaRPr lang="en-US" sz="2800" dirty="0">
              <a:solidFill>
                <a:schemeClr val="tx1"/>
              </a:solidFill>
            </a:endParaRPr>
          </a:p>
        </p:txBody>
      </p:sp>
      <p:pic>
        <p:nvPicPr>
          <p:cNvPr id="8" name="Content Placeholder 7" descr="usda for kids facts about cows.JPG"/>
          <p:cNvPicPr>
            <a:picLocks noGrp="1" noChangeAspect="1"/>
          </p:cNvPicPr>
          <p:nvPr>
            <p:ph sz="quarter" idx="4"/>
          </p:nvPr>
        </p:nvPicPr>
        <p:blipFill>
          <a:blip r:embed="rId2" cstate="print"/>
          <a:stretch>
            <a:fillRect/>
          </a:stretch>
        </p:blipFill>
        <p:spPr>
          <a:xfrm>
            <a:off x="228600" y="3048000"/>
            <a:ext cx="4267200" cy="3505200"/>
          </a:xfrm>
        </p:spPr>
      </p:pic>
      <p:pic>
        <p:nvPicPr>
          <p:cNvPr id="9" name="Picture 8" descr="usda for kids  animal quiz.JPG"/>
          <p:cNvPicPr>
            <a:picLocks noChangeAspect="1"/>
          </p:cNvPicPr>
          <p:nvPr/>
        </p:nvPicPr>
        <p:blipFill>
          <a:blip r:embed="rId3" cstate="print"/>
          <a:stretch>
            <a:fillRect/>
          </a:stretch>
        </p:blipFill>
        <p:spPr>
          <a:xfrm>
            <a:off x="4572000" y="3048001"/>
            <a:ext cx="4572000" cy="3505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about nature/environment:</a:t>
            </a:r>
            <a:endParaRPr lang="en-US" dirty="0"/>
          </a:p>
        </p:txBody>
      </p:sp>
      <p:pic>
        <p:nvPicPr>
          <p:cNvPr id="4" name="Content Placeholder 3" descr="USDA for kids natural inquirer.JPG"/>
          <p:cNvPicPr>
            <a:picLocks noGrp="1" noChangeAspect="1"/>
          </p:cNvPicPr>
          <p:nvPr>
            <p:ph idx="1"/>
          </p:nvPr>
        </p:nvPicPr>
        <p:blipFill>
          <a:blip r:embed="rId2" cstate="print"/>
          <a:stretch>
            <a:fillRect/>
          </a:stretch>
        </p:blipFill>
        <p:spPr>
          <a:xfrm>
            <a:off x="762000" y="990600"/>
            <a:ext cx="7086600" cy="5867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Girls Only!  </a:t>
            </a:r>
            <a:endParaRPr lang="en-US" sz="4800" dirty="0"/>
          </a:p>
        </p:txBody>
      </p:sp>
      <p:sp>
        <p:nvSpPr>
          <p:cNvPr id="3" name="Content Placeholder 2"/>
          <p:cNvSpPr>
            <a:spLocks noGrp="1"/>
          </p:cNvSpPr>
          <p:nvPr>
            <p:ph idx="1"/>
          </p:nvPr>
        </p:nvSpPr>
        <p:spPr/>
        <p:txBody>
          <a:bodyPr/>
          <a:lstStyle/>
          <a:p>
            <a:endParaRPr lang="en-US" dirty="0" smtClean="0">
              <a:solidFill>
                <a:schemeClr val="accent2"/>
              </a:solidFill>
            </a:endParaRPr>
          </a:p>
          <a:p>
            <a:r>
              <a:rPr lang="en-US" dirty="0" smtClean="0">
                <a:solidFill>
                  <a:schemeClr val="accent2"/>
                </a:solidFill>
              </a:rPr>
              <a:t>Girlshealth.gov.</a:t>
            </a:r>
            <a:r>
              <a:rPr lang="en-US" dirty="0" smtClean="0"/>
              <a:t>   </a:t>
            </a:r>
            <a:r>
              <a:rPr lang="en-US" dirty="0" smtClean="0">
                <a:hlinkClick r:id="rId2"/>
              </a:rPr>
              <a:t>http://www.girlshealth.gov/</a:t>
            </a:r>
            <a:r>
              <a:rPr lang="en-US" dirty="0" smtClean="0"/>
              <a:t>.   </a:t>
            </a:r>
            <a:r>
              <a:rPr lang="en-US" dirty="0" smtClean="0">
                <a:solidFill>
                  <a:schemeClr val="tx1"/>
                </a:solidFill>
              </a:rPr>
              <a:t>This website is dedicated to the issues and concerns for girls only!  Find out information about health, beauty, nutrition, drugs, alcohol, relationships, and other matters of interest to young ladies.   This site is maintained by the Office on Women’s Health in the Office of the Assistant Secretary for Health at the U.S. Department of Health and Human Services. </a:t>
            </a:r>
            <a:br>
              <a:rPr lang="en-US" dirty="0" smtClean="0">
                <a:solidFill>
                  <a:schemeClr val="tx1"/>
                </a:solidFill>
              </a:rPr>
            </a:b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tips, advice, and free stuff!</a:t>
            </a:r>
            <a:endParaRPr lang="en-US" dirty="0"/>
          </a:p>
        </p:txBody>
      </p:sp>
      <p:pic>
        <p:nvPicPr>
          <p:cNvPr id="6" name="Content Placeholder 5" descr="girlshealth.gov.JPG"/>
          <p:cNvPicPr>
            <a:picLocks noGrp="1" noChangeAspect="1"/>
          </p:cNvPicPr>
          <p:nvPr>
            <p:ph idx="1"/>
          </p:nvPr>
        </p:nvPicPr>
        <p:blipFill>
          <a:blip r:embed="rId2" cstate="print"/>
          <a:stretch>
            <a:fillRect/>
          </a:stretch>
        </p:blipFill>
        <p:spPr>
          <a:xfrm>
            <a:off x="381000" y="1219200"/>
            <a:ext cx="7924800" cy="5410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Bureau of Investigations (FBI)</a:t>
            </a:r>
            <a:endParaRPr lang="en-US" dirty="0"/>
          </a:p>
        </p:txBody>
      </p:sp>
      <p:sp>
        <p:nvSpPr>
          <p:cNvPr id="3" name="Content Placeholder 2"/>
          <p:cNvSpPr>
            <a:spLocks noGrp="1"/>
          </p:cNvSpPr>
          <p:nvPr>
            <p:ph idx="1"/>
          </p:nvPr>
        </p:nvSpPr>
        <p:spPr/>
        <p:txBody>
          <a:bodyPr/>
          <a:lstStyle/>
          <a:p>
            <a:r>
              <a:rPr lang="en-US" dirty="0" smtClean="0">
                <a:solidFill>
                  <a:schemeClr val="accent2"/>
                </a:solidFill>
                <a:hlinkClick r:id="rId2"/>
              </a:rPr>
              <a:t>http://www.fbi.gov/fun-games/kids/kids</a:t>
            </a:r>
            <a:r>
              <a:rPr lang="en-US" dirty="0" smtClean="0">
                <a:solidFill>
                  <a:schemeClr val="tx1"/>
                </a:solidFill>
              </a:rPr>
              <a:t>.   The FBI’s kids site gives a history of the FBI, types of jobs at the FBI, safety tips, and games.  This site is organized into two sections:  K-5</a:t>
            </a:r>
            <a:r>
              <a:rPr lang="en-US" baseline="30000" dirty="0" smtClean="0">
                <a:solidFill>
                  <a:schemeClr val="tx1"/>
                </a:solidFill>
              </a:rPr>
              <a:t>th</a:t>
            </a:r>
            <a:r>
              <a:rPr lang="en-US" dirty="0" smtClean="0">
                <a:solidFill>
                  <a:schemeClr val="tx1"/>
                </a:solidFill>
              </a:rPr>
              <a:t> grade and middle school-12</a:t>
            </a:r>
            <a:r>
              <a:rPr lang="en-US" baseline="30000" dirty="0" smtClean="0">
                <a:solidFill>
                  <a:schemeClr val="tx1"/>
                </a:solidFill>
              </a:rPr>
              <a:t>th</a:t>
            </a:r>
            <a:r>
              <a:rPr lang="en-US" dirty="0" smtClean="0">
                <a:solidFill>
                  <a:schemeClr val="tx1"/>
                </a:solidFill>
              </a:rPr>
              <a:t> grade.   There’s a lot of information and resources for every grade level.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be a Special Agent???!!!</a:t>
            </a:r>
            <a:endParaRPr lang="en-US" dirty="0"/>
          </a:p>
        </p:txBody>
      </p:sp>
      <p:pic>
        <p:nvPicPr>
          <p:cNvPr id="4" name="Content Placeholder 3" descr="special agenct challenge FBI.JPG"/>
          <p:cNvPicPr>
            <a:picLocks noGrp="1" noChangeAspect="1"/>
          </p:cNvPicPr>
          <p:nvPr>
            <p:ph idx="1"/>
          </p:nvPr>
        </p:nvPicPr>
        <p:blipFill>
          <a:blip r:embed="rId2" cstate="print"/>
          <a:stretch>
            <a:fillRect/>
          </a:stretch>
        </p:blipFill>
        <p:spPr>
          <a:xfrm>
            <a:off x="630503" y="1219200"/>
            <a:ext cx="7578193" cy="5181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8800" dirty="0" smtClean="0"/>
              <a:t>Websites!</a:t>
            </a:r>
            <a:endParaRPr lang="en-US" sz="8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429581" flipV="1">
            <a:off x="1277594" y="3840189"/>
            <a:ext cx="6740463" cy="923330"/>
          </a:xfrm>
          <a:prstGeom prst="rect">
            <a:avLst/>
          </a:prstGeom>
          <a:solidFill>
            <a:schemeClr val="bg1"/>
          </a:solidFill>
          <a:ln>
            <a:solidFill>
              <a:srgbClr val="FF0000"/>
            </a:solidFill>
          </a:ln>
          <a:effectLst>
            <a:glow rad="228600">
              <a:schemeClr val="accent2">
                <a:satMod val="175000"/>
                <a:alpha val="40000"/>
              </a:schemeClr>
            </a:glow>
          </a:effectLst>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352800" y="2514600"/>
            <a:ext cx="2438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t>Template Provided By</a:t>
            </a:r>
            <a:endParaRPr lang="en-US" sz="1200" b="1" dirty="0"/>
          </a:p>
        </p:txBody>
      </p:sp>
      <p:sp>
        <p:nvSpPr>
          <p:cNvPr id="14344" name="Text Box 8">
            <a:hlinkClick r:id="rId2"/>
          </p:cNvPr>
          <p:cNvSpPr txBox="1">
            <a:spLocks noChangeArrowheads="1"/>
          </p:cNvSpPr>
          <p:nvPr/>
        </p:nvSpPr>
        <p:spPr bwMode="auto">
          <a:xfrm>
            <a:off x="2705100" y="3547646"/>
            <a:ext cx="3733800" cy="338554"/>
          </a:xfrm>
          <a:prstGeom prst="rect">
            <a:avLst/>
          </a:prstGeom>
          <a:noFill/>
          <a:ln w="9525">
            <a:noFill/>
            <a:miter lim="800000"/>
            <a:headEnd/>
            <a:tailEnd/>
          </a:ln>
          <a:effectLst/>
        </p:spPr>
        <p:txBody>
          <a:bodyPr wrap="square">
            <a:spAutoFit/>
          </a:bodyPr>
          <a:lstStyle/>
          <a:p>
            <a:pPr algn="ctr"/>
            <a:r>
              <a:rPr lang="en-US" sz="1600" b="1" dirty="0"/>
              <a:t>www.animationfactory.com</a:t>
            </a:r>
          </a:p>
        </p:txBody>
      </p:sp>
      <p:sp>
        <p:nvSpPr>
          <p:cNvPr id="12" name="Text Box 7"/>
          <p:cNvSpPr txBox="1">
            <a:spLocks noChangeArrowheads="1"/>
          </p:cNvSpPr>
          <p:nvPr/>
        </p:nvSpPr>
        <p:spPr bwMode="auto">
          <a:xfrm>
            <a:off x="2590800" y="4038600"/>
            <a:ext cx="3962400" cy="461665"/>
          </a:xfrm>
          <a:prstGeom prst="rect">
            <a:avLst/>
          </a:prstGeom>
          <a:noFill/>
          <a:ln w="9525">
            <a:noFill/>
            <a:miter lim="800000"/>
            <a:headEnd/>
            <a:tailEnd/>
          </a:ln>
          <a:effectLst/>
        </p:spPr>
        <p:txBody>
          <a:bodyPr wrap="square">
            <a:spAutoFit/>
          </a:bodyPr>
          <a:lstStyle/>
          <a:p>
            <a:pPr algn="ctr">
              <a:spcBef>
                <a:spcPct val="50000"/>
              </a:spcBef>
            </a:pPr>
            <a:r>
              <a:rPr lang="en-US" sz="1200" b="1" dirty="0" smtClean="0"/>
              <a:t>500,000 Downloadable PowerPoint Templates, Animated Clip Art, Backgrounds and Videos</a:t>
            </a:r>
            <a:endParaRPr lang="en-US" sz="1200" b="1" dirty="0"/>
          </a:p>
        </p:txBody>
      </p:sp>
      <p:pic>
        <p:nvPicPr>
          <p:cNvPr id="13" name="Picture 12" descr="af_logo_long.png">
            <a:hlinkClick r:id="rId2"/>
          </p:cNvPr>
          <p:cNvPicPr>
            <a:picLocks noChangeAspect="1"/>
          </p:cNvPicPr>
          <p:nvPr/>
        </p:nvPicPr>
        <p:blipFill>
          <a:blip r:embed="rId3" cstate="print"/>
          <a:stretch>
            <a:fillRect/>
          </a:stretch>
        </p:blipFill>
        <p:spPr>
          <a:xfrm>
            <a:off x="1371600" y="2917777"/>
            <a:ext cx="6400800" cy="81602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federal government has websites for a variety of topics and issues:</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sz="3200" dirty="0" smtClean="0">
                <a:solidFill>
                  <a:schemeClr val="accent2"/>
                </a:solidFill>
              </a:rPr>
              <a:t>Kids.gov:</a:t>
            </a:r>
            <a:endParaRPr lang="en-US" sz="3200" dirty="0" smtClean="0">
              <a:solidFill>
                <a:schemeClr val="accent2"/>
              </a:solidFill>
              <a:hlinkClick r:id="rId2"/>
            </a:endParaRPr>
          </a:p>
          <a:p>
            <a:pPr>
              <a:buNone/>
            </a:pPr>
            <a:r>
              <a:rPr lang="en-US" dirty="0" smtClean="0">
                <a:hlinkClick r:id="rId2"/>
              </a:rPr>
              <a:t>http://kids.usa.gov/</a:t>
            </a:r>
            <a:r>
              <a:rPr lang="en-US" dirty="0" smtClean="0"/>
              <a:t>:   </a:t>
            </a:r>
            <a:r>
              <a:rPr lang="en-US" dirty="0" smtClean="0">
                <a:solidFill>
                  <a:schemeClr val="tx1"/>
                </a:solidFill>
              </a:rPr>
              <a:t>This site has  interesting facts, games, and  resources for a variety of age groups.  This is a one-stop shop for a lot of topics:  math, science, money, music, etc.   There’s also a section for  teachers and parents to help teach government sources to students and children.</a:t>
            </a:r>
          </a:p>
          <a:p>
            <a:pPr>
              <a:buNone/>
            </a:pPr>
            <a:endParaRPr lang="en-US" dirty="0" smtClean="0">
              <a:solidFill>
                <a:schemeClr val="tx1"/>
              </a:solidFill>
            </a:endParaRPr>
          </a:p>
          <a:p>
            <a:pPr>
              <a:buNone/>
            </a:pPr>
            <a:endParaRPr lang="en-US" dirty="0" smtClean="0">
              <a:solidFill>
                <a:schemeClr val="tx1"/>
              </a:solidFill>
            </a:endParaRP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Kids.gov Arts:</a:t>
            </a:r>
            <a:endParaRPr lang="en-US" sz="4800" dirty="0"/>
          </a:p>
        </p:txBody>
      </p:sp>
      <p:pic>
        <p:nvPicPr>
          <p:cNvPr id="4" name="Content Placeholder 3" descr="kids.gov art.JPG"/>
          <p:cNvPicPr>
            <a:picLocks noGrp="1" noChangeAspect="1"/>
          </p:cNvPicPr>
          <p:nvPr>
            <p:ph idx="1"/>
          </p:nvPr>
        </p:nvPicPr>
        <p:blipFill>
          <a:blip r:embed="rId2" cstate="print"/>
          <a:stretch>
            <a:fillRect/>
          </a:stretch>
        </p:blipFill>
        <p:spPr>
          <a:xfrm>
            <a:off x="381000" y="1143000"/>
            <a:ext cx="8077200" cy="5486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Ben’s Guide</a:t>
            </a:r>
            <a:endParaRPr lang="en-US" dirty="0"/>
          </a:p>
        </p:txBody>
      </p:sp>
      <p:sp>
        <p:nvSpPr>
          <p:cNvPr id="3" name="Content Placeholder 2"/>
          <p:cNvSpPr>
            <a:spLocks noGrp="1"/>
          </p:cNvSpPr>
          <p:nvPr>
            <p:ph idx="1"/>
          </p:nvPr>
        </p:nvSpPr>
        <p:spPr>
          <a:xfrm>
            <a:off x="228600" y="1219200"/>
            <a:ext cx="8763000" cy="5410200"/>
          </a:xfrm>
        </p:spPr>
        <p:txBody>
          <a:bodyPr/>
          <a:lstStyle/>
          <a:p>
            <a:endParaRPr lang="en-US" dirty="0" smtClean="0"/>
          </a:p>
          <a:p>
            <a:endParaRPr lang="en-US" dirty="0"/>
          </a:p>
        </p:txBody>
      </p:sp>
      <p:sp>
        <p:nvSpPr>
          <p:cNvPr id="4" name="Rectangle 3"/>
          <p:cNvSpPr/>
          <p:nvPr/>
        </p:nvSpPr>
        <p:spPr>
          <a:xfrm>
            <a:off x="0" y="1447800"/>
            <a:ext cx="6629400" cy="4524315"/>
          </a:xfrm>
          <a:prstGeom prst="rect">
            <a:avLst/>
          </a:prstGeom>
        </p:spPr>
        <p:txBody>
          <a:bodyPr wrap="square">
            <a:spAutoFit/>
          </a:bodyPr>
          <a:lstStyle/>
          <a:p>
            <a:endParaRPr lang="en-US" dirty="0" smtClean="0">
              <a:solidFill>
                <a:schemeClr val="accent2"/>
              </a:solidFill>
            </a:endParaRPr>
          </a:p>
          <a:p>
            <a:endParaRPr lang="en-US" dirty="0" smtClean="0">
              <a:solidFill>
                <a:schemeClr val="accent2"/>
              </a:solidFill>
            </a:endParaRPr>
          </a:p>
          <a:p>
            <a:pPr>
              <a:buFont typeface="Arial" pitchFamily="34" charset="0"/>
              <a:buChar char="•"/>
            </a:pPr>
            <a:r>
              <a:rPr lang="en-US" sz="2800" dirty="0" smtClean="0">
                <a:hlinkClick r:id="rId2"/>
              </a:rPr>
              <a:t>http://bensguide.gpo.gov/3-5/index.html</a:t>
            </a:r>
            <a:r>
              <a:rPr lang="en-US" sz="2800" dirty="0" smtClean="0"/>
              <a:t>.   If you want to learn about government, how laws are made, how our President and Congress get elected, and facts about the United States-you can find that here.   In addition to information, there are games and activities for different ages and skill levels!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Ben’s Guide Games:</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Find the Map game </a:t>
            </a:r>
            <a:endParaRPr lang="en-US" dirty="0">
              <a:solidFill>
                <a:schemeClr val="tx1"/>
              </a:solidFill>
            </a:endParaRPr>
          </a:p>
        </p:txBody>
      </p:sp>
      <p:pic>
        <p:nvPicPr>
          <p:cNvPr id="4" name="Content Placeholder 3" descr="Ben's Guide find the map game.PNG"/>
          <p:cNvPicPr>
            <a:picLocks noGrp="1" noChangeAspect="1"/>
          </p:cNvPicPr>
          <p:nvPr>
            <p:ph sz="half" idx="2"/>
          </p:nvPr>
        </p:nvPicPr>
        <p:blipFill>
          <a:blip r:embed="rId2" cstate="print"/>
          <a:stretch>
            <a:fillRect/>
          </a:stretch>
        </p:blipFill>
        <p:spPr>
          <a:xfrm>
            <a:off x="457200" y="2480926"/>
            <a:ext cx="4040188" cy="3339185"/>
          </a:xfrm>
        </p:spPr>
      </p:pic>
      <p:sp>
        <p:nvSpPr>
          <p:cNvPr id="6" name="Text Placeholder 5"/>
          <p:cNvSpPr>
            <a:spLocks noGrp="1"/>
          </p:cNvSpPr>
          <p:nvPr>
            <p:ph type="body" sz="quarter" idx="3"/>
          </p:nvPr>
        </p:nvSpPr>
        <p:spPr/>
        <p:txBody>
          <a:bodyPr/>
          <a:lstStyle/>
          <a:p>
            <a:r>
              <a:rPr lang="en-US" dirty="0" smtClean="0">
                <a:solidFill>
                  <a:schemeClr val="tx1"/>
                </a:solidFill>
              </a:rPr>
              <a:t>Interactive games</a:t>
            </a:r>
            <a:endParaRPr lang="en-US" dirty="0">
              <a:solidFill>
                <a:schemeClr val="tx1"/>
              </a:solidFill>
            </a:endParaRPr>
          </a:p>
        </p:txBody>
      </p:sp>
      <p:pic>
        <p:nvPicPr>
          <p:cNvPr id="8" name="Content Placeholder 7" descr="ben's guide games.JPG"/>
          <p:cNvPicPr>
            <a:picLocks noGrp="1" noChangeAspect="1"/>
          </p:cNvPicPr>
          <p:nvPr>
            <p:ph sz="quarter" idx="4"/>
          </p:nvPr>
        </p:nvPicPr>
        <p:blipFill>
          <a:blip r:embed="rId3" cstate="print"/>
          <a:stretch>
            <a:fillRect/>
          </a:stretch>
        </p:blipFill>
        <p:spPr>
          <a:xfrm>
            <a:off x="4645025" y="2402724"/>
            <a:ext cx="4041775" cy="349558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Government and Civics:</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Kids in the House:  </a:t>
            </a:r>
            <a:r>
              <a:rPr lang="en-US" dirty="0" smtClean="0">
                <a:hlinkClick r:id="rId2"/>
              </a:rPr>
              <a:t>http://kids.clerk.house.gov/</a:t>
            </a:r>
            <a:r>
              <a:rPr lang="en-US" dirty="0" smtClean="0">
                <a:solidFill>
                  <a:schemeClr val="accent2"/>
                </a:solidFill>
              </a:rPr>
              <a:t>.  </a:t>
            </a:r>
            <a:r>
              <a:rPr lang="en-US" dirty="0" smtClean="0">
                <a:solidFill>
                  <a:schemeClr val="tx1"/>
                </a:solidFill>
              </a:rPr>
              <a:t>This site is provided by the Clerk of the U.S. House of Representatives.   You can learn the history of the U.S. Government; notable, fun facts; and how laws are made in this country.   The site has information for young learners, grade school, middle school, and high school-something for everybody!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_HallPass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6E9B0F-DB2C-430E-AF1F-C1E34A0C4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600</TotalTime>
  <Words>1333</Words>
  <Application>Microsoft Office PowerPoint</Application>
  <PresentationFormat>On-screen Show (4:3)</PresentationFormat>
  <Paragraphs>93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AF_HallPasses</vt:lpstr>
      <vt:lpstr>Federal Government  Websites for Kids</vt:lpstr>
      <vt:lpstr>How can federal documents help me??</vt:lpstr>
      <vt:lpstr>Federal Documents:  then and  now:</vt:lpstr>
      <vt:lpstr>Websites!</vt:lpstr>
      <vt:lpstr>The federal government has websites for a variety of topics and issues:</vt:lpstr>
      <vt:lpstr>Kids.gov Arts:</vt:lpstr>
      <vt:lpstr>Ben’s Guide</vt:lpstr>
      <vt:lpstr>Ben’s Guide Games:</vt:lpstr>
      <vt:lpstr>Government and Civics:</vt:lpstr>
      <vt:lpstr>Information for middle and high school learners:</vt:lpstr>
      <vt:lpstr>There’s More!</vt:lpstr>
      <vt:lpstr>Cartoons about the U.S. Mint:</vt:lpstr>
      <vt:lpstr>TreasuryDirect Kids:</vt:lpstr>
      <vt:lpstr>Interactive History of the Savings Bond:</vt:lpstr>
      <vt:lpstr>Health and Fitness!</vt:lpstr>
      <vt:lpstr>Let’s Move! </vt:lpstr>
      <vt:lpstr>President’s Council on Fitness, Sports, and Nutrition:</vt:lpstr>
      <vt:lpstr>Be Active!</vt:lpstr>
      <vt:lpstr>Health, Wellness, Safety:</vt:lpstr>
      <vt:lpstr>CDC Page for Adolescents:   </vt:lpstr>
      <vt:lpstr>Education </vt:lpstr>
      <vt:lpstr>College Resources:   </vt:lpstr>
      <vt:lpstr>JOBS!  </vt:lpstr>
      <vt:lpstr>USA Jobs for recent graduates:</vt:lpstr>
      <vt:lpstr>Career Information:</vt:lpstr>
      <vt:lpstr>Possible Careers???!!!</vt:lpstr>
      <vt:lpstr>Product Safety and Consumer protection: </vt:lpstr>
      <vt:lpstr>You Are Here! </vt:lpstr>
      <vt:lpstr>Library of Congress:</vt:lpstr>
      <vt:lpstr>America’s Library:</vt:lpstr>
      <vt:lpstr>Read.gov:</vt:lpstr>
      <vt:lpstr>USDA for kids:</vt:lpstr>
      <vt:lpstr>USDA for Kids Page:</vt:lpstr>
      <vt:lpstr>Animals!</vt:lpstr>
      <vt:lpstr>Learn about nature/environment:</vt:lpstr>
      <vt:lpstr>Girls Only!  </vt:lpstr>
      <vt:lpstr>Health tips, advice, and free stuff!</vt:lpstr>
      <vt:lpstr>Federal Bureau of Investigations (FBI)</vt:lpstr>
      <vt:lpstr>Want to be a Special Agent???!!!</vt:lpstr>
      <vt:lpstr>Slide 40</vt:lpstr>
      <vt:lpstr>Slide 41</vt:lpstr>
      <vt:lpstr>Slide 42</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Government  Websites for Kids</dc:title>
  <dc:creator>kbrown-harden</dc:creator>
  <cp:lastModifiedBy>kbrown-harden</cp:lastModifiedBy>
  <cp:revision>43</cp:revision>
  <dcterms:created xsi:type="dcterms:W3CDTF">2013-04-24T17:27:17Z</dcterms:created>
  <dcterms:modified xsi:type="dcterms:W3CDTF">2013-06-19T20:11:51Z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TC103367949990</vt:lpwstr>
  </property>
</Properties>
</file>