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2_F41990B3.xml" ContentType="application/vnd.ms-powerpoint.comments+xml"/>
  <Override PartName="/ppt/comments/modernComment_473_BF33FEB1.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108" r:id="rId4"/>
  </p:sldMasterIdLst>
  <p:notesMasterIdLst>
    <p:notesMasterId r:id="rId45"/>
  </p:notesMasterIdLst>
  <p:handoutMasterIdLst>
    <p:handoutMasterId r:id="rId46"/>
  </p:handoutMasterIdLst>
  <p:sldIdLst>
    <p:sldId id="256" r:id="rId5"/>
    <p:sldId id="1178" r:id="rId6"/>
    <p:sldId id="257" r:id="rId7"/>
    <p:sldId id="1181" r:id="rId8"/>
    <p:sldId id="261" r:id="rId9"/>
    <p:sldId id="258" r:id="rId10"/>
    <p:sldId id="262" r:id="rId11"/>
    <p:sldId id="1136" r:id="rId12"/>
    <p:sldId id="1138" r:id="rId13"/>
    <p:sldId id="1137" r:id="rId14"/>
    <p:sldId id="1139" r:id="rId15"/>
    <p:sldId id="1146" r:id="rId16"/>
    <p:sldId id="1147" r:id="rId17"/>
    <p:sldId id="1149" r:id="rId18"/>
    <p:sldId id="1148" r:id="rId19"/>
    <p:sldId id="1140" r:id="rId20"/>
    <p:sldId id="1141" r:id="rId21"/>
    <p:sldId id="1142" r:id="rId22"/>
    <p:sldId id="1143" r:id="rId23"/>
    <p:sldId id="855" r:id="rId24"/>
    <p:sldId id="844" r:id="rId25"/>
    <p:sldId id="1123" r:id="rId26"/>
    <p:sldId id="845" r:id="rId27"/>
    <p:sldId id="1118" r:id="rId28"/>
    <p:sldId id="1119" r:id="rId29"/>
    <p:sldId id="1125" r:id="rId30"/>
    <p:sldId id="1121" r:id="rId31"/>
    <p:sldId id="1122" r:id="rId32"/>
    <p:sldId id="979" r:id="rId33"/>
    <p:sldId id="980" r:id="rId34"/>
    <p:sldId id="947" r:id="rId35"/>
    <p:sldId id="1151" r:id="rId36"/>
    <p:sldId id="971" r:id="rId37"/>
    <p:sldId id="955" r:id="rId38"/>
    <p:sldId id="1145" r:id="rId39"/>
    <p:sldId id="1179" r:id="rId40"/>
    <p:sldId id="1180" r:id="rId41"/>
    <p:sldId id="1182" r:id="rId42"/>
    <p:sldId id="1183" r:id="rId43"/>
    <p:sldId id="371" r:id="rId44"/>
  </p:sldIdLst>
  <p:sldSz cx="12192000" cy="6858000"/>
  <p:notesSz cx="7010400" cy="9296400"/>
  <p:defaultTextStyle>
    <a:defPPr>
      <a:defRPr lang="en-US"/>
    </a:defPPr>
    <a:lvl1pPr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F4081"/>
    <a:srgbClr val="3366CC"/>
    <a:srgbClr val="FFFFCC"/>
    <a:srgbClr val="009900"/>
    <a:srgbClr val="CC0000"/>
    <a:srgbClr val="F0EFE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04852-30EE-4477-BB2E-C6D0B4D641F9}" v="307" dt="2025-05-27T17:25:02.851"/>
    <p1510:client id="{36B7B80E-CA95-48F3-2315-E3F87BF2FCCF}" v="26" dt="2025-05-27T17:11:33.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omments/modernComment_102_F41990B3.xml><?xml version="1.0" encoding="utf-8"?>
<p188:cmLst xmlns:a="http://schemas.openxmlformats.org/drawingml/2006/main" xmlns:r="http://schemas.openxmlformats.org/officeDocument/2006/relationships" xmlns:p188="http://schemas.microsoft.com/office/powerpoint/2018/8/main">
  <p188:cm id="{678760DF-6134-4E5B-B87C-544A505848FB}" authorId="{00000000-0000-0000-0000-000000000000}" created="2025-05-08T19:31:49.750">
    <ac:txMkLst xmlns:ac="http://schemas.microsoft.com/office/drawing/2013/main/command">
      <pc:docMk xmlns:pc="http://schemas.microsoft.com/office/powerpoint/2013/main/command"/>
      <pc:sldMk xmlns:pc="http://schemas.microsoft.com/office/powerpoint/2013/main/command" cId="4095316147" sldId="258"/>
      <ac:spMk id="3" creationId="{5F86FBEB-C05B-4B02-9283-A2A7BA8C8EA3}"/>
      <ac:txMk cp="431" len="1">
        <ac:context len="520" hash="4162463825"/>
      </ac:txMk>
    </ac:txMkLst>
    <p188:pos x="3259379" y="3249864"/>
    <p188:replyLst>
      <p188:reply id="{BFE42D08-AA87-408D-A36C-5D3FB9440FB4}" authorId="{00000000-0000-0000-0000-000000000000}" created="2025-05-09T11:06:28.411">
        <p188:txBody>
          <a:bodyPr/>
          <a:lstStyle/>
          <a:p>
            <a:r>
              <a:rPr lang="en-US"/>
              <a:t>Agree! Dave/Emily can you help us to ensure this is correct?</a:t>
            </a:r>
          </a:p>
        </p188:txBody>
      </p188:reply>
      <p188:reply id="{D3EBE783-AF9E-4903-AF92-D423BD6BBD41}" authorId="{00000000-0000-0000-0000-000000000000}" created="2025-05-12T13:18:05.246">
        <p188:txBody>
          <a:bodyPr/>
          <a:lstStyle/>
          <a:p>
            <a:r>
              <a:rPr lang="en-US"/>
              <a:t>Changed reference to SEA 1 from this past session.</a:t>
            </a:r>
          </a:p>
        </p188:txBody>
        <p188:extLst>
          <p:ext xmlns:p="http://schemas.openxmlformats.org/presentationml/2006/main" uri="{57CB4572-C831-44C2-8A1C-0ADB6CCDFE69}">
            <p223:reactions xmlns:p223="http://schemas.microsoft.com/office/powerpoint/2022/03/main">
              <p223:rxn type="👍">
                <p223:instance time="2025-05-12T13:21:18.291" authorId="{00000000-0000-0000-0000-000000000000}"/>
                <p223:instance time="2025-05-12T16:51:20.427" authorId="{00000000-0000-0000-0000-000000000000}"/>
              </p223:rxn>
            </p223:reactions>
          </p:ext>
        </p188:extLst>
      </p188:reply>
    </p188:replyLst>
    <p188:txBody>
      <a:bodyPr/>
      <a:lstStyle/>
      <a:p>
        <a:r>
          <a:rPr lang="en-US"/>
          <a:t>This needs replaced with the new code citation or bill number.</a:t>
        </a:r>
      </a:p>
    </p188:txBody>
    <p188:extLst>
      <p:ext xmlns:p="http://schemas.openxmlformats.org/presentationml/2006/main" uri="{57CB4572-C831-44C2-8A1C-0ADB6CCDFE69}">
        <p223:reactions xmlns:p223="http://schemas.microsoft.com/office/powerpoint/2022/03/main">
          <p223:rxn type="👍">
            <p223:instance time="2025-05-09T11:05:49.676" authorId="{00000000-0000-0000-0000-000000000000}"/>
          </p223:rxn>
        </p223:reactions>
      </p:ext>
      <p:ext xmlns:p="http://schemas.openxmlformats.org/presentationml/2006/main" uri="{5BB2D875-25FF-4072-B9AC-8F64D62656EB}">
        <p228:taskDetails xmlns:p228="http://schemas.microsoft.com/office/powerpoint/2022/08/main" xmlns="">
          <p228:history/>
        </p228:taskDetails>
      </p:ext>
    </p188:extLst>
  </p188:cm>
</p188:cmLst>
</file>

<file path=ppt/comments/modernComment_473_BF33FEB1.xml><?xml version="1.0" encoding="utf-8"?>
<p188:cmLst xmlns:a="http://schemas.openxmlformats.org/drawingml/2006/main" xmlns:r="http://schemas.openxmlformats.org/officeDocument/2006/relationships" xmlns:p188="http://schemas.microsoft.com/office/powerpoint/2018/8/main">
  <p188:cm id="{0CFDD0BE-7D3D-41D0-BEAC-9CF51318F7C6}" authorId="{00000000-0000-0000-0000-000000000000}" created="2025-05-12T13:31:41.227">
    <ac:txMkLst xmlns:ac="http://schemas.microsoft.com/office/drawing/2013/main/command">
      <pc:docMk xmlns:pc="http://schemas.microsoft.com/office/powerpoint/2013/main/command"/>
      <pc:sldMk xmlns:pc="http://schemas.microsoft.com/office/powerpoint/2013/main/command" cId="3207855793" sldId="1139"/>
      <ac:spMk id="3" creationId="{1A9DF614-939B-4F21-A54F-F095388D4945}"/>
      <ac:txMk cp="530" len="13">
        <ac:context len="649" hash="2852063545"/>
      </ac:txMk>
    </ac:txMkLst>
    <p188:pos x="6809127" y="3607652"/>
    <p188:replyLst>
      <p188:reply id="{76F4D5FB-DCF8-4866-A307-89B343EDF5B2}" authorId="{00000000-0000-0000-0000-000000000000}" created="2025-05-12T16:54:15.141">
        <p188:txBody>
          <a:bodyPr/>
          <a:lstStyle/>
          <a:p>
            <a:r>
              <a:rPr lang="en-US"/>
              <a:t>Thank you! I have added extra text to the footnote mentioning this.</a:t>
            </a:r>
          </a:p>
        </p188:txBody>
      </p188:reply>
    </p188:replyLst>
    <p188:txBody>
      <a:bodyPr/>
      <a:lstStyle/>
      <a:p>
        <a:r>
          <a:rPr lang="en-US"/>
          <a:t>Labor Day falls on September 1 this year. </a:t>
        </a:r>
      </a:p>
    </p188:txBody>
    <p188:extLst>
      <p:ext xmlns:p="http://schemas.openxmlformats.org/presentationml/2006/main" uri="{5BB2D875-25FF-4072-B9AC-8F64D62656EB}">
        <p228:taskDetails xmlns:p228="http://schemas.microsoft.com/office/powerpoint/2022/08/main" xmlns="">
          <p228:history/>
        </p228:taskDetail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a:extLst>
              <a:ext uri="{FF2B5EF4-FFF2-40B4-BE49-F238E27FC236}">
                <a16:creationId xmlns:a16="http://schemas.microsoft.com/office/drawing/2014/main" id="{D40400E7-5B4D-497A-B1AD-CF40B3111F36}"/>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defTabSz="928688" eaLnBrk="1" hangingPunct="1">
              <a:defRPr kumimoji="0" sz="1200">
                <a:latin typeface="Arial Narrow" pitchFamily="34" charset="0"/>
                <a:cs typeface="Arial" charset="0"/>
              </a:defRPr>
            </a:lvl1pPr>
          </a:lstStyle>
          <a:p>
            <a:pPr>
              <a:defRPr/>
            </a:pPr>
            <a:endParaRPr lang="en-US"/>
          </a:p>
        </p:txBody>
      </p:sp>
      <p:sp>
        <p:nvSpPr>
          <p:cNvPr id="628739" name="Rectangle 3">
            <a:extLst>
              <a:ext uri="{FF2B5EF4-FFF2-40B4-BE49-F238E27FC236}">
                <a16:creationId xmlns:a16="http://schemas.microsoft.com/office/drawing/2014/main" id="{472BD1BE-9DE4-4EBF-9B5D-054F3E9B28A3}"/>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defTabSz="928688" eaLnBrk="1" hangingPunct="1">
              <a:defRPr kumimoji="0" sz="1200">
                <a:latin typeface="Arial Narrow" pitchFamily="34" charset="0"/>
                <a:cs typeface="Arial" charset="0"/>
              </a:defRPr>
            </a:lvl1pPr>
          </a:lstStyle>
          <a:p>
            <a:pPr>
              <a:defRPr/>
            </a:pPr>
            <a:fld id="{E7C2AF2E-F808-4FB1-960B-244F00C9A449}" type="datetime1">
              <a:rPr lang="en-US"/>
              <a:pPr>
                <a:defRPr/>
              </a:pPr>
              <a:t>5/28/2025</a:t>
            </a:fld>
            <a:endParaRPr lang="en-US"/>
          </a:p>
        </p:txBody>
      </p:sp>
      <p:sp>
        <p:nvSpPr>
          <p:cNvPr id="628740" name="Rectangle 4">
            <a:extLst>
              <a:ext uri="{FF2B5EF4-FFF2-40B4-BE49-F238E27FC236}">
                <a16:creationId xmlns:a16="http://schemas.microsoft.com/office/drawing/2014/main" id="{AA555065-3626-4867-82E2-F308DC954E9F}"/>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defTabSz="928688" eaLnBrk="1" hangingPunct="1">
              <a:defRPr kumimoji="0" sz="1200">
                <a:latin typeface="Arial Narrow" pitchFamily="34" charset="0"/>
                <a:cs typeface="Arial" charset="0"/>
              </a:defRPr>
            </a:lvl1pPr>
          </a:lstStyle>
          <a:p>
            <a:pPr>
              <a:defRPr/>
            </a:pPr>
            <a:endParaRPr lang="en-US"/>
          </a:p>
        </p:txBody>
      </p:sp>
      <p:sp>
        <p:nvSpPr>
          <p:cNvPr id="628741" name="Rectangle 5">
            <a:extLst>
              <a:ext uri="{FF2B5EF4-FFF2-40B4-BE49-F238E27FC236}">
                <a16:creationId xmlns:a16="http://schemas.microsoft.com/office/drawing/2014/main" id="{2D66CA3F-83C4-4C2B-AB58-C286E9D4E125}"/>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defTabSz="928688" eaLnBrk="1" hangingPunct="1">
              <a:defRPr kumimoji="0" sz="1200">
                <a:latin typeface="Arial Narrow" panose="020B0606020202030204" pitchFamily="34" charset="0"/>
              </a:defRPr>
            </a:lvl1pPr>
          </a:lstStyle>
          <a:p>
            <a:pPr>
              <a:defRPr/>
            </a:pPr>
            <a:fld id="{8EA04F85-2567-4FF1-B603-B6941F75F99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6690" name="Rectangle 2">
            <a:extLst>
              <a:ext uri="{FF2B5EF4-FFF2-40B4-BE49-F238E27FC236}">
                <a16:creationId xmlns:a16="http://schemas.microsoft.com/office/drawing/2014/main" id="{D80451EC-881A-44C2-9533-DE8DECC622CB}"/>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defTabSz="928688" eaLnBrk="1" hangingPunct="1">
              <a:defRPr kumimoji="0" sz="1200">
                <a:latin typeface="Arial Narrow" pitchFamily="34" charset="0"/>
                <a:cs typeface="Arial" charset="0"/>
              </a:defRPr>
            </a:lvl1pPr>
          </a:lstStyle>
          <a:p>
            <a:pPr>
              <a:defRPr/>
            </a:pPr>
            <a:endParaRPr lang="en-US"/>
          </a:p>
        </p:txBody>
      </p:sp>
      <p:sp>
        <p:nvSpPr>
          <p:cNvPr id="626691" name="Rectangle 3">
            <a:extLst>
              <a:ext uri="{FF2B5EF4-FFF2-40B4-BE49-F238E27FC236}">
                <a16:creationId xmlns:a16="http://schemas.microsoft.com/office/drawing/2014/main" id="{0B119DDB-2B0F-4E97-BC8C-E52E36636FA3}"/>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defTabSz="928688" eaLnBrk="1" hangingPunct="1">
              <a:defRPr kumimoji="0" sz="1200">
                <a:latin typeface="Arial Narrow" pitchFamily="34" charset="0"/>
                <a:cs typeface="Arial" charset="0"/>
              </a:defRPr>
            </a:lvl1pPr>
          </a:lstStyle>
          <a:p>
            <a:pPr>
              <a:defRPr/>
            </a:pPr>
            <a:fld id="{E4EA3E64-9B79-42EE-A8B6-1FA86921C787}" type="datetime1">
              <a:rPr lang="en-US"/>
              <a:pPr>
                <a:defRPr/>
              </a:pPr>
              <a:t>5/28/2025</a:t>
            </a:fld>
            <a:endParaRPr lang="en-US"/>
          </a:p>
        </p:txBody>
      </p:sp>
      <p:sp>
        <p:nvSpPr>
          <p:cNvPr id="10244" name="Rectangle 4">
            <a:extLst>
              <a:ext uri="{FF2B5EF4-FFF2-40B4-BE49-F238E27FC236}">
                <a16:creationId xmlns:a16="http://schemas.microsoft.com/office/drawing/2014/main" id="{CACE834D-72B5-42FF-863E-49AD29F457D7}"/>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6693" name="Rectangle 5">
            <a:extLst>
              <a:ext uri="{FF2B5EF4-FFF2-40B4-BE49-F238E27FC236}">
                <a16:creationId xmlns:a16="http://schemas.microsoft.com/office/drawing/2014/main" id="{FA4E7995-FE00-4C82-ACAA-45A26F04BCDD}"/>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6695" name="Rectangle 7">
            <a:extLst>
              <a:ext uri="{FF2B5EF4-FFF2-40B4-BE49-F238E27FC236}">
                <a16:creationId xmlns:a16="http://schemas.microsoft.com/office/drawing/2014/main" id="{BDE911B7-1B2E-4DC9-9F88-AA302E7C96D8}"/>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defTabSz="928688" eaLnBrk="1" hangingPunct="1">
              <a:defRPr kumimoji="0" sz="1200">
                <a:latin typeface="Arial Narrow" panose="020B0606020202030204" pitchFamily="34" charset="0"/>
              </a:defRPr>
            </a:lvl1pPr>
          </a:lstStyle>
          <a:p>
            <a:pPr>
              <a:defRPr/>
            </a:pPr>
            <a:fld id="{2E415910-2DD3-4639-AC0B-538B4882D6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t>Tax Cap deadline = (Ind. Code § 6-1.1-20.6-11.1)</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p>
          <a:p>
            <a:pPr marL="0" marR="0" lvl="0" indent="0" algn="l" defTabSz="914400" rtl="0" eaLnBrk="0" fontAlgn="base" latinLnBrk="0" hangingPunct="0">
              <a:lnSpc>
                <a:spcPct val="100000"/>
              </a:lnSpc>
              <a:spcBef>
                <a:spcPct val="0"/>
              </a:spcBef>
              <a:spcAft>
                <a:spcPct val="0"/>
              </a:spcAft>
              <a:buClrTx/>
              <a:buSzTx/>
              <a:buFontTx/>
              <a:buNone/>
              <a:tabLst/>
              <a:defRPr/>
            </a:pPr>
            <a:r>
              <a:rPr lang="en-US"/>
              <a:t>Tax Cap = The report will be posted on the Department's website and the values will be loaded onto the Form 3 in the Gateway – Budget.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a:defRPr/>
            </a:pPr>
            <a:fld id="{A823D4D3-77C5-4A72-97F7-589F96D6F206}" type="slidenum">
              <a:rPr lang="en-US" smtClean="0"/>
              <a:pPr>
                <a:defRPr/>
              </a:pPr>
              <a:t>25</a:t>
            </a:fld>
            <a:endParaRPr lang="en-US"/>
          </a:p>
        </p:txBody>
      </p:sp>
    </p:spTree>
    <p:extLst>
      <p:ext uri="{BB962C8B-B14F-4D97-AF65-F5344CB8AC3E}">
        <p14:creationId xmlns:p14="http://schemas.microsoft.com/office/powerpoint/2010/main" val="49955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Review the Budget Calendar each year for any changes </a:t>
            </a:r>
            <a:endParaRPr lang="en-US"/>
          </a:p>
        </p:txBody>
      </p:sp>
      <p:sp>
        <p:nvSpPr>
          <p:cNvPr id="4" name="Slide Number Placeholder 3"/>
          <p:cNvSpPr>
            <a:spLocks noGrp="1"/>
          </p:cNvSpPr>
          <p:nvPr>
            <p:ph type="sldNum" sz="quarter" idx="5"/>
          </p:nvPr>
        </p:nvSpPr>
        <p:spPr/>
        <p:txBody>
          <a:bodyPr/>
          <a:lstStyle/>
          <a:p>
            <a:pPr>
              <a:defRPr/>
            </a:pPr>
            <a:fld id="{A823D4D3-77C5-4A72-97F7-589F96D6F206}" type="slidenum">
              <a:rPr lang="en-US" smtClean="0"/>
              <a:pPr>
                <a:defRPr/>
              </a:pPr>
              <a:t>31</a:t>
            </a:fld>
            <a:endParaRPr lang="en-US"/>
          </a:p>
        </p:txBody>
      </p:sp>
    </p:spTree>
    <p:extLst>
      <p:ext uri="{BB962C8B-B14F-4D97-AF65-F5344CB8AC3E}">
        <p14:creationId xmlns:p14="http://schemas.microsoft.com/office/powerpoint/2010/main" val="329055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Review the Budget Calendar each year for any changes </a:t>
            </a:r>
            <a:endParaRPr lang="en-US"/>
          </a:p>
        </p:txBody>
      </p:sp>
      <p:sp>
        <p:nvSpPr>
          <p:cNvPr id="4" name="Slide Number Placeholder 3"/>
          <p:cNvSpPr>
            <a:spLocks noGrp="1"/>
          </p:cNvSpPr>
          <p:nvPr>
            <p:ph type="sldNum" sz="quarter" idx="5"/>
          </p:nvPr>
        </p:nvSpPr>
        <p:spPr/>
        <p:txBody>
          <a:bodyPr/>
          <a:lstStyle/>
          <a:p>
            <a:pPr>
              <a:defRPr/>
            </a:pPr>
            <a:fld id="{A823D4D3-77C5-4A72-97F7-589F96D6F206}" type="slidenum">
              <a:rPr lang="en-US" smtClean="0"/>
              <a:pPr>
                <a:defRPr/>
              </a:pPr>
              <a:t>32</a:t>
            </a:fld>
            <a:endParaRPr lang="en-US"/>
          </a:p>
        </p:txBody>
      </p:sp>
    </p:spTree>
    <p:extLst>
      <p:ext uri="{BB962C8B-B14F-4D97-AF65-F5344CB8AC3E}">
        <p14:creationId xmlns:p14="http://schemas.microsoft.com/office/powerpoint/2010/main" val="128888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823D4D3-77C5-4A72-97F7-589F96D6F206}" type="slidenum">
              <a:rPr lang="en-US" smtClean="0"/>
              <a:pPr>
                <a:defRPr/>
              </a:pPr>
              <a:t>34</a:t>
            </a:fld>
            <a:endParaRPr lang="en-US"/>
          </a:p>
        </p:txBody>
      </p:sp>
    </p:spTree>
    <p:extLst>
      <p:ext uri="{BB962C8B-B14F-4D97-AF65-F5344CB8AC3E}">
        <p14:creationId xmlns:p14="http://schemas.microsoft.com/office/powerpoint/2010/main" val="338937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744">
              <a:spcBef>
                <a:spcPct val="30000"/>
              </a:spcBef>
              <a:defRPr sz="1200">
                <a:solidFill>
                  <a:schemeClr val="tx1"/>
                </a:solidFill>
                <a:latin typeface="Calibri" panose="020F0502020204030204" pitchFamily="34" charset="0"/>
              </a:defRPr>
            </a:lvl1pPr>
            <a:lvl2pPr marL="757066" indent="-291179" defTabSz="910744">
              <a:spcBef>
                <a:spcPct val="30000"/>
              </a:spcBef>
              <a:defRPr sz="1200">
                <a:solidFill>
                  <a:schemeClr val="tx1"/>
                </a:solidFill>
                <a:latin typeface="Calibri" panose="020F0502020204030204" pitchFamily="34" charset="0"/>
              </a:defRPr>
            </a:lvl2pPr>
            <a:lvl3pPr marL="1164717" indent="-232943" defTabSz="910744">
              <a:spcBef>
                <a:spcPct val="30000"/>
              </a:spcBef>
              <a:defRPr sz="1200">
                <a:solidFill>
                  <a:schemeClr val="tx1"/>
                </a:solidFill>
                <a:latin typeface="Calibri" panose="020F0502020204030204" pitchFamily="34" charset="0"/>
              </a:defRPr>
            </a:lvl3pPr>
            <a:lvl4pPr marL="1630604" indent="-232943" defTabSz="910744">
              <a:spcBef>
                <a:spcPct val="30000"/>
              </a:spcBef>
              <a:defRPr sz="1200">
                <a:solidFill>
                  <a:schemeClr val="tx1"/>
                </a:solidFill>
                <a:latin typeface="Calibri" panose="020F0502020204030204" pitchFamily="34" charset="0"/>
              </a:defRPr>
            </a:lvl4pPr>
            <a:lvl5pPr marL="2096491" indent="-232943" defTabSz="910744">
              <a:spcBef>
                <a:spcPct val="30000"/>
              </a:spcBef>
              <a:defRPr sz="1200">
                <a:solidFill>
                  <a:schemeClr val="tx1"/>
                </a:solidFill>
                <a:latin typeface="Calibri" panose="020F0502020204030204" pitchFamily="34" charset="0"/>
              </a:defRPr>
            </a:lvl5pPr>
            <a:lvl6pPr marL="2562377" indent="-232943" defTabSz="910744" eaLnBrk="0" fontAlgn="base" hangingPunct="0">
              <a:spcBef>
                <a:spcPct val="30000"/>
              </a:spcBef>
              <a:spcAft>
                <a:spcPct val="0"/>
              </a:spcAft>
              <a:defRPr sz="1200">
                <a:solidFill>
                  <a:schemeClr val="tx1"/>
                </a:solidFill>
                <a:latin typeface="Calibri" panose="020F0502020204030204" pitchFamily="34" charset="0"/>
              </a:defRPr>
            </a:lvl6pPr>
            <a:lvl7pPr marL="3028264" indent="-232943" defTabSz="910744" eaLnBrk="0" fontAlgn="base" hangingPunct="0">
              <a:spcBef>
                <a:spcPct val="30000"/>
              </a:spcBef>
              <a:spcAft>
                <a:spcPct val="0"/>
              </a:spcAft>
              <a:defRPr sz="1200">
                <a:solidFill>
                  <a:schemeClr val="tx1"/>
                </a:solidFill>
                <a:latin typeface="Calibri" panose="020F0502020204030204" pitchFamily="34" charset="0"/>
              </a:defRPr>
            </a:lvl7pPr>
            <a:lvl8pPr marL="3494151" indent="-232943" defTabSz="910744" eaLnBrk="0" fontAlgn="base" hangingPunct="0">
              <a:spcBef>
                <a:spcPct val="30000"/>
              </a:spcBef>
              <a:spcAft>
                <a:spcPct val="0"/>
              </a:spcAft>
              <a:defRPr sz="1200">
                <a:solidFill>
                  <a:schemeClr val="tx1"/>
                </a:solidFill>
                <a:latin typeface="Calibri" panose="020F0502020204030204" pitchFamily="34" charset="0"/>
              </a:defRPr>
            </a:lvl8pPr>
            <a:lvl9pPr marL="3960038" indent="-232943" defTabSz="91074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93269A-2DED-46C4-9A1A-35813E157E5A}" type="slidenum">
              <a:rPr lang="en-US" altLang="en-US"/>
              <a:pPr>
                <a:spcBef>
                  <a:spcPct val="0"/>
                </a:spcBef>
              </a:pPr>
              <a:t>40</a:t>
            </a:fld>
            <a:endParaRPr lang="en-US" altLang="en-US"/>
          </a:p>
        </p:txBody>
      </p:sp>
      <p:sp>
        <p:nvSpPr>
          <p:cNvPr id="11059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77893" y="4415790"/>
            <a:ext cx="7010400" cy="4880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690838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BA1F35-CA13-4A67-B22A-E4826C458558}"/>
              </a:ext>
            </a:extLst>
          </p:cNvPr>
          <p:cNvSpPr/>
          <p:nvPr/>
        </p:nvSpPr>
        <p:spPr>
          <a:xfrm>
            <a:off x="0" y="0"/>
            <a:ext cx="12192000" cy="1581150"/>
          </a:xfrm>
          <a:prstGeom prst="rect">
            <a:avLst/>
          </a:prstGeom>
          <a:solidFill>
            <a:srgbClr val="383056"/>
          </a:solidFill>
          <a:ln>
            <a:solidFill>
              <a:srgbClr val="3830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300" b="1">
                <a:solidFill>
                  <a:schemeClr val="bg1">
                    <a:lumMod val="95000"/>
                  </a:schemeClr>
                </a:solidFill>
                <a:latin typeface="Franklin Gothic Book" panose="020B0503020102020204" pitchFamily="34" charset="0"/>
                <a:ea typeface="Arial Unicode MS" panose="020B0604020202020204" pitchFamily="34" charset="-128"/>
                <a:cs typeface="Arial Unicode MS" panose="020B0604020202020204" pitchFamily="34" charset="-128"/>
              </a:rPr>
              <a:t>             </a:t>
            </a:r>
            <a:r>
              <a:rPr lang="en-US" sz="4000" b="1">
                <a:solidFill>
                  <a:schemeClr val="bg1">
                    <a:lumMod val="95000"/>
                  </a:schemeClr>
                </a:solidFill>
                <a:latin typeface="Franklin Gothic Book" panose="020B0503020102020204" pitchFamily="34" charset="0"/>
                <a:ea typeface="Arial Unicode MS" panose="020B0604020202020204" pitchFamily="34" charset="-128"/>
                <a:cs typeface="Arial Unicode MS" panose="020B0604020202020204" pitchFamily="34" charset="-128"/>
              </a:rPr>
              <a:t>Department of Local Government Finance</a:t>
            </a:r>
          </a:p>
        </p:txBody>
      </p:sp>
      <p:cxnSp>
        <p:nvCxnSpPr>
          <p:cNvPr id="5" name="Straight Connector 4">
            <a:extLst>
              <a:ext uri="{FF2B5EF4-FFF2-40B4-BE49-F238E27FC236}">
                <a16:creationId xmlns:a16="http://schemas.microsoft.com/office/drawing/2014/main" id="{F5694D03-B94B-4932-AE7D-01E181873B17}"/>
              </a:ext>
            </a:extLst>
          </p:cNvPr>
          <p:cNvCxnSpPr/>
          <p:nvPr/>
        </p:nvCxnSpPr>
        <p:spPr>
          <a:xfrm>
            <a:off x="0" y="1355725"/>
            <a:ext cx="12192000" cy="7938"/>
          </a:xfrm>
          <a:prstGeom prst="line">
            <a:avLst/>
          </a:prstGeom>
          <a:ln w="57150">
            <a:solidFill>
              <a:srgbClr val="EED200"/>
            </a:solidFill>
          </a:ln>
        </p:spPr>
        <p:style>
          <a:lnRef idx="3">
            <a:schemeClr val="accent1"/>
          </a:lnRef>
          <a:fillRef idx="0">
            <a:schemeClr val="accent1"/>
          </a:fillRef>
          <a:effectRef idx="2">
            <a:schemeClr val="accent1"/>
          </a:effectRef>
          <a:fontRef idx="minor">
            <a:schemeClr val="tx1"/>
          </a:fontRef>
        </p:style>
      </p:cxnSp>
      <p:pic>
        <p:nvPicPr>
          <p:cNvPr id="6" name="Picture 8">
            <a:extLst>
              <a:ext uri="{FF2B5EF4-FFF2-40B4-BE49-F238E27FC236}">
                <a16:creationId xmlns:a16="http://schemas.microsoft.com/office/drawing/2014/main" id="{5FB99849-6019-4134-A789-8DAB7BE68E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30175"/>
            <a:ext cx="1741487"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524000" y="4153580"/>
            <a:ext cx="9144000" cy="1655762"/>
          </a:xfrm>
        </p:spPr>
        <p:txBody>
          <a:bodyPr>
            <a:noAutofit/>
          </a:bodyPr>
          <a:lstStyle>
            <a:lvl1pPr marL="0" indent="0" algn="ctr">
              <a:buNone/>
              <a:defRPr sz="3200" b="0">
                <a:latin typeface="Franklin Gothic Book" panose="020B0503020102020204" pitchFamily="34" charset="0"/>
              </a:defRPr>
            </a:lvl1pPr>
          </a:lstStyle>
          <a:p>
            <a:r>
              <a:rPr lang="en-US"/>
              <a:t>Click to edit Master subtitle style</a:t>
            </a:r>
          </a:p>
        </p:txBody>
      </p:sp>
      <p:sp>
        <p:nvSpPr>
          <p:cNvPr id="14" name="Title 13"/>
          <p:cNvSpPr>
            <a:spLocks noGrp="1"/>
          </p:cNvSpPr>
          <p:nvPr>
            <p:ph type="title"/>
          </p:nvPr>
        </p:nvSpPr>
        <p:spPr>
          <a:xfrm>
            <a:off x="838200" y="2446369"/>
            <a:ext cx="10515600" cy="1325563"/>
          </a:xfrm>
        </p:spPr>
        <p:txBody>
          <a:bodyPr>
            <a:normAutofit/>
          </a:bodyPr>
          <a:lstStyle>
            <a:lvl1pPr algn="ctr">
              <a:defRPr sz="4000" b="1">
                <a:latin typeface="Franklin Gothic Book" panose="020B0503020102020204" pitchFamily="34" charset="0"/>
              </a:defRPr>
            </a:lvl1pPr>
          </a:lstStyle>
          <a:p>
            <a:r>
              <a:rPr lang="en-US"/>
              <a:t>Click to edit Master title style</a:t>
            </a:r>
          </a:p>
        </p:txBody>
      </p:sp>
    </p:spTree>
    <p:extLst>
      <p:ext uri="{BB962C8B-B14F-4D97-AF65-F5344CB8AC3E}">
        <p14:creationId xmlns:p14="http://schemas.microsoft.com/office/powerpoint/2010/main" val="33289602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418C15B-9A33-4D39-942F-40C667CB0E75}"/>
              </a:ext>
            </a:extLst>
          </p:cNvPr>
          <p:cNvCxnSpPr/>
          <p:nvPr/>
        </p:nvCxnSpPr>
        <p:spPr>
          <a:xfrm>
            <a:off x="0" y="1238250"/>
            <a:ext cx="12192000" cy="6350"/>
          </a:xfrm>
          <a:prstGeom prst="line">
            <a:avLst/>
          </a:prstGeom>
          <a:ln w="57150">
            <a:solidFill>
              <a:srgbClr val="EED200"/>
            </a:solidFill>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EF24E316-6CDE-4361-A3A0-4AAC5E714104}"/>
              </a:ext>
            </a:extLst>
          </p:cNvPr>
          <p:cNvCxnSpPr/>
          <p:nvPr/>
        </p:nvCxnSpPr>
        <p:spPr>
          <a:xfrm>
            <a:off x="0" y="1338263"/>
            <a:ext cx="12192000" cy="7937"/>
          </a:xfrm>
          <a:prstGeom prst="line">
            <a:avLst/>
          </a:prstGeom>
          <a:ln w="57150">
            <a:solidFill>
              <a:srgbClr val="003399"/>
            </a:solidFill>
          </a:ln>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2BCDFCF1-A7CD-4FB6-A636-08D28934651F}"/>
              </a:ext>
            </a:extLst>
          </p:cNvPr>
          <p:cNvCxnSpPr/>
          <p:nvPr/>
        </p:nvCxnSpPr>
        <p:spPr>
          <a:xfrm>
            <a:off x="0" y="1439863"/>
            <a:ext cx="12192000" cy="7937"/>
          </a:xfrm>
          <a:prstGeom prst="line">
            <a:avLst/>
          </a:prstGeom>
          <a:ln w="57150">
            <a:solidFill>
              <a:srgbClr val="EED200"/>
            </a:solidFill>
          </a:ln>
        </p:spPr>
        <p:style>
          <a:lnRef idx="3">
            <a:schemeClr val="accent1"/>
          </a:lnRef>
          <a:fillRef idx="0">
            <a:schemeClr val="accent1"/>
          </a:fillRef>
          <a:effectRef idx="2">
            <a:schemeClr val="accent1"/>
          </a:effectRef>
          <a:fontRef idx="minor">
            <a:schemeClr val="tx1"/>
          </a:fontRef>
        </p:style>
      </p:cxnSp>
      <p:pic>
        <p:nvPicPr>
          <p:cNvPr id="7" name="Picture 9">
            <a:extLst>
              <a:ext uri="{FF2B5EF4-FFF2-40B4-BE49-F238E27FC236}">
                <a16:creationId xmlns:a16="http://schemas.microsoft.com/office/drawing/2014/main" id="{E6DF8829-10CA-4C56-B139-73FEEBB9ED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30175"/>
            <a:ext cx="1741487"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995056" y="365126"/>
            <a:ext cx="9358745" cy="872408"/>
          </a:xfrm>
        </p:spPr>
        <p:txBody>
          <a:bodyPr>
            <a:normAutofit/>
          </a:bodyPr>
          <a:lstStyle>
            <a:lvl1pPr>
              <a:defRPr sz="4000" b="1">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sz="quarter" idx="10"/>
          </p:nvPr>
        </p:nvSpPr>
        <p:spPr>
          <a:xfrm>
            <a:off x="1068781" y="2078040"/>
            <a:ext cx="10545289" cy="4370387"/>
          </a:xfrm>
        </p:spPr>
        <p:txBody>
          <a:bodyPr/>
          <a:lstStyle>
            <a:lvl1pPr marL="463550" indent="-463550">
              <a:lnSpc>
                <a:spcPct val="100000"/>
              </a:lnSpc>
              <a:spcBef>
                <a:spcPts val="0"/>
              </a:spcBef>
              <a:buSzPct val="100000"/>
              <a:buFont typeface="Arial" panose="020B0604020202020204" pitchFamily="34" charset="0"/>
              <a:buChar char="•"/>
              <a:defRPr sz="2400">
                <a:latin typeface="Franklin Gothic Book" panose="020B0503020102020204" pitchFamily="34" charset="0"/>
              </a:defRPr>
            </a:lvl1pPr>
            <a:lvl2pPr marL="914400" indent="-457200">
              <a:lnSpc>
                <a:spcPct val="100000"/>
              </a:lnSpc>
              <a:spcBef>
                <a:spcPts val="0"/>
              </a:spcBef>
              <a:buSzPct val="100000"/>
              <a:buFont typeface="Arial" panose="020B0604020202020204" pitchFamily="34" charset="0"/>
              <a:buChar char="•"/>
              <a:defRPr sz="2400">
                <a:latin typeface="Franklin Gothic Book" panose="020B0503020102020204" pitchFamily="34" charset="0"/>
              </a:defRPr>
            </a:lvl2pPr>
            <a:lvl3pPr marL="1377950" indent="-463550">
              <a:lnSpc>
                <a:spcPct val="100000"/>
              </a:lnSpc>
              <a:spcBef>
                <a:spcPts val="0"/>
              </a:spcBef>
              <a:buSzPct val="100000"/>
              <a:buFont typeface="Arial" panose="020B0604020202020204" pitchFamily="34" charset="0"/>
              <a:buChar char="•"/>
              <a:defRPr sz="2400">
                <a:latin typeface="Franklin Gothic Book" panose="020B0503020102020204" pitchFamily="34" charset="0"/>
              </a:defRPr>
            </a:lvl3pPr>
            <a:lvl4pPr marL="1828800" indent="-457200">
              <a:lnSpc>
                <a:spcPct val="100000"/>
              </a:lnSpc>
              <a:spcBef>
                <a:spcPts val="0"/>
              </a:spcBef>
              <a:buSzPct val="100000"/>
              <a:buFont typeface="Arial" panose="020B0604020202020204" pitchFamily="34" charset="0"/>
              <a:buChar char="•"/>
              <a:defRPr sz="2400">
                <a:latin typeface="Franklin Gothic Book" panose="020B0503020102020204" pitchFamily="34" charset="0"/>
              </a:defRPr>
            </a:lvl4pPr>
            <a:lvl5pPr marL="2292350" indent="-468313">
              <a:lnSpc>
                <a:spcPct val="100000"/>
              </a:lnSpc>
              <a:spcBef>
                <a:spcPts val="0"/>
              </a:spcBef>
              <a:buSzPct val="100000"/>
              <a:buFont typeface="Arial" panose="020B0604020202020204" pitchFamily="34" charset="0"/>
              <a:buChar char="•"/>
              <a:defRPr sz="24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614F5F48-FE11-491F-B42A-F019D2F59ECF}"/>
              </a:ext>
            </a:extLst>
          </p:cNvPr>
          <p:cNvSpPr>
            <a:spLocks noGrp="1"/>
          </p:cNvSpPr>
          <p:nvPr>
            <p:ph type="sldNum" sz="quarter" idx="11"/>
          </p:nvPr>
        </p:nvSpPr>
        <p:spPr/>
        <p:txBody>
          <a:bodyPr/>
          <a:lstStyle>
            <a:lvl1pPr>
              <a:defRPr/>
            </a:lvl1pPr>
          </a:lstStyle>
          <a:p>
            <a:pPr>
              <a:defRPr/>
            </a:pPr>
            <a:fld id="{8408DA03-A583-4B26-A31A-DAE13D8AB6C1}" type="slidenum">
              <a:rPr lang="en-US" altLang="en-US"/>
              <a:pPr>
                <a:defRPr/>
              </a:pPr>
              <a:t>‹#›</a:t>
            </a:fld>
            <a:endParaRPr lang="en-US" altLang="en-US"/>
          </a:p>
        </p:txBody>
      </p:sp>
    </p:spTree>
    <p:extLst>
      <p:ext uri="{BB962C8B-B14F-4D97-AF65-F5344CB8AC3E}">
        <p14:creationId xmlns:p14="http://schemas.microsoft.com/office/powerpoint/2010/main" val="310693474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AA67073-A4FA-406F-BA2B-A8B80C48391E}"/>
              </a:ext>
            </a:extLst>
          </p:cNvPr>
          <p:cNvCxnSpPr/>
          <p:nvPr/>
        </p:nvCxnSpPr>
        <p:spPr>
          <a:xfrm>
            <a:off x="0" y="4568825"/>
            <a:ext cx="12192000" cy="7938"/>
          </a:xfrm>
          <a:prstGeom prst="line">
            <a:avLst/>
          </a:prstGeom>
          <a:ln w="57150">
            <a:solidFill>
              <a:srgbClr val="EED200"/>
            </a:solidFill>
          </a:ln>
        </p:spPr>
        <p:style>
          <a:lnRef idx="3">
            <a:schemeClr val="accent1"/>
          </a:lnRef>
          <a:fillRef idx="0">
            <a:schemeClr val="accent1"/>
          </a:fillRef>
          <a:effectRef idx="2">
            <a:schemeClr val="accent1"/>
          </a:effectRef>
          <a:fontRef idx="minor">
            <a:schemeClr val="tx1"/>
          </a:fontRef>
        </p:style>
      </p:cxnSp>
      <p:cxnSp>
        <p:nvCxnSpPr>
          <p:cNvPr id="4" name="Straight Connector 3">
            <a:extLst>
              <a:ext uri="{FF2B5EF4-FFF2-40B4-BE49-F238E27FC236}">
                <a16:creationId xmlns:a16="http://schemas.microsoft.com/office/drawing/2014/main" id="{4110E859-FDE9-4AA8-A8D3-01BCC07FDE33}"/>
              </a:ext>
            </a:extLst>
          </p:cNvPr>
          <p:cNvCxnSpPr/>
          <p:nvPr/>
        </p:nvCxnSpPr>
        <p:spPr>
          <a:xfrm>
            <a:off x="0" y="4670425"/>
            <a:ext cx="12192000" cy="6350"/>
          </a:xfrm>
          <a:prstGeom prst="line">
            <a:avLst/>
          </a:prstGeom>
          <a:ln w="57150">
            <a:solidFill>
              <a:srgbClr val="003399"/>
            </a:solidFill>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E357C9C1-06C5-4F62-96E2-0ADCCF769442}"/>
              </a:ext>
            </a:extLst>
          </p:cNvPr>
          <p:cNvCxnSpPr/>
          <p:nvPr/>
        </p:nvCxnSpPr>
        <p:spPr>
          <a:xfrm>
            <a:off x="0" y="4770438"/>
            <a:ext cx="12192000" cy="7937"/>
          </a:xfrm>
          <a:prstGeom prst="line">
            <a:avLst/>
          </a:prstGeom>
          <a:ln w="57150">
            <a:solidFill>
              <a:srgbClr val="EED200"/>
            </a:solidFill>
          </a:ln>
        </p:spPr>
        <p:style>
          <a:lnRef idx="3">
            <a:schemeClr val="accent1"/>
          </a:lnRef>
          <a:fillRef idx="0">
            <a:schemeClr val="accent1"/>
          </a:fillRef>
          <a:effectRef idx="2">
            <a:schemeClr val="accent1"/>
          </a:effectRef>
          <a:fontRef idx="minor">
            <a:schemeClr val="tx1"/>
          </a:fontRef>
        </p:style>
      </p:cxnSp>
      <p:pic>
        <p:nvPicPr>
          <p:cNvPr id="6" name="Picture 9">
            <a:extLst>
              <a:ext uri="{FF2B5EF4-FFF2-40B4-BE49-F238E27FC236}">
                <a16:creationId xmlns:a16="http://schemas.microsoft.com/office/drawing/2014/main" id="{B2864035-1B3D-473E-8644-6477616C32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225" y="3279775"/>
            <a:ext cx="1741488"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891410" y="3555271"/>
            <a:ext cx="9358745" cy="872408"/>
          </a:xfrm>
        </p:spPr>
        <p:txBody>
          <a:bodyPr/>
          <a:lstStyle>
            <a:lvl1pPr algn="ctr">
              <a:defRPr sz="4000" b="1">
                <a:latin typeface="Franklin Gothic Book" panose="020B0503020102020204" pitchFamily="34" charset="0"/>
              </a:defRPr>
            </a:lvl1pPr>
          </a:lstStyle>
          <a:p>
            <a:r>
              <a:rPr lang="en-US"/>
              <a:t>Click to edit Master title style</a:t>
            </a:r>
          </a:p>
        </p:txBody>
      </p:sp>
      <p:sp>
        <p:nvSpPr>
          <p:cNvPr id="7" name="Slide Number Placeholder 3">
            <a:extLst>
              <a:ext uri="{FF2B5EF4-FFF2-40B4-BE49-F238E27FC236}">
                <a16:creationId xmlns:a16="http://schemas.microsoft.com/office/drawing/2014/main" id="{F136B178-86F5-41F2-8ABD-84BF62F1C022}"/>
              </a:ext>
            </a:extLst>
          </p:cNvPr>
          <p:cNvSpPr>
            <a:spLocks noGrp="1"/>
          </p:cNvSpPr>
          <p:nvPr>
            <p:ph type="sldNum" sz="quarter" idx="10"/>
          </p:nvPr>
        </p:nvSpPr>
        <p:spPr/>
        <p:txBody>
          <a:bodyPr/>
          <a:lstStyle>
            <a:lvl1pPr>
              <a:defRPr/>
            </a:lvl1pPr>
          </a:lstStyle>
          <a:p>
            <a:pPr>
              <a:defRPr/>
            </a:pPr>
            <a:fld id="{F554BBBF-434A-4E0E-B96C-E00D645A11D8}" type="slidenum">
              <a:rPr lang="en-US" altLang="en-US"/>
              <a:pPr>
                <a:defRPr/>
              </a:pPr>
              <a:t>‹#›</a:t>
            </a:fld>
            <a:endParaRPr lang="en-US" altLang="en-US"/>
          </a:p>
        </p:txBody>
      </p:sp>
    </p:spTree>
    <p:extLst>
      <p:ext uri="{BB962C8B-B14F-4D97-AF65-F5344CB8AC3E}">
        <p14:creationId xmlns:p14="http://schemas.microsoft.com/office/powerpoint/2010/main" val="40868996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9B54765-3102-407B-BA08-AF7D550B8B5B}"/>
              </a:ext>
            </a:extLst>
          </p:cNvPr>
          <p:cNvCxnSpPr/>
          <p:nvPr/>
        </p:nvCxnSpPr>
        <p:spPr>
          <a:xfrm>
            <a:off x="0" y="1238250"/>
            <a:ext cx="12192000" cy="6350"/>
          </a:xfrm>
          <a:prstGeom prst="line">
            <a:avLst/>
          </a:prstGeom>
          <a:ln w="57150">
            <a:solidFill>
              <a:srgbClr val="EED200"/>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F4A43B76-C2B0-4BF0-B8E8-41B0FE67BDB7}"/>
              </a:ext>
            </a:extLst>
          </p:cNvPr>
          <p:cNvCxnSpPr/>
          <p:nvPr/>
        </p:nvCxnSpPr>
        <p:spPr>
          <a:xfrm>
            <a:off x="0" y="1338263"/>
            <a:ext cx="12192000" cy="7937"/>
          </a:xfrm>
          <a:prstGeom prst="line">
            <a:avLst/>
          </a:prstGeom>
          <a:ln w="57150">
            <a:solidFill>
              <a:srgbClr val="003399"/>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D56AAE0D-3DAB-4737-9DD4-52990FA948DA}"/>
              </a:ext>
            </a:extLst>
          </p:cNvPr>
          <p:cNvCxnSpPr/>
          <p:nvPr/>
        </p:nvCxnSpPr>
        <p:spPr>
          <a:xfrm>
            <a:off x="0" y="1439863"/>
            <a:ext cx="12192000" cy="7937"/>
          </a:xfrm>
          <a:prstGeom prst="line">
            <a:avLst/>
          </a:prstGeom>
          <a:ln w="57150">
            <a:solidFill>
              <a:srgbClr val="EED200"/>
            </a:solidFill>
          </a:ln>
        </p:spPr>
        <p:style>
          <a:lnRef idx="3">
            <a:schemeClr val="accent1"/>
          </a:lnRef>
          <a:fillRef idx="0">
            <a:schemeClr val="accent1"/>
          </a:fillRef>
          <a:effectRef idx="2">
            <a:schemeClr val="accent1"/>
          </a:effectRef>
          <a:fontRef idx="minor">
            <a:schemeClr val="tx1"/>
          </a:fontRef>
        </p:style>
      </p:cxnSp>
      <p:pic>
        <p:nvPicPr>
          <p:cNvPr id="11" name="Picture 9">
            <a:extLst>
              <a:ext uri="{FF2B5EF4-FFF2-40B4-BE49-F238E27FC236}">
                <a16:creationId xmlns:a16="http://schemas.microsoft.com/office/drawing/2014/main" id="{D0B6DB61-BDBA-4513-BC3E-C5CBF7A60E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30175"/>
            <a:ext cx="1741487"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995056" y="365126"/>
            <a:ext cx="9358745" cy="872408"/>
          </a:xfrm>
        </p:spPr>
        <p:txBody>
          <a:bodyPr/>
          <a:lstStyle>
            <a:lvl1pPr>
              <a:defRPr b="1">
                <a:latin typeface="Franklin Gothic Book" panose="020B0503020102020204" pitchFamily="34" charset="0"/>
              </a:defRPr>
            </a:lvl1pPr>
          </a:lstStyle>
          <a:p>
            <a:r>
              <a:rPr lang="en-US"/>
              <a:t>Click to edit Master title style</a:t>
            </a:r>
          </a:p>
        </p:txBody>
      </p:sp>
      <p:sp>
        <p:nvSpPr>
          <p:cNvPr id="5" name="Picture Placeholder 4"/>
          <p:cNvSpPr>
            <a:spLocks noGrp="1"/>
          </p:cNvSpPr>
          <p:nvPr>
            <p:ph type="pic" sz="quarter" idx="10"/>
          </p:nvPr>
        </p:nvSpPr>
        <p:spPr>
          <a:xfrm>
            <a:off x="1995488" y="2043115"/>
            <a:ext cx="3669043" cy="4346575"/>
          </a:xfrm>
        </p:spPr>
        <p:txBody>
          <a:bodyPr rtlCol="0">
            <a:normAutofit/>
          </a:bodyPr>
          <a:lstStyle/>
          <a:p>
            <a:pPr lvl="0"/>
            <a:r>
              <a:rPr lang="en-US" noProof="0"/>
              <a:t>Click icon to add picture</a:t>
            </a:r>
          </a:p>
        </p:txBody>
      </p:sp>
      <p:sp>
        <p:nvSpPr>
          <p:cNvPr id="7" name="Content Placeholder 6"/>
          <p:cNvSpPr>
            <a:spLocks noGrp="1"/>
          </p:cNvSpPr>
          <p:nvPr>
            <p:ph sz="quarter" idx="11"/>
          </p:nvPr>
        </p:nvSpPr>
        <p:spPr>
          <a:xfrm>
            <a:off x="7018317" y="2043115"/>
            <a:ext cx="4335483" cy="4346575"/>
          </a:xfrm>
        </p:spPr>
        <p:txBody>
          <a:bodyPr/>
          <a:lstStyle>
            <a:lvl1pPr marL="0" indent="0" algn="l">
              <a:lnSpc>
                <a:spcPct val="100000"/>
              </a:lnSpc>
              <a:spcBef>
                <a:spcPts val="0"/>
              </a:spcBef>
              <a:buNone/>
              <a:defRPr b="1" baseline="0">
                <a:latin typeface="Franklin Gothic Book" panose="020B05030201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70135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95EE14E-0641-43F5-9B01-97F59BBCE2B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374602E-E91A-4469-BD45-C6040F5A26C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963B4DE-7B59-48D3-8A89-9F1223FD4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900">
                <a:solidFill>
                  <a:prstClr val="black">
                    <a:tint val="75000"/>
                  </a:prstClr>
                </a:solidFill>
                <a:cs typeface="Arial" charset="0"/>
              </a:defRPr>
            </a:lvl1pPr>
          </a:lstStyle>
          <a:p>
            <a:pPr>
              <a:defRPr/>
            </a:pPr>
            <a:fld id="{FA1DB237-CCFE-46C3-96A2-CE66C856A860}" type="datetimeFigureOut">
              <a:rPr lang="en-US"/>
              <a:pPr>
                <a:defRPr/>
              </a:pPr>
              <a:t>5/28/2025</a:t>
            </a:fld>
            <a:endParaRPr lang="en-US"/>
          </a:p>
        </p:txBody>
      </p:sp>
      <p:sp>
        <p:nvSpPr>
          <p:cNvPr id="5" name="Footer Placeholder 4">
            <a:extLst>
              <a:ext uri="{FF2B5EF4-FFF2-40B4-BE49-F238E27FC236}">
                <a16:creationId xmlns:a16="http://schemas.microsoft.com/office/drawing/2014/main" id="{1E50DF1A-2554-439A-9F32-91994ACFC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900">
                <a:solidFill>
                  <a:prstClr val="black">
                    <a:tint val="75000"/>
                  </a:prst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8943859-1E18-4F5C-ACF6-189F28653A7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258D41D8-8683-4BCE-BC61-DB3D456B98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1" r:id="rId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n.gov/dlgf/files/2025-reports/240712-2025-Library-Estimated-Maximum-Budgets-to-Remain-Non-Binding.xls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473_BF33FEB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in.gov/dlgf/files/2025-memos/250206-Bolser-Memo-2025-Budget-Calendar.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ateway.ifionline.org/report_build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n.gov/dlgf/files/maps/Field-Rep-Map-Budge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youtu.be/6AoJcX0Q4w8" TargetMode="External"/><Relationship Id="rId3" Type="http://schemas.openxmlformats.org/officeDocument/2006/relationships/hyperlink" Target="https://www.in.gov/dlgf/files/200520-Burke-Presentation-Budget-101.pdf" TargetMode="External"/><Relationship Id="rId7" Type="http://schemas.openxmlformats.org/officeDocument/2006/relationships/hyperlink" Target="https://youtu.be/p-6jwpbBHK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youtu.be/HJR-dFH_G3o" TargetMode="External"/><Relationship Id="rId5" Type="http://schemas.openxmlformats.org/officeDocument/2006/relationships/hyperlink" Target="https://youtu.be/W6EEQVmAkWk" TargetMode="External"/><Relationship Id="rId4" Type="http://schemas.openxmlformats.org/officeDocument/2006/relationships/hyperlink" Target="https://www.in.gov/dlgf/files/200506-Johnson-Presentation-Gateway-101.pd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n.gov/dlgf/county-specific-inform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gov/dlgf/continuing-education/webinar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n.gov/dlg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Support@dlgf.in.gov" TargetMode="External"/><Relationship Id="rId5" Type="http://schemas.openxmlformats.org/officeDocument/2006/relationships/hyperlink" Target="https://www.in.gov/dlgf/files/Budget_Field_Reps.pdf" TargetMode="External"/><Relationship Id="rId4" Type="http://schemas.openxmlformats.org/officeDocument/2006/relationships/hyperlink" Target="https://www.in.gov/dlgf/contact-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2_F41990B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282E9-0A2A-445F-9216-80C32DD5B144}"/>
              </a:ext>
            </a:extLst>
          </p:cNvPr>
          <p:cNvSpPr>
            <a:spLocks noGrp="1"/>
          </p:cNvSpPr>
          <p:nvPr>
            <p:ph type="title"/>
          </p:nvPr>
        </p:nvSpPr>
        <p:spPr/>
        <p:txBody>
          <a:bodyPr/>
          <a:lstStyle/>
          <a:p>
            <a:r>
              <a:rPr lang="en-US"/>
              <a:t>State Library</a:t>
            </a:r>
            <a:br>
              <a:rPr lang="en-US"/>
            </a:br>
            <a:r>
              <a:rPr lang="en-US"/>
              <a:t>Introduction to the 2025 Budget Cycle</a:t>
            </a:r>
          </a:p>
        </p:txBody>
      </p:sp>
      <p:sp>
        <p:nvSpPr>
          <p:cNvPr id="2" name="Subtitle 1">
            <a:extLst>
              <a:ext uri="{FF2B5EF4-FFF2-40B4-BE49-F238E27FC236}">
                <a16:creationId xmlns:a16="http://schemas.microsoft.com/office/drawing/2014/main" id="{DF78CFA3-6D3C-4754-96D2-04BF07C1859E}"/>
              </a:ext>
            </a:extLst>
          </p:cNvPr>
          <p:cNvSpPr>
            <a:spLocks noGrp="1"/>
          </p:cNvSpPr>
          <p:nvPr>
            <p:ph type="subTitle" idx="1"/>
          </p:nvPr>
        </p:nvSpPr>
        <p:spPr>
          <a:xfrm>
            <a:off x="1524000" y="4800600"/>
            <a:ext cx="9144000" cy="1655762"/>
          </a:xfrm>
        </p:spPr>
        <p:txBody>
          <a:bodyPr/>
          <a:lstStyle/>
          <a:p>
            <a:r>
              <a:rPr lang="en-US"/>
              <a:t>Ryan Burke</a:t>
            </a:r>
          </a:p>
          <a:p>
            <a:r>
              <a:rPr lang="en-US"/>
              <a:t>May 29, 2025</a:t>
            </a:r>
          </a:p>
        </p:txBody>
      </p:sp>
    </p:spTree>
    <p:extLst>
      <p:ext uri="{BB962C8B-B14F-4D97-AF65-F5344CB8AC3E}">
        <p14:creationId xmlns:p14="http://schemas.microsoft.com/office/powerpoint/2010/main" val="7592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A4A0-4644-467D-A326-B9C152ABD56A}"/>
              </a:ext>
            </a:extLst>
          </p:cNvPr>
          <p:cNvSpPr>
            <a:spLocks noGrp="1"/>
          </p:cNvSpPr>
          <p:nvPr>
            <p:ph type="title"/>
          </p:nvPr>
        </p:nvSpPr>
        <p:spPr>
          <a:xfrm>
            <a:off x="1995056" y="365126"/>
            <a:ext cx="9358745" cy="872408"/>
          </a:xfrm>
        </p:spPr>
        <p:txBody>
          <a:bodyPr>
            <a:noAutofit/>
          </a:bodyPr>
          <a:lstStyle/>
          <a:p>
            <a:r>
              <a:rPr lang="en-US"/>
              <a:t>Maximum Non-Binding Budgets for Libraries</a:t>
            </a:r>
          </a:p>
        </p:txBody>
      </p:sp>
      <p:sp>
        <p:nvSpPr>
          <p:cNvPr id="3" name="Text Placeholder 2">
            <a:extLst>
              <a:ext uri="{FF2B5EF4-FFF2-40B4-BE49-F238E27FC236}">
                <a16:creationId xmlns:a16="http://schemas.microsoft.com/office/drawing/2014/main" id="{641F0915-F4B9-49C5-BECC-355D1E364D78}"/>
              </a:ext>
            </a:extLst>
          </p:cNvPr>
          <p:cNvSpPr>
            <a:spLocks noGrp="1"/>
          </p:cNvSpPr>
          <p:nvPr>
            <p:ph type="body" sz="quarter" idx="10"/>
          </p:nvPr>
        </p:nvSpPr>
        <p:spPr>
          <a:xfrm>
            <a:off x="1068781" y="2078040"/>
            <a:ext cx="10545289" cy="4370387"/>
          </a:xfrm>
        </p:spPr>
        <p:txBody>
          <a:bodyPr/>
          <a:lstStyle/>
          <a:p>
            <a:r>
              <a:rPr lang="en-US"/>
              <a:t>The Department created a report specifically for libraries that will outline the maximum budget amount. </a:t>
            </a:r>
          </a:p>
          <a:p>
            <a:r>
              <a:rPr lang="en-US"/>
              <a:t>The Pay 2026 Library Report will be posted by July 15, 2025. </a:t>
            </a:r>
          </a:p>
          <a:p>
            <a:pPr lvl="1"/>
            <a:r>
              <a:rPr lang="en-US">
                <a:hlinkClick r:id="rId2"/>
              </a:rPr>
              <a:t>https://www.in.gov/dlgf/files/2025-reports/240712-2025-Library-Estimated-Maximum-Budgets-to-Remain-Non-Binding.xlsx</a:t>
            </a:r>
            <a:endParaRPr lang="en-US"/>
          </a:p>
          <a:p>
            <a:r>
              <a:rPr lang="en-US"/>
              <a:t>This excel spreadsheet will display the detailed calculation after you select your county and library.</a:t>
            </a:r>
          </a:p>
          <a:p>
            <a:r>
              <a:rPr lang="en-US"/>
              <a:t>Your Budget Field Representative (“BFR”) will have a copy of your report at your budget workshop.</a:t>
            </a:r>
          </a:p>
        </p:txBody>
      </p:sp>
      <p:sp>
        <p:nvSpPr>
          <p:cNvPr id="4" name="Slide Number Placeholder 3">
            <a:extLst>
              <a:ext uri="{FF2B5EF4-FFF2-40B4-BE49-F238E27FC236}">
                <a16:creationId xmlns:a16="http://schemas.microsoft.com/office/drawing/2014/main" id="{C38663AE-DB42-44C0-8640-27A1512BC50A}"/>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10</a:t>
            </a:fld>
            <a:endParaRPr lang="en-US" altLang="en-US"/>
          </a:p>
        </p:txBody>
      </p:sp>
    </p:spTree>
    <p:extLst>
      <p:ext uri="{BB962C8B-B14F-4D97-AF65-F5344CB8AC3E}">
        <p14:creationId xmlns:p14="http://schemas.microsoft.com/office/powerpoint/2010/main" val="646694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7D6B-CAEA-4D0E-B10F-6677047198B0}"/>
              </a:ext>
            </a:extLst>
          </p:cNvPr>
          <p:cNvSpPr>
            <a:spLocks noGrp="1"/>
          </p:cNvSpPr>
          <p:nvPr>
            <p:ph type="title"/>
          </p:nvPr>
        </p:nvSpPr>
        <p:spPr>
          <a:xfrm>
            <a:off x="1995056" y="365126"/>
            <a:ext cx="9358745" cy="872408"/>
          </a:xfrm>
        </p:spPr>
        <p:txBody>
          <a:bodyPr/>
          <a:lstStyle/>
          <a:p>
            <a:r>
              <a:rPr lang="en-US"/>
              <a:t>Maximum Budgets for Libraries – FAQ #1</a:t>
            </a:r>
          </a:p>
        </p:txBody>
      </p:sp>
      <p:sp>
        <p:nvSpPr>
          <p:cNvPr id="3" name="Text Placeholder 2">
            <a:extLst>
              <a:ext uri="{FF2B5EF4-FFF2-40B4-BE49-F238E27FC236}">
                <a16:creationId xmlns:a16="http://schemas.microsoft.com/office/drawing/2014/main" id="{1A9DF614-939B-4F21-A54F-F095388D4945}"/>
              </a:ext>
            </a:extLst>
          </p:cNvPr>
          <p:cNvSpPr>
            <a:spLocks noGrp="1"/>
          </p:cNvSpPr>
          <p:nvPr>
            <p:ph type="body" sz="quarter" idx="10"/>
          </p:nvPr>
        </p:nvSpPr>
        <p:spPr>
          <a:xfrm>
            <a:off x="1068781" y="2078040"/>
            <a:ext cx="10545289" cy="4370387"/>
          </a:xfrm>
        </p:spPr>
        <p:txBody>
          <a:bodyPr/>
          <a:lstStyle/>
          <a:p>
            <a:r>
              <a:rPr lang="en-US"/>
              <a:t>If I accidently advertise too high, can I just readvertise a lower amount so that I’m not binding?</a:t>
            </a:r>
          </a:p>
          <a:p>
            <a:pPr lvl="1"/>
            <a:r>
              <a:rPr lang="en-US">
                <a:effectLst/>
                <a:ea typeface="Times New Roman" panose="02020603050405020304" pitchFamily="18" charset="0"/>
              </a:rPr>
              <a:t>Ind. Code § </a:t>
            </a:r>
            <a:r>
              <a:rPr lang="en-US"/>
              <a:t>6-1.1-17-20.3(d) outlines that binding units, including certain libraries, must submit their budget to their appropriate fiscal body no later than September 1*.  </a:t>
            </a:r>
          </a:p>
          <a:p>
            <a:pPr lvl="1"/>
            <a:r>
              <a:rPr lang="en-US"/>
              <a:t>A library may correct their advertised budget to avoid a binding adoption if it is readvertised by September 1. On September 2, the Form 3 can be changed, but the change will not change the appropriate adopting body.</a:t>
            </a:r>
          </a:p>
          <a:p>
            <a:pPr marL="457200" lvl="1" indent="0">
              <a:buNone/>
            </a:pPr>
            <a:endParaRPr lang="en-US"/>
          </a:p>
          <a:p>
            <a:pPr marL="457200" lvl="1" indent="0">
              <a:buNone/>
            </a:pPr>
            <a:r>
              <a:rPr lang="en-US" sz="2000" i="1"/>
              <a:t>*If September 1 falls on a weekend or legal holiday, the deadline is extended until the next business day (September 2 for 2025 pay 2026 due to Labor Day). </a:t>
            </a:r>
          </a:p>
        </p:txBody>
      </p:sp>
      <p:sp>
        <p:nvSpPr>
          <p:cNvPr id="4" name="Slide Number Placeholder 3">
            <a:extLst>
              <a:ext uri="{FF2B5EF4-FFF2-40B4-BE49-F238E27FC236}">
                <a16:creationId xmlns:a16="http://schemas.microsoft.com/office/drawing/2014/main" id="{3358C23F-39C4-4F74-9391-48F7270504FB}"/>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11</a:t>
            </a:fld>
            <a:endParaRPr lang="en-US" altLang="en-US"/>
          </a:p>
        </p:txBody>
      </p:sp>
    </p:spTree>
    <p:extLst>
      <p:ext uri="{BB962C8B-B14F-4D97-AF65-F5344CB8AC3E}">
        <p14:creationId xmlns:p14="http://schemas.microsoft.com/office/powerpoint/2010/main" val="3207855793"/>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8DFF-592A-CB4E-FB16-B2113FBDB211}"/>
              </a:ext>
            </a:extLst>
          </p:cNvPr>
          <p:cNvSpPr>
            <a:spLocks noGrp="1"/>
          </p:cNvSpPr>
          <p:nvPr>
            <p:ph type="title"/>
          </p:nvPr>
        </p:nvSpPr>
        <p:spPr>
          <a:xfrm>
            <a:off x="1995056" y="365126"/>
            <a:ext cx="9358745" cy="872408"/>
          </a:xfrm>
        </p:spPr>
        <p:txBody>
          <a:bodyPr/>
          <a:lstStyle/>
          <a:p>
            <a:r>
              <a:rPr lang="en-US"/>
              <a:t>Maximum Budgets for Libraries – FAQ #2</a:t>
            </a:r>
          </a:p>
        </p:txBody>
      </p:sp>
      <p:sp>
        <p:nvSpPr>
          <p:cNvPr id="3" name="Text Placeholder 2">
            <a:extLst>
              <a:ext uri="{FF2B5EF4-FFF2-40B4-BE49-F238E27FC236}">
                <a16:creationId xmlns:a16="http://schemas.microsoft.com/office/drawing/2014/main" id="{9B39E67A-2E00-6F96-6852-3FA70C96C65A}"/>
              </a:ext>
            </a:extLst>
          </p:cNvPr>
          <p:cNvSpPr>
            <a:spLocks noGrp="1"/>
          </p:cNvSpPr>
          <p:nvPr>
            <p:ph type="body" sz="quarter" idx="10"/>
          </p:nvPr>
        </p:nvSpPr>
        <p:spPr>
          <a:xfrm>
            <a:off x="1068781" y="2078040"/>
            <a:ext cx="10545289" cy="4370387"/>
          </a:xfrm>
        </p:spPr>
        <p:txBody>
          <a:bodyPr/>
          <a:lstStyle/>
          <a:p>
            <a:r>
              <a:rPr lang="en-US" b="1"/>
              <a:t>Does that mean that a library cannot update any of their budget forms after September 1?</a:t>
            </a:r>
          </a:p>
          <a:p>
            <a:pPr lvl="1"/>
            <a:r>
              <a:rPr lang="en-US"/>
              <a:t>A library may make updates to any of their budget forms throughout the process, but must be aware of the impact that the changes have on their advertised budget on the Form 3. </a:t>
            </a:r>
          </a:p>
          <a:p>
            <a:pPr lvl="1"/>
            <a:r>
              <a:rPr lang="en-US"/>
              <a:t>If the changes cause the library to advertise over their maximum budget, they will need to work with the appropriate fiscal body to have their budget adopted.</a:t>
            </a:r>
          </a:p>
          <a:p>
            <a:pPr lvl="1"/>
            <a:r>
              <a:rPr lang="en-US"/>
              <a:t>Libraries advertising a budget over their maximum non-binding amount will have read-only access after Sept 1.</a:t>
            </a:r>
          </a:p>
        </p:txBody>
      </p:sp>
      <p:sp>
        <p:nvSpPr>
          <p:cNvPr id="4" name="Slide Number Placeholder 3">
            <a:extLst>
              <a:ext uri="{FF2B5EF4-FFF2-40B4-BE49-F238E27FC236}">
                <a16:creationId xmlns:a16="http://schemas.microsoft.com/office/drawing/2014/main" id="{3BE2D438-5ED6-A74D-4ADA-4F037BDD123F}"/>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12</a:t>
            </a:fld>
            <a:endParaRPr lang="en-US" altLang="en-US"/>
          </a:p>
        </p:txBody>
      </p:sp>
    </p:spTree>
    <p:extLst>
      <p:ext uri="{BB962C8B-B14F-4D97-AF65-F5344CB8AC3E}">
        <p14:creationId xmlns:p14="http://schemas.microsoft.com/office/powerpoint/2010/main" val="330568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8DFF-592A-CB4E-FB16-B2113FBDB211}"/>
              </a:ext>
            </a:extLst>
          </p:cNvPr>
          <p:cNvSpPr>
            <a:spLocks noGrp="1"/>
          </p:cNvSpPr>
          <p:nvPr>
            <p:ph type="title"/>
          </p:nvPr>
        </p:nvSpPr>
        <p:spPr/>
        <p:txBody>
          <a:bodyPr/>
          <a:lstStyle/>
          <a:p>
            <a:r>
              <a:rPr lang="en-US"/>
              <a:t>Maximum Budgets for Libraries – FAQ #3</a:t>
            </a:r>
          </a:p>
        </p:txBody>
      </p:sp>
      <p:sp>
        <p:nvSpPr>
          <p:cNvPr id="3" name="Text Placeholder 2">
            <a:extLst>
              <a:ext uri="{FF2B5EF4-FFF2-40B4-BE49-F238E27FC236}">
                <a16:creationId xmlns:a16="http://schemas.microsoft.com/office/drawing/2014/main" id="{9B39E67A-2E00-6F96-6852-3FA70C96C65A}"/>
              </a:ext>
            </a:extLst>
          </p:cNvPr>
          <p:cNvSpPr>
            <a:spLocks noGrp="1"/>
          </p:cNvSpPr>
          <p:nvPr>
            <p:ph type="body" sz="quarter" idx="10"/>
          </p:nvPr>
        </p:nvSpPr>
        <p:spPr/>
        <p:txBody>
          <a:bodyPr/>
          <a:lstStyle/>
          <a:p>
            <a:r>
              <a:rPr lang="en-US" b="1"/>
              <a:t>When calculating the maximum budget for the ensuing year, do I include my home rule or gift funds?</a:t>
            </a:r>
          </a:p>
          <a:p>
            <a:pPr lvl="1"/>
            <a:r>
              <a:rPr lang="en-US"/>
              <a:t>No, The maximum budget is calculated exclusively using the budgets for funds certified by the Department on the budget order.</a:t>
            </a:r>
          </a:p>
          <a:p>
            <a:pPr lvl="1"/>
            <a:r>
              <a:rPr lang="en-US"/>
              <a:t>This includes, but is not limited to the General, LIRF, Rainy Day, and/or any debt funds. </a:t>
            </a:r>
          </a:p>
        </p:txBody>
      </p:sp>
      <p:sp>
        <p:nvSpPr>
          <p:cNvPr id="4" name="Slide Number Placeholder 3">
            <a:extLst>
              <a:ext uri="{FF2B5EF4-FFF2-40B4-BE49-F238E27FC236}">
                <a16:creationId xmlns:a16="http://schemas.microsoft.com/office/drawing/2014/main" id="{3BE2D438-5ED6-A74D-4ADA-4F037BDD123F}"/>
              </a:ext>
            </a:extLst>
          </p:cNvPr>
          <p:cNvSpPr>
            <a:spLocks noGrp="1"/>
          </p:cNvSpPr>
          <p:nvPr>
            <p:ph type="sldNum" sz="quarter" idx="11"/>
          </p:nvPr>
        </p:nvSpPr>
        <p:spPr/>
        <p:txBody>
          <a:bodyPr/>
          <a:lstStyle/>
          <a:p>
            <a:pPr>
              <a:defRPr/>
            </a:pPr>
            <a:fld id="{8408DA03-A583-4B26-A31A-DAE13D8AB6C1}" type="slidenum">
              <a:rPr lang="en-US" altLang="en-US" smtClean="0"/>
              <a:pPr>
                <a:defRPr/>
              </a:pPr>
              <a:t>13</a:t>
            </a:fld>
            <a:endParaRPr lang="en-US" altLang="en-US"/>
          </a:p>
        </p:txBody>
      </p:sp>
    </p:spTree>
    <p:extLst>
      <p:ext uri="{BB962C8B-B14F-4D97-AF65-F5344CB8AC3E}">
        <p14:creationId xmlns:p14="http://schemas.microsoft.com/office/powerpoint/2010/main" val="319255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8DFF-592A-CB4E-FB16-B2113FBDB211}"/>
              </a:ext>
            </a:extLst>
          </p:cNvPr>
          <p:cNvSpPr>
            <a:spLocks noGrp="1"/>
          </p:cNvSpPr>
          <p:nvPr>
            <p:ph type="title"/>
          </p:nvPr>
        </p:nvSpPr>
        <p:spPr/>
        <p:txBody>
          <a:bodyPr/>
          <a:lstStyle/>
          <a:p>
            <a:r>
              <a:rPr lang="en-US"/>
              <a:t>Maximum Budgets for Libraries – FAQ #4</a:t>
            </a:r>
          </a:p>
        </p:txBody>
      </p:sp>
      <p:sp>
        <p:nvSpPr>
          <p:cNvPr id="3" name="Text Placeholder 2">
            <a:extLst>
              <a:ext uri="{FF2B5EF4-FFF2-40B4-BE49-F238E27FC236}">
                <a16:creationId xmlns:a16="http://schemas.microsoft.com/office/drawing/2014/main" id="{9B39E67A-2E00-6F96-6852-3FA70C96C65A}"/>
              </a:ext>
            </a:extLst>
          </p:cNvPr>
          <p:cNvSpPr>
            <a:spLocks noGrp="1"/>
          </p:cNvSpPr>
          <p:nvPr>
            <p:ph type="body" sz="quarter" idx="10"/>
          </p:nvPr>
        </p:nvSpPr>
        <p:spPr/>
        <p:txBody>
          <a:bodyPr/>
          <a:lstStyle/>
          <a:p>
            <a:r>
              <a:rPr lang="en-US" b="1"/>
              <a:t>Is the Department considering the advertised budget (Form 3), the adopted budget (Form 4), or the certified budget?</a:t>
            </a:r>
          </a:p>
          <a:p>
            <a:pPr lvl="1"/>
            <a:r>
              <a:rPr lang="en-US"/>
              <a:t>When calculating the maximum budget, the Department is using the certified budget amount found on the budget order. </a:t>
            </a:r>
          </a:p>
          <a:p>
            <a:pPr lvl="1"/>
            <a:r>
              <a:rPr lang="en-US"/>
              <a:t>The advertised and adopted amounts are not considered for this calculation. </a:t>
            </a:r>
          </a:p>
        </p:txBody>
      </p:sp>
      <p:sp>
        <p:nvSpPr>
          <p:cNvPr id="4" name="Slide Number Placeholder 3">
            <a:extLst>
              <a:ext uri="{FF2B5EF4-FFF2-40B4-BE49-F238E27FC236}">
                <a16:creationId xmlns:a16="http://schemas.microsoft.com/office/drawing/2014/main" id="{3BE2D438-5ED6-A74D-4ADA-4F037BDD123F}"/>
              </a:ext>
            </a:extLst>
          </p:cNvPr>
          <p:cNvSpPr>
            <a:spLocks noGrp="1"/>
          </p:cNvSpPr>
          <p:nvPr>
            <p:ph type="sldNum" sz="quarter" idx="11"/>
          </p:nvPr>
        </p:nvSpPr>
        <p:spPr/>
        <p:txBody>
          <a:bodyPr/>
          <a:lstStyle/>
          <a:p>
            <a:pPr>
              <a:defRPr/>
            </a:pPr>
            <a:fld id="{8408DA03-A583-4B26-A31A-DAE13D8AB6C1}" type="slidenum">
              <a:rPr lang="en-US" altLang="en-US" smtClean="0"/>
              <a:pPr>
                <a:defRPr/>
              </a:pPr>
              <a:t>14</a:t>
            </a:fld>
            <a:endParaRPr lang="en-US" altLang="en-US"/>
          </a:p>
        </p:txBody>
      </p:sp>
    </p:spTree>
    <p:extLst>
      <p:ext uri="{BB962C8B-B14F-4D97-AF65-F5344CB8AC3E}">
        <p14:creationId xmlns:p14="http://schemas.microsoft.com/office/powerpoint/2010/main" val="98278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8DFF-592A-CB4E-FB16-B2113FBDB211}"/>
              </a:ext>
            </a:extLst>
          </p:cNvPr>
          <p:cNvSpPr>
            <a:spLocks noGrp="1"/>
          </p:cNvSpPr>
          <p:nvPr>
            <p:ph type="title"/>
          </p:nvPr>
        </p:nvSpPr>
        <p:spPr/>
        <p:txBody>
          <a:bodyPr/>
          <a:lstStyle/>
          <a:p>
            <a:r>
              <a:rPr lang="en-US"/>
              <a:t>Maximum Budgets for Libraries – FAQ #5</a:t>
            </a:r>
          </a:p>
        </p:txBody>
      </p:sp>
      <p:sp>
        <p:nvSpPr>
          <p:cNvPr id="3" name="Text Placeholder 2">
            <a:extLst>
              <a:ext uri="{FF2B5EF4-FFF2-40B4-BE49-F238E27FC236}">
                <a16:creationId xmlns:a16="http://schemas.microsoft.com/office/drawing/2014/main" id="{9B39E67A-2E00-6F96-6852-3FA70C96C65A}"/>
              </a:ext>
            </a:extLst>
          </p:cNvPr>
          <p:cNvSpPr>
            <a:spLocks noGrp="1"/>
          </p:cNvSpPr>
          <p:nvPr>
            <p:ph type="body" sz="quarter" idx="10"/>
          </p:nvPr>
        </p:nvSpPr>
        <p:spPr/>
        <p:txBody>
          <a:bodyPr/>
          <a:lstStyle/>
          <a:p>
            <a:r>
              <a:rPr lang="en-US" b="1"/>
              <a:t>What impact do approved additional appropriations have on the “maximum budget calculation”?</a:t>
            </a:r>
          </a:p>
          <a:p>
            <a:pPr lvl="1"/>
            <a:r>
              <a:rPr lang="en-US"/>
              <a:t>The maximum budget calculation only considers the total budget amount listed on the Department budget order and the max levy growth quotient. </a:t>
            </a:r>
          </a:p>
          <a:p>
            <a:pPr lvl="1"/>
            <a:r>
              <a:rPr lang="en-US"/>
              <a:t>If a library had an approved additional appropriation during the budget year, it is not factored into the calculation.</a:t>
            </a:r>
          </a:p>
        </p:txBody>
      </p:sp>
      <p:sp>
        <p:nvSpPr>
          <p:cNvPr id="4" name="Slide Number Placeholder 3">
            <a:extLst>
              <a:ext uri="{FF2B5EF4-FFF2-40B4-BE49-F238E27FC236}">
                <a16:creationId xmlns:a16="http://schemas.microsoft.com/office/drawing/2014/main" id="{3BE2D438-5ED6-A74D-4ADA-4F037BDD123F}"/>
              </a:ext>
            </a:extLst>
          </p:cNvPr>
          <p:cNvSpPr>
            <a:spLocks noGrp="1"/>
          </p:cNvSpPr>
          <p:nvPr>
            <p:ph type="sldNum" sz="quarter" idx="11"/>
          </p:nvPr>
        </p:nvSpPr>
        <p:spPr/>
        <p:txBody>
          <a:bodyPr/>
          <a:lstStyle/>
          <a:p>
            <a:pPr>
              <a:defRPr/>
            </a:pPr>
            <a:fld id="{8408DA03-A583-4B26-A31A-DAE13D8AB6C1}" type="slidenum">
              <a:rPr lang="en-US" altLang="en-US" smtClean="0"/>
              <a:pPr>
                <a:defRPr/>
              </a:pPr>
              <a:t>15</a:t>
            </a:fld>
            <a:endParaRPr lang="en-US" altLang="en-US"/>
          </a:p>
        </p:txBody>
      </p:sp>
    </p:spTree>
    <p:extLst>
      <p:ext uri="{BB962C8B-B14F-4D97-AF65-F5344CB8AC3E}">
        <p14:creationId xmlns:p14="http://schemas.microsoft.com/office/powerpoint/2010/main" val="330483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DF5F-94BB-4CB3-9EF5-02561C6FBEE2}"/>
              </a:ext>
            </a:extLst>
          </p:cNvPr>
          <p:cNvSpPr>
            <a:spLocks noGrp="1"/>
          </p:cNvSpPr>
          <p:nvPr>
            <p:ph type="title"/>
          </p:nvPr>
        </p:nvSpPr>
        <p:spPr/>
        <p:txBody>
          <a:bodyPr>
            <a:noAutofit/>
          </a:bodyPr>
          <a:lstStyle/>
          <a:p>
            <a:r>
              <a:rPr lang="en-US"/>
              <a:t>Public Library Eligibility for Binding Review by Fiscal Body Resolution</a:t>
            </a:r>
          </a:p>
        </p:txBody>
      </p:sp>
      <p:sp>
        <p:nvSpPr>
          <p:cNvPr id="4" name="Slide Number Placeholder 3">
            <a:extLst>
              <a:ext uri="{FF2B5EF4-FFF2-40B4-BE49-F238E27FC236}">
                <a16:creationId xmlns:a16="http://schemas.microsoft.com/office/drawing/2014/main" id="{C1DB2A7F-3620-4848-B1B0-01E17C0488C8}"/>
              </a:ext>
            </a:extLst>
          </p:cNvPr>
          <p:cNvSpPr>
            <a:spLocks noGrp="1"/>
          </p:cNvSpPr>
          <p:nvPr>
            <p:ph type="sldNum" sz="quarter" idx="10"/>
          </p:nvPr>
        </p:nvSpPr>
        <p:spPr/>
        <p:txBody>
          <a:bodyPr/>
          <a:lstStyle/>
          <a:p>
            <a:pPr>
              <a:defRPr/>
            </a:pPr>
            <a:fld id="{8408DA03-A583-4B26-A31A-DAE13D8AB6C1}" type="slidenum">
              <a:rPr lang="en-US" altLang="en-US" smtClean="0"/>
              <a:pPr>
                <a:defRPr/>
              </a:pPr>
              <a:t>16</a:t>
            </a:fld>
            <a:endParaRPr lang="en-US" altLang="en-US"/>
          </a:p>
        </p:txBody>
      </p:sp>
    </p:spTree>
    <p:extLst>
      <p:ext uri="{BB962C8B-B14F-4D97-AF65-F5344CB8AC3E}">
        <p14:creationId xmlns:p14="http://schemas.microsoft.com/office/powerpoint/2010/main" val="133943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207C-8D72-493E-895B-66A303C3ABB2}"/>
              </a:ext>
            </a:extLst>
          </p:cNvPr>
          <p:cNvSpPr>
            <a:spLocks noGrp="1"/>
          </p:cNvSpPr>
          <p:nvPr>
            <p:ph type="title"/>
          </p:nvPr>
        </p:nvSpPr>
        <p:spPr>
          <a:xfrm>
            <a:off x="1995056" y="365126"/>
            <a:ext cx="9358745" cy="872408"/>
          </a:xfrm>
        </p:spPr>
        <p:txBody>
          <a:bodyPr>
            <a:normAutofit/>
          </a:bodyPr>
          <a:lstStyle/>
          <a:p>
            <a:r>
              <a:rPr lang="en-US"/>
              <a:t>Binding Review by Fiscal Body Resolution</a:t>
            </a:r>
          </a:p>
        </p:txBody>
      </p:sp>
      <p:sp>
        <p:nvSpPr>
          <p:cNvPr id="3" name="Text Placeholder 2">
            <a:extLst>
              <a:ext uri="{FF2B5EF4-FFF2-40B4-BE49-F238E27FC236}">
                <a16:creationId xmlns:a16="http://schemas.microsoft.com/office/drawing/2014/main" id="{96DF2467-D300-4E7F-A1D5-DCAEFC8C9791}"/>
              </a:ext>
            </a:extLst>
          </p:cNvPr>
          <p:cNvSpPr>
            <a:spLocks noGrp="1"/>
          </p:cNvSpPr>
          <p:nvPr>
            <p:ph type="body" sz="quarter" idx="10"/>
          </p:nvPr>
        </p:nvSpPr>
        <p:spPr>
          <a:xfrm>
            <a:off x="1068781" y="2078040"/>
            <a:ext cx="10545289" cy="4370387"/>
          </a:xfrm>
        </p:spPr>
        <p:txBody>
          <a:bodyPr/>
          <a:lstStyle/>
          <a:p>
            <a:r>
              <a:rPr lang="en-US"/>
              <a:t>Libraries are unique as it relates to determining the appropriate fiscal body that is responsible for adopting their annual budget.</a:t>
            </a:r>
          </a:p>
          <a:p>
            <a:r>
              <a:rPr lang="en-US"/>
              <a:t>In the prior section, we examined how the budgeted amount a library advertises may impact their authority to adopt their own budget. </a:t>
            </a:r>
          </a:p>
          <a:p>
            <a:r>
              <a:rPr lang="en-US"/>
              <a:t>In this section, we will examine how the fiscal body of a county, city, or town may require a library to become subject to binding review (</a:t>
            </a:r>
            <a:r>
              <a:rPr lang="en-US">
                <a:effectLst/>
                <a:ea typeface="Times New Roman" panose="02020603050405020304" pitchFamily="18" charset="0"/>
              </a:rPr>
              <a:t>Ind. Code § </a:t>
            </a:r>
            <a:r>
              <a:rPr lang="en-US"/>
              <a:t>6-1.1-17-20.4).</a:t>
            </a:r>
          </a:p>
        </p:txBody>
      </p:sp>
      <p:sp>
        <p:nvSpPr>
          <p:cNvPr id="4" name="Slide Number Placeholder 3">
            <a:extLst>
              <a:ext uri="{FF2B5EF4-FFF2-40B4-BE49-F238E27FC236}">
                <a16:creationId xmlns:a16="http://schemas.microsoft.com/office/drawing/2014/main" id="{BBEEE17B-4C20-4519-8D78-52F9350E7F39}"/>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17</a:t>
            </a:fld>
            <a:endParaRPr lang="en-US" altLang="en-US"/>
          </a:p>
        </p:txBody>
      </p:sp>
    </p:spTree>
    <p:extLst>
      <p:ext uri="{BB962C8B-B14F-4D97-AF65-F5344CB8AC3E}">
        <p14:creationId xmlns:p14="http://schemas.microsoft.com/office/powerpoint/2010/main" val="91732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595E-4789-47B4-BBA6-4EF78F552135}"/>
              </a:ext>
            </a:extLst>
          </p:cNvPr>
          <p:cNvSpPr>
            <a:spLocks noGrp="1"/>
          </p:cNvSpPr>
          <p:nvPr>
            <p:ph type="title"/>
          </p:nvPr>
        </p:nvSpPr>
        <p:spPr>
          <a:xfrm>
            <a:off x="1995056" y="365126"/>
            <a:ext cx="9358745" cy="872408"/>
          </a:xfrm>
        </p:spPr>
        <p:txBody>
          <a:bodyPr>
            <a:normAutofit/>
          </a:bodyPr>
          <a:lstStyle/>
          <a:p>
            <a:r>
              <a:rPr lang="en-US"/>
              <a:t>Binding Review by Fiscal Body Resolution</a:t>
            </a:r>
          </a:p>
        </p:txBody>
      </p:sp>
      <p:sp>
        <p:nvSpPr>
          <p:cNvPr id="3" name="Text Placeholder 2">
            <a:extLst>
              <a:ext uri="{FF2B5EF4-FFF2-40B4-BE49-F238E27FC236}">
                <a16:creationId xmlns:a16="http://schemas.microsoft.com/office/drawing/2014/main" id="{0CFC4CB3-B59D-424F-BE88-EE3B7700955C}"/>
              </a:ext>
            </a:extLst>
          </p:cNvPr>
          <p:cNvSpPr>
            <a:spLocks noGrp="1"/>
          </p:cNvSpPr>
          <p:nvPr>
            <p:ph type="body" sz="quarter" idx="10"/>
          </p:nvPr>
        </p:nvSpPr>
        <p:spPr>
          <a:xfrm>
            <a:off x="1068781" y="2078040"/>
            <a:ext cx="10545289" cy="4370387"/>
          </a:xfrm>
        </p:spPr>
        <p:txBody>
          <a:bodyPr/>
          <a:lstStyle/>
          <a:p>
            <a:r>
              <a:rPr lang="en-US"/>
              <a:t>A library will be subject to a binding adoption if both conditions below are met: </a:t>
            </a:r>
          </a:p>
          <a:p>
            <a:pPr lvl="1">
              <a:buFont typeface="+mj-lt"/>
              <a:buAutoNum type="arabicPeriod"/>
            </a:pPr>
            <a:r>
              <a:rPr lang="en-US"/>
              <a:t>Based on the Annual Financial Report (AFR), if the library’s cash balance of all funds derived from tax revenue is greater than one hundred fifty percent (150%) of the library’s certified budget for the ensuing year.</a:t>
            </a:r>
          </a:p>
          <a:p>
            <a:pPr lvl="1">
              <a:buFont typeface="+mj-lt"/>
              <a:buAutoNum type="arabicPeriod"/>
            </a:pPr>
            <a:endParaRPr lang="en-US"/>
          </a:p>
          <a:p>
            <a:pPr lvl="1">
              <a:buFont typeface="+mj-lt"/>
              <a:buAutoNum type="arabicPeriod"/>
            </a:pPr>
            <a:r>
              <a:rPr lang="en-US"/>
              <a:t>If the appropriate fiscal body for the library advertises a public hearing to make the library subject to binding adoption and adopts the resolution not later than July 1.</a:t>
            </a:r>
          </a:p>
        </p:txBody>
      </p:sp>
      <p:sp>
        <p:nvSpPr>
          <p:cNvPr id="4" name="Slide Number Placeholder 3">
            <a:extLst>
              <a:ext uri="{FF2B5EF4-FFF2-40B4-BE49-F238E27FC236}">
                <a16:creationId xmlns:a16="http://schemas.microsoft.com/office/drawing/2014/main" id="{0685D55B-2CE5-4F9A-9ACD-147DF698617A}"/>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18</a:t>
            </a:fld>
            <a:endParaRPr lang="en-US" altLang="en-US"/>
          </a:p>
        </p:txBody>
      </p:sp>
    </p:spTree>
    <p:extLst>
      <p:ext uri="{BB962C8B-B14F-4D97-AF65-F5344CB8AC3E}">
        <p14:creationId xmlns:p14="http://schemas.microsoft.com/office/powerpoint/2010/main" val="337827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25E7-A1D2-4ACF-8CB8-1E1D59F5B6FF}"/>
              </a:ext>
            </a:extLst>
          </p:cNvPr>
          <p:cNvSpPr>
            <a:spLocks noGrp="1"/>
          </p:cNvSpPr>
          <p:nvPr>
            <p:ph type="title"/>
          </p:nvPr>
        </p:nvSpPr>
        <p:spPr>
          <a:xfrm>
            <a:off x="1995056" y="365126"/>
            <a:ext cx="9358745" cy="872408"/>
          </a:xfrm>
        </p:spPr>
        <p:txBody>
          <a:bodyPr>
            <a:normAutofit/>
          </a:bodyPr>
          <a:lstStyle/>
          <a:p>
            <a:r>
              <a:rPr lang="en-US"/>
              <a:t>Binding Review by Fiscal Body Resolution</a:t>
            </a:r>
          </a:p>
        </p:txBody>
      </p:sp>
      <p:sp>
        <p:nvSpPr>
          <p:cNvPr id="3" name="Text Placeholder 2">
            <a:extLst>
              <a:ext uri="{FF2B5EF4-FFF2-40B4-BE49-F238E27FC236}">
                <a16:creationId xmlns:a16="http://schemas.microsoft.com/office/drawing/2014/main" id="{B7E1F613-0F79-4758-86C5-C07B30054160}"/>
              </a:ext>
            </a:extLst>
          </p:cNvPr>
          <p:cNvSpPr>
            <a:spLocks noGrp="1"/>
          </p:cNvSpPr>
          <p:nvPr>
            <p:ph type="body" sz="quarter" idx="10"/>
          </p:nvPr>
        </p:nvSpPr>
        <p:spPr>
          <a:xfrm>
            <a:off x="1068781" y="2078040"/>
            <a:ext cx="10545289" cy="4370387"/>
          </a:xfrm>
        </p:spPr>
        <p:txBody>
          <a:bodyPr/>
          <a:lstStyle/>
          <a:p>
            <a:r>
              <a:rPr lang="en-US"/>
              <a:t>The fiscal body of the city, town, or county may not reduce a public library's proposed budget or levy in a budget year by more than ten percent (10%) of the public library's operating levy in the immediately preceding budget year.</a:t>
            </a:r>
          </a:p>
          <a:p>
            <a:r>
              <a:rPr lang="en-US"/>
              <a:t>The library will be subject to binding review until the December 31 cash balance of all funds of the public library derived from tax revenue, as reported on the AFR, no longer exceeds one hundred fifty percent (150%) of the library's certified budget.</a:t>
            </a:r>
          </a:p>
        </p:txBody>
      </p:sp>
      <p:sp>
        <p:nvSpPr>
          <p:cNvPr id="4" name="Slide Number Placeholder 3">
            <a:extLst>
              <a:ext uri="{FF2B5EF4-FFF2-40B4-BE49-F238E27FC236}">
                <a16:creationId xmlns:a16="http://schemas.microsoft.com/office/drawing/2014/main" id="{C99BF931-CC04-4BDF-927E-C045CAFBEE11}"/>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19</a:t>
            </a:fld>
            <a:endParaRPr lang="en-US" altLang="en-US"/>
          </a:p>
        </p:txBody>
      </p:sp>
    </p:spTree>
    <p:extLst>
      <p:ext uri="{BB962C8B-B14F-4D97-AF65-F5344CB8AC3E}">
        <p14:creationId xmlns:p14="http://schemas.microsoft.com/office/powerpoint/2010/main" val="389757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4437-E58D-1A67-1C8B-56278C3B4393}"/>
              </a:ext>
            </a:extLst>
          </p:cNvPr>
          <p:cNvSpPr>
            <a:spLocks noGrp="1"/>
          </p:cNvSpPr>
          <p:nvPr>
            <p:ph type="title"/>
          </p:nvPr>
        </p:nvSpPr>
        <p:spPr>
          <a:xfrm>
            <a:off x="1995056" y="365126"/>
            <a:ext cx="9358745" cy="872408"/>
          </a:xfrm>
        </p:spPr>
        <p:txBody>
          <a:bodyPr/>
          <a:lstStyle/>
          <a:p>
            <a:r>
              <a:rPr lang="en-US"/>
              <a:t>Disclaimer</a:t>
            </a:r>
          </a:p>
        </p:txBody>
      </p:sp>
      <p:sp>
        <p:nvSpPr>
          <p:cNvPr id="3" name="Text Placeholder 2">
            <a:extLst>
              <a:ext uri="{FF2B5EF4-FFF2-40B4-BE49-F238E27FC236}">
                <a16:creationId xmlns:a16="http://schemas.microsoft.com/office/drawing/2014/main" id="{021A4BBB-D4C6-3D91-D597-3E69CF8D2F24}"/>
              </a:ext>
            </a:extLst>
          </p:cNvPr>
          <p:cNvSpPr>
            <a:spLocks noGrp="1"/>
          </p:cNvSpPr>
          <p:nvPr>
            <p:ph type="body" sz="quarter" idx="10"/>
          </p:nvPr>
        </p:nvSpPr>
        <p:spPr>
          <a:xfrm>
            <a:off x="1068781" y="2078040"/>
            <a:ext cx="10545289" cy="4370387"/>
          </a:xfrm>
        </p:spPr>
        <p:txBody>
          <a:bodyPr/>
          <a:lstStyle/>
          <a:p>
            <a:r>
              <a:rPr lang="en-US"/>
              <a:t>This presentation and other Department of Local Government Finance materials are not a substitute for the law. The following is not legal advice, just an informative presentation. The Indiana Code always governs.</a:t>
            </a:r>
          </a:p>
        </p:txBody>
      </p:sp>
      <p:sp>
        <p:nvSpPr>
          <p:cNvPr id="4" name="Slide Number Placeholder 3">
            <a:extLst>
              <a:ext uri="{FF2B5EF4-FFF2-40B4-BE49-F238E27FC236}">
                <a16:creationId xmlns:a16="http://schemas.microsoft.com/office/drawing/2014/main" id="{006DB573-990D-F9E9-4859-89FCB169BCA6}"/>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900"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kumimoji="1"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000" kern="1200">
                <a:solidFill>
                  <a:schemeClr val="tx1"/>
                </a:solidFill>
                <a:latin typeface="Times New Roman" pitchFamily="18" charset="0"/>
                <a:ea typeface="+mn-ea"/>
                <a:cs typeface="Arial" charset="0"/>
              </a:defRPr>
            </a:lvl5pPr>
            <a:lvl6pPr marL="2286000" algn="l" defTabSz="914400" rtl="0" eaLnBrk="1" latinLnBrk="0" hangingPunct="1">
              <a:defRPr kumimoji="1" sz="2000" kern="1200">
                <a:solidFill>
                  <a:schemeClr val="tx1"/>
                </a:solidFill>
                <a:latin typeface="Times New Roman" pitchFamily="18" charset="0"/>
                <a:ea typeface="+mn-ea"/>
                <a:cs typeface="Arial" charset="0"/>
              </a:defRPr>
            </a:lvl6pPr>
            <a:lvl7pPr marL="2743200" algn="l" defTabSz="914400" rtl="0" eaLnBrk="1" latinLnBrk="0" hangingPunct="1">
              <a:defRPr kumimoji="1" sz="2000" kern="1200">
                <a:solidFill>
                  <a:schemeClr val="tx1"/>
                </a:solidFill>
                <a:latin typeface="Times New Roman" pitchFamily="18" charset="0"/>
                <a:ea typeface="+mn-ea"/>
                <a:cs typeface="Arial" charset="0"/>
              </a:defRPr>
            </a:lvl7pPr>
            <a:lvl8pPr marL="3200400" algn="l" defTabSz="914400" rtl="0" eaLnBrk="1" latinLnBrk="0" hangingPunct="1">
              <a:defRPr kumimoji="1" sz="2000" kern="1200">
                <a:solidFill>
                  <a:schemeClr val="tx1"/>
                </a:solidFill>
                <a:latin typeface="Times New Roman" pitchFamily="18" charset="0"/>
                <a:ea typeface="+mn-ea"/>
                <a:cs typeface="Arial" charset="0"/>
              </a:defRPr>
            </a:lvl8pPr>
            <a:lvl9pPr marL="3657600" algn="l" defTabSz="914400" rtl="0" eaLnBrk="1" latinLnBrk="0" hangingPunct="1">
              <a:defRPr kumimoji="1" sz="2000" kern="1200">
                <a:solidFill>
                  <a:schemeClr val="tx1"/>
                </a:solidFill>
                <a:latin typeface="Times New Roman" pitchFamily="18" charset="0"/>
                <a:ea typeface="+mn-ea"/>
                <a:cs typeface="Arial" charset="0"/>
              </a:defRPr>
            </a:lvl9pPr>
          </a:lstStyle>
          <a:p>
            <a:pPr>
              <a:defRPr/>
            </a:pPr>
            <a:fld id="{6398EDBA-AD89-457C-937A-D23926AF1608}" type="slidenum">
              <a:rPr lang="en-US" smtClean="0"/>
              <a:pPr>
                <a:defRPr/>
              </a:pPr>
              <a:t>2</a:t>
            </a:fld>
            <a:endParaRPr lang="en-US"/>
          </a:p>
        </p:txBody>
      </p:sp>
    </p:spTree>
    <p:extLst>
      <p:ext uri="{BB962C8B-B14F-4D97-AF65-F5344CB8AC3E}">
        <p14:creationId xmlns:p14="http://schemas.microsoft.com/office/powerpoint/2010/main" val="36664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B1DABE-8850-442B-B9E6-257AFA2A92A4}"/>
              </a:ext>
            </a:extLst>
          </p:cNvPr>
          <p:cNvSpPr>
            <a:spLocks noGrp="1"/>
          </p:cNvSpPr>
          <p:nvPr>
            <p:ph type="title"/>
          </p:nvPr>
        </p:nvSpPr>
        <p:spPr/>
        <p:txBody>
          <a:bodyPr/>
          <a:lstStyle/>
          <a:p>
            <a:r>
              <a:rPr lang="en-US"/>
              <a:t>Budget Calendar</a:t>
            </a:r>
          </a:p>
        </p:txBody>
      </p:sp>
      <p:sp>
        <p:nvSpPr>
          <p:cNvPr id="4" name="Slide Number Placeholder 3">
            <a:extLst>
              <a:ext uri="{FF2B5EF4-FFF2-40B4-BE49-F238E27FC236}">
                <a16:creationId xmlns:a16="http://schemas.microsoft.com/office/drawing/2014/main" id="{79BDA0D2-8A6A-4513-98A8-9BB2A1165E11}"/>
              </a:ext>
            </a:extLst>
          </p:cNvPr>
          <p:cNvSpPr>
            <a:spLocks noGrp="1"/>
          </p:cNvSpPr>
          <p:nvPr>
            <p:ph type="sldNum" sz="quarter" idx="10"/>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kumimoji="1" sz="9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9pPr>
          </a:lstStyle>
          <a:p>
            <a:pPr>
              <a:defRPr/>
            </a:pPr>
            <a:fld id="{F554BBBF-434A-4E0E-B96C-E00D645A11D8}" type="slidenum">
              <a:rPr lang="en-US" altLang="en-US" smtClean="0"/>
              <a:pPr>
                <a:defRPr/>
              </a:pPr>
              <a:t>20</a:t>
            </a:fld>
            <a:endParaRPr lang="en-US" altLang="en-US"/>
          </a:p>
        </p:txBody>
      </p:sp>
    </p:spTree>
    <p:extLst>
      <p:ext uri="{BB962C8B-B14F-4D97-AF65-F5344CB8AC3E}">
        <p14:creationId xmlns:p14="http://schemas.microsoft.com/office/powerpoint/2010/main" val="3742161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CAAB-25FD-46F9-B142-86BB19122698}"/>
              </a:ext>
            </a:extLst>
          </p:cNvPr>
          <p:cNvSpPr>
            <a:spLocks noGrp="1"/>
          </p:cNvSpPr>
          <p:nvPr>
            <p:ph type="title"/>
          </p:nvPr>
        </p:nvSpPr>
        <p:spPr>
          <a:xfrm>
            <a:off x="1995056" y="365126"/>
            <a:ext cx="9358745" cy="872408"/>
          </a:xfrm>
        </p:spPr>
        <p:txBody>
          <a:bodyPr/>
          <a:lstStyle/>
          <a:p>
            <a:r>
              <a:rPr lang="en-US"/>
              <a:t>Budget Calendar</a:t>
            </a:r>
          </a:p>
        </p:txBody>
      </p:sp>
      <p:sp>
        <p:nvSpPr>
          <p:cNvPr id="3" name="Text Placeholder 2">
            <a:extLst>
              <a:ext uri="{FF2B5EF4-FFF2-40B4-BE49-F238E27FC236}">
                <a16:creationId xmlns:a16="http://schemas.microsoft.com/office/drawing/2014/main" id="{F87C7785-837E-463B-8FAA-9EA5C526E3F5}"/>
              </a:ext>
            </a:extLst>
          </p:cNvPr>
          <p:cNvSpPr>
            <a:spLocks noGrp="1"/>
          </p:cNvSpPr>
          <p:nvPr>
            <p:ph type="body" sz="quarter" idx="10"/>
          </p:nvPr>
        </p:nvSpPr>
        <p:spPr>
          <a:xfrm>
            <a:off x="1068781" y="2078040"/>
            <a:ext cx="10545289" cy="4370387"/>
          </a:xfrm>
        </p:spPr>
        <p:txBody>
          <a:bodyPr/>
          <a:lstStyle/>
          <a:p>
            <a:r>
              <a:rPr lang="en-US"/>
              <a:t>The Department has posted its 2025 pay 2026 budget calendar.  The calendar contains the statutory submission/due dates for some of the key deadlines for the budget certification process.</a:t>
            </a:r>
          </a:p>
          <a:p>
            <a:r>
              <a:rPr lang="en-US"/>
              <a:t>Units are encouraged to use the budget calendar as a starting point for creating a unit specific calendar. </a:t>
            </a:r>
          </a:p>
          <a:p>
            <a:pPr lvl="1"/>
            <a:r>
              <a:rPr lang="en-US">
                <a:hlinkClick r:id="rId2"/>
              </a:rPr>
              <a:t>https://www.in.gov/dlgf/files/2025-memos/250206-Bolser-Memo-2025-Budget-Calendar.pdf</a:t>
            </a:r>
            <a:r>
              <a:rPr lang="en-US"/>
              <a:t> </a:t>
            </a:r>
          </a:p>
        </p:txBody>
      </p:sp>
      <p:sp>
        <p:nvSpPr>
          <p:cNvPr id="4" name="Slide Number Placeholder 3">
            <a:extLst>
              <a:ext uri="{FF2B5EF4-FFF2-40B4-BE49-F238E27FC236}">
                <a16:creationId xmlns:a16="http://schemas.microsoft.com/office/drawing/2014/main" id="{1541F049-27B0-4C03-9279-FD47C479124E}"/>
              </a:ext>
            </a:extLst>
          </p:cNvPr>
          <p:cNvSpPr>
            <a:spLocks noGrp="1"/>
          </p:cNvSpPr>
          <p:nvPr>
            <p:ph type="sldNum" sz="quarter" idx="11"/>
          </p:nvPr>
        </p:nvSpPr>
        <p:spPr>
          <a:xfrm>
            <a:off x="8610600" y="6356350"/>
            <a:ext cx="2743200" cy="365125"/>
          </a:xfr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kumimoji="1" sz="9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9pPr>
          </a:lstStyle>
          <a:p>
            <a:fld id="{8408DA03-A583-4B26-A31A-DAE13D8AB6C1}" type="slidenum">
              <a:rPr lang="en-US" altLang="en-US" smtClean="0"/>
              <a:pPr/>
              <a:t>21</a:t>
            </a:fld>
            <a:endParaRPr lang="en-US" altLang="en-US"/>
          </a:p>
        </p:txBody>
      </p:sp>
    </p:spTree>
    <p:extLst>
      <p:ext uri="{BB962C8B-B14F-4D97-AF65-F5344CB8AC3E}">
        <p14:creationId xmlns:p14="http://schemas.microsoft.com/office/powerpoint/2010/main" val="3851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BF54-595C-4030-85A4-FE56501E9B30}"/>
              </a:ext>
            </a:extLst>
          </p:cNvPr>
          <p:cNvSpPr>
            <a:spLocks noGrp="1"/>
          </p:cNvSpPr>
          <p:nvPr>
            <p:ph type="title"/>
          </p:nvPr>
        </p:nvSpPr>
        <p:spPr>
          <a:xfrm>
            <a:off x="1995056" y="365126"/>
            <a:ext cx="9358745" cy="872408"/>
          </a:xfrm>
        </p:spPr>
        <p:txBody>
          <a:bodyPr/>
          <a:lstStyle/>
          <a:p>
            <a:r>
              <a:rPr lang="en-US"/>
              <a:t>Budget Calendar – June 1</a:t>
            </a:r>
          </a:p>
        </p:txBody>
      </p:sp>
      <p:sp>
        <p:nvSpPr>
          <p:cNvPr id="3" name="Text Placeholder 2">
            <a:extLst>
              <a:ext uri="{FF2B5EF4-FFF2-40B4-BE49-F238E27FC236}">
                <a16:creationId xmlns:a16="http://schemas.microsoft.com/office/drawing/2014/main" id="{EDC2598A-6570-49BB-AB53-4DBB8E20254A}"/>
              </a:ext>
            </a:extLst>
          </p:cNvPr>
          <p:cNvSpPr>
            <a:spLocks noGrp="1"/>
          </p:cNvSpPr>
          <p:nvPr>
            <p:ph type="body" sz="quarter" idx="10"/>
          </p:nvPr>
        </p:nvSpPr>
        <p:spPr>
          <a:xfrm>
            <a:off x="1068781" y="2078040"/>
            <a:ext cx="10545289" cy="4370387"/>
          </a:xfrm>
        </p:spPr>
        <p:txBody>
          <a:bodyPr/>
          <a:lstStyle/>
          <a:p>
            <a:r>
              <a:rPr lang="en-US">
                <a:latin typeface="Franklin Gothic Book"/>
              </a:rPr>
              <a:t>Estimated launch date for the 2025 Pay 2026 Pre-Budget Worksheet in Gateway.</a:t>
            </a:r>
          </a:p>
          <a:p>
            <a:pPr lvl="1"/>
            <a:r>
              <a:rPr lang="en-US"/>
              <a:t>The Department will use the information on the Pre-Budget Worksheet to better prepare for budget workshops.</a:t>
            </a:r>
          </a:p>
          <a:p>
            <a:pPr lvl="1"/>
            <a:r>
              <a:rPr lang="en-US">
                <a:latin typeface="Franklin Gothic Book"/>
              </a:rPr>
              <a:t>Units are able to and encouraged to provide any information that may be pertinent to the upcoming budget cycle.</a:t>
            </a:r>
          </a:p>
        </p:txBody>
      </p:sp>
      <p:sp>
        <p:nvSpPr>
          <p:cNvPr id="4" name="Slide Number Placeholder 3">
            <a:extLst>
              <a:ext uri="{FF2B5EF4-FFF2-40B4-BE49-F238E27FC236}">
                <a16:creationId xmlns:a16="http://schemas.microsoft.com/office/drawing/2014/main" id="{52830E08-FF30-447C-9480-9511D77CCF85}"/>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22</a:t>
            </a:fld>
            <a:endParaRPr lang="en-US" altLang="en-US"/>
          </a:p>
        </p:txBody>
      </p:sp>
    </p:spTree>
    <p:extLst>
      <p:ext uri="{BB962C8B-B14F-4D97-AF65-F5344CB8AC3E}">
        <p14:creationId xmlns:p14="http://schemas.microsoft.com/office/powerpoint/2010/main" val="260000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E725-ED41-4631-A8A9-1FA6E9EB5CEB}"/>
              </a:ext>
            </a:extLst>
          </p:cNvPr>
          <p:cNvSpPr>
            <a:spLocks noGrp="1"/>
          </p:cNvSpPr>
          <p:nvPr>
            <p:ph type="title"/>
          </p:nvPr>
        </p:nvSpPr>
        <p:spPr>
          <a:xfrm>
            <a:off x="1995056" y="365126"/>
            <a:ext cx="9358745" cy="872408"/>
          </a:xfrm>
        </p:spPr>
        <p:txBody>
          <a:bodyPr/>
          <a:lstStyle/>
          <a:p>
            <a:r>
              <a:rPr lang="en-US"/>
              <a:t>Budget Calendar – June 30</a:t>
            </a:r>
          </a:p>
        </p:txBody>
      </p:sp>
      <p:sp>
        <p:nvSpPr>
          <p:cNvPr id="3" name="Text Placeholder 2">
            <a:extLst>
              <a:ext uri="{FF2B5EF4-FFF2-40B4-BE49-F238E27FC236}">
                <a16:creationId xmlns:a16="http://schemas.microsoft.com/office/drawing/2014/main" id="{36E384CC-DEA3-4EE2-A081-DE4E931A3F79}"/>
              </a:ext>
            </a:extLst>
          </p:cNvPr>
          <p:cNvSpPr>
            <a:spLocks noGrp="1"/>
          </p:cNvSpPr>
          <p:nvPr>
            <p:ph type="body" sz="quarter" idx="10"/>
          </p:nvPr>
        </p:nvSpPr>
        <p:spPr>
          <a:xfrm>
            <a:off x="1068781" y="2078040"/>
            <a:ext cx="10545289" cy="4370387"/>
          </a:xfrm>
        </p:spPr>
        <p:txBody>
          <a:bodyPr/>
          <a:lstStyle/>
          <a:p>
            <a:r>
              <a:rPr lang="en-US"/>
              <a:t>Deadline for State Budget Agency (“SBA”) to provide the MLGQ to civil taxing units, school corporations, and the Department. (Ind. Code § 6-1.1-18.5-2(c)) </a:t>
            </a:r>
          </a:p>
          <a:p>
            <a:endParaRPr lang="en-US"/>
          </a:p>
          <a:p>
            <a:r>
              <a:rPr lang="en-US"/>
              <a:t>Estimated launch date for the Budget Application in Gateway.</a:t>
            </a:r>
          </a:p>
        </p:txBody>
      </p:sp>
      <p:sp>
        <p:nvSpPr>
          <p:cNvPr id="4" name="Slide Number Placeholder 3">
            <a:extLst>
              <a:ext uri="{FF2B5EF4-FFF2-40B4-BE49-F238E27FC236}">
                <a16:creationId xmlns:a16="http://schemas.microsoft.com/office/drawing/2014/main" id="{1413E283-1D47-4D8F-A87E-EB999D5F0E22}"/>
              </a:ext>
            </a:extLst>
          </p:cNvPr>
          <p:cNvSpPr>
            <a:spLocks noGrp="1"/>
          </p:cNvSpPr>
          <p:nvPr>
            <p:ph type="sldNum" sz="quarter" idx="11"/>
          </p:nvPr>
        </p:nvSpPr>
        <p:spPr>
          <a:xfrm>
            <a:off x="8610600" y="6356350"/>
            <a:ext cx="2743200" cy="365125"/>
          </a:xfr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kumimoji="1" sz="9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9pPr>
          </a:lstStyle>
          <a:p>
            <a:fld id="{8408DA03-A583-4B26-A31A-DAE13D8AB6C1}" type="slidenum">
              <a:rPr lang="en-US" altLang="en-US" smtClean="0"/>
              <a:pPr/>
              <a:t>23</a:t>
            </a:fld>
            <a:endParaRPr lang="en-US" altLang="en-US"/>
          </a:p>
        </p:txBody>
      </p:sp>
    </p:spTree>
    <p:extLst>
      <p:ext uri="{BB962C8B-B14F-4D97-AF65-F5344CB8AC3E}">
        <p14:creationId xmlns:p14="http://schemas.microsoft.com/office/powerpoint/2010/main" val="2617178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E725-ED41-4631-A8A9-1FA6E9EB5CEB}"/>
              </a:ext>
            </a:extLst>
          </p:cNvPr>
          <p:cNvSpPr>
            <a:spLocks noGrp="1"/>
          </p:cNvSpPr>
          <p:nvPr>
            <p:ph type="title"/>
          </p:nvPr>
        </p:nvSpPr>
        <p:spPr>
          <a:xfrm>
            <a:off x="1995056" y="365126"/>
            <a:ext cx="9358745" cy="872408"/>
          </a:xfrm>
        </p:spPr>
        <p:txBody>
          <a:bodyPr/>
          <a:lstStyle/>
          <a:p>
            <a:r>
              <a:rPr lang="en-US"/>
              <a:t>Budget Calendar – July 15</a:t>
            </a:r>
          </a:p>
        </p:txBody>
      </p:sp>
      <p:sp>
        <p:nvSpPr>
          <p:cNvPr id="3" name="Text Placeholder 2">
            <a:extLst>
              <a:ext uri="{FF2B5EF4-FFF2-40B4-BE49-F238E27FC236}">
                <a16:creationId xmlns:a16="http://schemas.microsoft.com/office/drawing/2014/main" id="{36E384CC-DEA3-4EE2-A081-DE4E931A3F79}"/>
              </a:ext>
            </a:extLst>
          </p:cNvPr>
          <p:cNvSpPr>
            <a:spLocks noGrp="1"/>
          </p:cNvSpPr>
          <p:nvPr>
            <p:ph type="body" sz="quarter" idx="10"/>
          </p:nvPr>
        </p:nvSpPr>
        <p:spPr>
          <a:xfrm>
            <a:off x="1068781" y="2078040"/>
            <a:ext cx="10545289" cy="4370387"/>
          </a:xfrm>
        </p:spPr>
        <p:txBody>
          <a:bodyPr/>
          <a:lstStyle/>
          <a:p>
            <a:r>
              <a:rPr lang="en-US"/>
              <a:t>Department will provide each </a:t>
            </a:r>
            <a:r>
              <a:rPr lang="en-US" u="sng"/>
              <a:t>unit</a:t>
            </a:r>
            <a:r>
              <a:rPr lang="en-US"/>
              <a:t> with an:</a:t>
            </a:r>
          </a:p>
          <a:p>
            <a:pPr lvl="1"/>
            <a:r>
              <a:rPr lang="en-US"/>
              <a:t>Estimate of the maximum amount of property taxes that may be levied in the ensuing budget year. </a:t>
            </a:r>
          </a:p>
          <a:p>
            <a:pPr lvl="1"/>
            <a:r>
              <a:rPr lang="en-US"/>
              <a:t>Estimate for non-property tax revenues for FIT, CVET, and Excise.</a:t>
            </a:r>
          </a:p>
          <a:p>
            <a:pPr lvl="1"/>
            <a:r>
              <a:rPr lang="en-US"/>
              <a:t>Estimate for circuit breaker loss for the ensuing year.</a:t>
            </a:r>
          </a:p>
          <a:p>
            <a:pPr lvl="1"/>
            <a:endParaRPr lang="en-US"/>
          </a:p>
          <a:p>
            <a:r>
              <a:rPr lang="en-US"/>
              <a:t>Department will provide each library </a:t>
            </a:r>
            <a:r>
              <a:rPr lang="en-US" u="sng"/>
              <a:t>with</a:t>
            </a:r>
            <a:r>
              <a:rPr lang="en-US"/>
              <a:t>:</a:t>
            </a:r>
          </a:p>
          <a:p>
            <a:pPr lvl="1"/>
            <a:r>
              <a:rPr lang="en-US"/>
              <a:t>The “Library Estimated Maximum Budget Report” based on the MLGQ and the certified budget amount.</a:t>
            </a:r>
          </a:p>
          <a:p>
            <a:endParaRPr lang="en-US"/>
          </a:p>
          <a:p>
            <a:endParaRPr lang="en-US"/>
          </a:p>
          <a:p>
            <a:endParaRPr lang="en-US"/>
          </a:p>
        </p:txBody>
      </p:sp>
      <p:sp>
        <p:nvSpPr>
          <p:cNvPr id="4" name="Slide Number Placeholder 3">
            <a:extLst>
              <a:ext uri="{FF2B5EF4-FFF2-40B4-BE49-F238E27FC236}">
                <a16:creationId xmlns:a16="http://schemas.microsoft.com/office/drawing/2014/main" id="{1413E283-1D47-4D8F-A87E-EB999D5F0E22}"/>
              </a:ext>
            </a:extLst>
          </p:cNvPr>
          <p:cNvSpPr>
            <a:spLocks noGrp="1"/>
          </p:cNvSpPr>
          <p:nvPr>
            <p:ph type="sldNum" sz="quarter" idx="11"/>
          </p:nvPr>
        </p:nvSpPr>
        <p:spPr>
          <a:xfrm>
            <a:off x="8610600" y="6356350"/>
            <a:ext cx="2743200" cy="365125"/>
          </a:xfr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kumimoji="1" sz="9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9pPr>
          </a:lstStyle>
          <a:p>
            <a:fld id="{8408DA03-A583-4B26-A31A-DAE13D8AB6C1}" type="slidenum">
              <a:rPr lang="en-US" altLang="en-US" smtClean="0"/>
              <a:pPr/>
              <a:t>24</a:t>
            </a:fld>
            <a:endParaRPr lang="en-US" altLang="en-US"/>
          </a:p>
        </p:txBody>
      </p:sp>
    </p:spTree>
    <p:extLst>
      <p:ext uri="{BB962C8B-B14F-4D97-AF65-F5344CB8AC3E}">
        <p14:creationId xmlns:p14="http://schemas.microsoft.com/office/powerpoint/2010/main" val="2183992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E725-ED41-4631-A8A9-1FA6E9EB5CEB}"/>
              </a:ext>
            </a:extLst>
          </p:cNvPr>
          <p:cNvSpPr>
            <a:spLocks noGrp="1"/>
          </p:cNvSpPr>
          <p:nvPr>
            <p:ph type="title"/>
          </p:nvPr>
        </p:nvSpPr>
        <p:spPr/>
        <p:txBody>
          <a:bodyPr/>
          <a:lstStyle/>
          <a:p>
            <a:r>
              <a:rPr lang="en-US"/>
              <a:t>Budget Calendar – August 1</a:t>
            </a:r>
          </a:p>
        </p:txBody>
      </p:sp>
      <p:sp>
        <p:nvSpPr>
          <p:cNvPr id="3" name="Text Placeholder 2">
            <a:extLst>
              <a:ext uri="{FF2B5EF4-FFF2-40B4-BE49-F238E27FC236}">
                <a16:creationId xmlns:a16="http://schemas.microsoft.com/office/drawing/2014/main" id="{36E384CC-DEA3-4EE2-A081-DE4E931A3F79}"/>
              </a:ext>
            </a:extLst>
          </p:cNvPr>
          <p:cNvSpPr>
            <a:spLocks noGrp="1"/>
          </p:cNvSpPr>
          <p:nvPr>
            <p:ph type="body" sz="quarter" idx="10"/>
          </p:nvPr>
        </p:nvSpPr>
        <p:spPr/>
        <p:txBody>
          <a:bodyPr>
            <a:normAutofit/>
          </a:bodyPr>
          <a:lstStyle/>
          <a:p>
            <a:pPr>
              <a:lnSpc>
                <a:spcPct val="110000"/>
              </a:lnSpc>
            </a:pPr>
            <a:r>
              <a:rPr lang="en-US"/>
              <a:t>Last day for county auditor to certify net assessed values (“CNAV”) to the Department. </a:t>
            </a:r>
          </a:p>
          <a:p>
            <a:pPr lvl="1">
              <a:lnSpc>
                <a:spcPct val="110000"/>
              </a:lnSpc>
            </a:pPr>
            <a:r>
              <a:rPr lang="en-US"/>
              <a:t>The Department will make assessed values (“AV”s) visible to every political subdivision via Gateway.</a:t>
            </a:r>
          </a:p>
          <a:p>
            <a:pPr lvl="1">
              <a:lnSpc>
                <a:spcPct val="110000"/>
              </a:lnSpc>
            </a:pPr>
            <a:r>
              <a:rPr lang="en-US"/>
              <a:t>All units are encouraged to use Gateway’s public site to validate the AVs certified by the county auditor. </a:t>
            </a:r>
          </a:p>
          <a:p>
            <a:pPr lvl="1">
              <a:lnSpc>
                <a:spcPct val="110000"/>
              </a:lnSpc>
            </a:pPr>
            <a:r>
              <a:rPr lang="en-US">
                <a:hlinkClick r:id="rId3"/>
              </a:rPr>
              <a:t>https://gateway.ifionline.org/report_builder</a:t>
            </a:r>
            <a:endParaRPr lang="en-US"/>
          </a:p>
          <a:p>
            <a:pPr marL="457200" lvl="1" indent="0">
              <a:buNone/>
            </a:pPr>
            <a:endParaRPr lang="en-US"/>
          </a:p>
        </p:txBody>
      </p:sp>
      <p:sp>
        <p:nvSpPr>
          <p:cNvPr id="4" name="Slide Number Placeholder 3">
            <a:extLst>
              <a:ext uri="{FF2B5EF4-FFF2-40B4-BE49-F238E27FC236}">
                <a16:creationId xmlns:a16="http://schemas.microsoft.com/office/drawing/2014/main" id="{1413E283-1D47-4D8F-A87E-EB999D5F0E22}"/>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kumimoji="1" sz="9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9pPr>
          </a:lstStyle>
          <a:p>
            <a:pPr>
              <a:defRPr/>
            </a:pPr>
            <a:fld id="{8408DA03-A583-4B26-A31A-DAE13D8AB6C1}" type="slidenum">
              <a:rPr lang="en-US" altLang="en-US" smtClean="0"/>
              <a:pPr>
                <a:defRPr/>
              </a:pPr>
              <a:t>25</a:t>
            </a:fld>
            <a:endParaRPr lang="en-US" altLang="en-US"/>
          </a:p>
        </p:txBody>
      </p:sp>
    </p:spTree>
    <p:extLst>
      <p:ext uri="{BB962C8B-B14F-4D97-AF65-F5344CB8AC3E}">
        <p14:creationId xmlns:p14="http://schemas.microsoft.com/office/powerpoint/2010/main" val="2316246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093FF-54D6-4CA7-B1C1-37B02912DDB7}"/>
              </a:ext>
            </a:extLst>
          </p:cNvPr>
          <p:cNvSpPr>
            <a:spLocks noGrp="1"/>
          </p:cNvSpPr>
          <p:nvPr>
            <p:ph type="title"/>
          </p:nvPr>
        </p:nvSpPr>
        <p:spPr/>
        <p:txBody>
          <a:bodyPr/>
          <a:lstStyle/>
          <a:p>
            <a:r>
              <a:rPr lang="en-US"/>
              <a:t>Budget Calendar – September 2</a:t>
            </a:r>
          </a:p>
        </p:txBody>
      </p:sp>
      <p:sp>
        <p:nvSpPr>
          <p:cNvPr id="3" name="Text Placeholder 2">
            <a:extLst>
              <a:ext uri="{FF2B5EF4-FFF2-40B4-BE49-F238E27FC236}">
                <a16:creationId xmlns:a16="http://schemas.microsoft.com/office/drawing/2014/main" id="{67C88BC2-818A-49E8-A7B1-C0CEFB29E5D2}"/>
              </a:ext>
            </a:extLst>
          </p:cNvPr>
          <p:cNvSpPr>
            <a:spLocks noGrp="1"/>
          </p:cNvSpPr>
          <p:nvPr>
            <p:ph type="body" sz="quarter" idx="10"/>
          </p:nvPr>
        </p:nvSpPr>
        <p:spPr/>
        <p:txBody>
          <a:bodyPr/>
          <a:lstStyle/>
          <a:p>
            <a:r>
              <a:rPr lang="en-US"/>
              <a:t>Last day for units with appointed boards, including certain libraries, to submit proposed 2026 budgets, tax rates, and tax levies to the appropriate fiscal body for binding adoption. </a:t>
            </a:r>
          </a:p>
          <a:p>
            <a:r>
              <a:rPr lang="en-US"/>
              <a:t>Pertains exclusively to units that are subject to binding review, libraries that prepare a budget in excess of the maximum allowable, and libraries whose fiscal body adopted a resolution no later than July 1. </a:t>
            </a:r>
          </a:p>
        </p:txBody>
      </p:sp>
      <p:sp>
        <p:nvSpPr>
          <p:cNvPr id="4" name="Slide Number Placeholder 3">
            <a:extLst>
              <a:ext uri="{FF2B5EF4-FFF2-40B4-BE49-F238E27FC236}">
                <a16:creationId xmlns:a16="http://schemas.microsoft.com/office/drawing/2014/main" id="{7F8397B5-8DA0-4BA0-9065-6F2DA61C8513}"/>
              </a:ext>
            </a:extLst>
          </p:cNvPr>
          <p:cNvSpPr>
            <a:spLocks noGrp="1"/>
          </p:cNvSpPr>
          <p:nvPr>
            <p:ph type="sldNum" sz="quarter" idx="11"/>
          </p:nvPr>
        </p:nvSpPr>
        <p:spPr/>
        <p:txBody>
          <a:bodyPr/>
          <a:lstStyle/>
          <a:p>
            <a:pPr>
              <a:defRPr/>
            </a:pPr>
            <a:fld id="{8408DA03-A583-4B26-A31A-DAE13D8AB6C1}" type="slidenum">
              <a:rPr lang="en-US" altLang="en-US" smtClean="0"/>
              <a:pPr>
                <a:defRPr/>
              </a:pPr>
              <a:t>26</a:t>
            </a:fld>
            <a:endParaRPr lang="en-US" altLang="en-US"/>
          </a:p>
        </p:txBody>
      </p:sp>
    </p:spTree>
    <p:extLst>
      <p:ext uri="{BB962C8B-B14F-4D97-AF65-F5344CB8AC3E}">
        <p14:creationId xmlns:p14="http://schemas.microsoft.com/office/powerpoint/2010/main" val="2639411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5741-6304-4EEE-A4D2-A04DFBDC52A1}"/>
              </a:ext>
            </a:extLst>
          </p:cNvPr>
          <p:cNvSpPr>
            <a:spLocks noGrp="1"/>
          </p:cNvSpPr>
          <p:nvPr>
            <p:ph type="title"/>
          </p:nvPr>
        </p:nvSpPr>
        <p:spPr/>
        <p:txBody>
          <a:bodyPr/>
          <a:lstStyle/>
          <a:p>
            <a:r>
              <a:rPr lang="en-US"/>
              <a:t>Budget Calendar – Last Action Dates</a:t>
            </a:r>
          </a:p>
        </p:txBody>
      </p:sp>
      <p:sp>
        <p:nvSpPr>
          <p:cNvPr id="3" name="Text Placeholder 2">
            <a:extLst>
              <a:ext uri="{FF2B5EF4-FFF2-40B4-BE49-F238E27FC236}">
                <a16:creationId xmlns:a16="http://schemas.microsoft.com/office/drawing/2014/main" id="{9EC16BAE-6CAB-4532-AF6C-2FCEC1324E35}"/>
              </a:ext>
            </a:extLst>
          </p:cNvPr>
          <p:cNvSpPr>
            <a:spLocks noGrp="1"/>
          </p:cNvSpPr>
          <p:nvPr>
            <p:ph type="body" sz="quarter" idx="10"/>
          </p:nvPr>
        </p:nvSpPr>
        <p:spPr/>
        <p:txBody>
          <a:bodyPr/>
          <a:lstStyle/>
          <a:p>
            <a:r>
              <a:rPr lang="en-US"/>
              <a:t>October 14: Last day to post a notice to taxpayers (“Budget Form 3”) of proposed 2026 budgets, net tax levies, and a public hearing to Gateway. </a:t>
            </a:r>
          </a:p>
          <a:p>
            <a:r>
              <a:rPr lang="en-US"/>
              <a:t>October 24: Last possible day for taxing units to hold a public hearing on their 2026 budgets.</a:t>
            </a:r>
          </a:p>
          <a:p>
            <a:r>
              <a:rPr lang="en-US"/>
              <a:t>November 3: Deadline for all taxing units to adopt 2026 budgets, tax rates, and tax levies.</a:t>
            </a:r>
          </a:p>
        </p:txBody>
      </p:sp>
      <p:sp>
        <p:nvSpPr>
          <p:cNvPr id="4" name="Slide Number Placeholder 3">
            <a:extLst>
              <a:ext uri="{FF2B5EF4-FFF2-40B4-BE49-F238E27FC236}">
                <a16:creationId xmlns:a16="http://schemas.microsoft.com/office/drawing/2014/main" id="{067DBDEC-C86D-4797-B404-00553B16E511}"/>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kumimoji="1" sz="9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9pPr>
          </a:lstStyle>
          <a:p>
            <a:pPr>
              <a:defRPr/>
            </a:pPr>
            <a:fld id="{8408DA03-A583-4B26-A31A-DAE13D8AB6C1}" type="slidenum">
              <a:rPr lang="en-US" altLang="en-US" smtClean="0"/>
              <a:pPr>
                <a:defRPr/>
              </a:pPr>
              <a:t>27</a:t>
            </a:fld>
            <a:endParaRPr lang="en-US" altLang="en-US"/>
          </a:p>
        </p:txBody>
      </p:sp>
    </p:spTree>
    <p:extLst>
      <p:ext uri="{BB962C8B-B14F-4D97-AF65-F5344CB8AC3E}">
        <p14:creationId xmlns:p14="http://schemas.microsoft.com/office/powerpoint/2010/main" val="4056171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349E-E136-421E-8CC4-0EB0BE1DD3A0}"/>
              </a:ext>
            </a:extLst>
          </p:cNvPr>
          <p:cNvSpPr>
            <a:spLocks noGrp="1"/>
          </p:cNvSpPr>
          <p:nvPr>
            <p:ph type="title"/>
          </p:nvPr>
        </p:nvSpPr>
        <p:spPr>
          <a:xfrm>
            <a:off x="1995056" y="365126"/>
            <a:ext cx="9358745" cy="872408"/>
          </a:xfrm>
        </p:spPr>
        <p:txBody>
          <a:bodyPr/>
          <a:lstStyle/>
          <a:p>
            <a:r>
              <a:rPr lang="en-US"/>
              <a:t>Budget Calendar – Budget Order Dates</a:t>
            </a:r>
          </a:p>
        </p:txBody>
      </p:sp>
      <p:sp>
        <p:nvSpPr>
          <p:cNvPr id="3" name="Text Placeholder 2">
            <a:extLst>
              <a:ext uri="{FF2B5EF4-FFF2-40B4-BE49-F238E27FC236}">
                <a16:creationId xmlns:a16="http://schemas.microsoft.com/office/drawing/2014/main" id="{26AF0CF1-5965-44DF-B583-67C47AE52B06}"/>
              </a:ext>
            </a:extLst>
          </p:cNvPr>
          <p:cNvSpPr>
            <a:spLocks noGrp="1"/>
          </p:cNvSpPr>
          <p:nvPr>
            <p:ph type="body" sz="quarter" idx="10"/>
          </p:nvPr>
        </p:nvSpPr>
        <p:spPr>
          <a:xfrm>
            <a:off x="1068781" y="2078040"/>
            <a:ext cx="10545289" cy="4370387"/>
          </a:xfrm>
        </p:spPr>
        <p:txBody>
          <a:bodyPr/>
          <a:lstStyle/>
          <a:p>
            <a:r>
              <a:rPr lang="en-US"/>
              <a:t>December 31 </a:t>
            </a:r>
          </a:p>
          <a:p>
            <a:pPr lvl="1"/>
            <a:r>
              <a:rPr lang="en-US"/>
              <a:t>Deadline for the Department to certify 2026 budgets, tax rates, and tax levies unless a taxing unit in a county is issuing debt after December 1 in the year preceding the budget year or intends to file a shortfall appeal.</a:t>
            </a:r>
          </a:p>
          <a:p>
            <a:r>
              <a:rPr lang="en-US"/>
              <a:t>January 15</a:t>
            </a:r>
          </a:p>
          <a:p>
            <a:pPr lvl="1"/>
            <a:r>
              <a:rPr lang="en-US"/>
              <a:t>Deadline for the Department to certify 2026 budgets, tax rates, and tax levies if a taxing unit in a county is issuing debt after December 1 in the year preceding the budget year or intends to file a shortfall appeal.</a:t>
            </a:r>
          </a:p>
        </p:txBody>
      </p:sp>
      <p:sp>
        <p:nvSpPr>
          <p:cNvPr id="4" name="Slide Number Placeholder 3">
            <a:extLst>
              <a:ext uri="{FF2B5EF4-FFF2-40B4-BE49-F238E27FC236}">
                <a16:creationId xmlns:a16="http://schemas.microsoft.com/office/drawing/2014/main" id="{D1E1700D-233D-4EF2-A350-34F540AF694F}"/>
              </a:ext>
            </a:extLst>
          </p:cNvPr>
          <p:cNvSpPr>
            <a:spLocks noGrp="1"/>
          </p:cNvSpPr>
          <p:nvPr>
            <p:ph type="sldNum" sz="quarter" idx="11"/>
          </p:nvPr>
        </p:nvSpPr>
        <p:spPr>
          <a:xfrm>
            <a:off x="8610600" y="6356350"/>
            <a:ext cx="2743200" cy="365125"/>
          </a:xfr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kumimoji="1" sz="900" kern="1200">
                <a:solidFill>
                  <a:srgbClr val="898989"/>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umimoji="1" sz="20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umimoji="1" sz="2000" kern="1200">
                <a:solidFill>
                  <a:schemeClr val="tx1"/>
                </a:solidFill>
                <a:latin typeface="Times New Roman" panose="02020603050405020304" pitchFamily="18" charset="0"/>
                <a:ea typeface="+mn-ea"/>
                <a:cs typeface="Arial" panose="020B0604020202020204" pitchFamily="34" charset="0"/>
              </a:defRPr>
            </a:lvl9pPr>
          </a:lstStyle>
          <a:p>
            <a:fld id="{8408DA03-A583-4B26-A31A-DAE13D8AB6C1}" type="slidenum">
              <a:rPr lang="en-US" altLang="en-US" smtClean="0"/>
              <a:pPr/>
              <a:t>28</a:t>
            </a:fld>
            <a:endParaRPr lang="en-US" altLang="en-US"/>
          </a:p>
        </p:txBody>
      </p:sp>
    </p:spTree>
    <p:extLst>
      <p:ext uri="{BB962C8B-B14F-4D97-AF65-F5344CB8AC3E}">
        <p14:creationId xmlns:p14="http://schemas.microsoft.com/office/powerpoint/2010/main" val="599323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Resources</a:t>
            </a:r>
          </a:p>
        </p:txBody>
      </p:sp>
      <p:sp>
        <p:nvSpPr>
          <p:cNvPr id="3" name="Slide Number Placeholder 2"/>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900"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kumimoji="1"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000" kern="1200">
                <a:solidFill>
                  <a:schemeClr val="tx1"/>
                </a:solidFill>
                <a:latin typeface="Times New Roman" pitchFamily="18" charset="0"/>
                <a:ea typeface="+mn-ea"/>
                <a:cs typeface="Arial" charset="0"/>
              </a:defRPr>
            </a:lvl5pPr>
            <a:lvl6pPr marL="2286000" algn="l" defTabSz="914400" rtl="0" eaLnBrk="1" latinLnBrk="0" hangingPunct="1">
              <a:defRPr kumimoji="1" sz="2000" kern="1200">
                <a:solidFill>
                  <a:schemeClr val="tx1"/>
                </a:solidFill>
                <a:latin typeface="Times New Roman" pitchFamily="18" charset="0"/>
                <a:ea typeface="+mn-ea"/>
                <a:cs typeface="Arial" charset="0"/>
              </a:defRPr>
            </a:lvl6pPr>
            <a:lvl7pPr marL="2743200" algn="l" defTabSz="914400" rtl="0" eaLnBrk="1" latinLnBrk="0" hangingPunct="1">
              <a:defRPr kumimoji="1" sz="2000" kern="1200">
                <a:solidFill>
                  <a:schemeClr val="tx1"/>
                </a:solidFill>
                <a:latin typeface="Times New Roman" pitchFamily="18" charset="0"/>
                <a:ea typeface="+mn-ea"/>
                <a:cs typeface="Arial" charset="0"/>
              </a:defRPr>
            </a:lvl7pPr>
            <a:lvl8pPr marL="3200400" algn="l" defTabSz="914400" rtl="0" eaLnBrk="1" latinLnBrk="0" hangingPunct="1">
              <a:defRPr kumimoji="1" sz="2000" kern="1200">
                <a:solidFill>
                  <a:schemeClr val="tx1"/>
                </a:solidFill>
                <a:latin typeface="Times New Roman" pitchFamily="18" charset="0"/>
                <a:ea typeface="+mn-ea"/>
                <a:cs typeface="Arial" charset="0"/>
              </a:defRPr>
            </a:lvl8pPr>
            <a:lvl9pPr marL="3657600" algn="l" defTabSz="914400" rtl="0" eaLnBrk="1" latinLnBrk="0" hangingPunct="1">
              <a:defRPr kumimoji="1" sz="2000" kern="1200">
                <a:solidFill>
                  <a:schemeClr val="tx1"/>
                </a:solidFill>
                <a:latin typeface="Times New Roman" pitchFamily="18" charset="0"/>
                <a:ea typeface="+mn-ea"/>
                <a:cs typeface="Arial" charset="0"/>
              </a:defRPr>
            </a:lvl9pPr>
          </a:lstStyle>
          <a:p>
            <a:pPr>
              <a:defRPr/>
            </a:pPr>
            <a:fld id="{6398EDBA-AD89-457C-937A-D23926AF1608}" type="slidenum">
              <a:rPr lang="en-US" smtClean="0"/>
              <a:pPr>
                <a:defRPr/>
              </a:pPr>
              <a:t>29</a:t>
            </a:fld>
            <a:endParaRPr lang="en-US"/>
          </a:p>
        </p:txBody>
      </p:sp>
    </p:spTree>
    <p:extLst>
      <p:ext uri="{BB962C8B-B14F-4D97-AF65-F5344CB8AC3E}">
        <p14:creationId xmlns:p14="http://schemas.microsoft.com/office/powerpoint/2010/main" val="29418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96FA-899C-46BF-A7C8-4BA78FFD1972}"/>
              </a:ext>
            </a:extLst>
          </p:cNvPr>
          <p:cNvSpPr>
            <a:spLocks noGrp="1"/>
          </p:cNvSpPr>
          <p:nvPr>
            <p:ph type="title"/>
          </p:nvPr>
        </p:nvSpPr>
        <p:spPr>
          <a:xfrm>
            <a:off x="1995056" y="365126"/>
            <a:ext cx="9358745" cy="872408"/>
          </a:xfrm>
        </p:spPr>
        <p:txBody>
          <a:bodyPr/>
          <a:lstStyle/>
          <a:p>
            <a:r>
              <a:rPr lang="en-US"/>
              <a:t>Agenda</a:t>
            </a:r>
          </a:p>
        </p:txBody>
      </p:sp>
      <p:sp>
        <p:nvSpPr>
          <p:cNvPr id="3" name="Text Placeholder 2">
            <a:extLst>
              <a:ext uri="{FF2B5EF4-FFF2-40B4-BE49-F238E27FC236}">
                <a16:creationId xmlns:a16="http://schemas.microsoft.com/office/drawing/2014/main" id="{887D96C2-C97A-4973-8F92-5AC162101C0D}"/>
              </a:ext>
            </a:extLst>
          </p:cNvPr>
          <p:cNvSpPr>
            <a:spLocks noGrp="1"/>
          </p:cNvSpPr>
          <p:nvPr>
            <p:ph type="body" sz="quarter" idx="10"/>
          </p:nvPr>
        </p:nvSpPr>
        <p:spPr>
          <a:xfrm>
            <a:off x="1068781" y="2078040"/>
            <a:ext cx="10545289" cy="4370387"/>
          </a:xfrm>
        </p:spPr>
        <p:txBody>
          <a:bodyPr/>
          <a:lstStyle/>
          <a:p>
            <a:r>
              <a:rPr lang="en-US"/>
              <a:t>New Legislation Webinar </a:t>
            </a:r>
          </a:p>
          <a:p>
            <a:r>
              <a:rPr lang="en-US"/>
              <a:t>Maximum Non-Binding Budgets (</a:t>
            </a:r>
            <a:r>
              <a:rPr lang="en-US">
                <a:effectLst/>
                <a:ea typeface="Times New Roman" panose="02020603050405020304" pitchFamily="18" charset="0"/>
              </a:rPr>
              <a:t>Ind. Code § </a:t>
            </a:r>
            <a:r>
              <a:rPr lang="en-US"/>
              <a:t>6-1.1-17-20.3)</a:t>
            </a:r>
          </a:p>
          <a:p>
            <a:r>
              <a:rPr lang="en-US"/>
              <a:t>Public Library Eligibility for Binding Review by Fiscal Body Resolution (</a:t>
            </a:r>
            <a:r>
              <a:rPr lang="en-US">
                <a:effectLst/>
                <a:ea typeface="Times New Roman" panose="02020603050405020304" pitchFamily="18" charset="0"/>
              </a:rPr>
              <a:t>Ind. Code § </a:t>
            </a:r>
            <a:r>
              <a:rPr lang="en-US"/>
              <a:t>6-1.1-17-20.4)</a:t>
            </a:r>
          </a:p>
          <a:p>
            <a:r>
              <a:rPr lang="en-US"/>
              <a:t>Additional Appropriations and Libraries</a:t>
            </a:r>
          </a:p>
          <a:p>
            <a:r>
              <a:rPr lang="en-US"/>
              <a:t>Abridged Budget Calendar</a:t>
            </a:r>
          </a:p>
          <a:p>
            <a:r>
              <a:rPr lang="en-US"/>
              <a:t>“Budgets 2.0” Sneak Peak</a:t>
            </a:r>
          </a:p>
          <a:p>
            <a:r>
              <a:rPr lang="en-US"/>
              <a:t>Department Resources</a:t>
            </a:r>
          </a:p>
        </p:txBody>
      </p:sp>
      <p:sp>
        <p:nvSpPr>
          <p:cNvPr id="4" name="Slide Number Placeholder 3">
            <a:extLst>
              <a:ext uri="{FF2B5EF4-FFF2-40B4-BE49-F238E27FC236}">
                <a16:creationId xmlns:a16="http://schemas.microsoft.com/office/drawing/2014/main" id="{14C11F0E-662F-4335-BC20-1BC64FF25A75}"/>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3</a:t>
            </a:fld>
            <a:endParaRPr lang="en-US" altLang="en-US"/>
          </a:p>
        </p:txBody>
      </p:sp>
    </p:spTree>
    <p:extLst>
      <p:ext uri="{BB962C8B-B14F-4D97-AF65-F5344CB8AC3E}">
        <p14:creationId xmlns:p14="http://schemas.microsoft.com/office/powerpoint/2010/main" val="791309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Budget Field Representatives</a:t>
            </a:r>
          </a:p>
        </p:txBody>
      </p:sp>
      <p:sp>
        <p:nvSpPr>
          <p:cNvPr id="3" name="Text Placeholder 2"/>
          <p:cNvSpPr>
            <a:spLocks noGrp="1"/>
          </p:cNvSpPr>
          <p:nvPr>
            <p:ph type="body" sz="quarter" idx="10"/>
          </p:nvPr>
        </p:nvSpPr>
        <p:spPr>
          <a:xfrm>
            <a:off x="1068781" y="2078040"/>
            <a:ext cx="6017819" cy="4370387"/>
          </a:xfrm>
          <a:ln>
            <a:noFill/>
          </a:ln>
        </p:spPr>
        <p:txBody>
          <a:bodyPr>
            <a:noAutofit/>
          </a:bodyPr>
          <a:lstStyle/>
          <a:p>
            <a:r>
              <a:rPr lang="en-US" sz="2400"/>
              <a:t>The FRs are the primary points of contact for local government officials. </a:t>
            </a:r>
          </a:p>
          <a:p>
            <a:r>
              <a:rPr lang="en-US" sz="2400"/>
              <a:t>While not able to provide legal or financial advice, they can:</a:t>
            </a:r>
          </a:p>
          <a:p>
            <a:pPr lvl="1"/>
            <a:r>
              <a:rPr lang="en-US" sz="2400"/>
              <a:t>Explain changes in procedures.</a:t>
            </a:r>
          </a:p>
          <a:p>
            <a:pPr lvl="1"/>
            <a:r>
              <a:rPr lang="en-US" sz="2400"/>
              <a:t>Identify resources available for local officials.</a:t>
            </a:r>
          </a:p>
          <a:p>
            <a:pPr lvl="1"/>
            <a:r>
              <a:rPr lang="en-US" sz="2400"/>
              <a:t>Help you to avoid common mistakes made during the budget cycle.</a:t>
            </a:r>
          </a:p>
          <a:p>
            <a:pPr marL="457200" lvl="1" indent="0">
              <a:buNone/>
            </a:pPr>
            <a:endParaRPr lang="en-US" sz="2400"/>
          </a:p>
          <a:p>
            <a:r>
              <a:rPr lang="en-US" sz="2400">
                <a:hlinkClick r:id="rId2"/>
              </a:rPr>
              <a:t>https://www.in.gov/dlgf/files/maps/Field-Rep-Map-Budget.pdf</a:t>
            </a:r>
            <a:r>
              <a:rPr lang="en-US" sz="2400"/>
              <a:t> </a:t>
            </a:r>
          </a:p>
        </p:txBody>
      </p:sp>
      <p:sp>
        <p:nvSpPr>
          <p:cNvPr id="4" name="Slide Number Placeholder 3"/>
          <p:cNvSpPr>
            <a:spLocks noGrp="1"/>
          </p:cNvSpPr>
          <p:nvPr>
            <p:ph type="sldNum" sz="quarter" idx="13"/>
          </p:nvPr>
        </p:nvSpPr>
        <p:spPr>
          <a:xfrm>
            <a:off x="8610600" y="6356352"/>
            <a:ext cx="2743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900"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kumimoji="1"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000" kern="1200">
                <a:solidFill>
                  <a:schemeClr val="tx1"/>
                </a:solidFill>
                <a:latin typeface="Times New Roman" pitchFamily="18" charset="0"/>
                <a:ea typeface="+mn-ea"/>
                <a:cs typeface="Arial" charset="0"/>
              </a:defRPr>
            </a:lvl5pPr>
            <a:lvl6pPr marL="2286000" algn="l" defTabSz="914400" rtl="0" eaLnBrk="1" latinLnBrk="0" hangingPunct="1">
              <a:defRPr kumimoji="1" sz="2000" kern="1200">
                <a:solidFill>
                  <a:schemeClr val="tx1"/>
                </a:solidFill>
                <a:latin typeface="Times New Roman" pitchFamily="18" charset="0"/>
                <a:ea typeface="+mn-ea"/>
                <a:cs typeface="Arial" charset="0"/>
              </a:defRPr>
            </a:lvl6pPr>
            <a:lvl7pPr marL="2743200" algn="l" defTabSz="914400" rtl="0" eaLnBrk="1" latinLnBrk="0" hangingPunct="1">
              <a:defRPr kumimoji="1" sz="2000" kern="1200">
                <a:solidFill>
                  <a:schemeClr val="tx1"/>
                </a:solidFill>
                <a:latin typeface="Times New Roman" pitchFamily="18" charset="0"/>
                <a:ea typeface="+mn-ea"/>
                <a:cs typeface="Arial" charset="0"/>
              </a:defRPr>
            </a:lvl7pPr>
            <a:lvl8pPr marL="3200400" algn="l" defTabSz="914400" rtl="0" eaLnBrk="1" latinLnBrk="0" hangingPunct="1">
              <a:defRPr kumimoji="1" sz="2000" kern="1200">
                <a:solidFill>
                  <a:schemeClr val="tx1"/>
                </a:solidFill>
                <a:latin typeface="Times New Roman" pitchFamily="18" charset="0"/>
                <a:ea typeface="+mn-ea"/>
                <a:cs typeface="Arial" charset="0"/>
              </a:defRPr>
            </a:lvl8pPr>
            <a:lvl9pPr marL="3657600" algn="l" defTabSz="914400" rtl="0" eaLnBrk="1" latinLnBrk="0" hangingPunct="1">
              <a:defRPr kumimoji="1" sz="2000" kern="1200">
                <a:solidFill>
                  <a:schemeClr val="tx1"/>
                </a:solidFill>
                <a:latin typeface="Times New Roman" pitchFamily="18" charset="0"/>
                <a:ea typeface="+mn-ea"/>
                <a:cs typeface="Arial" charset="0"/>
              </a:defRPr>
            </a:lvl9pPr>
          </a:lstStyle>
          <a:p>
            <a:pPr>
              <a:defRPr/>
            </a:pPr>
            <a:fld id="{6398EDBA-AD89-457C-937A-D23926AF1608}" type="slidenum">
              <a:rPr lang="en-US" smtClean="0"/>
              <a:pPr>
                <a:defRPr/>
              </a:pPr>
              <a:t>30</a:t>
            </a:fld>
            <a:endParaRPr lang="en-US"/>
          </a:p>
        </p:txBody>
      </p:sp>
      <p:pic>
        <p:nvPicPr>
          <p:cNvPr id="7" name="Picture 6" descr="Budget Field Rep Map">
            <a:extLst>
              <a:ext uri="{FF2B5EF4-FFF2-40B4-BE49-F238E27FC236}">
                <a16:creationId xmlns:a16="http://schemas.microsoft.com/office/drawing/2014/main" id="{72A434B0-386C-2D40-275C-4564C84D3B4E}"/>
              </a:ext>
            </a:extLst>
          </p:cNvPr>
          <p:cNvPicPr>
            <a:picLocks noChangeAspect="1"/>
          </p:cNvPicPr>
          <p:nvPr/>
        </p:nvPicPr>
        <p:blipFill>
          <a:blip r:embed="rId3"/>
          <a:stretch>
            <a:fillRect/>
          </a:stretch>
        </p:blipFill>
        <p:spPr>
          <a:xfrm>
            <a:off x="7924800" y="1474470"/>
            <a:ext cx="4132946" cy="5383530"/>
          </a:xfrm>
          <a:prstGeom prst="rect">
            <a:avLst/>
          </a:prstGeom>
        </p:spPr>
      </p:pic>
    </p:spTree>
    <p:extLst>
      <p:ext uri="{BB962C8B-B14F-4D97-AF65-F5344CB8AC3E}">
        <p14:creationId xmlns:p14="http://schemas.microsoft.com/office/powerpoint/2010/main" val="2197444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5056" y="365126"/>
            <a:ext cx="9358745" cy="872408"/>
          </a:xfrm>
        </p:spPr>
        <p:txBody>
          <a:bodyPr/>
          <a:lstStyle/>
          <a:p>
            <a:r>
              <a:rPr lang="en-US"/>
              <a:t>Memos and Presentations</a:t>
            </a:r>
          </a:p>
        </p:txBody>
      </p:sp>
      <p:pic>
        <p:nvPicPr>
          <p:cNvPr id="5" name="Picture 4" descr="Department website screenshot"/>
          <p:cNvPicPr>
            <a:picLocks noChangeAspect="1"/>
          </p:cNvPicPr>
          <p:nvPr/>
        </p:nvPicPr>
        <p:blipFill>
          <a:blip r:embed="rId3"/>
          <a:stretch>
            <a:fillRect/>
          </a:stretch>
        </p:blipFill>
        <p:spPr>
          <a:xfrm>
            <a:off x="571500" y="2053430"/>
            <a:ext cx="4610100" cy="4394997"/>
          </a:xfrm>
          <a:prstGeom prst="rect">
            <a:avLst/>
          </a:prstGeom>
        </p:spPr>
      </p:pic>
      <p:cxnSp>
        <p:nvCxnSpPr>
          <p:cNvPr id="7" name="Straight Arrow Connector 6">
            <a:extLst>
              <a:ext uri="{C183D7F6-B498-43B3-948B-1728B52AA6E4}">
                <adec:decorative xmlns:adec="http://schemas.microsoft.com/office/drawing/2017/decorative" val="1"/>
              </a:ext>
            </a:extLst>
          </p:cNvPr>
          <p:cNvCxnSpPr>
            <a:cxnSpLocks/>
          </p:cNvCxnSpPr>
          <p:nvPr/>
        </p:nvCxnSpPr>
        <p:spPr>
          <a:xfrm flipH="1">
            <a:off x="2514600" y="5257800"/>
            <a:ext cx="266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6096000" y="2078038"/>
            <a:ext cx="5518150" cy="4370387"/>
          </a:xfrm>
        </p:spPr>
        <p:txBody>
          <a:bodyPr/>
          <a:lstStyle/>
          <a:p>
            <a:r>
              <a:rPr lang="en-US"/>
              <a:t>The Department maintains a listing of the communications and legislative guidance from the last 5 years.</a:t>
            </a:r>
          </a:p>
        </p:txBody>
      </p:sp>
      <p:sp>
        <p:nvSpPr>
          <p:cNvPr id="4" name="Slide Number Placeholder 3"/>
          <p:cNvSpPr>
            <a:spLocks noGrp="1"/>
          </p:cNvSpPr>
          <p:nvPr>
            <p:ph type="sldNum" sz="quarter" idx="11"/>
          </p:nvPr>
        </p:nvSpPr>
        <p:spPr>
          <a:xfrm>
            <a:off x="8610600" y="6356350"/>
            <a:ext cx="2743200" cy="365125"/>
          </a:xfrm>
        </p:spPr>
        <p:txBody>
          <a:bodyPr vert="horz" lIns="91440" tIns="45720" rIns="91440" bIns="45720" rtlCol="0" anchor="ctr"/>
          <a:lstStyle>
            <a:defPPr>
              <a:defRPr lang="en-US"/>
            </a:defPPr>
            <a:lvl1pPr algn="r" rtl="0" fontAlgn="base">
              <a:spcBef>
                <a:spcPct val="0"/>
              </a:spcBef>
              <a:spcAft>
                <a:spcPct val="0"/>
              </a:spcAft>
              <a:defRPr kumimoji="1" sz="900"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kumimoji="1"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000" kern="1200">
                <a:solidFill>
                  <a:schemeClr val="tx1"/>
                </a:solidFill>
                <a:latin typeface="Times New Roman" pitchFamily="18" charset="0"/>
                <a:ea typeface="+mn-ea"/>
                <a:cs typeface="Arial" charset="0"/>
              </a:defRPr>
            </a:lvl5pPr>
            <a:lvl6pPr marL="2286000" algn="l" defTabSz="914400" rtl="0" eaLnBrk="1" latinLnBrk="0" hangingPunct="1">
              <a:defRPr kumimoji="1" sz="2000" kern="1200">
                <a:solidFill>
                  <a:schemeClr val="tx1"/>
                </a:solidFill>
                <a:latin typeface="Times New Roman" pitchFamily="18" charset="0"/>
                <a:ea typeface="+mn-ea"/>
                <a:cs typeface="Arial" charset="0"/>
              </a:defRPr>
            </a:lvl6pPr>
            <a:lvl7pPr marL="2743200" algn="l" defTabSz="914400" rtl="0" eaLnBrk="1" latinLnBrk="0" hangingPunct="1">
              <a:defRPr kumimoji="1" sz="2000" kern="1200">
                <a:solidFill>
                  <a:schemeClr val="tx1"/>
                </a:solidFill>
                <a:latin typeface="Times New Roman" pitchFamily="18" charset="0"/>
                <a:ea typeface="+mn-ea"/>
                <a:cs typeface="Arial" charset="0"/>
              </a:defRPr>
            </a:lvl7pPr>
            <a:lvl8pPr marL="3200400" algn="l" defTabSz="914400" rtl="0" eaLnBrk="1" latinLnBrk="0" hangingPunct="1">
              <a:defRPr kumimoji="1" sz="2000" kern="1200">
                <a:solidFill>
                  <a:schemeClr val="tx1"/>
                </a:solidFill>
                <a:latin typeface="Times New Roman" pitchFamily="18" charset="0"/>
                <a:ea typeface="+mn-ea"/>
                <a:cs typeface="Arial" charset="0"/>
              </a:defRPr>
            </a:lvl8pPr>
            <a:lvl9pPr marL="3657600" algn="l" defTabSz="914400" rtl="0" eaLnBrk="1" latinLnBrk="0" hangingPunct="1">
              <a:defRPr kumimoji="1" sz="2000" kern="1200">
                <a:solidFill>
                  <a:schemeClr val="tx1"/>
                </a:solidFill>
                <a:latin typeface="Times New Roman" pitchFamily="18" charset="0"/>
                <a:ea typeface="+mn-ea"/>
                <a:cs typeface="Arial" charset="0"/>
              </a:defRPr>
            </a:lvl9pPr>
          </a:lstStyle>
          <a:p>
            <a:fld id="{6398EDBA-AD89-457C-937A-D23926AF1608}" type="slidenum">
              <a:rPr lang="en-US" smtClean="0"/>
              <a:pPr/>
              <a:t>31</a:t>
            </a:fld>
            <a:endParaRPr lang="en-US"/>
          </a:p>
        </p:txBody>
      </p:sp>
    </p:spTree>
    <p:extLst>
      <p:ext uri="{BB962C8B-B14F-4D97-AF65-F5344CB8AC3E}">
        <p14:creationId xmlns:p14="http://schemas.microsoft.com/office/powerpoint/2010/main" val="541654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5056" y="365126"/>
            <a:ext cx="9358745" cy="872408"/>
          </a:xfrm>
        </p:spPr>
        <p:txBody>
          <a:bodyPr/>
          <a:lstStyle/>
          <a:p>
            <a:r>
              <a:rPr lang="en-US"/>
              <a:t>Memos and Presentations</a:t>
            </a:r>
          </a:p>
        </p:txBody>
      </p:sp>
      <p:sp>
        <p:nvSpPr>
          <p:cNvPr id="3" name="Text Placeholder 2"/>
          <p:cNvSpPr>
            <a:spLocks noGrp="1"/>
          </p:cNvSpPr>
          <p:nvPr>
            <p:ph type="body" sz="quarter" idx="10"/>
          </p:nvPr>
        </p:nvSpPr>
        <p:spPr>
          <a:xfrm>
            <a:off x="1068781" y="2078040"/>
            <a:ext cx="10545289" cy="4370387"/>
          </a:xfrm>
        </p:spPr>
        <p:txBody>
          <a:bodyPr/>
          <a:lstStyle/>
          <a:p>
            <a:r>
              <a:rPr lang="en-US"/>
              <a:t>The documentation represents the Department’s current position on topics from additional appropriations to binding library adoption procedures. </a:t>
            </a:r>
          </a:p>
          <a:p>
            <a:r>
              <a:rPr lang="en-US"/>
              <a:t>The library contains both presentation slides and recorded version of the presentations.</a:t>
            </a:r>
          </a:p>
          <a:p>
            <a:r>
              <a:rPr lang="en-US"/>
              <a:t>Presentations include:</a:t>
            </a:r>
          </a:p>
          <a:p>
            <a:pPr lvl="1"/>
            <a:r>
              <a:rPr lang="en-US">
                <a:hlinkClick r:id="rId3"/>
              </a:rPr>
              <a:t>Introduction to Budgeting </a:t>
            </a:r>
            <a:endParaRPr lang="en-US"/>
          </a:p>
          <a:p>
            <a:pPr lvl="1"/>
            <a:r>
              <a:rPr lang="en-US">
                <a:hlinkClick r:id="rId4"/>
              </a:rPr>
              <a:t>Introduction to Gateway</a:t>
            </a:r>
            <a:endParaRPr lang="en-US"/>
          </a:p>
          <a:p>
            <a:pPr lvl="1"/>
            <a:r>
              <a:rPr lang="en-US"/>
              <a:t>Circuit Breaker (</a:t>
            </a:r>
            <a:r>
              <a:rPr lang="en-US">
                <a:hlinkClick r:id="rId5"/>
              </a:rPr>
              <a:t>Introduction</a:t>
            </a:r>
            <a:r>
              <a:rPr lang="en-US"/>
              <a:t>, </a:t>
            </a:r>
            <a:r>
              <a:rPr lang="en-US">
                <a:hlinkClick r:id="rId6"/>
              </a:rPr>
              <a:t>Budgeting</a:t>
            </a:r>
            <a:r>
              <a:rPr lang="en-US"/>
              <a:t>, and </a:t>
            </a:r>
            <a:r>
              <a:rPr lang="en-US">
                <a:hlinkClick r:id="rId7"/>
              </a:rPr>
              <a:t>Recon</a:t>
            </a:r>
            <a:r>
              <a:rPr lang="en-US"/>
              <a:t>)</a:t>
            </a:r>
          </a:p>
          <a:p>
            <a:pPr lvl="1"/>
            <a:r>
              <a:rPr lang="en-US">
                <a:hlinkClick r:id="rId8"/>
              </a:rPr>
              <a:t>Introduction to the Form 4B</a:t>
            </a:r>
            <a:endParaRPr lang="en-US"/>
          </a:p>
          <a:p>
            <a:endParaRPr lang="en-US"/>
          </a:p>
        </p:txBody>
      </p:sp>
      <p:sp>
        <p:nvSpPr>
          <p:cNvPr id="4" name="Slide Number Placeholder 3"/>
          <p:cNvSpPr>
            <a:spLocks noGrp="1"/>
          </p:cNvSpPr>
          <p:nvPr>
            <p:ph type="sldNum" sz="quarter" idx="11"/>
          </p:nvPr>
        </p:nvSpPr>
        <p:spPr>
          <a:xfrm>
            <a:off x="8610600" y="6356350"/>
            <a:ext cx="2743200" cy="365125"/>
          </a:xfrm>
        </p:spPr>
        <p:txBody>
          <a:bodyPr/>
          <a:lstStyle>
            <a:defPPr>
              <a:defRPr lang="en-US"/>
            </a:defPPr>
            <a:lvl1pPr algn="r" rtl="0" fontAlgn="base">
              <a:spcBef>
                <a:spcPct val="0"/>
              </a:spcBef>
              <a:spcAft>
                <a:spcPct val="0"/>
              </a:spcAft>
              <a:defRPr kumimoji="1" sz="900"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kumimoji="1"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000" kern="1200">
                <a:solidFill>
                  <a:schemeClr val="tx1"/>
                </a:solidFill>
                <a:latin typeface="Times New Roman" pitchFamily="18" charset="0"/>
                <a:ea typeface="+mn-ea"/>
                <a:cs typeface="Arial" charset="0"/>
              </a:defRPr>
            </a:lvl5pPr>
            <a:lvl6pPr marL="2286000" algn="l" defTabSz="914400" rtl="0" eaLnBrk="1" latinLnBrk="0" hangingPunct="1">
              <a:defRPr kumimoji="1" sz="2000" kern="1200">
                <a:solidFill>
                  <a:schemeClr val="tx1"/>
                </a:solidFill>
                <a:latin typeface="Times New Roman" pitchFamily="18" charset="0"/>
                <a:ea typeface="+mn-ea"/>
                <a:cs typeface="Arial" charset="0"/>
              </a:defRPr>
            </a:lvl6pPr>
            <a:lvl7pPr marL="2743200" algn="l" defTabSz="914400" rtl="0" eaLnBrk="1" latinLnBrk="0" hangingPunct="1">
              <a:defRPr kumimoji="1" sz="2000" kern="1200">
                <a:solidFill>
                  <a:schemeClr val="tx1"/>
                </a:solidFill>
                <a:latin typeface="Times New Roman" pitchFamily="18" charset="0"/>
                <a:ea typeface="+mn-ea"/>
                <a:cs typeface="Arial" charset="0"/>
              </a:defRPr>
            </a:lvl7pPr>
            <a:lvl8pPr marL="3200400" algn="l" defTabSz="914400" rtl="0" eaLnBrk="1" latinLnBrk="0" hangingPunct="1">
              <a:defRPr kumimoji="1" sz="2000" kern="1200">
                <a:solidFill>
                  <a:schemeClr val="tx1"/>
                </a:solidFill>
                <a:latin typeface="Times New Roman" pitchFamily="18" charset="0"/>
                <a:ea typeface="+mn-ea"/>
                <a:cs typeface="Arial" charset="0"/>
              </a:defRPr>
            </a:lvl8pPr>
            <a:lvl9pPr marL="3657600" algn="l" defTabSz="914400" rtl="0" eaLnBrk="1" latinLnBrk="0" hangingPunct="1">
              <a:defRPr kumimoji="1" sz="2000" kern="1200">
                <a:solidFill>
                  <a:schemeClr val="tx1"/>
                </a:solidFill>
                <a:latin typeface="Times New Roman" pitchFamily="18" charset="0"/>
                <a:ea typeface="+mn-ea"/>
                <a:cs typeface="Arial" charset="0"/>
              </a:defRPr>
            </a:lvl9pPr>
          </a:lstStyle>
          <a:p>
            <a:fld id="{6398EDBA-AD89-457C-937A-D23926AF1608}" type="slidenum">
              <a:rPr lang="en-US" smtClean="0"/>
              <a:pPr/>
              <a:t>32</a:t>
            </a:fld>
            <a:endParaRPr lang="en-US"/>
          </a:p>
        </p:txBody>
      </p:sp>
    </p:spTree>
    <p:extLst>
      <p:ext uri="{BB962C8B-B14F-4D97-AF65-F5344CB8AC3E}">
        <p14:creationId xmlns:p14="http://schemas.microsoft.com/office/powerpoint/2010/main" val="2684872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5056" y="365126"/>
            <a:ext cx="9358745" cy="872408"/>
          </a:xfrm>
        </p:spPr>
        <p:txBody>
          <a:bodyPr/>
          <a:lstStyle/>
          <a:p>
            <a:r>
              <a:rPr lang="en-US"/>
              <a:t>County Specific Information</a:t>
            </a:r>
          </a:p>
        </p:txBody>
      </p:sp>
      <p:pic>
        <p:nvPicPr>
          <p:cNvPr id="5" name="Picture 4" descr="Department website screenshot"/>
          <p:cNvPicPr>
            <a:picLocks noChangeAspect="1"/>
          </p:cNvPicPr>
          <p:nvPr/>
        </p:nvPicPr>
        <p:blipFill>
          <a:blip r:embed="rId2"/>
          <a:stretch>
            <a:fillRect/>
          </a:stretch>
        </p:blipFill>
        <p:spPr>
          <a:xfrm>
            <a:off x="608410" y="2038190"/>
            <a:ext cx="4573190" cy="4394997"/>
          </a:xfrm>
          <a:prstGeom prst="rect">
            <a:avLst/>
          </a:prstGeom>
        </p:spPr>
      </p:pic>
      <p:cxnSp>
        <p:nvCxnSpPr>
          <p:cNvPr id="7" name="Straight Arrow Connector 6">
            <a:extLst>
              <a:ext uri="{C183D7F6-B498-43B3-948B-1728B52AA6E4}">
                <adec:decorative xmlns:adec="http://schemas.microsoft.com/office/drawing/2017/decorative" val="1"/>
              </a:ext>
            </a:extLst>
          </p:cNvPr>
          <p:cNvCxnSpPr/>
          <p:nvPr/>
        </p:nvCxnSpPr>
        <p:spPr>
          <a:xfrm flipH="1">
            <a:off x="2667000" y="4343400"/>
            <a:ext cx="266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6096000" y="2078038"/>
            <a:ext cx="5518150" cy="4370387"/>
          </a:xfrm>
        </p:spPr>
        <p:txBody>
          <a:bodyPr/>
          <a:lstStyle/>
          <a:p>
            <a:r>
              <a:rPr lang="en-US"/>
              <a:t>In addition to the written guidance, the Department posts various calculations summarized by county. </a:t>
            </a:r>
          </a:p>
          <a:p>
            <a:r>
              <a:rPr lang="en-US"/>
              <a:t>This includes budget orders, maximum levies, estimated circuit breaker report, and the Library Maximum Budget Report.</a:t>
            </a:r>
          </a:p>
        </p:txBody>
      </p:sp>
      <p:sp>
        <p:nvSpPr>
          <p:cNvPr id="4" name="Slide Number Placeholder 3"/>
          <p:cNvSpPr>
            <a:spLocks noGrp="1"/>
          </p:cNvSpPr>
          <p:nvPr>
            <p:ph type="sldNum" sz="quarter" idx="11"/>
          </p:nvPr>
        </p:nvSpPr>
        <p:spPr>
          <a:xfrm>
            <a:off x="8610600" y="6356350"/>
            <a:ext cx="2743200" cy="365125"/>
          </a:xfrm>
        </p:spPr>
        <p:txBody>
          <a:bodyPr vert="horz" lIns="91440" tIns="45720" rIns="91440" bIns="45720" rtlCol="0" anchor="ctr"/>
          <a:lstStyle>
            <a:defPPr>
              <a:defRPr lang="en-US"/>
            </a:defPPr>
            <a:lvl1pPr algn="r" rtl="0" fontAlgn="base">
              <a:spcBef>
                <a:spcPct val="0"/>
              </a:spcBef>
              <a:spcAft>
                <a:spcPct val="0"/>
              </a:spcAft>
              <a:defRPr kumimoji="1" sz="900"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kumimoji="1"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000" kern="1200">
                <a:solidFill>
                  <a:schemeClr val="tx1"/>
                </a:solidFill>
                <a:latin typeface="Times New Roman" pitchFamily="18" charset="0"/>
                <a:ea typeface="+mn-ea"/>
                <a:cs typeface="Arial" charset="0"/>
              </a:defRPr>
            </a:lvl5pPr>
            <a:lvl6pPr marL="2286000" algn="l" defTabSz="914400" rtl="0" eaLnBrk="1" latinLnBrk="0" hangingPunct="1">
              <a:defRPr kumimoji="1" sz="2000" kern="1200">
                <a:solidFill>
                  <a:schemeClr val="tx1"/>
                </a:solidFill>
                <a:latin typeface="Times New Roman" pitchFamily="18" charset="0"/>
                <a:ea typeface="+mn-ea"/>
                <a:cs typeface="Arial" charset="0"/>
              </a:defRPr>
            </a:lvl6pPr>
            <a:lvl7pPr marL="2743200" algn="l" defTabSz="914400" rtl="0" eaLnBrk="1" latinLnBrk="0" hangingPunct="1">
              <a:defRPr kumimoji="1" sz="2000" kern="1200">
                <a:solidFill>
                  <a:schemeClr val="tx1"/>
                </a:solidFill>
                <a:latin typeface="Times New Roman" pitchFamily="18" charset="0"/>
                <a:ea typeface="+mn-ea"/>
                <a:cs typeface="Arial" charset="0"/>
              </a:defRPr>
            </a:lvl7pPr>
            <a:lvl8pPr marL="3200400" algn="l" defTabSz="914400" rtl="0" eaLnBrk="1" latinLnBrk="0" hangingPunct="1">
              <a:defRPr kumimoji="1" sz="2000" kern="1200">
                <a:solidFill>
                  <a:schemeClr val="tx1"/>
                </a:solidFill>
                <a:latin typeface="Times New Roman" pitchFamily="18" charset="0"/>
                <a:ea typeface="+mn-ea"/>
                <a:cs typeface="Arial" charset="0"/>
              </a:defRPr>
            </a:lvl8pPr>
            <a:lvl9pPr marL="3657600" algn="l" defTabSz="914400" rtl="0" eaLnBrk="1" latinLnBrk="0" hangingPunct="1">
              <a:defRPr kumimoji="1" sz="2000" kern="1200">
                <a:solidFill>
                  <a:schemeClr val="tx1"/>
                </a:solidFill>
                <a:latin typeface="Times New Roman" pitchFamily="18" charset="0"/>
                <a:ea typeface="+mn-ea"/>
                <a:cs typeface="Arial" charset="0"/>
              </a:defRPr>
            </a:lvl9pPr>
          </a:lstStyle>
          <a:p>
            <a:fld id="{6398EDBA-AD89-457C-937A-D23926AF1608}" type="slidenum">
              <a:rPr lang="en-US" smtClean="0"/>
              <a:pPr/>
              <a:t>33</a:t>
            </a:fld>
            <a:endParaRPr lang="en-US"/>
          </a:p>
        </p:txBody>
      </p:sp>
    </p:spTree>
    <p:extLst>
      <p:ext uri="{BB962C8B-B14F-4D97-AF65-F5344CB8AC3E}">
        <p14:creationId xmlns:p14="http://schemas.microsoft.com/office/powerpoint/2010/main" val="1752982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County Specific Information	</a:t>
            </a:r>
          </a:p>
        </p:txBody>
      </p:sp>
      <p:sp>
        <p:nvSpPr>
          <p:cNvPr id="3" name="Text Placeholder 2"/>
          <p:cNvSpPr>
            <a:spLocks noGrp="1"/>
          </p:cNvSpPr>
          <p:nvPr>
            <p:ph type="body" sz="quarter" idx="10"/>
          </p:nvPr>
        </p:nvSpPr>
        <p:spPr/>
        <p:txBody>
          <a:bodyPr/>
          <a:lstStyle/>
          <a:p>
            <a:r>
              <a:rPr lang="en-US" sz="2400"/>
              <a:t>The Department will issue the following reports on the </a:t>
            </a:r>
            <a:r>
              <a:rPr lang="en-US" sz="2400">
                <a:hlinkClick r:id="rId3"/>
              </a:rPr>
              <a:t>County Specific Information</a:t>
            </a:r>
            <a:r>
              <a:rPr lang="en-US" sz="2400"/>
              <a:t> page. </a:t>
            </a:r>
          </a:p>
          <a:p>
            <a:r>
              <a:rPr lang="en-US" sz="2400"/>
              <a:t>Not all reports will apply to all unit types.</a:t>
            </a:r>
          </a:p>
        </p:txBody>
      </p:sp>
      <p:pic>
        <p:nvPicPr>
          <p:cNvPr id="13" name="Picture 12" descr="Department Website screenshot">
            <a:extLst>
              <a:ext uri="{FF2B5EF4-FFF2-40B4-BE49-F238E27FC236}">
                <a16:creationId xmlns:a16="http://schemas.microsoft.com/office/drawing/2014/main" id="{176D6253-4AD3-1EE2-852C-628593278D9A}"/>
              </a:ext>
            </a:extLst>
          </p:cNvPr>
          <p:cNvPicPr>
            <a:picLocks noChangeAspect="1"/>
          </p:cNvPicPr>
          <p:nvPr/>
        </p:nvPicPr>
        <p:blipFill>
          <a:blip r:embed="rId4"/>
          <a:stretch>
            <a:fillRect/>
          </a:stretch>
        </p:blipFill>
        <p:spPr>
          <a:xfrm>
            <a:off x="1382608" y="3405533"/>
            <a:ext cx="9740611" cy="2937169"/>
          </a:xfrm>
          <a:prstGeom prst="rect">
            <a:avLst/>
          </a:prstGeom>
        </p:spPr>
      </p:pic>
      <p:sp>
        <p:nvSpPr>
          <p:cNvPr id="9" name="5-Point Star 5">
            <a:extLst>
              <a:ext uri="{FF2B5EF4-FFF2-40B4-BE49-F238E27FC236}">
                <a16:creationId xmlns:a16="http://schemas.microsoft.com/office/drawing/2014/main" id="{7960FFD5-555D-4624-A54A-DC7BEC921F5F}"/>
              </a:ext>
              <a:ext uri="{C183D7F6-B498-43B3-948B-1728B52AA6E4}">
                <adec:decorative xmlns:adec="http://schemas.microsoft.com/office/drawing/2017/decorative" val="1"/>
              </a:ext>
            </a:extLst>
          </p:cNvPr>
          <p:cNvSpPr/>
          <p:nvPr/>
        </p:nvSpPr>
        <p:spPr>
          <a:xfrm>
            <a:off x="1295400" y="37338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5-Point Star 5">
            <a:extLst>
              <a:ext uri="{FF2B5EF4-FFF2-40B4-BE49-F238E27FC236}">
                <a16:creationId xmlns:a16="http://schemas.microsoft.com/office/drawing/2014/main" id="{1AB76FAD-E041-39D0-C0FF-71129682E0D6}"/>
              </a:ext>
              <a:ext uri="{C183D7F6-B498-43B3-948B-1728B52AA6E4}">
                <adec:decorative xmlns:adec="http://schemas.microsoft.com/office/drawing/2017/decorative" val="1"/>
              </a:ext>
            </a:extLst>
          </p:cNvPr>
          <p:cNvSpPr/>
          <p:nvPr/>
        </p:nvSpPr>
        <p:spPr>
          <a:xfrm>
            <a:off x="1295400" y="40386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14D6CD49-66AA-4558-874F-6BA2D3E105A1}"/>
              </a:ext>
              <a:ext uri="{C183D7F6-B498-43B3-948B-1728B52AA6E4}">
                <adec:decorative xmlns:adec="http://schemas.microsoft.com/office/drawing/2017/decorative" val="1"/>
              </a:ext>
            </a:extLst>
          </p:cNvPr>
          <p:cNvSpPr/>
          <p:nvPr/>
        </p:nvSpPr>
        <p:spPr>
          <a:xfrm>
            <a:off x="1752600" y="3962400"/>
            <a:ext cx="7772400" cy="39464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5-Point Star 5">
            <a:extLst>
              <a:ext uri="{FF2B5EF4-FFF2-40B4-BE49-F238E27FC236}">
                <a16:creationId xmlns:a16="http://schemas.microsoft.com/office/drawing/2014/main" id="{EDE5DB03-70D3-F43F-496A-F82EC97CD037}"/>
              </a:ext>
              <a:ext uri="{C183D7F6-B498-43B3-948B-1728B52AA6E4}">
                <adec:decorative xmlns:adec="http://schemas.microsoft.com/office/drawing/2017/decorative" val="1"/>
              </a:ext>
            </a:extLst>
          </p:cNvPr>
          <p:cNvSpPr/>
          <p:nvPr/>
        </p:nvSpPr>
        <p:spPr>
          <a:xfrm>
            <a:off x="1295400" y="47244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5-Point Star 5">
            <a:extLst>
              <a:ext uri="{FF2B5EF4-FFF2-40B4-BE49-F238E27FC236}">
                <a16:creationId xmlns:a16="http://schemas.microsoft.com/office/drawing/2014/main" id="{B1965BC5-34AF-4412-9E63-17C8ED9AC073}"/>
              </a:ext>
              <a:ext uri="{C183D7F6-B498-43B3-948B-1728B52AA6E4}">
                <adec:decorative xmlns:adec="http://schemas.microsoft.com/office/drawing/2017/decorative" val="1"/>
              </a:ext>
            </a:extLst>
          </p:cNvPr>
          <p:cNvSpPr/>
          <p:nvPr/>
        </p:nvSpPr>
        <p:spPr>
          <a:xfrm>
            <a:off x="1295400" y="50292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5-Point Star 5">
            <a:extLst>
              <a:ext uri="{FF2B5EF4-FFF2-40B4-BE49-F238E27FC236}">
                <a16:creationId xmlns:a16="http://schemas.microsoft.com/office/drawing/2014/main" id="{2E61A788-A0ED-4EE9-B803-FCAF9ADE6FEF}"/>
              </a:ext>
              <a:ext uri="{C183D7F6-B498-43B3-948B-1728B52AA6E4}">
                <adec:decorative xmlns:adec="http://schemas.microsoft.com/office/drawing/2017/decorative" val="1"/>
              </a:ext>
            </a:extLst>
          </p:cNvPr>
          <p:cNvSpPr/>
          <p:nvPr/>
        </p:nvSpPr>
        <p:spPr>
          <a:xfrm>
            <a:off x="1295400" y="53340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5-Point Star 5">
            <a:extLst>
              <a:ext uri="{FF2B5EF4-FFF2-40B4-BE49-F238E27FC236}">
                <a16:creationId xmlns:a16="http://schemas.microsoft.com/office/drawing/2014/main" id="{EFA77020-F6E0-48C9-8126-AC45C775D105}"/>
              </a:ext>
              <a:ext uri="{C183D7F6-B498-43B3-948B-1728B52AA6E4}">
                <adec:decorative xmlns:adec="http://schemas.microsoft.com/office/drawing/2017/decorative" val="1"/>
              </a:ext>
            </a:extLst>
          </p:cNvPr>
          <p:cNvSpPr/>
          <p:nvPr/>
        </p:nvSpPr>
        <p:spPr>
          <a:xfrm>
            <a:off x="1295400" y="57150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5-Point Star 5">
            <a:extLst>
              <a:ext uri="{FF2B5EF4-FFF2-40B4-BE49-F238E27FC236}">
                <a16:creationId xmlns:a16="http://schemas.microsoft.com/office/drawing/2014/main" id="{B7133E98-9B6B-4E4F-92BF-CA840D45ABA1}"/>
              </a:ext>
              <a:ext uri="{C183D7F6-B498-43B3-948B-1728B52AA6E4}">
                <adec:decorative xmlns:adec="http://schemas.microsoft.com/office/drawing/2017/decorative" val="1"/>
              </a:ext>
            </a:extLst>
          </p:cNvPr>
          <p:cNvSpPr/>
          <p:nvPr/>
        </p:nvSpPr>
        <p:spPr>
          <a:xfrm>
            <a:off x="1295400" y="60960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9" name="Picture 18" descr="Department website screenshot">
            <a:extLst>
              <a:ext uri="{FF2B5EF4-FFF2-40B4-BE49-F238E27FC236}">
                <a16:creationId xmlns:a16="http://schemas.microsoft.com/office/drawing/2014/main" id="{83E7A64F-2846-1B39-B6ED-E66B3EE02AC5}"/>
              </a:ext>
            </a:extLst>
          </p:cNvPr>
          <p:cNvPicPr>
            <a:picLocks noChangeAspect="1"/>
          </p:cNvPicPr>
          <p:nvPr/>
        </p:nvPicPr>
        <p:blipFill>
          <a:blip r:embed="rId5"/>
          <a:stretch>
            <a:fillRect/>
          </a:stretch>
        </p:blipFill>
        <p:spPr>
          <a:xfrm>
            <a:off x="1447800" y="6400800"/>
            <a:ext cx="3381829" cy="304800"/>
          </a:xfrm>
          <a:prstGeom prst="rect">
            <a:avLst/>
          </a:prstGeom>
        </p:spPr>
      </p:pic>
      <p:sp>
        <p:nvSpPr>
          <p:cNvPr id="4" name="Slide Number Placehold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900"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kumimoji="1"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000" kern="1200">
                <a:solidFill>
                  <a:schemeClr val="tx1"/>
                </a:solidFill>
                <a:latin typeface="Times New Roman" pitchFamily="18" charset="0"/>
                <a:ea typeface="+mn-ea"/>
                <a:cs typeface="Arial" charset="0"/>
              </a:defRPr>
            </a:lvl5pPr>
            <a:lvl6pPr marL="2286000" algn="l" defTabSz="914400" rtl="0" eaLnBrk="1" latinLnBrk="0" hangingPunct="1">
              <a:defRPr kumimoji="1" sz="2000" kern="1200">
                <a:solidFill>
                  <a:schemeClr val="tx1"/>
                </a:solidFill>
                <a:latin typeface="Times New Roman" pitchFamily="18" charset="0"/>
                <a:ea typeface="+mn-ea"/>
                <a:cs typeface="Arial" charset="0"/>
              </a:defRPr>
            </a:lvl6pPr>
            <a:lvl7pPr marL="2743200" algn="l" defTabSz="914400" rtl="0" eaLnBrk="1" latinLnBrk="0" hangingPunct="1">
              <a:defRPr kumimoji="1" sz="2000" kern="1200">
                <a:solidFill>
                  <a:schemeClr val="tx1"/>
                </a:solidFill>
                <a:latin typeface="Times New Roman" pitchFamily="18" charset="0"/>
                <a:ea typeface="+mn-ea"/>
                <a:cs typeface="Arial" charset="0"/>
              </a:defRPr>
            </a:lvl7pPr>
            <a:lvl8pPr marL="3200400" algn="l" defTabSz="914400" rtl="0" eaLnBrk="1" latinLnBrk="0" hangingPunct="1">
              <a:defRPr kumimoji="1" sz="2000" kern="1200">
                <a:solidFill>
                  <a:schemeClr val="tx1"/>
                </a:solidFill>
                <a:latin typeface="Times New Roman" pitchFamily="18" charset="0"/>
                <a:ea typeface="+mn-ea"/>
                <a:cs typeface="Arial" charset="0"/>
              </a:defRPr>
            </a:lvl8pPr>
            <a:lvl9pPr marL="3657600" algn="l" defTabSz="914400" rtl="0" eaLnBrk="1" latinLnBrk="0" hangingPunct="1">
              <a:defRPr kumimoji="1" sz="2000" kern="1200">
                <a:solidFill>
                  <a:schemeClr val="tx1"/>
                </a:solidFill>
                <a:latin typeface="Times New Roman" pitchFamily="18" charset="0"/>
                <a:ea typeface="+mn-ea"/>
                <a:cs typeface="Arial" charset="0"/>
              </a:defRPr>
            </a:lvl9pPr>
          </a:lstStyle>
          <a:p>
            <a:pPr>
              <a:defRPr/>
            </a:pPr>
            <a:fld id="{6398EDBA-AD89-457C-937A-D23926AF1608}" type="slidenum">
              <a:rPr lang="en-US" smtClean="0"/>
              <a:pPr>
                <a:defRPr/>
              </a:pPr>
              <a:t>34</a:t>
            </a:fld>
            <a:endParaRPr lang="en-US"/>
          </a:p>
        </p:txBody>
      </p:sp>
      <p:sp>
        <p:nvSpPr>
          <p:cNvPr id="20" name="5-Point Star 5">
            <a:extLst>
              <a:ext uri="{FF2B5EF4-FFF2-40B4-BE49-F238E27FC236}">
                <a16:creationId xmlns:a16="http://schemas.microsoft.com/office/drawing/2014/main" id="{32D790A1-61CE-F6EE-8745-B28440523BFC}"/>
              </a:ext>
              <a:ext uri="{C183D7F6-B498-43B3-948B-1728B52AA6E4}">
                <adec:decorative xmlns:adec="http://schemas.microsoft.com/office/drawing/2017/decorative" val="1"/>
              </a:ext>
            </a:extLst>
          </p:cNvPr>
          <p:cNvSpPr/>
          <p:nvPr/>
        </p:nvSpPr>
        <p:spPr>
          <a:xfrm>
            <a:off x="1295400" y="6400800"/>
            <a:ext cx="228600" cy="2286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91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2D76-78DE-C991-8A7C-EB2FE903DE36}"/>
              </a:ext>
            </a:extLst>
          </p:cNvPr>
          <p:cNvSpPr>
            <a:spLocks noGrp="1"/>
          </p:cNvSpPr>
          <p:nvPr>
            <p:ph type="title"/>
          </p:nvPr>
        </p:nvSpPr>
        <p:spPr>
          <a:xfrm>
            <a:off x="1995056" y="365126"/>
            <a:ext cx="9358745" cy="872408"/>
          </a:xfrm>
        </p:spPr>
        <p:txBody>
          <a:bodyPr/>
          <a:lstStyle/>
          <a:p>
            <a:r>
              <a:rPr lang="en-US"/>
              <a:t>Additional Resources</a:t>
            </a:r>
          </a:p>
        </p:txBody>
      </p:sp>
      <p:sp>
        <p:nvSpPr>
          <p:cNvPr id="3" name="Text Placeholder 2">
            <a:extLst>
              <a:ext uri="{FF2B5EF4-FFF2-40B4-BE49-F238E27FC236}">
                <a16:creationId xmlns:a16="http://schemas.microsoft.com/office/drawing/2014/main" id="{064E527A-5368-03DF-23C3-BD598A18F781}"/>
              </a:ext>
            </a:extLst>
          </p:cNvPr>
          <p:cNvSpPr>
            <a:spLocks noGrp="1"/>
          </p:cNvSpPr>
          <p:nvPr>
            <p:ph type="body" sz="quarter" idx="10"/>
          </p:nvPr>
        </p:nvSpPr>
        <p:spPr>
          <a:xfrm>
            <a:off x="1068388" y="2078038"/>
            <a:ext cx="5027612" cy="4370387"/>
          </a:xfrm>
        </p:spPr>
        <p:txBody>
          <a:bodyPr/>
          <a:lstStyle/>
          <a:p>
            <a:r>
              <a:rPr lang="en-US"/>
              <a:t>The Department’s website contains information to assist taxpayers and local officials in understanding the larger tax property certification, billing, and collection cycle.</a:t>
            </a:r>
          </a:p>
          <a:p>
            <a:r>
              <a:rPr lang="en-US"/>
              <a:t>This includes maintaining a glossary of frequently used terms. </a:t>
            </a:r>
          </a:p>
        </p:txBody>
      </p:sp>
      <p:sp>
        <p:nvSpPr>
          <p:cNvPr id="4" name="Slide Number Placeholder 3">
            <a:extLst>
              <a:ext uri="{FF2B5EF4-FFF2-40B4-BE49-F238E27FC236}">
                <a16:creationId xmlns:a16="http://schemas.microsoft.com/office/drawing/2014/main" id="{F96F5E3F-09E6-ABDA-B8EE-0311A49EB822}"/>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35</a:t>
            </a:fld>
            <a:endParaRPr lang="en-US" altLang="en-US"/>
          </a:p>
        </p:txBody>
      </p:sp>
      <p:pic>
        <p:nvPicPr>
          <p:cNvPr id="6" name="Picture 5" descr="Department screenshot">
            <a:extLst>
              <a:ext uri="{FF2B5EF4-FFF2-40B4-BE49-F238E27FC236}">
                <a16:creationId xmlns:a16="http://schemas.microsoft.com/office/drawing/2014/main" id="{0D777CFD-A042-7561-9A87-E467E85F4034}"/>
              </a:ext>
            </a:extLst>
          </p:cNvPr>
          <p:cNvPicPr>
            <a:picLocks noChangeAspect="1"/>
          </p:cNvPicPr>
          <p:nvPr/>
        </p:nvPicPr>
        <p:blipFill>
          <a:blip r:embed="rId2"/>
          <a:stretch>
            <a:fillRect/>
          </a:stretch>
        </p:blipFill>
        <p:spPr>
          <a:xfrm>
            <a:off x="6360635" y="2078040"/>
            <a:ext cx="5296639" cy="4278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4228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C8B954-D332-2782-CB47-1AAB549A0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9C5C4-E1E5-FE08-DF31-E83C0D7BBD8C}"/>
              </a:ext>
            </a:extLst>
          </p:cNvPr>
          <p:cNvSpPr>
            <a:spLocks noGrp="1"/>
          </p:cNvSpPr>
          <p:nvPr>
            <p:ph type="title"/>
          </p:nvPr>
        </p:nvSpPr>
        <p:spPr>
          <a:xfrm>
            <a:off x="1995056" y="365126"/>
            <a:ext cx="9358745" cy="872408"/>
          </a:xfrm>
        </p:spPr>
        <p:txBody>
          <a:bodyPr/>
          <a:lstStyle/>
          <a:p>
            <a:r>
              <a:rPr lang="en-US"/>
              <a:t>Budgets 2.0 is Coming Soon</a:t>
            </a:r>
          </a:p>
        </p:txBody>
      </p:sp>
      <p:sp>
        <p:nvSpPr>
          <p:cNvPr id="4" name="Slide Number Placeholder 3">
            <a:extLst>
              <a:ext uri="{FF2B5EF4-FFF2-40B4-BE49-F238E27FC236}">
                <a16:creationId xmlns:a16="http://schemas.microsoft.com/office/drawing/2014/main" id="{F08F62BD-032C-F51A-62CD-E8B328C52916}"/>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36</a:t>
            </a:fld>
            <a:endParaRPr lang="en-US" altLang="en-US"/>
          </a:p>
        </p:txBody>
      </p:sp>
      <p:sp>
        <p:nvSpPr>
          <p:cNvPr id="5" name="Text Placeholder 4">
            <a:extLst>
              <a:ext uri="{FF2B5EF4-FFF2-40B4-BE49-F238E27FC236}">
                <a16:creationId xmlns:a16="http://schemas.microsoft.com/office/drawing/2014/main" id="{B8139277-AEEE-A4B0-E3C8-5334CADE5AB8}"/>
              </a:ext>
            </a:extLst>
          </p:cNvPr>
          <p:cNvSpPr>
            <a:spLocks noGrp="1"/>
          </p:cNvSpPr>
          <p:nvPr>
            <p:ph type="body" sz="quarter" idx="10"/>
          </p:nvPr>
        </p:nvSpPr>
        <p:spPr/>
        <p:txBody>
          <a:bodyPr/>
          <a:lstStyle/>
          <a:p>
            <a:r>
              <a:rPr lang="en-US">
                <a:latin typeface="Franklin Gothic Book"/>
              </a:rPr>
              <a:t>This streamlined budget application is currently scheduled to launch in 2026 pay 2027.</a:t>
            </a:r>
          </a:p>
          <a:p>
            <a:r>
              <a:rPr lang="en-US">
                <a:latin typeface="Franklin Gothic Book"/>
              </a:rPr>
              <a:t>Below are some of the notable planned features (subject to change)</a:t>
            </a:r>
          </a:p>
          <a:p>
            <a:pPr lvl="1"/>
            <a:r>
              <a:rPr lang="en-US">
                <a:latin typeface="Franklin Gothic Book"/>
              </a:rPr>
              <a:t>The budgeting steps presented in a clear linear process.</a:t>
            </a:r>
          </a:p>
          <a:p>
            <a:pPr lvl="1"/>
            <a:r>
              <a:rPr lang="en-US">
                <a:latin typeface="Franklin Gothic Book"/>
              </a:rPr>
              <a:t>It will ask a few questions before certain forms to tailor the data collection process to only those that apply to you.</a:t>
            </a:r>
          </a:p>
          <a:p>
            <a:pPr lvl="1"/>
            <a:r>
              <a:rPr lang="en-US">
                <a:latin typeface="Franklin Gothic Book"/>
              </a:rPr>
              <a:t>Side by side comparisons of the previous year’s amounts will be available in the Form 1: Line-Item Budget Estimates and Form 2: Non-Property Tax Revenue Estimates. </a:t>
            </a:r>
          </a:p>
          <a:p>
            <a:pPr lvl="1"/>
            <a:r>
              <a:rPr lang="en-US">
                <a:latin typeface="Franklin Gothic Book"/>
              </a:rPr>
              <a:t>Incorporation of Department estimates available if desired.</a:t>
            </a:r>
            <a:endParaRPr lang="en-US"/>
          </a:p>
        </p:txBody>
      </p:sp>
    </p:spTree>
    <p:extLst>
      <p:ext uri="{BB962C8B-B14F-4D97-AF65-F5344CB8AC3E}">
        <p14:creationId xmlns:p14="http://schemas.microsoft.com/office/powerpoint/2010/main" val="49408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D65893-7145-B284-FA48-C5160E30D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9327B-97BE-D703-E2B0-3228C0869E88}"/>
              </a:ext>
            </a:extLst>
          </p:cNvPr>
          <p:cNvSpPr>
            <a:spLocks noGrp="1"/>
          </p:cNvSpPr>
          <p:nvPr>
            <p:ph type="title"/>
          </p:nvPr>
        </p:nvSpPr>
        <p:spPr>
          <a:xfrm>
            <a:off x="1995056" y="365126"/>
            <a:ext cx="9358745" cy="872408"/>
          </a:xfrm>
        </p:spPr>
        <p:txBody>
          <a:bodyPr/>
          <a:lstStyle/>
          <a:p>
            <a:r>
              <a:rPr lang="en-US"/>
              <a:t>Budgets 2.0 is Coming Soon</a:t>
            </a:r>
          </a:p>
        </p:txBody>
      </p:sp>
      <p:sp>
        <p:nvSpPr>
          <p:cNvPr id="5" name="Text Placeholder 4">
            <a:extLst>
              <a:ext uri="{FF2B5EF4-FFF2-40B4-BE49-F238E27FC236}">
                <a16:creationId xmlns:a16="http://schemas.microsoft.com/office/drawing/2014/main" id="{D74B627C-8EE3-BE60-3E8C-217E1BC4CEEB}"/>
              </a:ext>
            </a:extLst>
          </p:cNvPr>
          <p:cNvSpPr>
            <a:spLocks noGrp="1"/>
          </p:cNvSpPr>
          <p:nvPr>
            <p:ph type="body" sz="quarter" idx="10"/>
          </p:nvPr>
        </p:nvSpPr>
        <p:spPr>
          <a:xfrm>
            <a:off x="1068781" y="2078040"/>
            <a:ext cx="10545289" cy="4370387"/>
          </a:xfrm>
        </p:spPr>
        <p:txBody>
          <a:bodyPr/>
          <a:lstStyle/>
          <a:p>
            <a:r>
              <a:rPr lang="en-US"/>
              <a:t>This application will also have improved error prevention built in:</a:t>
            </a:r>
          </a:p>
          <a:p>
            <a:pPr lvl="1"/>
            <a:r>
              <a:rPr lang="en-US"/>
              <a:t>Libraries will answer if they are pursuing a non-binding review. The Form 1 won’t allow a budget to be entered that exceeds this, unless they change their answer to indicate they are pursuing a binding review.</a:t>
            </a:r>
          </a:p>
          <a:p>
            <a:pPr lvl="1"/>
            <a:endParaRPr lang="en-US"/>
          </a:p>
          <a:p>
            <a:r>
              <a:rPr lang="en-US"/>
              <a:t>The next couple of slides are added as an example of the current draft of the Form 1 and Form 2, but they are subject to change prior to the official launch. </a:t>
            </a:r>
          </a:p>
        </p:txBody>
      </p:sp>
      <p:sp>
        <p:nvSpPr>
          <p:cNvPr id="4" name="Slide Number Placeholder 3">
            <a:extLst>
              <a:ext uri="{FF2B5EF4-FFF2-40B4-BE49-F238E27FC236}">
                <a16:creationId xmlns:a16="http://schemas.microsoft.com/office/drawing/2014/main" id="{F94C28D3-8AD8-C1B8-AA68-D5AE047EA1BF}"/>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37</a:t>
            </a:fld>
            <a:endParaRPr lang="en-US" altLang="en-US"/>
          </a:p>
        </p:txBody>
      </p:sp>
    </p:spTree>
    <p:extLst>
      <p:ext uri="{BB962C8B-B14F-4D97-AF65-F5344CB8AC3E}">
        <p14:creationId xmlns:p14="http://schemas.microsoft.com/office/powerpoint/2010/main" val="3817918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35ECCA-5DB7-54B9-79D0-2A8E27B78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246C9-0952-B50F-CD67-16726A605763}"/>
              </a:ext>
            </a:extLst>
          </p:cNvPr>
          <p:cNvSpPr>
            <a:spLocks noGrp="1"/>
          </p:cNvSpPr>
          <p:nvPr>
            <p:ph type="title"/>
          </p:nvPr>
        </p:nvSpPr>
        <p:spPr>
          <a:xfrm>
            <a:off x="1995056" y="365126"/>
            <a:ext cx="9358745" cy="872408"/>
          </a:xfrm>
        </p:spPr>
        <p:txBody>
          <a:bodyPr>
            <a:noAutofit/>
          </a:bodyPr>
          <a:lstStyle/>
          <a:p>
            <a:r>
              <a:rPr lang="en-US"/>
              <a:t>Budgets 2.0: Sneak Peak – Form 1 (Draft)</a:t>
            </a:r>
          </a:p>
        </p:txBody>
      </p:sp>
      <p:sp>
        <p:nvSpPr>
          <p:cNvPr id="4" name="Slide Number Placeholder 3">
            <a:extLst>
              <a:ext uri="{FF2B5EF4-FFF2-40B4-BE49-F238E27FC236}">
                <a16:creationId xmlns:a16="http://schemas.microsoft.com/office/drawing/2014/main" id="{DA0EFE1F-CD75-7DCD-5890-89B0AA874A67}"/>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38</a:t>
            </a:fld>
            <a:endParaRPr lang="en-US" altLang="en-US"/>
          </a:p>
        </p:txBody>
      </p:sp>
      <p:pic>
        <p:nvPicPr>
          <p:cNvPr id="6" name="Picture 5" descr="Budgets 2.0 Screenshot">
            <a:extLst>
              <a:ext uri="{FF2B5EF4-FFF2-40B4-BE49-F238E27FC236}">
                <a16:creationId xmlns:a16="http://schemas.microsoft.com/office/drawing/2014/main" id="{3AAFD936-1384-3B6A-70CA-E6D7A8FE265A}"/>
              </a:ext>
            </a:extLst>
          </p:cNvPr>
          <p:cNvPicPr>
            <a:picLocks noChangeAspect="1"/>
          </p:cNvPicPr>
          <p:nvPr/>
        </p:nvPicPr>
        <p:blipFill>
          <a:blip r:embed="rId2"/>
          <a:stretch>
            <a:fillRect/>
          </a:stretch>
        </p:blipFill>
        <p:spPr>
          <a:xfrm>
            <a:off x="2019300" y="1493763"/>
            <a:ext cx="8153400" cy="5373832"/>
          </a:xfrm>
          <a:prstGeom prst="rect">
            <a:avLst/>
          </a:prstGeom>
        </p:spPr>
      </p:pic>
    </p:spTree>
    <p:extLst>
      <p:ext uri="{BB962C8B-B14F-4D97-AF65-F5344CB8AC3E}">
        <p14:creationId xmlns:p14="http://schemas.microsoft.com/office/powerpoint/2010/main" val="1525410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619CE1-ED64-634B-694A-F2FD75E40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182AF-F468-7864-7C86-C16F75CBD190}"/>
              </a:ext>
            </a:extLst>
          </p:cNvPr>
          <p:cNvSpPr>
            <a:spLocks noGrp="1"/>
          </p:cNvSpPr>
          <p:nvPr>
            <p:ph type="title"/>
          </p:nvPr>
        </p:nvSpPr>
        <p:spPr>
          <a:xfrm>
            <a:off x="1995056" y="365126"/>
            <a:ext cx="9358745" cy="872408"/>
          </a:xfrm>
        </p:spPr>
        <p:txBody>
          <a:bodyPr>
            <a:noAutofit/>
          </a:bodyPr>
          <a:lstStyle/>
          <a:p>
            <a:r>
              <a:rPr lang="en-US"/>
              <a:t>Budgets 2.0: Sneak Peak – Form 2 (Draft)</a:t>
            </a:r>
          </a:p>
        </p:txBody>
      </p:sp>
      <p:pic>
        <p:nvPicPr>
          <p:cNvPr id="7" name="Picture 6" descr="Budgets 2.0 Screenshot">
            <a:extLst>
              <a:ext uri="{FF2B5EF4-FFF2-40B4-BE49-F238E27FC236}">
                <a16:creationId xmlns:a16="http://schemas.microsoft.com/office/drawing/2014/main" id="{3403D0F8-0C65-9D65-7D9A-403E0CF31A75}"/>
              </a:ext>
            </a:extLst>
          </p:cNvPr>
          <p:cNvPicPr>
            <a:picLocks noChangeAspect="1"/>
          </p:cNvPicPr>
          <p:nvPr/>
        </p:nvPicPr>
        <p:blipFill>
          <a:blip r:embed="rId2"/>
          <a:stretch>
            <a:fillRect/>
          </a:stretch>
        </p:blipFill>
        <p:spPr>
          <a:xfrm>
            <a:off x="2857500" y="1541901"/>
            <a:ext cx="6477000" cy="5277556"/>
          </a:xfrm>
          <a:prstGeom prst="rect">
            <a:avLst/>
          </a:prstGeom>
        </p:spPr>
      </p:pic>
      <p:sp>
        <p:nvSpPr>
          <p:cNvPr id="4" name="Slide Number Placeholder 3">
            <a:extLst>
              <a:ext uri="{FF2B5EF4-FFF2-40B4-BE49-F238E27FC236}">
                <a16:creationId xmlns:a16="http://schemas.microsoft.com/office/drawing/2014/main" id="{535898FB-A726-E66E-70A9-614CD218E6A7}"/>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39</a:t>
            </a:fld>
            <a:endParaRPr lang="en-US" altLang="en-US"/>
          </a:p>
        </p:txBody>
      </p:sp>
    </p:spTree>
    <p:extLst>
      <p:ext uri="{BB962C8B-B14F-4D97-AF65-F5344CB8AC3E}">
        <p14:creationId xmlns:p14="http://schemas.microsoft.com/office/powerpoint/2010/main" val="10104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F1F657-6FFB-23DC-2CE1-B2FB58DF7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CABD6-0327-5348-3338-3C82B8CC7418}"/>
              </a:ext>
            </a:extLst>
          </p:cNvPr>
          <p:cNvSpPr>
            <a:spLocks noGrp="1"/>
          </p:cNvSpPr>
          <p:nvPr>
            <p:ph type="title"/>
          </p:nvPr>
        </p:nvSpPr>
        <p:spPr>
          <a:xfrm>
            <a:off x="1995056" y="365126"/>
            <a:ext cx="9358745" cy="872408"/>
          </a:xfrm>
        </p:spPr>
        <p:txBody>
          <a:bodyPr>
            <a:noAutofit/>
          </a:bodyPr>
          <a:lstStyle/>
          <a:p>
            <a:r>
              <a:rPr lang="en-US"/>
              <a:t>Legislative Overview Webinar</a:t>
            </a:r>
          </a:p>
        </p:txBody>
      </p:sp>
      <p:sp>
        <p:nvSpPr>
          <p:cNvPr id="3" name="Text Placeholder 2">
            <a:extLst>
              <a:ext uri="{FF2B5EF4-FFF2-40B4-BE49-F238E27FC236}">
                <a16:creationId xmlns:a16="http://schemas.microsoft.com/office/drawing/2014/main" id="{7333AAE1-19E7-EABA-5A99-E4C5DFB46119}"/>
              </a:ext>
            </a:extLst>
          </p:cNvPr>
          <p:cNvSpPr>
            <a:spLocks noGrp="1"/>
          </p:cNvSpPr>
          <p:nvPr>
            <p:ph type="body" sz="quarter" idx="10"/>
          </p:nvPr>
        </p:nvSpPr>
        <p:spPr>
          <a:xfrm>
            <a:off x="1068388" y="2078038"/>
            <a:ext cx="4121450" cy="4370387"/>
          </a:xfrm>
        </p:spPr>
        <p:txBody>
          <a:bodyPr/>
          <a:lstStyle/>
          <a:p>
            <a:r>
              <a:rPr lang="en-US"/>
              <a:t>On June 18, the Department will be holding two legislative overview webinars. </a:t>
            </a:r>
          </a:p>
          <a:p>
            <a:r>
              <a:rPr lang="en-US"/>
              <a:t>Sign up for the two-part webinar at: </a:t>
            </a:r>
          </a:p>
          <a:p>
            <a:pPr lvl="1"/>
            <a:r>
              <a:rPr lang="en-US">
                <a:hlinkClick r:id="rId2"/>
              </a:rPr>
              <a:t>https://www.in.gov/dlgf/continuing-education/webinars/</a:t>
            </a:r>
            <a:endParaRPr lang="en-US"/>
          </a:p>
          <a:p>
            <a:r>
              <a:rPr lang="en-US"/>
              <a:t>Each session will be recorded.</a:t>
            </a:r>
          </a:p>
        </p:txBody>
      </p:sp>
      <p:sp>
        <p:nvSpPr>
          <p:cNvPr id="4" name="Slide Number Placeholder 3">
            <a:extLst>
              <a:ext uri="{FF2B5EF4-FFF2-40B4-BE49-F238E27FC236}">
                <a16:creationId xmlns:a16="http://schemas.microsoft.com/office/drawing/2014/main" id="{CEA55113-6D87-CE99-F744-22E574F63B53}"/>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4</a:t>
            </a:fld>
            <a:endParaRPr lang="en-US" altLang="en-US"/>
          </a:p>
        </p:txBody>
      </p:sp>
      <p:pic>
        <p:nvPicPr>
          <p:cNvPr id="7" name="Picture 6" descr="webinars screenshot">
            <a:extLst>
              <a:ext uri="{FF2B5EF4-FFF2-40B4-BE49-F238E27FC236}">
                <a16:creationId xmlns:a16="http://schemas.microsoft.com/office/drawing/2014/main" id="{5CACC43D-37DB-5129-0F97-B62DC141DEB7}"/>
              </a:ext>
            </a:extLst>
          </p:cNvPr>
          <p:cNvPicPr>
            <a:picLocks noChangeAspect="1"/>
          </p:cNvPicPr>
          <p:nvPr/>
        </p:nvPicPr>
        <p:blipFill>
          <a:blip r:embed="rId3"/>
          <a:stretch>
            <a:fillRect/>
          </a:stretch>
        </p:blipFill>
        <p:spPr>
          <a:xfrm>
            <a:off x="5310151" y="1905000"/>
            <a:ext cx="6600898" cy="4224337"/>
          </a:xfrm>
          <a:prstGeom prst="rect">
            <a:avLst/>
          </a:prstGeom>
        </p:spPr>
      </p:pic>
    </p:spTree>
    <p:extLst>
      <p:ext uri="{BB962C8B-B14F-4D97-AF65-F5344CB8AC3E}">
        <p14:creationId xmlns:p14="http://schemas.microsoft.com/office/powerpoint/2010/main" val="2615929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995056" y="365126"/>
            <a:ext cx="9358745" cy="872408"/>
          </a:xfrm>
        </p:spPr>
        <p:txBody>
          <a:bodyPr/>
          <a:lstStyle/>
          <a:p>
            <a:r>
              <a:rPr lang="en-US" altLang="en-US"/>
              <a:t>Contact the Department</a:t>
            </a:r>
          </a:p>
        </p:txBody>
      </p:sp>
      <p:sp>
        <p:nvSpPr>
          <p:cNvPr id="109571" name="Content Placeholder 9"/>
          <p:cNvSpPr>
            <a:spLocks noGrp="1"/>
          </p:cNvSpPr>
          <p:nvPr>
            <p:ph type="body" sz="quarter" idx="10"/>
          </p:nvPr>
        </p:nvSpPr>
        <p:spPr>
          <a:xfrm>
            <a:off x="1068781" y="2078040"/>
            <a:ext cx="10545289" cy="4370387"/>
          </a:xfrm>
        </p:spPr>
        <p:txBody>
          <a:bodyPr/>
          <a:lstStyle/>
          <a:p>
            <a:r>
              <a:rPr lang="en-US" altLang="en-US"/>
              <a:t>Website: </a:t>
            </a:r>
            <a:r>
              <a:rPr lang="en-US" altLang="en-US">
                <a:hlinkClick r:id="rId3"/>
              </a:rPr>
              <a:t>www.in.gov/dlgf</a:t>
            </a:r>
            <a:endParaRPr lang="en-US" altLang="en-US"/>
          </a:p>
          <a:p>
            <a:pPr lvl="1"/>
            <a:r>
              <a:rPr lang="en-US" altLang="en-US"/>
              <a:t>“Contact Us”: </a:t>
            </a:r>
            <a:r>
              <a:rPr lang="en-US" altLang="en-US">
                <a:hlinkClick r:id="rId4"/>
              </a:rPr>
              <a:t>https://www.in.gov/dlgf/contact-us/</a:t>
            </a:r>
            <a:r>
              <a:rPr lang="en-US" altLang="en-US"/>
              <a:t> </a:t>
            </a:r>
          </a:p>
          <a:p>
            <a:pPr lvl="1"/>
            <a:r>
              <a:rPr lang="en-US" altLang="en-US"/>
              <a:t>Budget Field Representative Map: </a:t>
            </a:r>
            <a:r>
              <a:rPr lang="en-US" altLang="en-US">
                <a:hlinkClick r:id="rId5"/>
              </a:rPr>
              <a:t>https://www.in.gov/dlgf/files/Budget_Field_Reps.pdf</a:t>
            </a:r>
            <a:endParaRPr lang="en-US" altLang="en-US"/>
          </a:p>
          <a:p>
            <a:endParaRPr lang="en-US" altLang="en-US"/>
          </a:p>
          <a:p>
            <a:r>
              <a:rPr lang="en-US" altLang="en-US"/>
              <a:t>Gateway Support: </a:t>
            </a:r>
            <a:r>
              <a:rPr lang="en-US" altLang="en-US">
                <a:hlinkClick r:id="rId6"/>
              </a:rPr>
              <a:t>Support@dlgf.in.gov</a:t>
            </a:r>
            <a:endParaRPr lang="en-US" altLang="en-US"/>
          </a:p>
          <a:p>
            <a:endParaRPr lang="en-US" altLang="en-US"/>
          </a:p>
          <a:p>
            <a:r>
              <a:rPr lang="en-US" altLang="en-US"/>
              <a:t>Telephone: (317) 232-3777</a:t>
            </a:r>
          </a:p>
        </p:txBody>
      </p:sp>
      <p:sp>
        <p:nvSpPr>
          <p:cNvPr id="6" name="Slide Number Placeholder 5"/>
          <p:cNvSpPr>
            <a:spLocks noGrp="1"/>
          </p:cNvSpPr>
          <p:nvPr>
            <p:ph type="sldNum" sz="quarter" idx="11"/>
          </p:nvPr>
        </p:nvSpPr>
        <p:spPr>
          <a:xfrm>
            <a:off x="8610600" y="6356350"/>
            <a:ext cx="2743200" cy="365125"/>
          </a:xfrm>
        </p:spPr>
        <p:txBody>
          <a:bodyPr vert="horz" lIns="91440" tIns="45720" rIns="91440" bIns="45720" rtlCol="0" anchor="ctr"/>
          <a:lstStyle>
            <a:defPPr>
              <a:defRPr lang="en-US"/>
            </a:defPPr>
            <a:lvl1pPr algn="r" rtl="0" fontAlgn="base">
              <a:spcBef>
                <a:spcPct val="0"/>
              </a:spcBef>
              <a:spcAft>
                <a:spcPct val="0"/>
              </a:spcAft>
              <a:defRPr kumimoji="1" sz="675"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kumimoji="1"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sz="2000" kern="1200">
                <a:solidFill>
                  <a:schemeClr val="tx1"/>
                </a:solidFill>
                <a:latin typeface="Times New Roman" pitchFamily="18" charset="0"/>
                <a:ea typeface="+mn-ea"/>
                <a:cs typeface="Arial" charset="0"/>
              </a:defRPr>
            </a:lvl5pPr>
            <a:lvl6pPr marL="2286000" algn="l" defTabSz="914400" rtl="0" eaLnBrk="1" latinLnBrk="0" hangingPunct="1">
              <a:defRPr kumimoji="1" sz="2000" kern="1200">
                <a:solidFill>
                  <a:schemeClr val="tx1"/>
                </a:solidFill>
                <a:latin typeface="Times New Roman" pitchFamily="18" charset="0"/>
                <a:ea typeface="+mn-ea"/>
                <a:cs typeface="Arial" charset="0"/>
              </a:defRPr>
            </a:lvl6pPr>
            <a:lvl7pPr marL="2743200" algn="l" defTabSz="914400" rtl="0" eaLnBrk="1" latinLnBrk="0" hangingPunct="1">
              <a:defRPr kumimoji="1" sz="2000" kern="1200">
                <a:solidFill>
                  <a:schemeClr val="tx1"/>
                </a:solidFill>
                <a:latin typeface="Times New Roman" pitchFamily="18" charset="0"/>
                <a:ea typeface="+mn-ea"/>
                <a:cs typeface="Arial" charset="0"/>
              </a:defRPr>
            </a:lvl7pPr>
            <a:lvl8pPr marL="3200400" algn="l" defTabSz="914400" rtl="0" eaLnBrk="1" latinLnBrk="0" hangingPunct="1">
              <a:defRPr kumimoji="1" sz="2000" kern="1200">
                <a:solidFill>
                  <a:schemeClr val="tx1"/>
                </a:solidFill>
                <a:latin typeface="Times New Roman" pitchFamily="18" charset="0"/>
                <a:ea typeface="+mn-ea"/>
                <a:cs typeface="Arial" charset="0"/>
              </a:defRPr>
            </a:lvl8pPr>
            <a:lvl9pPr marL="3657600" algn="l" defTabSz="914400" rtl="0" eaLnBrk="1" latinLnBrk="0" hangingPunct="1">
              <a:defRPr kumimoji="1" sz="2000" kern="1200">
                <a:solidFill>
                  <a:schemeClr val="tx1"/>
                </a:solidFill>
                <a:latin typeface="Times New Roman" pitchFamily="18" charset="0"/>
                <a:ea typeface="+mn-ea"/>
                <a:cs typeface="Arial" charset="0"/>
              </a:defRPr>
            </a:lvl9pPr>
          </a:lstStyle>
          <a:p>
            <a:fld id="{52C8A70D-44AE-4C35-83FA-BE9ACB2EA4F7}" type="slidenum">
              <a:rPr lang="en-US" altLang="en-US" smtClean="0"/>
              <a:pPr/>
              <a:t>40</a:t>
            </a:fld>
            <a:endParaRPr lang="en-US"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E143-B4D6-44E9-B1FC-DF1FFC96593C}"/>
              </a:ext>
            </a:extLst>
          </p:cNvPr>
          <p:cNvSpPr>
            <a:spLocks noGrp="1"/>
          </p:cNvSpPr>
          <p:nvPr>
            <p:ph type="title"/>
          </p:nvPr>
        </p:nvSpPr>
        <p:spPr/>
        <p:txBody>
          <a:bodyPr/>
          <a:lstStyle/>
          <a:p>
            <a:r>
              <a:rPr lang="en-US"/>
              <a:t>Maximum Non-Binding Budgets for Libraries</a:t>
            </a:r>
          </a:p>
        </p:txBody>
      </p:sp>
      <p:sp>
        <p:nvSpPr>
          <p:cNvPr id="4" name="Slide Number Placeholder 3">
            <a:extLst>
              <a:ext uri="{FF2B5EF4-FFF2-40B4-BE49-F238E27FC236}">
                <a16:creationId xmlns:a16="http://schemas.microsoft.com/office/drawing/2014/main" id="{E8B35D9A-4E28-4427-BAF1-017CED3A0C20}"/>
              </a:ext>
            </a:extLst>
          </p:cNvPr>
          <p:cNvSpPr>
            <a:spLocks noGrp="1"/>
          </p:cNvSpPr>
          <p:nvPr>
            <p:ph type="sldNum" sz="quarter" idx="10"/>
          </p:nvPr>
        </p:nvSpPr>
        <p:spPr/>
        <p:txBody>
          <a:bodyPr/>
          <a:lstStyle/>
          <a:p>
            <a:pPr>
              <a:defRPr/>
            </a:pPr>
            <a:fld id="{8408DA03-A583-4B26-A31A-DAE13D8AB6C1}" type="slidenum">
              <a:rPr lang="en-US" altLang="en-US" smtClean="0"/>
              <a:pPr>
                <a:defRPr/>
              </a:pPr>
              <a:t>5</a:t>
            </a:fld>
            <a:endParaRPr lang="en-US" altLang="en-US"/>
          </a:p>
        </p:txBody>
      </p:sp>
    </p:spTree>
    <p:extLst>
      <p:ext uri="{BB962C8B-B14F-4D97-AF65-F5344CB8AC3E}">
        <p14:creationId xmlns:p14="http://schemas.microsoft.com/office/powerpoint/2010/main" val="303694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A59C-6757-4F80-9930-AECF10EFDAE7}"/>
              </a:ext>
            </a:extLst>
          </p:cNvPr>
          <p:cNvSpPr>
            <a:spLocks noGrp="1"/>
          </p:cNvSpPr>
          <p:nvPr>
            <p:ph type="title"/>
          </p:nvPr>
        </p:nvSpPr>
        <p:spPr>
          <a:xfrm>
            <a:off x="1995056" y="365126"/>
            <a:ext cx="9358745" cy="872408"/>
          </a:xfrm>
        </p:spPr>
        <p:txBody>
          <a:bodyPr>
            <a:noAutofit/>
          </a:bodyPr>
          <a:lstStyle/>
          <a:p>
            <a:r>
              <a:rPr lang="en-US"/>
              <a:t>Maximum Non-Binding Budgets for Libraries</a:t>
            </a:r>
          </a:p>
        </p:txBody>
      </p:sp>
      <p:sp>
        <p:nvSpPr>
          <p:cNvPr id="3" name="Text Placeholder 2">
            <a:extLst>
              <a:ext uri="{FF2B5EF4-FFF2-40B4-BE49-F238E27FC236}">
                <a16:creationId xmlns:a16="http://schemas.microsoft.com/office/drawing/2014/main" id="{5F86FBEB-C05B-4B02-9283-A2A7BA8C8EA3}"/>
              </a:ext>
            </a:extLst>
          </p:cNvPr>
          <p:cNvSpPr>
            <a:spLocks noGrp="1"/>
          </p:cNvSpPr>
          <p:nvPr>
            <p:ph type="body" sz="quarter" idx="10"/>
          </p:nvPr>
        </p:nvSpPr>
        <p:spPr>
          <a:xfrm>
            <a:off x="1068781" y="2078040"/>
            <a:ext cx="10545289" cy="4370387"/>
          </a:xfrm>
        </p:spPr>
        <p:txBody>
          <a:bodyPr/>
          <a:lstStyle/>
          <a:p>
            <a:r>
              <a:rPr lang="en-US"/>
              <a:t>Libraries are unique as it relates to determining the appropriate fiscal body that is responsible for adopting their annual budget.</a:t>
            </a:r>
          </a:p>
          <a:p>
            <a:r>
              <a:rPr lang="en-US"/>
              <a:t>Annually, libraries will determine whether the budget will be adopted by the library board or an appropriate county, city, or town fiscal body.</a:t>
            </a:r>
          </a:p>
          <a:p>
            <a:r>
              <a:rPr lang="en-US"/>
              <a:t>The determination will be based on the:</a:t>
            </a:r>
          </a:p>
          <a:p>
            <a:pPr lvl="1"/>
            <a:r>
              <a:rPr lang="en-US"/>
              <a:t>Current year Department certified budget. </a:t>
            </a:r>
          </a:p>
          <a:p>
            <a:pPr lvl="1"/>
            <a:r>
              <a:rPr lang="en-US"/>
              <a:t>Maximum Levy Growth Quotient (MLGQ)*</a:t>
            </a:r>
          </a:p>
          <a:p>
            <a:pPr lvl="1"/>
            <a:r>
              <a:rPr lang="en-US"/>
              <a:t>Ensuing year advertised budget.</a:t>
            </a:r>
          </a:p>
          <a:p>
            <a:pPr marL="457200" lvl="1" indent="0">
              <a:buNone/>
            </a:pPr>
            <a:endParaRPr lang="en-US"/>
          </a:p>
          <a:p>
            <a:pPr marL="457200" lvl="1" indent="0">
              <a:buNone/>
            </a:pPr>
            <a:endParaRPr lang="en-US"/>
          </a:p>
          <a:p>
            <a:pPr marL="457200" lvl="1" indent="0">
              <a:buNone/>
            </a:pPr>
            <a:r>
              <a:rPr lang="en-US" sz="1800" i="1"/>
              <a:t>*SEA 1 from the 2025 legislative session limits the MLGQ at no more than 4% for pay 2026.</a:t>
            </a:r>
          </a:p>
        </p:txBody>
      </p:sp>
      <p:sp>
        <p:nvSpPr>
          <p:cNvPr id="4" name="Slide Number Placeholder 3">
            <a:extLst>
              <a:ext uri="{FF2B5EF4-FFF2-40B4-BE49-F238E27FC236}">
                <a16:creationId xmlns:a16="http://schemas.microsoft.com/office/drawing/2014/main" id="{1BB391B1-D2AD-4059-8F34-CED1EC400B89}"/>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6</a:t>
            </a:fld>
            <a:endParaRPr lang="en-US" altLang="en-US"/>
          </a:p>
        </p:txBody>
      </p:sp>
    </p:spTree>
    <p:extLst>
      <p:ext uri="{BB962C8B-B14F-4D97-AF65-F5344CB8AC3E}">
        <p14:creationId xmlns:p14="http://schemas.microsoft.com/office/powerpoint/2010/main" val="409531614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80DD-FD75-4A1C-BD53-A2664EF00254}"/>
              </a:ext>
            </a:extLst>
          </p:cNvPr>
          <p:cNvSpPr>
            <a:spLocks noGrp="1"/>
          </p:cNvSpPr>
          <p:nvPr>
            <p:ph type="title"/>
          </p:nvPr>
        </p:nvSpPr>
        <p:spPr>
          <a:xfrm>
            <a:off x="1995056" y="365126"/>
            <a:ext cx="9358745" cy="872408"/>
          </a:xfrm>
        </p:spPr>
        <p:txBody>
          <a:bodyPr>
            <a:noAutofit/>
          </a:bodyPr>
          <a:lstStyle/>
          <a:p>
            <a:r>
              <a:rPr lang="en-US"/>
              <a:t>Maximum Non-Binding Budgets for Libraries</a:t>
            </a:r>
          </a:p>
        </p:txBody>
      </p:sp>
      <p:sp>
        <p:nvSpPr>
          <p:cNvPr id="3" name="Text Placeholder 2">
            <a:extLst>
              <a:ext uri="{FF2B5EF4-FFF2-40B4-BE49-F238E27FC236}">
                <a16:creationId xmlns:a16="http://schemas.microsoft.com/office/drawing/2014/main" id="{7C0D633B-5551-4B63-85AA-8EC37C6F4EB5}"/>
              </a:ext>
            </a:extLst>
          </p:cNvPr>
          <p:cNvSpPr>
            <a:spLocks noGrp="1"/>
          </p:cNvSpPr>
          <p:nvPr>
            <p:ph type="body" sz="quarter" idx="10"/>
          </p:nvPr>
        </p:nvSpPr>
        <p:spPr>
          <a:xfrm>
            <a:off x="1068781" y="2078040"/>
            <a:ext cx="10545289" cy="4370387"/>
          </a:xfrm>
        </p:spPr>
        <p:txBody>
          <a:bodyPr/>
          <a:lstStyle/>
          <a:p>
            <a:r>
              <a:rPr lang="en-US"/>
              <a:t>Pursuant to </a:t>
            </a:r>
            <a:r>
              <a:rPr lang="en-US">
                <a:effectLst/>
                <a:ea typeface="Times New Roman" panose="02020603050405020304" pitchFamily="18" charset="0"/>
              </a:rPr>
              <a:t>Ind. Code § </a:t>
            </a:r>
            <a:r>
              <a:rPr lang="en-US"/>
              <a:t>6-1.1-17-20.3, library boards may adopt budgets and levies for libraries that grow their budget by no more than the prior year budget multiplied by the MLGQ minus $1 (rounded down). </a:t>
            </a:r>
          </a:p>
          <a:p>
            <a:r>
              <a:rPr lang="en-US"/>
              <a:t>In the example below: for the ensuing year, the library board will have the authority to adopt any budget less than or equal to $160,528.</a:t>
            </a:r>
          </a:p>
          <a:p>
            <a:r>
              <a:rPr lang="en-US"/>
              <a:t>Any budget advertised for $160,529 or more, must be adopted by the appropriate county, city, or town fiscal body.</a:t>
            </a:r>
          </a:p>
          <a:p>
            <a:endParaRPr lang="en-US"/>
          </a:p>
        </p:txBody>
      </p:sp>
      <p:sp>
        <p:nvSpPr>
          <p:cNvPr id="4" name="Slide Number Placeholder 3">
            <a:extLst>
              <a:ext uri="{FF2B5EF4-FFF2-40B4-BE49-F238E27FC236}">
                <a16:creationId xmlns:a16="http://schemas.microsoft.com/office/drawing/2014/main" id="{5E2F8310-AD87-48D0-AA04-F8FA95315649}"/>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7</a:t>
            </a:fld>
            <a:endParaRPr lang="en-US" altLang="en-US"/>
          </a:p>
        </p:txBody>
      </p:sp>
      <p:pic>
        <p:nvPicPr>
          <p:cNvPr id="6" name="Picture 5" descr="MLGQ Libraries Calculation Sample">
            <a:extLst>
              <a:ext uri="{FF2B5EF4-FFF2-40B4-BE49-F238E27FC236}">
                <a16:creationId xmlns:a16="http://schemas.microsoft.com/office/drawing/2014/main" id="{816D7DE1-4E3E-366C-C9C0-BE9D01220F99}"/>
              </a:ext>
            </a:extLst>
          </p:cNvPr>
          <p:cNvPicPr>
            <a:picLocks noChangeAspect="1"/>
          </p:cNvPicPr>
          <p:nvPr/>
        </p:nvPicPr>
        <p:blipFill>
          <a:blip r:embed="rId2"/>
          <a:stretch>
            <a:fillRect/>
          </a:stretch>
        </p:blipFill>
        <p:spPr>
          <a:xfrm>
            <a:off x="1524000" y="4866289"/>
            <a:ext cx="9144000" cy="1855185"/>
          </a:xfrm>
          <a:prstGeom prst="rect">
            <a:avLst/>
          </a:prstGeom>
        </p:spPr>
      </p:pic>
    </p:spTree>
    <p:extLst>
      <p:ext uri="{BB962C8B-B14F-4D97-AF65-F5344CB8AC3E}">
        <p14:creationId xmlns:p14="http://schemas.microsoft.com/office/powerpoint/2010/main" val="147116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80DD-FD75-4A1C-BD53-A2664EF00254}"/>
              </a:ext>
            </a:extLst>
          </p:cNvPr>
          <p:cNvSpPr>
            <a:spLocks noGrp="1"/>
          </p:cNvSpPr>
          <p:nvPr>
            <p:ph type="title"/>
          </p:nvPr>
        </p:nvSpPr>
        <p:spPr>
          <a:xfrm>
            <a:off x="1995056" y="365126"/>
            <a:ext cx="9358745" cy="872408"/>
          </a:xfrm>
        </p:spPr>
        <p:txBody>
          <a:bodyPr>
            <a:noAutofit/>
          </a:bodyPr>
          <a:lstStyle/>
          <a:p>
            <a:r>
              <a:rPr lang="en-US"/>
              <a:t>Maximum Non-Binding Budgets for Libraries</a:t>
            </a:r>
          </a:p>
        </p:txBody>
      </p:sp>
      <p:sp>
        <p:nvSpPr>
          <p:cNvPr id="8" name="Text Placeholder 7">
            <a:extLst>
              <a:ext uri="{FF2B5EF4-FFF2-40B4-BE49-F238E27FC236}">
                <a16:creationId xmlns:a16="http://schemas.microsoft.com/office/drawing/2014/main" id="{2D15AB03-66AD-4AB6-B007-D9A3BD0B6FD2}"/>
              </a:ext>
            </a:extLst>
          </p:cNvPr>
          <p:cNvSpPr>
            <a:spLocks noGrp="1"/>
          </p:cNvSpPr>
          <p:nvPr>
            <p:ph type="body" sz="quarter" idx="10"/>
          </p:nvPr>
        </p:nvSpPr>
        <p:spPr>
          <a:xfrm>
            <a:off x="1068781" y="2078040"/>
            <a:ext cx="10545289" cy="4370387"/>
          </a:xfrm>
        </p:spPr>
        <p:txBody>
          <a:bodyPr/>
          <a:lstStyle/>
          <a:p>
            <a:r>
              <a:rPr lang="en-US"/>
              <a:t>The Department notes that the library </a:t>
            </a:r>
            <a:r>
              <a:rPr lang="en-US" u="sng"/>
              <a:t>may</a:t>
            </a:r>
            <a:r>
              <a:rPr lang="en-US"/>
              <a:t> advertise a budget of any amount, but if the library in this example advertises a budget that is greater than $160,528, then the library becomes subject to a binding budget adoption.</a:t>
            </a:r>
          </a:p>
          <a:p>
            <a:r>
              <a:rPr lang="en-US"/>
              <a:t>For binding libraries, the appropriate fiscal body of the city, town, or county (whichever applies) shall review and adopt each budget and tax levy for the public library. </a:t>
            </a:r>
          </a:p>
          <a:p>
            <a:r>
              <a:rPr lang="en-US"/>
              <a:t>The fiscal body may reduce or modify but not increase the proposed budget or tax levy.</a:t>
            </a:r>
          </a:p>
        </p:txBody>
      </p:sp>
      <p:sp>
        <p:nvSpPr>
          <p:cNvPr id="4" name="Slide Number Placeholder 3">
            <a:extLst>
              <a:ext uri="{FF2B5EF4-FFF2-40B4-BE49-F238E27FC236}">
                <a16:creationId xmlns:a16="http://schemas.microsoft.com/office/drawing/2014/main" id="{5E2F8310-AD87-48D0-AA04-F8FA95315649}"/>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8</a:t>
            </a:fld>
            <a:endParaRPr lang="en-US" altLang="en-US"/>
          </a:p>
        </p:txBody>
      </p:sp>
    </p:spTree>
    <p:extLst>
      <p:ext uri="{BB962C8B-B14F-4D97-AF65-F5344CB8AC3E}">
        <p14:creationId xmlns:p14="http://schemas.microsoft.com/office/powerpoint/2010/main" val="157842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007A-AB75-420E-9F5B-277B1D9334C0}"/>
              </a:ext>
            </a:extLst>
          </p:cNvPr>
          <p:cNvSpPr>
            <a:spLocks noGrp="1"/>
          </p:cNvSpPr>
          <p:nvPr>
            <p:ph type="title"/>
          </p:nvPr>
        </p:nvSpPr>
        <p:spPr>
          <a:xfrm>
            <a:off x="1995056" y="365126"/>
            <a:ext cx="9358745" cy="872408"/>
          </a:xfrm>
        </p:spPr>
        <p:txBody>
          <a:bodyPr>
            <a:noAutofit/>
          </a:bodyPr>
          <a:lstStyle/>
          <a:p>
            <a:r>
              <a:rPr lang="en-US"/>
              <a:t>Maximum Non-Binding Budgets for Libraries</a:t>
            </a:r>
          </a:p>
        </p:txBody>
      </p:sp>
      <p:sp>
        <p:nvSpPr>
          <p:cNvPr id="3" name="Text Placeholder 2">
            <a:extLst>
              <a:ext uri="{FF2B5EF4-FFF2-40B4-BE49-F238E27FC236}">
                <a16:creationId xmlns:a16="http://schemas.microsoft.com/office/drawing/2014/main" id="{C1049E3C-4FE6-4EEA-9DEF-0E8810D846F4}"/>
              </a:ext>
            </a:extLst>
          </p:cNvPr>
          <p:cNvSpPr>
            <a:spLocks noGrp="1"/>
          </p:cNvSpPr>
          <p:nvPr>
            <p:ph type="body" sz="quarter" idx="10"/>
          </p:nvPr>
        </p:nvSpPr>
        <p:spPr>
          <a:xfrm>
            <a:off x="1068781" y="2078040"/>
            <a:ext cx="10545289" cy="4370387"/>
          </a:xfrm>
        </p:spPr>
        <p:txBody>
          <a:bodyPr/>
          <a:lstStyle/>
          <a:p>
            <a:r>
              <a:rPr lang="en-US"/>
              <a:t>After the budget adoption by the appropriate fiscal body, the budget will be reviewed and certified by the Department. </a:t>
            </a:r>
          </a:p>
          <a:p>
            <a:r>
              <a:rPr lang="en-US"/>
              <a:t>If the advertised budget does not exceed the prior year budget times the MLGQ, then the library board will be able to adopt their own budget. </a:t>
            </a:r>
          </a:p>
          <a:p>
            <a:r>
              <a:rPr lang="en-US"/>
              <a:t>For the following budget cycle, the budget control will default back to the library board.</a:t>
            </a:r>
          </a:p>
        </p:txBody>
      </p:sp>
      <p:sp>
        <p:nvSpPr>
          <p:cNvPr id="4" name="Slide Number Placeholder 3">
            <a:extLst>
              <a:ext uri="{FF2B5EF4-FFF2-40B4-BE49-F238E27FC236}">
                <a16:creationId xmlns:a16="http://schemas.microsoft.com/office/drawing/2014/main" id="{E28806DD-43B3-4214-971E-2907DF4992F8}"/>
              </a:ext>
            </a:extLst>
          </p:cNvPr>
          <p:cNvSpPr>
            <a:spLocks noGrp="1"/>
          </p:cNvSpPr>
          <p:nvPr>
            <p:ph type="sldNum" sz="quarter" idx="11"/>
          </p:nvPr>
        </p:nvSpPr>
        <p:spPr>
          <a:xfrm>
            <a:off x="8610600" y="6356350"/>
            <a:ext cx="2743200" cy="365125"/>
          </a:xfrm>
        </p:spPr>
        <p:txBody>
          <a:bodyPr/>
          <a:lstStyle/>
          <a:p>
            <a:fld id="{8408DA03-A583-4B26-A31A-DAE13D8AB6C1}" type="slidenum">
              <a:rPr lang="en-US" altLang="en-US" smtClean="0"/>
              <a:pPr/>
              <a:t>9</a:t>
            </a:fld>
            <a:endParaRPr lang="en-US" altLang="en-US"/>
          </a:p>
        </p:txBody>
      </p:sp>
    </p:spTree>
    <p:extLst>
      <p:ext uri="{BB962C8B-B14F-4D97-AF65-F5344CB8AC3E}">
        <p14:creationId xmlns:p14="http://schemas.microsoft.com/office/powerpoint/2010/main" val="3768929954"/>
      </p:ext>
    </p:extLst>
  </p:cSld>
  <p:clrMapOvr>
    <a:masterClrMapping/>
  </p:clrMapOvr>
</p:sld>
</file>

<file path=ppt/theme/theme1.xml><?xml version="1.0" encoding="utf-8"?>
<a:theme xmlns:a="http://schemas.openxmlformats.org/drawingml/2006/main" name="Powerpoint Template 201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LGF Powerpoint Template.potx [Read-Only]" id="{6D15198A-10D1-4348-A148-45C5DE51FB1A}" vid="{FE88FFE3-8720-46A9-8B72-F465BBC9798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0564F9A4414A4A94B62627C536D70F" ma:contentTypeVersion="4" ma:contentTypeDescription="Create a new document." ma:contentTypeScope="" ma:versionID="7cd0181458b8b3c59fb323c29f54450b">
  <xsd:schema xmlns:xsd="http://www.w3.org/2001/XMLSchema" xmlns:xs="http://www.w3.org/2001/XMLSchema" xmlns:p="http://schemas.microsoft.com/office/2006/metadata/properties" xmlns:ns2="4498fcad-af25-402b-ba78-edbcef40e3af" targetNamespace="http://schemas.microsoft.com/office/2006/metadata/properties" ma:root="true" ma:fieldsID="28082650ab10aa328bca8962f1d914f8" ns2:_="">
    <xsd:import namespace="4498fcad-af25-402b-ba78-edbcef40e3a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98fcad-af25-402b-ba78-edbcef40e3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72EDB9-FCB5-41DB-B9E6-B1C925B942F1}">
  <ds:schemaRefs>
    <ds:schemaRef ds:uri="http://schemas.microsoft.com/sharepoint/v3/contenttype/forms"/>
  </ds:schemaRefs>
</ds:datastoreItem>
</file>

<file path=customXml/itemProps2.xml><?xml version="1.0" encoding="utf-8"?>
<ds:datastoreItem xmlns:ds="http://schemas.openxmlformats.org/officeDocument/2006/customXml" ds:itemID="{42959595-636E-4289-A29A-8C427770E233}">
  <ds:schemaRefs>
    <ds:schemaRef ds:uri="4498fcad-af25-402b-ba78-edbcef40e3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230DC2-09DD-4E26-AD7F-75674EA7A982}">
  <ds:schemaRefs>
    <ds:schemaRef ds:uri="4498fcad-af25-402b-ba78-edbcef40e3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Practice Presentation</Template>
  <Application>Microsoft Office PowerPoint</Application>
  <PresentationFormat>Widescreen</PresentationFormat>
  <Slides>40</Slides>
  <Notes>5</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Powerpoint Template 2019</vt:lpstr>
      <vt:lpstr>State Library Introduction to the 2025 Budget Cycle</vt:lpstr>
      <vt:lpstr>Disclaimer</vt:lpstr>
      <vt:lpstr>Agenda</vt:lpstr>
      <vt:lpstr>Legislative Overview Webinar</vt:lpstr>
      <vt:lpstr>Maximum Non-Binding Budgets for Libraries</vt:lpstr>
      <vt:lpstr>Maximum Non-Binding Budgets for Libraries</vt:lpstr>
      <vt:lpstr>Maximum Non-Binding Budgets for Libraries</vt:lpstr>
      <vt:lpstr>Maximum Non-Binding Budgets for Libraries</vt:lpstr>
      <vt:lpstr>Maximum Non-Binding Budgets for Libraries</vt:lpstr>
      <vt:lpstr>Maximum Non-Binding Budgets for Libraries</vt:lpstr>
      <vt:lpstr>Maximum Budgets for Libraries – FAQ #1</vt:lpstr>
      <vt:lpstr>Maximum Budgets for Libraries – FAQ #2</vt:lpstr>
      <vt:lpstr>Maximum Budgets for Libraries – FAQ #3</vt:lpstr>
      <vt:lpstr>Maximum Budgets for Libraries – FAQ #4</vt:lpstr>
      <vt:lpstr>Maximum Budgets for Libraries – FAQ #5</vt:lpstr>
      <vt:lpstr>Public Library Eligibility for Binding Review by Fiscal Body Resolution</vt:lpstr>
      <vt:lpstr>Binding Review by Fiscal Body Resolution</vt:lpstr>
      <vt:lpstr>Binding Review by Fiscal Body Resolution</vt:lpstr>
      <vt:lpstr>Binding Review by Fiscal Body Resolution</vt:lpstr>
      <vt:lpstr>Budget Calendar</vt:lpstr>
      <vt:lpstr>Budget Calendar</vt:lpstr>
      <vt:lpstr>Budget Calendar – June 1</vt:lpstr>
      <vt:lpstr>Budget Calendar – June 30</vt:lpstr>
      <vt:lpstr>Budget Calendar – July 15</vt:lpstr>
      <vt:lpstr>Budget Calendar – August 1</vt:lpstr>
      <vt:lpstr>Budget Calendar – September 2</vt:lpstr>
      <vt:lpstr>Budget Calendar – Last Action Dates</vt:lpstr>
      <vt:lpstr>Budget Calendar – Budget Order Dates</vt:lpstr>
      <vt:lpstr>Resources</vt:lpstr>
      <vt:lpstr>Budget Field Representatives</vt:lpstr>
      <vt:lpstr>Memos and Presentations</vt:lpstr>
      <vt:lpstr>Memos and Presentations</vt:lpstr>
      <vt:lpstr>County Specific Information</vt:lpstr>
      <vt:lpstr>County Specific Information </vt:lpstr>
      <vt:lpstr>Additional Resources</vt:lpstr>
      <vt:lpstr>Budgets 2.0 is Coming Soon</vt:lpstr>
      <vt:lpstr>Budgets 2.0 is Coming Soon</vt:lpstr>
      <vt:lpstr>Budgets 2.0: Sneak Peak – Form 1 (Draft)</vt:lpstr>
      <vt:lpstr>Budgets 2.0: Sneak Peak – Form 2 (Draft)</vt:lpstr>
      <vt:lpstr>Contact the Department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2025 Budget Cycle</dc:title>
  <dc:creator/>
  <cp:revision>2</cp:revision>
  <dcterms:created xsi:type="dcterms:W3CDTF">2025-05-19T14:33:26Z</dcterms:created>
  <dcterms:modified xsi:type="dcterms:W3CDTF">2025-05-28T12:19:25Z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0x0101006A0564F9A4414A4A94B62627C536D70F</vt:lpwstr>
  </property>
</Properties>
</file>