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4" r:id="rId5"/>
    <p:sldId id="260" r:id="rId6"/>
    <p:sldId id="262" r:id="rId7"/>
    <p:sldId id="268" r:id="rId8"/>
    <p:sldId id="261" r:id="rId9"/>
    <p:sldId id="265" r:id="rId10"/>
    <p:sldId id="259" r:id="rId11"/>
    <p:sldId id="266" r:id="rId12"/>
    <p:sldId id="272" r:id="rId13"/>
    <p:sldId id="269" r:id="rId14"/>
    <p:sldId id="267" r:id="rId15"/>
    <p:sldId id="270" r:id="rId16"/>
    <p:sldId id="271" r:id="rId17"/>
    <p:sldId id="263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0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8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97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9274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39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57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01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36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4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2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9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0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6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2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1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DB77E85-0CCC-4B61-83A7-CA56A6F31524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0E31A-4345-4689-A362-FC0FFEF27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05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Security Rates Deliver Additional and Improved Protections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47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Lumension</a:t>
            </a:r>
            <a:r>
              <a:rPr lang="en-US" dirty="0" smtClean="0"/>
              <a:t> – improved patch management</a:t>
            </a:r>
          </a:p>
          <a:p>
            <a:r>
              <a:rPr lang="en-US" dirty="0" smtClean="0"/>
              <a:t>Patched systems less vulnerable to malware</a:t>
            </a:r>
          </a:p>
          <a:p>
            <a:r>
              <a:rPr lang="en-US" dirty="0" smtClean="0"/>
              <a:t>Milestones</a:t>
            </a:r>
          </a:p>
          <a:p>
            <a:pPr lvl="1"/>
            <a:r>
              <a:rPr lang="en-US" b="1" dirty="0" smtClean="0"/>
              <a:t>Created and filled support position			9/1/2015</a:t>
            </a:r>
          </a:p>
          <a:p>
            <a:pPr lvl="1"/>
            <a:r>
              <a:rPr lang="en-US" b="1" dirty="0" smtClean="0"/>
              <a:t>Phase 1: Pilot IOT/IDOA</a:t>
            </a:r>
            <a:r>
              <a:rPr lang="en-US" dirty="0" smtClean="0">
                <a:solidFill>
                  <a:srgbClr val="00B050"/>
                </a:solidFill>
              </a:rPr>
              <a:t>					</a:t>
            </a:r>
            <a:r>
              <a:rPr lang="en-US" b="1" dirty="0" smtClean="0"/>
              <a:t>1/29/16</a:t>
            </a:r>
          </a:p>
          <a:p>
            <a:pPr lvl="1"/>
            <a:r>
              <a:rPr lang="en-US" dirty="0" smtClean="0"/>
              <a:t>Phase 2: Rollout client to all agencies		2/29/16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9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McAfee database auditing software</a:t>
            </a:r>
          </a:p>
          <a:p>
            <a:r>
              <a:rPr lang="en-US" dirty="0" smtClean="0"/>
              <a:t>Defend from mistakes, malicious insiders, rights abuse</a:t>
            </a:r>
          </a:p>
          <a:p>
            <a:r>
              <a:rPr lang="en-US" dirty="0" smtClean="0"/>
              <a:t>Milestones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McAfee database auditing software purchased	2015</a:t>
            </a:r>
          </a:p>
          <a:p>
            <a:pPr lvl="1"/>
            <a:r>
              <a:rPr lang="en-US" b="1" dirty="0" smtClean="0"/>
              <a:t>Testing with DWD									2015</a:t>
            </a:r>
          </a:p>
          <a:p>
            <a:pPr lvl="1"/>
            <a:r>
              <a:rPr lang="en-US" b="1" dirty="0" smtClean="0"/>
              <a:t>Positions created, filled							12/1/15</a:t>
            </a:r>
          </a:p>
          <a:p>
            <a:pPr lvl="1"/>
            <a:r>
              <a:rPr lang="en-US" dirty="0" smtClean="0"/>
              <a:t>Tools training										3/7/16</a:t>
            </a:r>
          </a:p>
          <a:p>
            <a:pPr lvl="1"/>
            <a:r>
              <a:rPr lang="en-US" dirty="0" smtClean="0"/>
              <a:t>Project planning									3/14/16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4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Operations Center</a:t>
            </a:r>
          </a:p>
          <a:p>
            <a:r>
              <a:rPr lang="en-US" dirty="0" smtClean="0"/>
              <a:t>Handling network events, MS-ISAC notifications – Level 1 duties</a:t>
            </a:r>
          </a:p>
          <a:p>
            <a:r>
              <a:rPr lang="en-US" dirty="0" smtClean="0"/>
              <a:t>Nick has shared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475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Advanced Threat Analytics</a:t>
            </a:r>
          </a:p>
          <a:p>
            <a:r>
              <a:rPr lang="en-US" dirty="0" smtClean="0"/>
              <a:t>Part of the Enterprise Mobility Suite (MIM as well)</a:t>
            </a:r>
          </a:p>
          <a:p>
            <a:r>
              <a:rPr lang="en-US" dirty="0" smtClean="0"/>
              <a:t>Threat analytics is designed to identify pass the hash attacks, remote execution, </a:t>
            </a:r>
            <a:r>
              <a:rPr lang="en-US" dirty="0" err="1" smtClean="0"/>
              <a:t>bruteforce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lateral movement </a:t>
            </a:r>
            <a:r>
              <a:rPr lang="en-US" dirty="0" smtClean="0"/>
              <a:t>and other anomalous behavior from AD, SIEM and other log sources</a:t>
            </a:r>
          </a:p>
          <a:p>
            <a:r>
              <a:rPr lang="en-US" dirty="0" smtClean="0"/>
              <a:t>Milestones</a:t>
            </a:r>
          </a:p>
          <a:p>
            <a:pPr lvl="1"/>
            <a:r>
              <a:rPr lang="en-US" dirty="0" smtClean="0"/>
              <a:t>Contract finalized								</a:t>
            </a:r>
            <a:r>
              <a:rPr lang="en-US" b="1" dirty="0" smtClean="0"/>
              <a:t>12/2/15</a:t>
            </a:r>
          </a:p>
          <a:p>
            <a:pPr lvl="1"/>
            <a:r>
              <a:rPr lang="en-US" dirty="0" smtClean="0"/>
              <a:t>Procurement of servers complete				3/10/16</a:t>
            </a:r>
          </a:p>
          <a:p>
            <a:pPr lvl="1"/>
            <a:r>
              <a:rPr lang="en-US" dirty="0" smtClean="0"/>
              <a:t>Implementation services complete			4/15/16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353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Email and network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FireEye – improved malware detection</a:t>
            </a:r>
          </a:p>
          <a:p>
            <a:r>
              <a:rPr lang="en-US" dirty="0" smtClean="0"/>
              <a:t>Uses sandbox and broad threat identification sources to build extensive database</a:t>
            </a:r>
          </a:p>
          <a:p>
            <a:r>
              <a:rPr lang="en-US" dirty="0" smtClean="0"/>
              <a:t>Milestones</a:t>
            </a:r>
          </a:p>
          <a:p>
            <a:pPr lvl="1"/>
            <a:r>
              <a:rPr lang="en-US" b="1" dirty="0" smtClean="0"/>
              <a:t>POC completed 					5/6/15</a:t>
            </a:r>
          </a:p>
          <a:p>
            <a:pPr lvl="1"/>
            <a:r>
              <a:rPr lang="en-US" b="1" dirty="0" smtClean="0"/>
              <a:t>Product procured 					9/1/15</a:t>
            </a:r>
          </a:p>
          <a:p>
            <a:pPr lvl="1"/>
            <a:r>
              <a:rPr lang="en-US" b="1" dirty="0" smtClean="0"/>
              <a:t>Email protection implemented		10/1/15</a:t>
            </a:r>
          </a:p>
          <a:p>
            <a:pPr lvl="1"/>
            <a:r>
              <a:rPr lang="en-US" b="1" dirty="0" smtClean="0"/>
              <a:t>Network protection implemented	12/8/15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Note – More than 2300 malware infections stopped since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350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Endpoint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McAfee ATD – Advanced Threat Detection (Sandbox)</a:t>
            </a:r>
          </a:p>
          <a:p>
            <a:r>
              <a:rPr lang="en-US" dirty="0" smtClean="0"/>
              <a:t>McAfee TIE – Threat Intelligence Exchange (database)</a:t>
            </a:r>
          </a:p>
          <a:p>
            <a:r>
              <a:rPr lang="en-US" dirty="0" smtClean="0"/>
              <a:t>Automated updates of protection at the endpoint</a:t>
            </a:r>
            <a:endParaRPr lang="en-US" dirty="0"/>
          </a:p>
          <a:p>
            <a:r>
              <a:rPr lang="en-US" dirty="0" smtClean="0"/>
              <a:t>Milestones</a:t>
            </a:r>
          </a:p>
          <a:p>
            <a:pPr lvl="1"/>
            <a:r>
              <a:rPr lang="en-US" dirty="0" smtClean="0"/>
              <a:t>McAfee implementation assistance			12/21/15</a:t>
            </a:r>
          </a:p>
          <a:p>
            <a:pPr lvl="1"/>
            <a:r>
              <a:rPr lang="en-US" dirty="0" smtClean="0"/>
              <a:t>Enterprise monitoring							3/4/16			</a:t>
            </a:r>
          </a:p>
          <a:p>
            <a:pPr lvl="1"/>
            <a:r>
              <a:rPr lang="en-US" dirty="0" smtClean="0"/>
              <a:t>Enterprise blocking enforced					4/1/16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716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and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Statewide program</a:t>
            </a:r>
          </a:p>
          <a:p>
            <a:r>
              <a:rPr lang="en-US" dirty="0" smtClean="0"/>
              <a:t>Mascot vs. gamification</a:t>
            </a:r>
          </a:p>
          <a:p>
            <a:r>
              <a:rPr lang="en-US" dirty="0" smtClean="0"/>
              <a:t>Reviewed several training programs</a:t>
            </a:r>
          </a:p>
          <a:p>
            <a:r>
              <a:rPr lang="en-US" dirty="0" smtClean="0"/>
              <a:t>Objective is to procure yet this fiscal year</a:t>
            </a:r>
          </a:p>
          <a:p>
            <a:r>
              <a:rPr lang="en-US" dirty="0" smtClean="0"/>
              <a:t>Hurdles once purchased include method of tracking – ELM or through vendor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11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Proofs of Concept </a:t>
            </a:r>
          </a:p>
          <a:p>
            <a:r>
              <a:rPr lang="en-US" dirty="0" smtClean="0"/>
              <a:t>Researching products we think can fill gaps – </a:t>
            </a:r>
            <a:r>
              <a:rPr lang="en-US" dirty="0" err="1" smtClean="0"/>
              <a:t>Pondurance</a:t>
            </a:r>
            <a:r>
              <a:rPr lang="en-US" dirty="0" smtClean="0"/>
              <a:t>, </a:t>
            </a:r>
            <a:r>
              <a:rPr lang="en-US" dirty="0" err="1" smtClean="0"/>
              <a:t>Morphic</a:t>
            </a:r>
            <a:r>
              <a:rPr lang="en-US" dirty="0" smtClean="0"/>
              <a:t>, Varonis, Dark Trace, FireEye, Tanium</a:t>
            </a:r>
          </a:p>
          <a:p>
            <a:r>
              <a:rPr lang="en-US" dirty="0" smtClean="0"/>
              <a:t>Beginning a Dell </a:t>
            </a:r>
            <a:r>
              <a:rPr lang="en-US" dirty="0" err="1" smtClean="0"/>
              <a:t>SecureWorks</a:t>
            </a:r>
            <a:r>
              <a:rPr lang="en-US" dirty="0" smtClean="0"/>
              <a:t> POC in the next few weeks – Intrusion detection/protection services</a:t>
            </a:r>
          </a:p>
          <a:p>
            <a:r>
              <a:rPr lang="en-US" dirty="0" smtClean="0"/>
              <a:t>Only product purchased from the POC was FireEye.  All had value but for lack of fit or cost, they have not been pursued thus far.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6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history of the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Two new rates</a:t>
            </a:r>
          </a:p>
          <a:p>
            <a:pPr lvl="1"/>
            <a:r>
              <a:rPr lang="en-US" sz="2400" dirty="0" smtClean="0"/>
              <a:t>Baseline – $23.60 per server, workstation</a:t>
            </a:r>
          </a:p>
          <a:p>
            <a:pPr lvl="1"/>
            <a:r>
              <a:rPr lang="en-US" sz="2400" dirty="0" smtClean="0"/>
              <a:t>Confidential systems – $162.90 per server in confidential systems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Not all new money – pulled out security costs from other rates, they were lowered</a:t>
            </a:r>
          </a:p>
        </p:txBody>
      </p:sp>
    </p:spTree>
    <p:extLst>
      <p:ext uri="{BB962C8B-B14F-4D97-AF65-F5344CB8AC3E}">
        <p14:creationId xmlns:p14="http://schemas.microsoft.com/office/powerpoint/2010/main" val="293367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address multiple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 we go through each initiative, the threat(s) being addressed are among these:</a:t>
            </a:r>
          </a:p>
          <a:p>
            <a:pPr lvl="1"/>
            <a:r>
              <a:rPr lang="en-US" sz="2600" dirty="0" smtClean="0"/>
              <a:t>Hackers </a:t>
            </a:r>
            <a:r>
              <a:rPr lang="en-US" sz="2600" dirty="0"/>
              <a:t>– garden variety, organized crime – identity thieves</a:t>
            </a:r>
          </a:p>
          <a:p>
            <a:pPr lvl="1"/>
            <a:r>
              <a:rPr lang="en-US" sz="2600" dirty="0" smtClean="0"/>
              <a:t>Malware/social engineering</a:t>
            </a:r>
          </a:p>
          <a:p>
            <a:pPr lvl="1"/>
            <a:r>
              <a:rPr lang="en-US" sz="2600" dirty="0" smtClean="0"/>
              <a:t>Malicious insiders</a:t>
            </a:r>
          </a:p>
          <a:p>
            <a:pPr lvl="1"/>
            <a:r>
              <a:rPr lang="en-US" sz="2600" dirty="0" smtClean="0"/>
              <a:t>Human error</a:t>
            </a:r>
          </a:p>
          <a:p>
            <a:r>
              <a:rPr lang="en-US" sz="2800" dirty="0" smtClean="0"/>
              <a:t>No single silver bullet protection, multiple layers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75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Building/ensuring </a:t>
            </a:r>
            <a:r>
              <a:rPr lang="en-US" smtClean="0"/>
              <a:t>security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Agency NIST compliance</a:t>
            </a:r>
          </a:p>
          <a:p>
            <a:pPr lvl="1"/>
            <a:r>
              <a:rPr lang="en-US" dirty="0" smtClean="0"/>
              <a:t>Ensure each agency has a focused security program</a:t>
            </a:r>
          </a:p>
          <a:p>
            <a:pPr lvl="1"/>
            <a:r>
              <a:rPr lang="en-US" dirty="0" smtClean="0"/>
              <a:t>The most critical point of success for security is that there is a daily grind toward results, identifying and mitigating risks, working on the correct priorities, making the necessary commitments</a:t>
            </a:r>
          </a:p>
          <a:p>
            <a:pPr lvl="1"/>
            <a:r>
              <a:rPr lang="en-US" dirty="0" smtClean="0"/>
              <a:t>This project includes the rewriting of policy, adopting control standards, and measuring agency progress </a:t>
            </a:r>
          </a:p>
          <a:p>
            <a:pPr lvl="1"/>
            <a:r>
              <a:rPr lang="en-US" dirty="0" smtClean="0"/>
              <a:t>Archer is a key component in reaching our objectives, host policy</a:t>
            </a:r>
            <a:r>
              <a:rPr lang="en-US" smtClean="0"/>
              <a:t>, </a:t>
            </a:r>
            <a:r>
              <a:rPr lang="en-US" smtClean="0"/>
              <a:t>track </a:t>
            </a:r>
            <a:r>
              <a:rPr lang="en-US" dirty="0" smtClean="0"/>
              <a:t>agency compliance, enhance governance</a:t>
            </a:r>
          </a:p>
          <a:p>
            <a:pPr lvl="1"/>
            <a:r>
              <a:rPr lang="en-US" dirty="0" smtClean="0"/>
              <a:t>Complimentary to the risk assessment mentioned earlier</a:t>
            </a:r>
          </a:p>
          <a:p>
            <a:pPr lvl="1"/>
            <a:r>
              <a:rPr lang="en-US" dirty="0" smtClean="0"/>
              <a:t>Brian has spoken to the plans and milestones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74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Identity/Access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Microsoft Identity Management (MIM)</a:t>
            </a:r>
          </a:p>
          <a:p>
            <a:r>
              <a:rPr lang="en-US" dirty="0" smtClean="0"/>
              <a:t>Consistent provisioning, improvement toward objective of least privilege, self-service password reset lessens social engineering risk</a:t>
            </a:r>
            <a:endParaRPr lang="en-US" dirty="0"/>
          </a:p>
          <a:p>
            <a:r>
              <a:rPr lang="en-US" dirty="0" smtClean="0"/>
              <a:t>Milestones</a:t>
            </a:r>
          </a:p>
          <a:p>
            <a:pPr lvl="1"/>
            <a:r>
              <a:rPr lang="en-US" b="1" dirty="0" smtClean="0"/>
              <a:t>Tool selection							9/28/15</a:t>
            </a:r>
          </a:p>
          <a:p>
            <a:pPr lvl="1"/>
            <a:r>
              <a:rPr lang="en-US" dirty="0" smtClean="0"/>
              <a:t>Build/Pilot MSFT Identity Management	2/26/16 			</a:t>
            </a:r>
          </a:p>
          <a:p>
            <a:pPr lvl="2"/>
            <a:r>
              <a:rPr lang="en-US" dirty="0" smtClean="0"/>
              <a:t>Status: Project with MSFT to setup MIM in IOT for PROD. DEV sites are setup to test.</a:t>
            </a:r>
          </a:p>
          <a:p>
            <a:pPr lvl="1"/>
            <a:r>
              <a:rPr lang="en-US" dirty="0" smtClean="0"/>
              <a:t>Pilot Self Service Password Reset		4/15/16</a:t>
            </a:r>
          </a:p>
          <a:p>
            <a:pPr lvl="2"/>
            <a:r>
              <a:rPr lang="en-US" dirty="0" smtClean="0"/>
              <a:t>52% of phone calls for the helpdesk are password resets</a:t>
            </a:r>
          </a:p>
          <a:p>
            <a:pPr lvl="1"/>
            <a:r>
              <a:rPr lang="en-US" dirty="0" smtClean="0"/>
              <a:t>Two factor for elevated privileges		TBD</a:t>
            </a:r>
          </a:p>
        </p:txBody>
      </p:sp>
    </p:spTree>
    <p:extLst>
      <p:ext uri="{BB962C8B-B14F-4D97-AF65-F5344CB8AC3E}">
        <p14:creationId xmlns:p14="http://schemas.microsoft.com/office/powerpoint/2010/main" val="159052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Identity/Access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Avecto</a:t>
            </a:r>
            <a:endParaRPr lang="en-US" dirty="0" smtClean="0"/>
          </a:p>
          <a:p>
            <a:r>
              <a:rPr lang="en-US" dirty="0" smtClean="0"/>
              <a:t>Remove local admin privileges from laptops</a:t>
            </a:r>
          </a:p>
          <a:p>
            <a:r>
              <a:rPr lang="en-US" dirty="0" smtClean="0"/>
              <a:t>Milestones</a:t>
            </a:r>
          </a:p>
          <a:p>
            <a:pPr lvl="1"/>
            <a:r>
              <a:rPr lang="en-US" b="1" dirty="0" smtClean="0"/>
              <a:t>Procure software 					9/1/15</a:t>
            </a:r>
          </a:p>
          <a:p>
            <a:pPr lvl="1"/>
            <a:r>
              <a:rPr lang="en-US" dirty="0" smtClean="0"/>
              <a:t>Implement pilot agency			3/31/16</a:t>
            </a:r>
          </a:p>
          <a:p>
            <a:pPr lvl="1"/>
            <a:r>
              <a:rPr lang="en-US" dirty="0" smtClean="0"/>
              <a:t>Enforce at all agencies			8/31/16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1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Cisco Identity service engine (NAC) – device authorization</a:t>
            </a:r>
          </a:p>
          <a:p>
            <a:r>
              <a:rPr lang="en-US" dirty="0" smtClean="0"/>
              <a:t>VPN, wireless, then the campus network</a:t>
            </a:r>
          </a:p>
          <a:p>
            <a:r>
              <a:rPr lang="en-US" dirty="0" smtClean="0"/>
              <a:t>Absorbed new responsibilities with current staff</a:t>
            </a:r>
          </a:p>
          <a:p>
            <a:r>
              <a:rPr lang="en-US" dirty="0" smtClean="0"/>
              <a:t>Milestones</a:t>
            </a:r>
          </a:p>
          <a:p>
            <a:pPr lvl="1"/>
            <a:r>
              <a:rPr lang="en-US" b="1" dirty="0" smtClean="0"/>
              <a:t>Server setup						12/23/15</a:t>
            </a:r>
          </a:p>
          <a:p>
            <a:pPr lvl="1"/>
            <a:r>
              <a:rPr lang="en-US" dirty="0" smtClean="0"/>
              <a:t>Client VPN migration				8/1/16</a:t>
            </a:r>
          </a:p>
          <a:p>
            <a:pPr lvl="1"/>
            <a:r>
              <a:rPr lang="en-US" dirty="0" smtClean="0"/>
              <a:t>Statewide wireless				6/30/16</a:t>
            </a:r>
          </a:p>
          <a:p>
            <a:pPr lvl="1"/>
            <a:r>
              <a:rPr lang="en-US" dirty="0" smtClean="0"/>
              <a:t>Wired pilot – IOT					12/21/16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24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for Extranet apps, not IN.gov</a:t>
            </a:r>
          </a:p>
          <a:p>
            <a:r>
              <a:rPr lang="en-US" dirty="0" smtClean="0"/>
              <a:t>NetScaler web application firewall – protection from code vulnerabilities</a:t>
            </a:r>
          </a:p>
          <a:p>
            <a:r>
              <a:rPr lang="en-US" dirty="0" smtClean="0"/>
              <a:t>A layer of protection inhibiting hackers from exploiting vulnerabilities in source code (e.g. – cross site scripting, SQL injection, etc.)</a:t>
            </a:r>
          </a:p>
          <a:p>
            <a:r>
              <a:rPr lang="en-US" dirty="0" smtClean="0"/>
              <a:t>Milestones</a:t>
            </a:r>
          </a:p>
          <a:p>
            <a:pPr lvl="1"/>
            <a:r>
              <a:rPr lang="en-US" b="1" dirty="0" smtClean="0"/>
              <a:t>Two positions created and filled				9/15/2015</a:t>
            </a:r>
          </a:p>
          <a:p>
            <a:pPr lvl="1"/>
            <a:r>
              <a:rPr lang="en-US" dirty="0" smtClean="0"/>
              <a:t>All applications behind proxy and monitored	Variable</a:t>
            </a:r>
          </a:p>
          <a:p>
            <a:pPr lvl="1"/>
            <a:r>
              <a:rPr lang="en-US" dirty="0" smtClean="0"/>
              <a:t>Protections studied, enabled as feasible		12/31/2016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95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Archer is the tool (4 use cases – </a:t>
            </a:r>
            <a:r>
              <a:rPr lang="en-US" dirty="0" err="1" smtClean="0"/>
              <a:t>SecOps</a:t>
            </a:r>
            <a:r>
              <a:rPr lang="en-US" dirty="0" smtClean="0"/>
              <a:t>, SOC; Policy – NIST compliance, Asset management, Audit)</a:t>
            </a:r>
          </a:p>
          <a:p>
            <a:r>
              <a:rPr lang="en-US" dirty="0" smtClean="0"/>
              <a:t>Procurement in process through MSP</a:t>
            </a:r>
          </a:p>
          <a:p>
            <a:r>
              <a:rPr lang="en-US" dirty="0" smtClean="0"/>
              <a:t>Relational system linking key attributes for systems (apps), servers, databases, and workstations (warranty info, software, vulnerabilities)</a:t>
            </a:r>
          </a:p>
          <a:p>
            <a:r>
              <a:rPr lang="en-US" dirty="0" smtClean="0"/>
              <a:t>Milestones</a:t>
            </a:r>
          </a:p>
          <a:p>
            <a:pPr lvl="1"/>
            <a:r>
              <a:rPr lang="en-US" b="1" dirty="0" smtClean="0"/>
              <a:t>Procured Archer											4/30/15</a:t>
            </a:r>
          </a:p>
          <a:p>
            <a:pPr lvl="1"/>
            <a:r>
              <a:rPr lang="en-US" b="1" dirty="0" smtClean="0"/>
              <a:t>Operational prod, dev - SOC								10/08/15</a:t>
            </a:r>
          </a:p>
          <a:p>
            <a:pPr lvl="1"/>
            <a:r>
              <a:rPr lang="en-US" b="1" dirty="0" smtClean="0"/>
              <a:t>Created and filled 2 administrative positions				11/1/15</a:t>
            </a:r>
          </a:p>
          <a:p>
            <a:pPr lvl="1"/>
            <a:r>
              <a:rPr lang="en-US" dirty="0" smtClean="0"/>
              <a:t>Award asset management consulting, development work	3/25/16</a:t>
            </a:r>
          </a:p>
          <a:p>
            <a:pPr lvl="1"/>
            <a:r>
              <a:rPr lang="en-US" dirty="0" smtClean="0"/>
              <a:t>Asset management implemented (est.)					6/25/16</a:t>
            </a:r>
          </a:p>
        </p:txBody>
      </p:sp>
    </p:spTree>
    <p:extLst>
      <p:ext uri="{BB962C8B-B14F-4D97-AF65-F5344CB8AC3E}">
        <p14:creationId xmlns:p14="http://schemas.microsoft.com/office/powerpoint/2010/main" val="2429768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2816</TotalTime>
  <Words>627</Words>
  <Application>Microsoft Office PowerPoint</Application>
  <PresentationFormat>Widescreen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</vt:lpstr>
      <vt:lpstr>New Security Rates Deliver Additional and Improved Protections</vt:lpstr>
      <vt:lpstr>A quick history of the rates</vt:lpstr>
      <vt:lpstr>Projects address multiple threats</vt:lpstr>
      <vt:lpstr>Building/ensuring security programs</vt:lpstr>
      <vt:lpstr>Identity/Access management</vt:lpstr>
      <vt:lpstr>Identity/Access management</vt:lpstr>
      <vt:lpstr>Access management</vt:lpstr>
      <vt:lpstr>Application protection</vt:lpstr>
      <vt:lpstr>Asset management</vt:lpstr>
      <vt:lpstr>Vulnerability management</vt:lpstr>
      <vt:lpstr>Auditing</vt:lpstr>
      <vt:lpstr>Network Monitoring</vt:lpstr>
      <vt:lpstr>Network monitoring</vt:lpstr>
      <vt:lpstr> Email and network monitoring</vt:lpstr>
      <vt:lpstr>Endpoint protection</vt:lpstr>
      <vt:lpstr>Training and awareness</vt:lpstr>
      <vt:lpstr>Research and Development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Security Rates Deliver Additional and Improved Protections</dc:title>
  <dc:creator>Stahl, Tad</dc:creator>
  <cp:lastModifiedBy>Lubsen, Graig</cp:lastModifiedBy>
  <cp:revision>42</cp:revision>
  <cp:lastPrinted>2016-02-25T12:26:23Z</cp:lastPrinted>
  <dcterms:created xsi:type="dcterms:W3CDTF">2016-02-23T13:17:48Z</dcterms:created>
  <dcterms:modified xsi:type="dcterms:W3CDTF">2016-03-01T16:36:11Z</dcterms:modified>
</cp:coreProperties>
</file>