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61" r:id="rId3"/>
    <p:sldId id="278" r:id="rId4"/>
    <p:sldId id="260" r:id="rId5"/>
    <p:sldId id="262" r:id="rId6"/>
    <p:sldId id="263" r:id="rId7"/>
    <p:sldId id="264" r:id="rId8"/>
    <p:sldId id="270" r:id="rId9"/>
    <p:sldId id="269" r:id="rId10"/>
    <p:sldId id="272" r:id="rId11"/>
    <p:sldId id="273" r:id="rId12"/>
    <p:sldId id="274" r:id="rId13"/>
    <p:sldId id="265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81" d="100"/>
          <a:sy n="81" d="100"/>
        </p:scale>
        <p:origin x="-1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21DC0-1BF6-4A5C-8DE1-010AEA9C77E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91C483D-F7D3-4614-8B2E-E70B8097F60F}">
      <dgm:prSet phldrT="[Text]"/>
      <dgm:spPr/>
      <dgm:t>
        <a:bodyPr/>
        <a:lstStyle/>
        <a:p>
          <a:r>
            <a:rPr lang="en-US" dirty="0" smtClean="0"/>
            <a:t>Start approx. 5:40 pm on 8/21/15</a:t>
          </a:r>
          <a:endParaRPr lang="en-US" dirty="0"/>
        </a:p>
      </dgm:t>
    </dgm:pt>
    <dgm:pt modelId="{BD8650BE-6CC9-4C2B-9BF7-53C463B006B8}" type="parTrans" cxnId="{98B55273-9639-415A-A091-ABEE5961118D}">
      <dgm:prSet/>
      <dgm:spPr/>
      <dgm:t>
        <a:bodyPr/>
        <a:lstStyle/>
        <a:p>
          <a:endParaRPr lang="en-US"/>
        </a:p>
      </dgm:t>
    </dgm:pt>
    <dgm:pt modelId="{BDA3179E-0ADC-48E9-B3FC-3F7C970F31AF}" type="sibTrans" cxnId="{98B55273-9639-415A-A091-ABEE5961118D}">
      <dgm:prSet/>
      <dgm:spPr/>
      <dgm:t>
        <a:bodyPr/>
        <a:lstStyle/>
        <a:p>
          <a:endParaRPr lang="en-US"/>
        </a:p>
      </dgm:t>
    </dgm:pt>
    <dgm:pt modelId="{5A098A3B-D259-4920-8F6C-7F7D88C5AB12}">
      <dgm:prSet phldrT="[Text]"/>
      <dgm:spPr/>
      <dgm:t>
        <a:bodyPr/>
        <a:lstStyle/>
        <a:p>
          <a:r>
            <a:rPr lang="en-US" dirty="0" smtClean="0"/>
            <a:t>Finish approx.</a:t>
          </a:r>
        </a:p>
        <a:p>
          <a:r>
            <a:rPr lang="en-US" dirty="0" smtClean="0"/>
            <a:t> 10:00 pm on 8/22/15</a:t>
          </a:r>
          <a:endParaRPr lang="en-US" dirty="0"/>
        </a:p>
      </dgm:t>
    </dgm:pt>
    <dgm:pt modelId="{B1182DB9-BBD4-4C6B-99BC-633A1E6074AC}" type="parTrans" cxnId="{01C47A05-D953-44B6-B105-A7B68B3DA0A3}">
      <dgm:prSet/>
      <dgm:spPr/>
      <dgm:t>
        <a:bodyPr/>
        <a:lstStyle/>
        <a:p>
          <a:endParaRPr lang="en-US"/>
        </a:p>
      </dgm:t>
    </dgm:pt>
    <dgm:pt modelId="{D899E122-D89D-4F68-BCC5-D389321D4A7C}" type="sibTrans" cxnId="{01C47A05-D953-44B6-B105-A7B68B3DA0A3}">
      <dgm:prSet/>
      <dgm:spPr/>
      <dgm:t>
        <a:bodyPr/>
        <a:lstStyle/>
        <a:p>
          <a:endParaRPr lang="en-US"/>
        </a:p>
      </dgm:t>
    </dgm:pt>
    <dgm:pt modelId="{1C8F0958-1B09-49DC-B66A-075AB9D55446}" type="pres">
      <dgm:prSet presAssocID="{BFD21DC0-1BF6-4A5C-8DE1-010AEA9C77E7}" presName="Name0" presStyleCnt="0">
        <dgm:presLayoutVars>
          <dgm:dir/>
          <dgm:resizeHandles val="exact"/>
        </dgm:presLayoutVars>
      </dgm:prSet>
      <dgm:spPr/>
    </dgm:pt>
    <dgm:pt modelId="{950FFAB7-36C7-42F6-B22A-467B8DB3C8A8}" type="pres">
      <dgm:prSet presAssocID="{BFD21DC0-1BF6-4A5C-8DE1-010AEA9C77E7}" presName="arrow" presStyleLbl="bgShp" presStyleIdx="0" presStyleCnt="1"/>
      <dgm:spPr/>
    </dgm:pt>
    <dgm:pt modelId="{A7B171B2-89BD-4BBA-B8E5-63C3F1E97B7A}" type="pres">
      <dgm:prSet presAssocID="{BFD21DC0-1BF6-4A5C-8DE1-010AEA9C77E7}" presName="points" presStyleCnt="0"/>
      <dgm:spPr/>
    </dgm:pt>
    <dgm:pt modelId="{F4AE8192-829A-42D2-84EA-703C622004CB}" type="pres">
      <dgm:prSet presAssocID="{391C483D-F7D3-4614-8B2E-E70B8097F60F}" presName="compositeA" presStyleCnt="0"/>
      <dgm:spPr/>
    </dgm:pt>
    <dgm:pt modelId="{008FF1A4-A8AC-46CD-93C3-CC31C929E52D}" type="pres">
      <dgm:prSet presAssocID="{391C483D-F7D3-4614-8B2E-E70B8097F60F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A2655-9B33-46DD-B29A-AF2C3F29E10B}" type="pres">
      <dgm:prSet presAssocID="{391C483D-F7D3-4614-8B2E-E70B8097F60F}" presName="circleA" presStyleLbl="node1" presStyleIdx="0" presStyleCnt="2"/>
      <dgm:spPr>
        <a:solidFill>
          <a:schemeClr val="accent6"/>
        </a:solidFill>
      </dgm:spPr>
    </dgm:pt>
    <dgm:pt modelId="{751A70CD-59C4-4094-8EFB-499C4F21A971}" type="pres">
      <dgm:prSet presAssocID="{391C483D-F7D3-4614-8B2E-E70B8097F60F}" presName="spaceA" presStyleCnt="0"/>
      <dgm:spPr/>
    </dgm:pt>
    <dgm:pt modelId="{2633DFDA-8D40-4F81-8B2B-3987D6D9C7DA}" type="pres">
      <dgm:prSet presAssocID="{BDA3179E-0ADC-48E9-B3FC-3F7C970F31AF}" presName="space" presStyleCnt="0"/>
      <dgm:spPr/>
    </dgm:pt>
    <dgm:pt modelId="{0E0D60EB-240A-4597-BA39-3D1880969A82}" type="pres">
      <dgm:prSet presAssocID="{5A098A3B-D259-4920-8F6C-7F7D88C5AB12}" presName="compositeB" presStyleCnt="0"/>
      <dgm:spPr/>
    </dgm:pt>
    <dgm:pt modelId="{5A091EA5-C8DB-4426-81EA-87B24A30DD4B}" type="pres">
      <dgm:prSet presAssocID="{5A098A3B-D259-4920-8F6C-7F7D88C5AB12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C669E-C0B3-4D7A-9699-EC7DD92F72AE}" type="pres">
      <dgm:prSet presAssocID="{5A098A3B-D259-4920-8F6C-7F7D88C5AB12}" presName="circleB" presStyleLbl="node1" presStyleIdx="1" presStyleCnt="2"/>
      <dgm:spPr>
        <a:solidFill>
          <a:srgbClr val="FF0000"/>
        </a:solidFill>
      </dgm:spPr>
    </dgm:pt>
    <dgm:pt modelId="{6C29D9CC-CB55-49C3-A7C0-8E19B720533C}" type="pres">
      <dgm:prSet presAssocID="{5A098A3B-D259-4920-8F6C-7F7D88C5AB12}" presName="spaceB" presStyleCnt="0"/>
      <dgm:spPr/>
    </dgm:pt>
  </dgm:ptLst>
  <dgm:cxnLst>
    <dgm:cxn modelId="{DB546641-3DD7-49E0-A680-C772393889BF}" type="presOf" srcId="{391C483D-F7D3-4614-8B2E-E70B8097F60F}" destId="{008FF1A4-A8AC-46CD-93C3-CC31C929E52D}" srcOrd="0" destOrd="0" presId="urn:microsoft.com/office/officeart/2005/8/layout/hProcess11"/>
    <dgm:cxn modelId="{B3BBA0AF-28BF-4F3F-B2E2-44B6AF247BCA}" type="presOf" srcId="{BFD21DC0-1BF6-4A5C-8DE1-010AEA9C77E7}" destId="{1C8F0958-1B09-49DC-B66A-075AB9D55446}" srcOrd="0" destOrd="0" presId="urn:microsoft.com/office/officeart/2005/8/layout/hProcess11"/>
    <dgm:cxn modelId="{2EB798B2-AF27-4C56-A9A4-5347BE3D90FC}" type="presOf" srcId="{5A098A3B-D259-4920-8F6C-7F7D88C5AB12}" destId="{5A091EA5-C8DB-4426-81EA-87B24A30DD4B}" srcOrd="0" destOrd="0" presId="urn:microsoft.com/office/officeart/2005/8/layout/hProcess11"/>
    <dgm:cxn modelId="{98B55273-9639-415A-A091-ABEE5961118D}" srcId="{BFD21DC0-1BF6-4A5C-8DE1-010AEA9C77E7}" destId="{391C483D-F7D3-4614-8B2E-E70B8097F60F}" srcOrd="0" destOrd="0" parTransId="{BD8650BE-6CC9-4C2B-9BF7-53C463B006B8}" sibTransId="{BDA3179E-0ADC-48E9-B3FC-3F7C970F31AF}"/>
    <dgm:cxn modelId="{01C47A05-D953-44B6-B105-A7B68B3DA0A3}" srcId="{BFD21DC0-1BF6-4A5C-8DE1-010AEA9C77E7}" destId="{5A098A3B-D259-4920-8F6C-7F7D88C5AB12}" srcOrd="1" destOrd="0" parTransId="{B1182DB9-BBD4-4C6B-99BC-633A1E6074AC}" sibTransId="{D899E122-D89D-4F68-BCC5-D389321D4A7C}"/>
    <dgm:cxn modelId="{AE8F62FB-7E1A-48FB-BC4C-205E37C31B4B}" type="presParOf" srcId="{1C8F0958-1B09-49DC-B66A-075AB9D55446}" destId="{950FFAB7-36C7-42F6-B22A-467B8DB3C8A8}" srcOrd="0" destOrd="0" presId="urn:microsoft.com/office/officeart/2005/8/layout/hProcess11"/>
    <dgm:cxn modelId="{F8F8945F-F5E1-4A14-92DA-53885A40C42A}" type="presParOf" srcId="{1C8F0958-1B09-49DC-B66A-075AB9D55446}" destId="{A7B171B2-89BD-4BBA-B8E5-63C3F1E97B7A}" srcOrd="1" destOrd="0" presId="urn:microsoft.com/office/officeart/2005/8/layout/hProcess11"/>
    <dgm:cxn modelId="{6E8D6F85-B494-4B9A-A583-E3F90DAD8C97}" type="presParOf" srcId="{A7B171B2-89BD-4BBA-B8E5-63C3F1E97B7A}" destId="{F4AE8192-829A-42D2-84EA-703C622004CB}" srcOrd="0" destOrd="0" presId="urn:microsoft.com/office/officeart/2005/8/layout/hProcess11"/>
    <dgm:cxn modelId="{B0FE1ECF-7FA2-4514-9031-2A13D9211111}" type="presParOf" srcId="{F4AE8192-829A-42D2-84EA-703C622004CB}" destId="{008FF1A4-A8AC-46CD-93C3-CC31C929E52D}" srcOrd="0" destOrd="0" presId="urn:microsoft.com/office/officeart/2005/8/layout/hProcess11"/>
    <dgm:cxn modelId="{766B06DA-4B18-4229-98B6-0B0736389BA4}" type="presParOf" srcId="{F4AE8192-829A-42D2-84EA-703C622004CB}" destId="{5E7A2655-9B33-46DD-B29A-AF2C3F29E10B}" srcOrd="1" destOrd="0" presId="urn:microsoft.com/office/officeart/2005/8/layout/hProcess11"/>
    <dgm:cxn modelId="{904958F7-11BE-4686-BABA-8E75272D1DAF}" type="presParOf" srcId="{F4AE8192-829A-42D2-84EA-703C622004CB}" destId="{751A70CD-59C4-4094-8EFB-499C4F21A971}" srcOrd="2" destOrd="0" presId="urn:microsoft.com/office/officeart/2005/8/layout/hProcess11"/>
    <dgm:cxn modelId="{A9D5D90C-0DE6-4717-B9F9-CA762EF3AE21}" type="presParOf" srcId="{A7B171B2-89BD-4BBA-B8E5-63C3F1E97B7A}" destId="{2633DFDA-8D40-4F81-8B2B-3987D6D9C7DA}" srcOrd="1" destOrd="0" presId="urn:microsoft.com/office/officeart/2005/8/layout/hProcess11"/>
    <dgm:cxn modelId="{0855C6C6-2959-4A7E-A44A-345589B4234B}" type="presParOf" srcId="{A7B171B2-89BD-4BBA-B8E5-63C3F1E97B7A}" destId="{0E0D60EB-240A-4597-BA39-3D1880969A82}" srcOrd="2" destOrd="0" presId="urn:microsoft.com/office/officeart/2005/8/layout/hProcess11"/>
    <dgm:cxn modelId="{164230C2-BCF4-498E-B6C4-F4196BD29950}" type="presParOf" srcId="{0E0D60EB-240A-4597-BA39-3D1880969A82}" destId="{5A091EA5-C8DB-4426-81EA-87B24A30DD4B}" srcOrd="0" destOrd="0" presId="urn:microsoft.com/office/officeart/2005/8/layout/hProcess11"/>
    <dgm:cxn modelId="{B74C2F53-3A77-4F0D-A8C6-44BF3978C366}" type="presParOf" srcId="{0E0D60EB-240A-4597-BA39-3D1880969A82}" destId="{0F2C669E-C0B3-4D7A-9699-EC7DD92F72AE}" srcOrd="1" destOrd="0" presId="urn:microsoft.com/office/officeart/2005/8/layout/hProcess11"/>
    <dgm:cxn modelId="{5B568053-7A3F-45BC-98D5-823CE222AE15}" type="presParOf" srcId="{0E0D60EB-240A-4597-BA39-3D1880969A82}" destId="{6C29D9CC-CB55-49C3-A7C0-8E19B720533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FFAB7-36C7-42F6-B22A-467B8DB3C8A8}">
      <dsp:nvSpPr>
        <dsp:cNvPr id="0" name=""/>
        <dsp:cNvSpPr/>
      </dsp:nvSpPr>
      <dsp:spPr>
        <a:xfrm>
          <a:off x="0" y="1625600"/>
          <a:ext cx="8128000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FF1A4-A8AC-46CD-93C3-CC31C929E52D}">
      <dsp:nvSpPr>
        <dsp:cNvPr id="0" name=""/>
        <dsp:cNvSpPr/>
      </dsp:nvSpPr>
      <dsp:spPr>
        <a:xfrm>
          <a:off x="89" y="0"/>
          <a:ext cx="356830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b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Start approx. 5:40 pm on 8/21/15</a:t>
          </a:r>
          <a:endParaRPr lang="en-US" sz="3500" kern="1200" dirty="0"/>
        </a:p>
      </dsp:txBody>
      <dsp:txXfrm>
        <a:off x="89" y="0"/>
        <a:ext cx="3568303" cy="2167466"/>
      </dsp:txXfrm>
    </dsp:sp>
    <dsp:sp modelId="{5E7A2655-9B33-46DD-B29A-AF2C3F29E10B}">
      <dsp:nvSpPr>
        <dsp:cNvPr id="0" name=""/>
        <dsp:cNvSpPr/>
      </dsp:nvSpPr>
      <dsp:spPr>
        <a:xfrm>
          <a:off x="1513307" y="2438400"/>
          <a:ext cx="541866" cy="541866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91EA5-C8DB-4426-81EA-87B24A30DD4B}">
      <dsp:nvSpPr>
        <dsp:cNvPr id="0" name=""/>
        <dsp:cNvSpPr/>
      </dsp:nvSpPr>
      <dsp:spPr>
        <a:xfrm>
          <a:off x="3746807" y="3251200"/>
          <a:ext cx="356830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Finish approx.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10:00 pm on 8/22/15</a:t>
          </a:r>
          <a:endParaRPr lang="en-US" sz="3500" kern="1200" dirty="0"/>
        </a:p>
      </dsp:txBody>
      <dsp:txXfrm>
        <a:off x="3746807" y="3251200"/>
        <a:ext cx="3568303" cy="2167466"/>
      </dsp:txXfrm>
    </dsp:sp>
    <dsp:sp modelId="{0F2C669E-C0B3-4D7A-9699-EC7DD92F72AE}">
      <dsp:nvSpPr>
        <dsp:cNvPr id="0" name=""/>
        <dsp:cNvSpPr/>
      </dsp:nvSpPr>
      <dsp:spPr>
        <a:xfrm>
          <a:off x="5260025" y="2438400"/>
          <a:ext cx="541866" cy="54186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FBCB8-E3B5-43CB-B92E-063AA87801A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323A5-C12D-4D76-AAE6-AE8D9098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1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1A80-83EF-431C-A08F-91B94451310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049D-E952-4E12-AEC0-471A1EC9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1A80-83EF-431C-A08F-91B94451310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049D-E952-4E12-AEC0-471A1EC9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1A80-83EF-431C-A08F-91B94451310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049D-E952-4E12-AEC0-471A1EC9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9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1A80-83EF-431C-A08F-91B94451310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049D-E952-4E12-AEC0-471A1EC9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7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1A80-83EF-431C-A08F-91B94451310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049D-E952-4E12-AEC0-471A1EC9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1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1A80-83EF-431C-A08F-91B94451310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049D-E952-4E12-AEC0-471A1EC9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3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1A80-83EF-431C-A08F-91B94451310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049D-E952-4E12-AEC0-471A1EC9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4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1A80-83EF-431C-A08F-91B94451310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049D-E952-4E12-AEC0-471A1EC9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9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1A80-83EF-431C-A08F-91B94451310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049D-E952-4E12-AEC0-471A1EC9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6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1A80-83EF-431C-A08F-91B94451310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049D-E952-4E12-AEC0-471A1EC9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7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1A80-83EF-431C-A08F-91B94451310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049D-E952-4E12-AEC0-471A1EC9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3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1A80-83EF-431C-A08F-91B94451310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049D-E952-4E12-AEC0-471A1EC9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2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ENCRYPTION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with Oracle Advanced Security</a:t>
            </a:r>
            <a:endParaRPr lang="en-US" dirty="0"/>
          </a:p>
        </p:txBody>
      </p:sp>
      <p:pic>
        <p:nvPicPr>
          <p:cNvPr id="103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986881"/>
            <a:ext cx="51435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Content Placeholder 18" descr="watermark1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8445"/>
            <a:ext cx="4537364" cy="3216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56" y="478441"/>
            <a:ext cx="10515600" cy="590931"/>
          </a:xfrm>
        </p:spPr>
        <p:txBody>
          <a:bodyPr>
            <a:spAutoFit/>
          </a:bodyPr>
          <a:lstStyle/>
          <a:p>
            <a:pPr>
              <a:tabLst>
                <a:tab pos="2454275" algn="l"/>
              </a:tabLst>
            </a:pPr>
            <a:r>
              <a:rPr lang="en-US" sz="3600" dirty="0" smtClean="0"/>
              <a:t>Encryption –</a:t>
            </a:r>
            <a:r>
              <a:rPr lang="en-US" sz="3600" i="1" dirty="0" smtClean="0"/>
              <a:t>Timeline for Production Implementation</a:t>
            </a:r>
            <a:endParaRPr lang="en-US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183194"/>
              </p:ext>
            </p:extLst>
          </p:nvPr>
        </p:nvGraphicFramePr>
        <p:xfrm>
          <a:off x="1733587" y="10693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063279" y="3538639"/>
            <a:ext cx="2696336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Approx. 29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8441"/>
            <a:ext cx="10515600" cy="590931"/>
          </a:xfrm>
        </p:spPr>
        <p:txBody>
          <a:bodyPr>
            <a:spAutoFit/>
          </a:bodyPr>
          <a:lstStyle/>
          <a:p>
            <a:pPr>
              <a:tabLst>
                <a:tab pos="2454275" algn="l"/>
              </a:tabLst>
            </a:pPr>
            <a:r>
              <a:rPr lang="en-US" sz="3600" dirty="0" smtClean="0"/>
              <a:t>Encryption – </a:t>
            </a:r>
            <a:r>
              <a:rPr lang="en-US" sz="3600" i="1" dirty="0" smtClean="0"/>
              <a:t>Implementation Tasks</a:t>
            </a:r>
            <a:endParaRPr 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199" y="1444625"/>
            <a:ext cx="10636405" cy="384464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Scheduled the outage with all key players (Business and Technical)</a:t>
            </a:r>
            <a:endParaRPr lang="en-US" dirty="0" smtClean="0"/>
          </a:p>
          <a:p>
            <a:r>
              <a:rPr lang="en-US" dirty="0" smtClean="0"/>
              <a:t>Completed the production schedule for the day</a:t>
            </a:r>
            <a:endParaRPr lang="en-US" dirty="0" smtClean="0"/>
          </a:p>
          <a:p>
            <a:r>
              <a:rPr lang="en-US" dirty="0" smtClean="0"/>
              <a:t>Shut down all front-end pieces of the </a:t>
            </a:r>
            <a:r>
              <a:rPr lang="en-US" dirty="0" smtClean="0"/>
              <a:t>applications</a:t>
            </a:r>
            <a:r>
              <a:rPr lang="en-US" dirty="0"/>
              <a:t> </a:t>
            </a:r>
            <a:r>
              <a:rPr lang="en-US" dirty="0" smtClean="0"/>
              <a:t>and put up maintenance pages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Ensured no processes remained connected </a:t>
            </a:r>
            <a:r>
              <a:rPr lang="en-US" dirty="0" smtClean="0"/>
              <a:t>to the </a:t>
            </a:r>
            <a:r>
              <a:rPr lang="en-US" dirty="0" smtClean="0"/>
              <a:t>database</a:t>
            </a:r>
            <a:endParaRPr lang="en-US" dirty="0" smtClean="0"/>
          </a:p>
          <a:p>
            <a:r>
              <a:rPr lang="en-US" dirty="0" smtClean="0"/>
              <a:t>Performed 3 back-ups so have multiple ways for a recovery if needed.</a:t>
            </a:r>
          </a:p>
          <a:p>
            <a:pPr lvl="1"/>
            <a:r>
              <a:rPr lang="en-US" dirty="0" smtClean="0"/>
              <a:t>MSDOS Cold Backup, RMAN Cold Backup (IOT took these), Full Export</a:t>
            </a:r>
          </a:p>
          <a:p>
            <a:r>
              <a:rPr lang="en-US" dirty="0" smtClean="0"/>
              <a:t>Dropped </a:t>
            </a:r>
            <a:r>
              <a:rPr lang="en-US" dirty="0" smtClean="0"/>
              <a:t>the </a:t>
            </a:r>
            <a:r>
              <a:rPr lang="en-US" dirty="0" smtClean="0"/>
              <a:t>appropriate schemas </a:t>
            </a:r>
            <a:r>
              <a:rPr lang="en-US" dirty="0" smtClean="0"/>
              <a:t>and </a:t>
            </a:r>
            <a:r>
              <a:rPr lang="en-US" dirty="0" smtClean="0"/>
              <a:t>tablespaces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72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8441"/>
            <a:ext cx="10515600" cy="590931"/>
          </a:xfrm>
        </p:spPr>
        <p:txBody>
          <a:bodyPr>
            <a:spAutoFit/>
          </a:bodyPr>
          <a:lstStyle/>
          <a:p>
            <a:pPr>
              <a:tabLst>
                <a:tab pos="2454275" algn="l"/>
              </a:tabLst>
            </a:pPr>
            <a:r>
              <a:rPr lang="en-US" sz="3600" dirty="0" smtClean="0"/>
              <a:t>Encryption – </a:t>
            </a:r>
            <a:r>
              <a:rPr lang="en-US" sz="3600" i="1" dirty="0" smtClean="0"/>
              <a:t>Implementation -- continued</a:t>
            </a:r>
            <a:endParaRPr 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199" y="1444625"/>
            <a:ext cx="10636405" cy="39641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Re-created </a:t>
            </a:r>
            <a:r>
              <a:rPr lang="en-US" dirty="0" smtClean="0"/>
              <a:t>tablespaces</a:t>
            </a:r>
            <a:endParaRPr lang="en-US" dirty="0" smtClean="0"/>
          </a:p>
          <a:p>
            <a:r>
              <a:rPr lang="en-US" dirty="0" smtClean="0"/>
              <a:t>Re-created the schemas and associated the new encrypted data </a:t>
            </a:r>
            <a:r>
              <a:rPr lang="en-US" dirty="0" err="1" smtClean="0"/>
              <a:t>tablelspaces</a:t>
            </a:r>
            <a:r>
              <a:rPr lang="en-US" dirty="0" smtClean="0"/>
              <a:t> to </a:t>
            </a:r>
            <a:r>
              <a:rPr lang="en-US" dirty="0" smtClean="0"/>
              <a:t>them</a:t>
            </a:r>
            <a:endParaRPr lang="en-US" dirty="0" smtClean="0"/>
          </a:p>
          <a:p>
            <a:r>
              <a:rPr lang="en-US" dirty="0" smtClean="0"/>
              <a:t>Imported the </a:t>
            </a:r>
            <a:r>
              <a:rPr lang="en-US" dirty="0" smtClean="0"/>
              <a:t>data into the new encrypted tablespaces</a:t>
            </a:r>
            <a:endParaRPr lang="en-US" dirty="0" smtClean="0"/>
          </a:p>
          <a:p>
            <a:r>
              <a:rPr lang="en-US" dirty="0" smtClean="0"/>
              <a:t>Brought </a:t>
            </a:r>
            <a:r>
              <a:rPr lang="en-US" dirty="0" smtClean="0"/>
              <a:t>Applications back-up</a:t>
            </a:r>
            <a:endParaRPr lang="en-US" dirty="0" smtClean="0"/>
          </a:p>
          <a:p>
            <a:r>
              <a:rPr lang="en-US" dirty="0" smtClean="0"/>
              <a:t>Smoke </a:t>
            </a:r>
            <a:r>
              <a:rPr lang="en-US" dirty="0" smtClean="0"/>
              <a:t>testing performed by test team</a:t>
            </a:r>
            <a:endParaRPr lang="en-US" dirty="0" smtClean="0"/>
          </a:p>
          <a:p>
            <a:r>
              <a:rPr lang="en-US" dirty="0" smtClean="0"/>
              <a:t>Released our system back to the </a:t>
            </a:r>
            <a:r>
              <a:rPr lang="en-US" dirty="0" smtClean="0"/>
              <a:t>public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80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8441"/>
            <a:ext cx="10515600" cy="590931"/>
          </a:xfrm>
        </p:spPr>
        <p:txBody>
          <a:bodyPr>
            <a:spAutoFit/>
          </a:bodyPr>
          <a:lstStyle/>
          <a:p>
            <a:r>
              <a:rPr lang="en-US" sz="3600" dirty="0" smtClean="0"/>
              <a:t>Encryption – Costs Involved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444625"/>
            <a:ext cx="10636405" cy="39641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Licensing </a:t>
            </a:r>
          </a:p>
          <a:p>
            <a:r>
              <a:rPr lang="en-US" dirty="0" smtClean="0"/>
              <a:t>Oracle Advanced Security for our production RAC Clusters cost just over $100,000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Man Hours</a:t>
            </a:r>
          </a:p>
          <a:p>
            <a:r>
              <a:rPr lang="en-US" dirty="0" smtClean="0"/>
              <a:t>DBA’s – 300 (research and implementation)</a:t>
            </a:r>
          </a:p>
          <a:p>
            <a:r>
              <a:rPr lang="en-US" dirty="0" smtClean="0"/>
              <a:t>Development team - 80 (staging and executing batch tests)</a:t>
            </a:r>
          </a:p>
          <a:p>
            <a:r>
              <a:rPr lang="en-US" dirty="0" smtClean="0"/>
              <a:t>Test Team – 120 (executing scripts, validating results)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80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7386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Contributors to our success</a:t>
            </a:r>
          </a:p>
          <a:p>
            <a:r>
              <a:rPr lang="en-US" dirty="0" smtClean="0"/>
              <a:t>DWD Executive team</a:t>
            </a:r>
          </a:p>
          <a:p>
            <a:r>
              <a:rPr lang="en-US" dirty="0" smtClean="0"/>
              <a:t>IOT DBA Team</a:t>
            </a:r>
          </a:p>
          <a:p>
            <a:r>
              <a:rPr lang="en-US" dirty="0" smtClean="0"/>
              <a:t>DWD DBA Team</a:t>
            </a:r>
          </a:p>
          <a:p>
            <a:r>
              <a:rPr lang="en-US" dirty="0" smtClean="0"/>
              <a:t>DWD Test Team</a:t>
            </a:r>
          </a:p>
          <a:p>
            <a:r>
              <a:rPr lang="en-US" dirty="0" smtClean="0"/>
              <a:t>DWD Development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8441"/>
            <a:ext cx="10515600" cy="590931"/>
          </a:xfrm>
        </p:spPr>
        <p:txBody>
          <a:bodyPr>
            <a:spAutoFit/>
          </a:bodyPr>
          <a:lstStyle/>
          <a:p>
            <a:r>
              <a:rPr lang="en-US" sz="3600" dirty="0" smtClean="0"/>
              <a:t>Oracle Advanced Security – </a:t>
            </a:r>
            <a:r>
              <a:rPr lang="en-US" sz="3600" i="1" dirty="0" smtClean="0"/>
              <a:t>Why Encrypt?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61932" y="1976950"/>
            <a:ext cx="6491868" cy="47310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protect </a:t>
            </a:r>
            <a:r>
              <a:rPr lang="en-US" dirty="0" smtClean="0"/>
              <a:t>sensitive data from unauthorized disclosure or use </a:t>
            </a:r>
          </a:p>
          <a:p>
            <a:pPr marL="0" indent="0">
              <a:buNone/>
            </a:pPr>
            <a:r>
              <a:rPr lang="en-US" dirty="0" smtClean="0"/>
              <a:t>Examples of sensitive data are;</a:t>
            </a:r>
          </a:p>
          <a:p>
            <a:r>
              <a:rPr lang="en-US" dirty="0" smtClean="0"/>
              <a:t>Personally Identifiable Information (PII)</a:t>
            </a:r>
          </a:p>
          <a:p>
            <a:pPr lvl="1"/>
            <a:r>
              <a:rPr lang="en-US" dirty="0" smtClean="0"/>
              <a:t>Social Security Number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Address</a:t>
            </a:r>
          </a:p>
          <a:p>
            <a:pPr lvl="1"/>
            <a:r>
              <a:rPr lang="en-US" dirty="0" smtClean="0"/>
              <a:t>Birthdate</a:t>
            </a:r>
          </a:p>
          <a:p>
            <a:r>
              <a:rPr lang="en-US" dirty="0" smtClean="0"/>
              <a:t>Federal Taxpayer Information (FTI)</a:t>
            </a:r>
          </a:p>
          <a:p>
            <a:pPr lvl="1"/>
            <a:r>
              <a:rPr lang="en-US" dirty="0" smtClean="0"/>
              <a:t>Information provided by the IRS or other federal agency, to include SSN, etc.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4" y="1976950"/>
            <a:ext cx="3756910" cy="28140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1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08838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3600" dirty="0">
                <a:solidFill>
                  <a:prstClr val="black"/>
                </a:solidFill>
              </a:rPr>
              <a:t>Oracle Advanced Security – </a:t>
            </a:r>
            <a:r>
              <a:rPr lang="en-US" sz="3600" i="1" dirty="0" smtClean="0">
                <a:solidFill>
                  <a:prstClr val="black"/>
                </a:solidFill>
              </a:rPr>
              <a:t>Encryption Methods</a:t>
            </a:r>
            <a:br>
              <a:rPr lang="en-US" sz="3600" i="1" dirty="0" smtClean="0">
                <a:solidFill>
                  <a:prstClr val="black"/>
                </a:solidFill>
              </a:rPr>
            </a:br>
            <a:r>
              <a:rPr lang="en-US" sz="3600" i="1" dirty="0">
                <a:solidFill>
                  <a:prstClr val="black"/>
                </a:solidFill>
              </a:rPr>
              <a:t/>
            </a:r>
            <a:br>
              <a:rPr lang="en-US" sz="3600" i="1" dirty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  <a:latin typeface="+mn-lt"/>
              </a:rPr>
              <a:t>Data should be encrypted both </a:t>
            </a:r>
            <a:r>
              <a:rPr lang="en-US" sz="28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at </a:t>
            </a:r>
            <a:r>
              <a:rPr lang="en-US" sz="2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rest</a:t>
            </a:r>
            <a:r>
              <a:rPr lang="en-US" sz="2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2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28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transit</a:t>
            </a:r>
            <a:br>
              <a:rPr lang="en-US" sz="28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r>
              <a:rPr lang="en-US" sz="2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At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rest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- protects the data at the disk level so if our actual database files were stolen they would be unreadable.  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 transit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- protects our data as it travels from the source to the database and 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back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8441"/>
            <a:ext cx="10515600" cy="590931"/>
          </a:xfrm>
        </p:spPr>
        <p:txBody>
          <a:bodyPr>
            <a:spAutoFit/>
          </a:bodyPr>
          <a:lstStyle/>
          <a:p>
            <a:r>
              <a:rPr lang="en-US" sz="3600" dirty="0" smtClean="0"/>
              <a:t>Oracle Advanced Security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66483"/>
            <a:ext cx="5181600" cy="2675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Transparent Data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Encryption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(TDE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sz="2200" dirty="0"/>
              <a:t>TDE stops would-be attackers from bypassing the database and reading sensitive information directly from storage by enforcing data-at-rest encryption in the database layer.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866483"/>
            <a:ext cx="5181600" cy="2675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n-the-fly Redaction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Display Data</a:t>
            </a:r>
          </a:p>
          <a:p>
            <a:r>
              <a:rPr lang="en-US" sz="2200" dirty="0" smtClean="0"/>
              <a:t>Data Redaction complements </a:t>
            </a:r>
            <a:r>
              <a:rPr lang="en-US" sz="2200" dirty="0"/>
              <a:t>TDE by reducing the risk of unauthorized data exposure in applications, redacting sensitive data before it leaves the database.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317625"/>
            <a:ext cx="10636405" cy="8679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Oracle Advanced </a:t>
            </a:r>
            <a:r>
              <a:rPr lang="en-US" dirty="0" smtClean="0"/>
              <a:t>Security provides </a:t>
            </a:r>
            <a:r>
              <a:rPr lang="en-US" dirty="0"/>
              <a:t>two important </a:t>
            </a:r>
            <a:r>
              <a:rPr lang="en-US" dirty="0" smtClean="0"/>
              <a:t>controls </a:t>
            </a:r>
            <a:r>
              <a:rPr lang="en-US" dirty="0"/>
              <a:t>to protect sensitive data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1298" y="5516062"/>
            <a:ext cx="10515600" cy="86793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Together these two controls form the foundation of Oracle’s defense-in-depth, multi-layered database security </a:t>
            </a:r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8441"/>
            <a:ext cx="10515600" cy="590931"/>
          </a:xfrm>
        </p:spPr>
        <p:txBody>
          <a:bodyPr>
            <a:spAutoFit/>
          </a:bodyPr>
          <a:lstStyle/>
          <a:p>
            <a:r>
              <a:rPr lang="en-US" sz="3600" dirty="0" smtClean="0"/>
              <a:t>Encryption – </a:t>
            </a:r>
            <a:r>
              <a:rPr lang="en-US" sz="3600" i="1" dirty="0"/>
              <a:t>W</a:t>
            </a:r>
            <a:r>
              <a:rPr lang="en-US" sz="3600" i="1" dirty="0" smtClean="0"/>
              <a:t>hat we encrypted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698625"/>
            <a:ext cx="10636405" cy="331988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Oracle allows both </a:t>
            </a:r>
            <a:r>
              <a:rPr lang="en-US" b="1" dirty="0" smtClean="0"/>
              <a:t>Column</a:t>
            </a:r>
            <a:r>
              <a:rPr lang="en-US" dirty="0" smtClean="0"/>
              <a:t> </a:t>
            </a:r>
            <a:r>
              <a:rPr lang="en-US" dirty="0" smtClean="0"/>
              <a:t>level </a:t>
            </a:r>
            <a:r>
              <a:rPr lang="en-US" dirty="0" smtClean="0"/>
              <a:t>and </a:t>
            </a:r>
            <a:r>
              <a:rPr lang="en-US" b="1" dirty="0" smtClean="0"/>
              <a:t>Tablespace</a:t>
            </a:r>
            <a:r>
              <a:rPr lang="en-US" dirty="0" smtClean="0"/>
              <a:t> encryption</a:t>
            </a: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Column Level</a:t>
            </a:r>
            <a:r>
              <a:rPr lang="en-US" dirty="0" smtClean="0"/>
              <a:t> – most useful when sensitive data is limited and confined to very few tables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Tablespace Level</a:t>
            </a:r>
            <a:r>
              <a:rPr lang="en-US" dirty="0" smtClean="0"/>
              <a:t> – should be used when sensitive data exists throughout the database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95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8441"/>
            <a:ext cx="10515600" cy="590931"/>
          </a:xfrm>
        </p:spPr>
        <p:txBody>
          <a:bodyPr>
            <a:spAutoFit/>
          </a:bodyPr>
          <a:lstStyle/>
          <a:p>
            <a:r>
              <a:rPr lang="en-US" sz="3600" dirty="0" smtClean="0"/>
              <a:t>Encryption – </a:t>
            </a:r>
            <a:r>
              <a:rPr lang="en-US" sz="3600" i="1" dirty="0" smtClean="0"/>
              <a:t>How we decided what type to use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444625"/>
            <a:ext cx="10636405" cy="8679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 smtClean="0"/>
              <a:t>used </a:t>
            </a:r>
            <a:r>
              <a:rPr lang="en-US" b="1" dirty="0" smtClean="0"/>
              <a:t>tablespace level</a:t>
            </a:r>
            <a:r>
              <a:rPr lang="en-US" dirty="0" smtClean="0"/>
              <a:t> encryption </a:t>
            </a:r>
            <a:r>
              <a:rPr lang="en-US" dirty="0" smtClean="0"/>
              <a:t>for </a:t>
            </a:r>
            <a:r>
              <a:rPr lang="en-US" dirty="0" smtClean="0"/>
              <a:t>all </a:t>
            </a:r>
            <a:r>
              <a:rPr lang="en-US" dirty="0" smtClean="0"/>
              <a:t>of our </a:t>
            </a:r>
            <a:r>
              <a:rPr lang="en-US" dirty="0" smtClean="0"/>
              <a:t>applications including the ones in the IOT Oracle Shared Environment because: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944542"/>
            <a:ext cx="9443224" cy="2471446"/>
          </a:xfrm>
        </p:spPr>
        <p:txBody>
          <a:bodyPr wrap="square">
            <a:spAutoFit/>
          </a:bodyPr>
          <a:lstStyle/>
          <a:p>
            <a:pPr marL="463550" indent="-4635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This offered the best protection for all data </a:t>
            </a:r>
            <a:endParaRPr lang="en-US" sz="2400" dirty="0" smtClean="0"/>
          </a:p>
          <a:p>
            <a:pPr marL="463550" indent="-4635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The applications were not </a:t>
            </a:r>
            <a:r>
              <a:rPr lang="en-US" sz="2400" dirty="0" smtClean="0"/>
              <a:t>designed to keep PII in specific tables </a:t>
            </a:r>
            <a:endParaRPr lang="en-US" sz="2400" dirty="0" smtClean="0"/>
          </a:p>
          <a:p>
            <a:pPr marL="463550" indent="-4635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There </a:t>
            </a:r>
            <a:r>
              <a:rPr lang="en-US" sz="2400" dirty="0" smtClean="0"/>
              <a:t>are restrictions on using Column Level Encryption – see the Oracle Advanced Security Administrators Guide</a:t>
            </a:r>
          </a:p>
          <a:p>
            <a:pPr marL="463550" indent="-4635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Overall performance of the database is better when encrypted and non encrypted data is not mixed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55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8441"/>
            <a:ext cx="10515600" cy="590931"/>
          </a:xfrm>
        </p:spPr>
        <p:txBody>
          <a:bodyPr>
            <a:spAutoFit/>
          </a:bodyPr>
          <a:lstStyle/>
          <a:p>
            <a:r>
              <a:rPr lang="en-US" sz="3600" dirty="0" smtClean="0"/>
              <a:t>Encryption – S</a:t>
            </a:r>
            <a:r>
              <a:rPr lang="en-US" sz="3600" i="1" dirty="0" smtClean="0"/>
              <a:t>teps taken to Prepare for this task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444625"/>
            <a:ext cx="10636405" cy="50341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DBA Team dug into the Oracle Advanced Security Administrator’s Guide.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Determined the type of encryption we were going to utilize. </a:t>
            </a:r>
            <a:endParaRPr lang="en-US" dirty="0" smtClean="0"/>
          </a:p>
          <a:p>
            <a:pPr lvl="1"/>
            <a:r>
              <a:rPr lang="en-US" dirty="0" smtClean="0"/>
              <a:t>Column level, tablespace level</a:t>
            </a:r>
          </a:p>
          <a:p>
            <a:pPr marL="0" indent="0">
              <a:buNone/>
            </a:pPr>
            <a:r>
              <a:rPr lang="en-US" dirty="0" smtClean="0"/>
              <a:t>Determined necessary steps encrypt the data</a:t>
            </a:r>
          </a:p>
          <a:p>
            <a:pPr lvl="1"/>
            <a:r>
              <a:rPr lang="en-US" dirty="0" smtClean="0"/>
              <a:t>Create a wallet, create encrypted tablespace, import data,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Created </a:t>
            </a:r>
            <a:r>
              <a:rPr lang="en-US" dirty="0" smtClean="0"/>
              <a:t>a test plan:</a:t>
            </a:r>
          </a:p>
          <a:p>
            <a:pPr lvl="1"/>
            <a:r>
              <a:rPr lang="en-US" dirty="0" smtClean="0"/>
              <a:t>Determined what </a:t>
            </a:r>
            <a:r>
              <a:rPr lang="en-US" dirty="0" smtClean="0"/>
              <a:t>portion of the online applications we </a:t>
            </a:r>
            <a:r>
              <a:rPr lang="en-US" dirty="0" smtClean="0"/>
              <a:t>wanted to </a:t>
            </a:r>
            <a:r>
              <a:rPr lang="en-US" dirty="0" smtClean="0"/>
              <a:t>test</a:t>
            </a:r>
            <a:endParaRPr lang="en-US" dirty="0" smtClean="0"/>
          </a:p>
          <a:p>
            <a:pPr lvl="1"/>
            <a:r>
              <a:rPr lang="en-US" dirty="0" smtClean="0"/>
              <a:t>Determined what batch </a:t>
            </a:r>
            <a:r>
              <a:rPr lang="en-US" dirty="0" smtClean="0"/>
              <a:t>processes we </a:t>
            </a:r>
            <a:r>
              <a:rPr lang="en-US" dirty="0" smtClean="0"/>
              <a:t>want to </a:t>
            </a:r>
            <a:r>
              <a:rPr lang="en-US" dirty="0" smtClean="0"/>
              <a:t>test and secured test data</a:t>
            </a:r>
            <a:endParaRPr lang="en-US" dirty="0" smtClean="0"/>
          </a:p>
          <a:p>
            <a:pPr lvl="1"/>
            <a:r>
              <a:rPr lang="en-US" dirty="0" smtClean="0"/>
              <a:t>Determined how we were going to </a:t>
            </a:r>
            <a:r>
              <a:rPr lang="en-US" dirty="0" smtClean="0"/>
              <a:t>gather metrics and measure results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85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8441"/>
            <a:ext cx="10515600" cy="590931"/>
          </a:xfrm>
        </p:spPr>
        <p:txBody>
          <a:bodyPr>
            <a:spAutoFit/>
          </a:bodyPr>
          <a:lstStyle/>
          <a:p>
            <a:pPr>
              <a:tabLst>
                <a:tab pos="2454275" algn="l"/>
              </a:tabLst>
            </a:pPr>
            <a:r>
              <a:rPr lang="en-US" sz="3600" dirty="0" smtClean="0"/>
              <a:t>Encryption – </a:t>
            </a:r>
            <a:r>
              <a:rPr lang="en-US" sz="3600" i="1" dirty="0" smtClean="0"/>
              <a:t>Performance Expectations</a:t>
            </a:r>
            <a:endParaRPr 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199" y="1444625"/>
            <a:ext cx="10636405" cy="413036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Oracle states in the Oracle Advanced Administrator’s Guide performance </a:t>
            </a:r>
            <a:r>
              <a:rPr lang="en-US" dirty="0" smtClean="0"/>
              <a:t>could be degraded by up to 8%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determine the impact on our applications, we measured;</a:t>
            </a:r>
          </a:p>
          <a:p>
            <a:r>
              <a:rPr lang="en-US" dirty="0" smtClean="0"/>
              <a:t>On-line </a:t>
            </a:r>
            <a:r>
              <a:rPr lang="en-US" dirty="0"/>
              <a:t>SQL statements </a:t>
            </a:r>
          </a:p>
          <a:p>
            <a:r>
              <a:rPr lang="en-US" dirty="0"/>
              <a:t>Execution times for large queries through on-line interfaces</a:t>
            </a:r>
          </a:p>
          <a:p>
            <a:r>
              <a:rPr lang="en-US" dirty="0"/>
              <a:t>Execution times for large batch processes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It is important to note that the most important thing to test is batch processing.  We were concerned that performance impact would lengthen the nightly batch processing window.  </a:t>
            </a:r>
          </a:p>
        </p:txBody>
      </p:sp>
    </p:spTree>
    <p:extLst>
      <p:ext uri="{BB962C8B-B14F-4D97-AF65-F5344CB8AC3E}">
        <p14:creationId xmlns:p14="http://schemas.microsoft.com/office/powerpoint/2010/main" val="19804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8441"/>
            <a:ext cx="10515600" cy="590931"/>
          </a:xfrm>
        </p:spPr>
        <p:txBody>
          <a:bodyPr>
            <a:spAutoFit/>
          </a:bodyPr>
          <a:lstStyle/>
          <a:p>
            <a:pPr>
              <a:tabLst>
                <a:tab pos="2454275" algn="l"/>
              </a:tabLst>
            </a:pPr>
            <a:r>
              <a:rPr lang="en-US" sz="3600" dirty="0" smtClean="0"/>
              <a:t>Encryption – </a:t>
            </a:r>
            <a:r>
              <a:rPr lang="en-US" sz="3600" i="1" dirty="0" smtClean="0"/>
              <a:t>What we found</a:t>
            </a:r>
            <a:endParaRPr 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199" y="1444625"/>
            <a:ext cx="10636405" cy="554151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Performance varied between databases.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third </a:t>
            </a:r>
            <a:r>
              <a:rPr lang="en-US" dirty="0" smtClean="0"/>
              <a:t>party software </a:t>
            </a:r>
            <a:r>
              <a:rPr lang="en-US" dirty="0" smtClean="0"/>
              <a:t>products do </a:t>
            </a:r>
            <a:r>
              <a:rPr lang="en-US" dirty="0" smtClean="0"/>
              <a:t>not work well with Oracle Encryption and it is </a:t>
            </a:r>
            <a:r>
              <a:rPr lang="en-US" dirty="0" smtClean="0"/>
              <a:t>stated </a:t>
            </a:r>
            <a:r>
              <a:rPr lang="en-US" dirty="0" smtClean="0"/>
              <a:t>in their </a:t>
            </a:r>
            <a:r>
              <a:rPr lang="en-US" dirty="0" smtClean="0"/>
              <a:t>documentation (IBM </a:t>
            </a:r>
            <a:r>
              <a:rPr lang="en-US" dirty="0" err="1" smtClean="0"/>
              <a:t>Filenet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/>
              <a:t>We did experience some performance impact on very complex SQL</a:t>
            </a:r>
          </a:p>
          <a:p>
            <a:r>
              <a:rPr lang="en-US" dirty="0" smtClean="0"/>
              <a:t>Overall operation </a:t>
            </a:r>
            <a:r>
              <a:rPr lang="en-US" dirty="0"/>
              <a:t>of the applications </a:t>
            </a:r>
            <a:r>
              <a:rPr lang="en-US" dirty="0" smtClean="0"/>
              <a:t>was not affected because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Hardware was right-sized to absorb some degradation</a:t>
            </a:r>
          </a:p>
          <a:p>
            <a:pPr lvl="1"/>
            <a:r>
              <a:rPr lang="en-US" dirty="0"/>
              <a:t>Data was reorganized as we laid it down into the brand new tablespaces</a:t>
            </a:r>
          </a:p>
          <a:p>
            <a:pPr lvl="1"/>
            <a:r>
              <a:rPr lang="en-US" dirty="0"/>
              <a:t>We ‘tuned’ parts of the database where impact was </a:t>
            </a:r>
            <a:r>
              <a:rPr lang="en-US" dirty="0" smtClean="0"/>
              <a:t>measurable</a:t>
            </a:r>
          </a:p>
          <a:p>
            <a:r>
              <a:rPr lang="en-US" dirty="0" smtClean="0"/>
              <a:t>It </a:t>
            </a:r>
            <a:r>
              <a:rPr lang="en-US" dirty="0"/>
              <a:t>took around 10 hours to do just the encryption work for a 600GB </a:t>
            </a:r>
            <a:r>
              <a:rPr lang="en-US" dirty="0" smtClean="0"/>
              <a:t>database (not including backups)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6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769</Words>
  <Application>Microsoft Office PowerPoint</Application>
  <PresentationFormat>Custom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ENCRYPTION  with Oracle Advanced Security</vt:lpstr>
      <vt:lpstr>Oracle Advanced Security – Why Encrypt?</vt:lpstr>
      <vt:lpstr>Oracle Advanced Security – Encryption Methods  Data should be encrypted both at rest and in transit  At rest - protects the data at the disk level so if our actual database files were stolen they would be unreadable.    In transit - protects our data as it travels from the source to the database and back </vt:lpstr>
      <vt:lpstr>Oracle Advanced Security</vt:lpstr>
      <vt:lpstr>Encryption – What we encrypted</vt:lpstr>
      <vt:lpstr>Encryption – How we decided what type to use</vt:lpstr>
      <vt:lpstr>Encryption – Steps taken to Prepare for this task</vt:lpstr>
      <vt:lpstr>Encryption – Performance Expectations</vt:lpstr>
      <vt:lpstr>Encryption – What we found</vt:lpstr>
      <vt:lpstr>Encryption –Timeline for Production Implementation</vt:lpstr>
      <vt:lpstr>Encryption – Implementation Tasks</vt:lpstr>
      <vt:lpstr>Encryption – Implementation -- continued</vt:lpstr>
      <vt:lpstr>Encryption – Costs Involved</vt:lpstr>
      <vt:lpstr>Acknowledgements</vt:lpstr>
    </vt:vector>
  </TitlesOfParts>
  <Company>Office of the Indiana Attorney General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 Advanced Security</dc:title>
  <dc:creator>Burris, Rhonda</dc:creator>
  <cp:lastModifiedBy>JSkelton</cp:lastModifiedBy>
  <cp:revision>40</cp:revision>
  <dcterms:created xsi:type="dcterms:W3CDTF">2016-02-23T15:39:57Z</dcterms:created>
  <dcterms:modified xsi:type="dcterms:W3CDTF">2016-02-25T11:09:39Z</dcterms:modified>
</cp:coreProperties>
</file>