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66" r:id="rId2"/>
    <p:sldId id="412" r:id="rId3"/>
    <p:sldId id="538" r:id="rId4"/>
    <p:sldId id="476" r:id="rId5"/>
    <p:sldId id="414" r:id="rId6"/>
    <p:sldId id="662" r:id="rId7"/>
    <p:sldId id="643" r:id="rId8"/>
    <p:sldId id="651" r:id="rId9"/>
    <p:sldId id="663" r:id="rId10"/>
    <p:sldId id="652" r:id="rId11"/>
    <p:sldId id="653" r:id="rId12"/>
    <p:sldId id="647" r:id="rId13"/>
    <p:sldId id="648" r:id="rId14"/>
    <p:sldId id="649" r:id="rId15"/>
    <p:sldId id="646" r:id="rId16"/>
    <p:sldId id="667" r:id="rId17"/>
    <p:sldId id="666" r:id="rId18"/>
    <p:sldId id="668" r:id="rId19"/>
    <p:sldId id="614" r:id="rId20"/>
    <p:sldId id="656" r:id="rId21"/>
    <p:sldId id="534" r:id="rId22"/>
    <p:sldId id="479" r:id="rId23"/>
    <p:sldId id="484" r:id="rId24"/>
    <p:sldId id="541" r:id="rId25"/>
    <p:sldId id="664" r:id="rId26"/>
    <p:sldId id="456" r:id="rId27"/>
    <p:sldId id="543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ot, Kyle" initials="BK" lastIdx="4" clrIdx="0">
    <p:extLst/>
  </p:cmAuthor>
  <p:cmAuthor id="2" name="David Cleveland" initials="DC" lastIdx="4" clrIdx="1"/>
  <p:cmAuthor id="3" name="Daniel J. Miller" initials="DJM" lastIdx="3" clrIdx="2">
    <p:extLst>
      <p:ext uri="{19B8F6BF-5375-455C-9EA6-DF929625EA0E}">
        <p15:presenceInfo xmlns:p15="http://schemas.microsoft.com/office/powerpoint/2012/main" userId="Daniel J. Mi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4647" autoAdjust="0"/>
  </p:normalViewPr>
  <p:slideViewPr>
    <p:cSldViewPr>
      <p:cViewPr varScale="1">
        <p:scale>
          <a:sx n="56" d="100"/>
          <a:sy n="56" d="100"/>
        </p:scale>
        <p:origin x="1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defTabSz="88084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algn="r" defTabSz="880843" eaLnBrk="0" hangingPunct="0">
              <a:defRPr sz="1200"/>
            </a:lvl1pPr>
          </a:lstStyle>
          <a:p>
            <a:fld id="{CA6B0F5D-CEDE-4B0D-9E48-7583D14D6717}" type="datetimeFigureOut">
              <a:rPr lang="en-US"/>
              <a:pPr/>
              <a:t>9/16/2016</a:t>
            </a:fld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defTabSz="88084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algn="r" defTabSz="880843" eaLnBrk="0" hangingPunct="0">
              <a:defRPr sz="1200"/>
            </a:lvl1pPr>
          </a:lstStyle>
          <a:p>
            <a:fld id="{960FF6C4-4B93-4D48-A166-0A30597A789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2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defTabSz="880843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4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algn="r" defTabSz="880843">
              <a:defRPr sz="1200"/>
            </a:lvl1pPr>
          </a:lstStyle>
          <a:p>
            <a:fld id="{05BF80EF-1A92-4EB4-BF0F-F886355BFAF0}" type="datetimeFigureOut">
              <a:rPr lang="en-US"/>
              <a:pPr/>
              <a:t>9/16/2016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5" tIns="47537" rIns="95075" bIns="475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defTabSz="880843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algn="r" defTabSz="880843">
              <a:defRPr sz="1200"/>
            </a:lvl1pPr>
          </a:lstStyle>
          <a:p>
            <a:fld id="{B86EDAFC-F884-4C28-8A17-02D308650E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26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CF205-0895-4284-B125-F3256FB245CA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74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98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92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10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1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40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98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18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57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26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9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37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86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B766-60AA-4E32-A2E1-F61E1ECA31A3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11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47B32-E073-4A87-B8D2-7FB775FBB9E8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52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F00EE-CD67-4ABC-9A08-0E97B0DAA10F}" type="slidenum">
              <a:rPr lang="en-US" smtClean="0"/>
              <a:pPr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029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F00EE-CD67-4ABC-9A08-0E97B0DAA10F}" type="slidenum">
              <a:rPr lang="en-US" smtClean="0"/>
              <a:pPr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858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9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60BA1-257E-40FC-AA55-0B889FF9A61F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39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60BA1-257E-40FC-AA55-0B889FF9A61F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4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6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7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79C40-8005-403A-8408-092EDC0BA6FB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5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8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8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Source: U.S. Department of Transportation Federal</a:t>
            </a:r>
            <a:r>
              <a:rPr lang="en-US" baseline="0" dirty="0" smtClean="0"/>
              <a:t> Highway Administration </a:t>
            </a: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9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pic>
        <p:nvPicPr>
          <p:cNvPr id="3" name="Picture 5" descr="indot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C6CDFC5-F421-46AB-8EFD-0A46D7462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4" cstate="print"/>
          <a:srcRect l="2391" r="2757"/>
          <a:stretch>
            <a:fillRect/>
          </a:stretch>
        </p:blipFill>
        <p:spPr bwMode="auto">
          <a:xfrm>
            <a:off x="0" y="5756275"/>
            <a:ext cx="9144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 l="3943" t="22694" r="2365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2381" r="3324"/>
          <a:stretch>
            <a:fillRect/>
          </a:stretch>
        </p:blipFill>
        <p:spPr bwMode="auto">
          <a:xfrm>
            <a:off x="0" y="5760625"/>
            <a:ext cx="9144000" cy="10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7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2706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.gov/indot/2423.ht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ecommunications@indot.in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clark@indot.in.g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2706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.gov/indot/3249.htm" TargetMode="External"/><Relationship Id="rId4" Type="http://schemas.openxmlformats.org/officeDocument/2006/relationships/hyperlink" Target="http://www.in.gov/indot/2423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3249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n.gov/indot/2706.htm" TargetMode="External"/><Relationship Id="rId4" Type="http://schemas.openxmlformats.org/officeDocument/2006/relationships/hyperlink" Target="http://www.in.gov/indot/projects/2423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afety.fhwa.dot.gov/intersection/innovative/roundabou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/>
          <p:cNvPicPr>
            <a:picLocks noChangeAspect="1" noChangeArrowheads="1"/>
          </p:cNvPicPr>
          <p:nvPr/>
        </p:nvPicPr>
        <p:blipFill>
          <a:blip r:embed="rId3" cstate="print"/>
          <a:srcRect l="5345" t="3175" r="4108" b="3174"/>
          <a:stretch>
            <a:fillRect/>
          </a:stretch>
        </p:blipFill>
        <p:spPr bwMode="auto">
          <a:xfrm>
            <a:off x="0" y="1676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495300" y="2133600"/>
            <a:ext cx="81534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Intersection Improvement Projects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U.S. 50 North Vernon Bypass</a:t>
            </a:r>
            <a:r>
              <a:rPr lang="en-US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b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en-US" sz="3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Jennings County High School  </a:t>
            </a:r>
          </a:p>
          <a:p>
            <a:pPr algn="ctr" eaLnBrk="0" hangingPunct="0">
              <a:spcBef>
                <a:spcPct val="50000"/>
              </a:spcBef>
            </a:pPr>
            <a:endParaRPr lang="en-US" sz="20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Wednesday, September 14,  2016</a:t>
            </a:r>
            <a:endParaRPr lang="en-US" sz="3200" b="1" dirty="0">
              <a:solidFill>
                <a:schemeClr val="bg1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83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Roundabouts Enhance Safety 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2850"/>
            <a:ext cx="8178798" cy="5065050"/>
          </a:xfrm>
        </p:spPr>
        <p:txBody>
          <a:bodyPr>
            <a:normAutofit/>
          </a:bodyPr>
          <a:lstStyle/>
          <a:p>
            <a:r>
              <a:rPr lang="en-US" dirty="0" smtClean="0"/>
              <a:t>Collisions </a:t>
            </a:r>
            <a:r>
              <a:rPr lang="en-US" dirty="0"/>
              <a:t>at traditional intersections are severe because</a:t>
            </a:r>
            <a:r>
              <a:rPr lang="en-US" dirty="0" smtClean="0"/>
              <a:t>: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dirty="0" smtClean="0"/>
              <a:t>High speed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dirty="0" smtClean="0"/>
              <a:t>Angle of impact</a:t>
            </a:r>
            <a:endParaRPr lang="en-US" dirty="0"/>
          </a:p>
          <a:p>
            <a:pPr lvl="2"/>
            <a:endParaRPr lang="en-US" sz="1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5" name="Picture 4" descr="collision.jpg"/>
          <p:cNvPicPr>
            <a:picLocks noChangeAspect="1"/>
          </p:cNvPicPr>
          <p:nvPr/>
        </p:nvPicPr>
        <p:blipFill>
          <a:blip r:embed="rId3" cstate="print"/>
          <a:srcRect l="13680"/>
          <a:stretch>
            <a:fillRect/>
          </a:stretch>
        </p:blipFill>
        <p:spPr>
          <a:xfrm>
            <a:off x="3984974" y="3048000"/>
            <a:ext cx="454392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871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83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Roundabouts Enhance Safety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78798" cy="5293650"/>
          </a:xfrm>
        </p:spPr>
        <p:txBody>
          <a:bodyPr>
            <a:normAutofit/>
          </a:bodyPr>
          <a:lstStyle/>
          <a:p>
            <a:r>
              <a:rPr lang="en-US" dirty="0"/>
              <a:t>Conflict points are dramatically reduced because all vehicles travel in the same direction.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5" name="Picture 4" descr="conflict points.jpg"/>
          <p:cNvPicPr>
            <a:picLocks noChangeAspect="1"/>
          </p:cNvPicPr>
          <p:nvPr/>
        </p:nvPicPr>
        <p:blipFill>
          <a:blip r:embed="rId3" cstate="print"/>
          <a:srcRect t="23226"/>
          <a:stretch>
            <a:fillRect/>
          </a:stretch>
        </p:blipFill>
        <p:spPr>
          <a:xfrm>
            <a:off x="1917153" y="2514600"/>
            <a:ext cx="5258891" cy="34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2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83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is a Roundabout?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78798" cy="5293650"/>
          </a:xfrm>
        </p:spPr>
        <p:txBody>
          <a:bodyPr>
            <a:normAutofit/>
          </a:bodyPr>
          <a:lstStyle/>
          <a:p>
            <a:r>
              <a:rPr lang="en-US" dirty="0" smtClean="0"/>
              <a:t>One-way </a:t>
            </a:r>
            <a:r>
              <a:rPr lang="en-US" dirty="0"/>
              <a:t>circular intersection </a:t>
            </a:r>
          </a:p>
          <a:p>
            <a:r>
              <a:rPr lang="en-US" dirty="0"/>
              <a:t>Traffic flows counter-clockwise around a center island</a:t>
            </a:r>
          </a:p>
          <a:p>
            <a:r>
              <a:rPr lang="en-US" dirty="0"/>
              <a:t>Yield at entrance</a:t>
            </a:r>
          </a:p>
          <a:p>
            <a:r>
              <a:rPr lang="en-US" dirty="0"/>
              <a:t>No </a:t>
            </a:r>
            <a:r>
              <a:rPr lang="en-US" dirty="0" smtClean="0"/>
              <a:t>parking</a:t>
            </a:r>
            <a:endParaRPr lang="en-US" dirty="0"/>
          </a:p>
          <a:p>
            <a:r>
              <a:rPr lang="en-US" dirty="0"/>
              <a:t>No “activity” in center island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33805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83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is a Roundabout?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5562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5" name="Content Placeholder 9" descr="roundab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612" y="1371600"/>
            <a:ext cx="4544576" cy="441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8359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83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is </a:t>
            </a:r>
            <a:r>
              <a:rPr lang="en-US" sz="4000" b="1" u="sng" dirty="0" smtClean="0"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solidFill>
                  <a:schemeClr val="bg1"/>
                </a:solidFill>
              </a:rPr>
              <a:t> a Roundabout?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5535"/>
            <a:ext cx="8178798" cy="5293650"/>
          </a:xfrm>
        </p:spPr>
        <p:txBody>
          <a:bodyPr>
            <a:normAutofit/>
          </a:bodyPr>
          <a:lstStyle/>
          <a:p>
            <a:r>
              <a:rPr lang="en-US" dirty="0" smtClean="0"/>
              <a:t>Traffic </a:t>
            </a:r>
            <a:r>
              <a:rPr lang="en-US" dirty="0"/>
              <a:t>circle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/>
              <a:t>Stop control or signalized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/>
              <a:t>D Circle, Washington, D.C</a:t>
            </a:r>
            <a:r>
              <a:rPr lang="en-US" sz="2400" dirty="0" smtClean="0"/>
              <a:t>.    </a:t>
            </a:r>
            <a:endParaRPr lang="en-US" sz="2400" dirty="0"/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/>
              <a:t>Monument </a:t>
            </a:r>
            <a:r>
              <a:rPr lang="en-US" sz="2400" dirty="0" smtClean="0"/>
              <a:t>Circle</a:t>
            </a:r>
            <a:r>
              <a:rPr lang="en-US" sz="2400" dirty="0"/>
              <a:t> </a:t>
            </a:r>
            <a:r>
              <a:rPr lang="en-US" sz="2400" dirty="0" smtClean="0"/>
              <a:t>– Indianapolis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Rotary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/>
              <a:t>Common in New England </a:t>
            </a:r>
            <a:r>
              <a:rPr lang="en-US" sz="2400" dirty="0" smtClean="0"/>
              <a:t>states</a:t>
            </a:r>
            <a:endParaRPr lang="en-US" sz="2400" dirty="0"/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/>
              <a:t>Entering traffic has right-of-way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5" name="Picture 4" descr="dupont-circ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9471" y="1066800"/>
            <a:ext cx="2532529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OlderTrafficCircle-EastCoast300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9470" y="3511865"/>
            <a:ext cx="2532529" cy="248490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997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83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West Roundabout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83920"/>
            <a:ext cx="6629400" cy="51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3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83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East Roundabout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93347"/>
            <a:ext cx="660698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8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83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Key Factors for these locations 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205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 roundabout at these intersections?</a:t>
            </a:r>
          </a:p>
          <a:p>
            <a:pPr lvl="1"/>
            <a:r>
              <a:rPr lang="en-US" sz="1800" dirty="0" smtClean="0"/>
              <a:t>Roundabouts reduce number of contact accidents</a:t>
            </a:r>
          </a:p>
          <a:p>
            <a:pPr lvl="1"/>
            <a:r>
              <a:rPr lang="en-US" sz="1800" dirty="0" smtClean="0"/>
              <a:t>Keep motorist moving opposing to stopping and waiting at a signal (Goal of a Bypass roadway to increase mobility)</a:t>
            </a:r>
          </a:p>
          <a:p>
            <a:pPr lvl="1"/>
            <a:r>
              <a:rPr lang="en-US" sz="1800" dirty="0" smtClean="0"/>
              <a:t>Slows motorist down through the intersection to help reduce accidents and severity of accidents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43200"/>
            <a:ext cx="8534400" cy="278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800" kern="0" dirty="0" smtClean="0"/>
          </a:p>
          <a:p>
            <a:r>
              <a:rPr lang="en-US" sz="2800" kern="0" dirty="0" smtClean="0"/>
              <a:t>Key Factors </a:t>
            </a:r>
          </a:p>
          <a:p>
            <a:pPr lvl="1"/>
            <a:r>
              <a:rPr lang="en-US" sz="1800" kern="0" dirty="0" smtClean="0"/>
              <a:t>East Bypass under construction.  Cost of roundabout about the same as signal</a:t>
            </a:r>
          </a:p>
          <a:p>
            <a:pPr lvl="1"/>
            <a:r>
              <a:rPr lang="en-US" sz="1800" kern="0" dirty="0" smtClean="0"/>
              <a:t>West Bypass will reuse as much existing pavement to significantly reduce cost</a:t>
            </a:r>
          </a:p>
          <a:p>
            <a:pPr lvl="1"/>
            <a:r>
              <a:rPr lang="en-US" sz="1800" kern="0" dirty="0" smtClean="0"/>
              <a:t>No additional right-of-way or utility relocation at either location</a:t>
            </a:r>
          </a:p>
          <a:p>
            <a:pPr lvl="1"/>
            <a:r>
              <a:rPr lang="en-US" sz="1800" kern="0" dirty="0" smtClean="0"/>
              <a:t>Lighting will be included at both roundabouts to enhance safety</a:t>
            </a:r>
          </a:p>
          <a:p>
            <a:pPr lvl="1"/>
            <a:endParaRPr lang="en-US" sz="1800" kern="0" dirty="0" smtClean="0"/>
          </a:p>
          <a:p>
            <a:pPr marL="400050" lvl="1" indent="0">
              <a:buFont typeface="Wingdings" pitchFamily="2" charset="2"/>
              <a:buNone/>
            </a:pPr>
            <a:endParaRPr lang="en-US" sz="1800" kern="0" dirty="0" smtClean="0"/>
          </a:p>
          <a:p>
            <a:pPr marL="400050" lvl="1" indent="0">
              <a:buFont typeface="Wingdings" pitchFamily="2" charset="2"/>
              <a:buNone/>
            </a:pPr>
            <a:endParaRPr lang="en-US" sz="1600" kern="0" dirty="0" smtClean="0"/>
          </a:p>
          <a:p>
            <a:pPr marL="400050" lvl="1" indent="0">
              <a:buFont typeface="Wingdings" pitchFamily="2" charset="2"/>
              <a:buNone/>
            </a:pPr>
            <a:endParaRPr lang="en-US" sz="1600" kern="0" dirty="0" smtClean="0"/>
          </a:p>
          <a:p>
            <a:pPr marL="400050" lvl="1" indent="0">
              <a:buFont typeface="Wingdings" pitchFamily="2" charset="2"/>
              <a:buNone/>
            </a:pPr>
            <a:endParaRPr lang="en-US" sz="1600" kern="0" dirty="0" smtClean="0"/>
          </a:p>
          <a:p>
            <a:pPr>
              <a:buFont typeface="Wingdings" pitchFamily="2" charset="2"/>
              <a:buNone/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02915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83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Roundabout Outreach &amp; Education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78798" cy="5293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Roundabout Simulation Video 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37471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0"/>
            <a:ext cx="86868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Truck Turning Movements    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Accommodating large semi-truck </a:t>
            </a:r>
          </a:p>
          <a:p>
            <a:r>
              <a:rPr lang="en-US" sz="2000" dirty="0" smtClean="0"/>
              <a:t>2” Corrugated truck apron to deter passenger cars while allow vehicles will trailers to make movements without shifting loads</a:t>
            </a:r>
            <a:endParaRPr lang="en-US" sz="2000" dirty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68" y="1752600"/>
            <a:ext cx="7210425" cy="2343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53" y="2974991"/>
            <a:ext cx="4000500" cy="1514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79" y="3151574"/>
            <a:ext cx="3785254" cy="26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3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Welcome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Rickie Clark, INDOT Office of Public Involvement 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Purpose of meeting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Intersection improvement projects on U.S. 50 North Vernon Corridor 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Meeting format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Visit our sign-in table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Informational handouts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Project display / Open House area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 smtClean="0"/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4000" y="73950"/>
            <a:ext cx="86868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Preliminary Maintenance of Traffic (MOT)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78798" cy="5293650"/>
          </a:xfrm>
        </p:spPr>
        <p:txBody>
          <a:bodyPr>
            <a:normAutofit/>
          </a:bodyPr>
          <a:lstStyle/>
          <a:p>
            <a:r>
              <a:rPr lang="en-US" dirty="0" smtClean="0"/>
              <a:t>East Bypass:  </a:t>
            </a:r>
          </a:p>
          <a:p>
            <a:pPr lvl="1"/>
            <a:r>
              <a:rPr lang="en-US" sz="2400" dirty="0" smtClean="0"/>
              <a:t>Currently under construction. MOT not required.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dirty="0" smtClean="0"/>
              <a:t>West </a:t>
            </a:r>
            <a:r>
              <a:rPr lang="en-US" dirty="0"/>
              <a:t>Bypass:  </a:t>
            </a:r>
          </a:p>
          <a:p>
            <a:pPr lvl="1"/>
            <a:r>
              <a:rPr lang="en-US" sz="2400" dirty="0" smtClean="0"/>
              <a:t>Early in the design stage, but plan to maintain traffic at all times.  </a:t>
            </a:r>
          </a:p>
          <a:p>
            <a:pPr lvl="1"/>
            <a:r>
              <a:rPr lang="en-US" sz="2400" dirty="0" smtClean="0"/>
              <a:t>Build half the roundabout at a time to maintain traffic</a:t>
            </a: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087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153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Schedule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3333CC"/>
              </a:buClr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Public Meeting: 9/14/16</a:t>
            </a:r>
          </a:p>
          <a:p>
            <a:pPr eaLnBrk="1" hangingPunct="1">
              <a:spcBef>
                <a:spcPts val="1800"/>
              </a:spcBef>
              <a:buClr>
                <a:srgbClr val="3333CC"/>
              </a:buClr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Public comments requested by COB 9/30/16</a:t>
            </a:r>
          </a:p>
          <a:p>
            <a:pPr eaLnBrk="1" hangingPunct="1">
              <a:spcBef>
                <a:spcPts val="1800"/>
              </a:spcBef>
              <a:buClr>
                <a:srgbClr val="3333CC"/>
              </a:buClr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East roundabout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  Fall 2016   </a:t>
            </a:r>
          </a:p>
          <a:p>
            <a:pPr eaLnBrk="1" hangingPunct="1">
              <a:spcBef>
                <a:spcPts val="1800"/>
              </a:spcBef>
              <a:buClr>
                <a:srgbClr val="3333CC"/>
              </a:buClr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West roundabout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 Fall 2017</a:t>
            </a:r>
          </a:p>
          <a:p>
            <a:pPr marL="0" indent="0" eaLnBrk="1" hangingPunct="1">
              <a:spcBef>
                <a:spcPts val="1800"/>
              </a:spcBef>
              <a:buClr>
                <a:srgbClr val="3333CC"/>
              </a:buClr>
              <a:buNone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Feedback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</a:rPr>
              <a:t>INDOT would like to hear from you</a:t>
            </a:r>
          </a:p>
          <a:p>
            <a:pPr lvl="1">
              <a:spcBef>
                <a:spcPts val="1200"/>
              </a:spcBef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Talk with INDOT project team members</a:t>
            </a:r>
          </a:p>
          <a:p>
            <a:pPr lvl="1">
              <a:spcBef>
                <a:spcPts val="1200"/>
              </a:spcBef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Comment sheet in information packet</a:t>
            </a:r>
          </a:p>
          <a:p>
            <a:pPr lvl="1">
              <a:spcBef>
                <a:spcPts val="1200"/>
              </a:spcBef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E-mail or mail comments to INDOT</a:t>
            </a:r>
          </a:p>
          <a:p>
            <a:pPr lvl="1">
              <a:spcBef>
                <a:spcPts val="1200"/>
              </a:spcBef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Sign-in list to be added to project mailing list</a:t>
            </a:r>
          </a:p>
          <a:p>
            <a:pPr lvl="1">
              <a:spcBef>
                <a:spcPts val="1200"/>
              </a:spcBef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Visit INDOT Seymour District page at </a:t>
            </a:r>
            <a:r>
              <a:rPr lang="en-US" sz="2400" dirty="0" smtClean="0">
                <a:latin typeface="Tahoma" pitchFamily="34" charset="0"/>
                <a:hlinkClick r:id="rId3"/>
              </a:rPr>
              <a:t>http://www.in.gov/indot/2706.htm</a:t>
            </a:r>
            <a:r>
              <a:rPr lang="en-US" sz="2400" dirty="0" smtClean="0">
                <a:latin typeface="Tahoma" pitchFamily="34" charset="0"/>
              </a:rPr>
              <a:t>  and </a:t>
            </a:r>
            <a:r>
              <a:rPr lang="en-US" sz="2400" dirty="0">
                <a:latin typeface="Tahoma" pitchFamily="34" charset="0"/>
              </a:rPr>
              <a:t>project webpage at </a:t>
            </a:r>
            <a:r>
              <a:rPr lang="en-US" sz="2400" dirty="0">
                <a:latin typeface="Tahoma" pitchFamily="34" charset="0"/>
                <a:hlinkClick r:id="rId4"/>
              </a:rPr>
              <a:t>http://</a:t>
            </a:r>
            <a:r>
              <a:rPr lang="en-US" sz="2400" dirty="0" smtClean="0">
                <a:latin typeface="Tahoma" pitchFamily="34" charset="0"/>
                <a:hlinkClick r:id="rId4"/>
              </a:rPr>
              <a:t>www.in.gov/indot/2423.htm</a:t>
            </a:r>
            <a:r>
              <a:rPr lang="en-US" sz="2400" dirty="0" smtClean="0">
                <a:latin typeface="Tahoma" pitchFamily="34" charset="0"/>
              </a:rPr>
              <a:t>  </a:t>
            </a:r>
          </a:p>
          <a:p>
            <a:pPr marL="457200" lvl="1" indent="0">
              <a:spcBef>
                <a:spcPts val="1200"/>
              </a:spcBef>
              <a:buClr>
                <a:srgbClr val="3333CC"/>
              </a:buClr>
              <a:buSzPct val="60000"/>
              <a:buNone/>
            </a:pPr>
            <a:endParaRPr lang="en-US" sz="2400" dirty="0" smtClean="0">
              <a:latin typeface="Tahoma" pitchFamily="34" charset="0"/>
            </a:endParaRPr>
          </a:p>
          <a:p>
            <a:pPr lvl="1">
              <a:buNone/>
            </a:pP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Submit Public Comments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Submit public comments using the options described in first page of information packet: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Public Comment Form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Via e-mail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Participating during public comment session via microphone</a:t>
            </a:r>
          </a:p>
          <a:p>
            <a:pPr marL="457200" lvl="1" indent="0">
              <a:buClr>
                <a:srgbClr val="3333CC"/>
              </a:buClr>
              <a:buSzPct val="60000"/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INDOT respectfully requests comments be submitted by Friday, Sept. 30, 2016.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Next Steps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Public and project stakeholder input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Submit comments via options described on page 1 of information packet</a:t>
            </a:r>
          </a:p>
          <a:p>
            <a:pPr>
              <a:buClr>
                <a:srgbClr val="3333CC"/>
              </a:buClr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INDOT review of public comments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INDOT welcomes the opportunity to hear from community members  </a:t>
            </a:r>
          </a:p>
          <a:p>
            <a:pPr>
              <a:buClr>
                <a:srgbClr val="3333CC"/>
              </a:buClr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Communicate project updates 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Work through local media and social media outlets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Update project website with timely information  </a:t>
            </a:r>
          </a:p>
          <a:p>
            <a:pPr>
              <a:buClr>
                <a:srgbClr val="3333CC"/>
              </a:buClr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Questions? Contact Public Involvement Team </a:t>
            </a:r>
          </a:p>
          <a:p>
            <a:pPr lvl="1">
              <a:buNone/>
            </a:pP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Resource Locations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INDOT Seymour District Office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Customer Service Center 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185 Agrico Lane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Seymour, IN 47274 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1-877-305-7611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  <a:hlinkClick r:id="rId3"/>
              </a:rPr>
              <a:t>secommunications@indot.in.gov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   </a:t>
            </a:r>
          </a:p>
          <a:p>
            <a:pPr>
              <a:buNone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INDOT Office of Public Involvement</a:t>
            </a:r>
          </a:p>
          <a:p>
            <a:pPr>
              <a:buNone/>
            </a:pP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IGCN Room N642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100 North Senate Avenue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Indianapolis, IN 46204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(317) 232-6601; </a:t>
            </a:r>
            <a:r>
              <a:rPr lang="en-US" sz="1800" dirty="0" smtClean="0">
                <a:latin typeface="Tahoma" pitchFamily="34" charset="0"/>
                <a:cs typeface="Tahoma" pitchFamily="34" charset="0"/>
                <a:hlinkClick r:id="rId4"/>
              </a:rPr>
              <a:t>rclark@indot.in.gov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24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77200" cy="39004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Please visit with INDOT project officials following the public comment session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Project maps, displays, real estate acquisition table, INDOT project team, and informal Q &amp; A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INDOT Seymour District page </a:t>
            </a:r>
            <a:r>
              <a:rPr lang="en-US" sz="2400" dirty="0" smtClean="0">
                <a:latin typeface="Tahoma" pitchFamily="34" charset="0"/>
                <a:cs typeface="Tahoma" pitchFamily="34" charset="0"/>
                <a:hlinkClick r:id="rId3"/>
              </a:rPr>
              <a:t>http://www.in.gov/indot/2706.htm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Project webpage </a:t>
            </a:r>
            <a:r>
              <a:rPr lang="en-US" sz="2400" dirty="0">
                <a:latin typeface="Tahoma" pitchFamily="34" charset="0"/>
                <a:cs typeface="Tahoma" pitchFamily="34" charset="0"/>
                <a:hlinkClick r:id="rId4"/>
              </a:rPr>
              <a:t>http://</a:t>
            </a:r>
            <a:r>
              <a:rPr lang="en-US" sz="2400" dirty="0" smtClean="0">
                <a:latin typeface="Tahoma" pitchFamily="34" charset="0"/>
                <a:cs typeface="Tahoma" pitchFamily="34" charset="0"/>
                <a:hlinkClick r:id="rId4"/>
              </a:rPr>
              <a:t>www.in.gov/indot/2423.htm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Roundabout Education web page </a:t>
            </a:r>
            <a:r>
              <a:rPr lang="en-US" sz="2400" dirty="0" smtClean="0">
                <a:latin typeface="Tahoma" pitchFamily="34" charset="0"/>
                <a:cs typeface="Tahoma" pitchFamily="34" charset="0"/>
                <a:hlinkClick r:id="rId5"/>
              </a:rPr>
              <a:t>http://www.in.gov/indot/3249.htm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 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Public Comment Session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5" name="Picture 5" descr="L:\Graphics\Logos\Client Logos_Seals\INDOT.LGO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981200"/>
            <a:ext cx="3009900" cy="3009900"/>
          </a:xfrm>
          <a:prstGeom prst="ellipse">
            <a:avLst/>
          </a:prstGeom>
          <a:ln w="63500" cap="rnd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Welcome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0010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Introduction of INDOT Project Team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Project Management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Design / Traffic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Environmental Services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Communications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Capital Programs    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PARSONS </a:t>
            </a:r>
          </a:p>
          <a:p>
            <a:pPr marL="742950" lvl="2" indent="-342900">
              <a:buSzPct val="60000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Design Team  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Recognition of elected &amp; local public officials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Public Meeting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3058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Sign-in at attendance table to be added to project mailing list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A copy of presentation and project documentation is available on-line via INDOT website</a:t>
            </a:r>
          </a:p>
          <a:p>
            <a:pPr lvl="1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Roundabout webpage </a:t>
            </a:r>
            <a:r>
              <a:rPr lang="en-US" sz="2000" dirty="0" smtClean="0">
                <a:latin typeface="Tahoma" pitchFamily="34" charset="0"/>
                <a:cs typeface="Tahoma" pitchFamily="34" charset="0"/>
                <a:hlinkClick r:id="rId3"/>
              </a:rPr>
              <a:t>http://www.in.gov/indot/3249.htm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US 50 North Vernon webpage </a:t>
            </a:r>
            <a:r>
              <a:rPr lang="en-US" sz="2000" dirty="0" smtClean="0">
                <a:latin typeface="Tahoma" pitchFamily="34" charset="0"/>
                <a:cs typeface="Tahoma" pitchFamily="34" charset="0"/>
                <a:hlinkClick r:id="rId4"/>
              </a:rPr>
              <a:t>http://www.in.gov/indot/projects/2423.htm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INDOT 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Seymour District page </a:t>
            </a:r>
            <a:r>
              <a:rPr lang="en-US" sz="2000" dirty="0">
                <a:latin typeface="Tahoma" pitchFamily="34" charset="0"/>
                <a:cs typeface="Tahoma" pitchFamily="34" charset="0"/>
                <a:hlinkClick r:id="rId5"/>
              </a:rPr>
              <a:t>http://</a:t>
            </a:r>
            <a:r>
              <a:rPr lang="en-US" sz="2000" dirty="0" smtClean="0">
                <a:latin typeface="Tahoma" pitchFamily="34" charset="0"/>
                <a:cs typeface="Tahoma" pitchFamily="34" charset="0"/>
                <a:hlinkClick r:id="rId5"/>
              </a:rPr>
              <a:t>www.in.gov/indot/2706.htm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Public notice publishing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: 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The North Vernon Sun &amp; Plain Dealer   </a:t>
            </a:r>
          </a:p>
          <a:p>
            <a:pPr lvl="2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Tuesday, September 6</a:t>
            </a:r>
            <a:r>
              <a:rPr lang="en-US" sz="2000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2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Thursday, September 8</a:t>
            </a:r>
            <a:r>
              <a:rPr lang="en-US" sz="2000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 </a:t>
            </a:r>
          </a:p>
          <a:p>
            <a:pPr lvl="1">
              <a:buClr>
                <a:srgbClr val="3333CC"/>
              </a:buClr>
              <a:buSzPct val="60000"/>
              <a:buNone/>
            </a:pPr>
            <a:endParaRPr lang="en-US" sz="20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 smtClean="0"/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Stakeholders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Indiana Department of Transportation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Indiana Division, Federal Highway Administration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Jennings County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City of North Vernon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Schools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Community residents &amp; citizens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Commuters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Businesses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Emergency services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Farming industries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Trucking industries  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Location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44958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U.S. 50 &amp; S.R. 750</a:t>
            </a:r>
          </a:p>
          <a:p>
            <a:pPr lvl="1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West side of North Vernon </a:t>
            </a:r>
          </a:p>
          <a:p>
            <a:pPr marL="457200" lvl="1" indent="0">
              <a:spcAft>
                <a:spcPts val="600"/>
              </a:spcAft>
              <a:buClr>
                <a:srgbClr val="3333CC"/>
              </a:buClr>
              <a:buSzPct val="60000"/>
              <a:buNone/>
            </a:pP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53000" y="914400"/>
            <a:ext cx="4495800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>
                <a:latin typeface="Tahoma" pitchFamily="34" charset="0"/>
                <a:cs typeface="Tahoma" pitchFamily="34" charset="0"/>
              </a:rPr>
              <a:t>U.S. 50 &amp; S.R. 750</a:t>
            </a:r>
          </a:p>
          <a:p>
            <a:pPr lvl="1"/>
            <a:r>
              <a:rPr lang="en-US" sz="2000" b="1" kern="0" dirty="0" smtClean="0">
                <a:latin typeface="Tahoma" pitchFamily="34" charset="0"/>
                <a:cs typeface="Tahoma" pitchFamily="34" charset="0"/>
              </a:rPr>
              <a:t>East of North Vernon </a:t>
            </a:r>
          </a:p>
          <a:p>
            <a:pPr marL="457200" lvl="1" indent="0">
              <a:spcAft>
                <a:spcPts val="60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endParaRPr lang="en-US" sz="2200" kern="0" dirty="0" smtClean="0">
              <a:solidFill>
                <a:srgbClr val="FF0000"/>
              </a:solidFill>
            </a:endParaRPr>
          </a:p>
          <a:p>
            <a:pPr lvl="1" algn="just">
              <a:buClr>
                <a:srgbClr val="3333CC"/>
              </a:buClr>
              <a:buSzPct val="60000"/>
              <a:buFont typeface="Wingdings" pitchFamily="2" charset="2"/>
              <a:buNone/>
            </a:pPr>
            <a:endParaRPr lang="en-US" sz="2200" kern="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77" y="1776046"/>
            <a:ext cx="8153400" cy="41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9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Overview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Safety Project</a:t>
            </a:r>
          </a:p>
          <a:p>
            <a:pPr marL="0" indent="0">
              <a:buNone/>
            </a:pP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Intersection Improvement </a:t>
            </a:r>
          </a:p>
          <a:p>
            <a:pPr marL="0" indent="0">
              <a:buNone/>
            </a:pP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Purpose and Need: </a:t>
            </a:r>
          </a:p>
          <a:p>
            <a:pPr lvl="1">
              <a:spcAft>
                <a:spcPts val="600"/>
              </a:spcAft>
              <a:buClr>
                <a:srgbClr val="3333CC"/>
              </a:buClr>
              <a:buSzPct val="60000"/>
            </a:pPr>
            <a:r>
              <a:rPr lang="en-US" sz="2400" dirty="0"/>
              <a:t>to improve overall traffic operation and safety through the </a:t>
            </a:r>
            <a:r>
              <a:rPr lang="en-US" sz="2400" dirty="0" smtClean="0"/>
              <a:t>intersection</a:t>
            </a:r>
          </a:p>
          <a:p>
            <a:pPr marL="457200" lvl="1" indent="0">
              <a:spcAft>
                <a:spcPts val="600"/>
              </a:spcAft>
              <a:buClr>
                <a:srgbClr val="3333CC"/>
              </a:buClr>
              <a:buSzPct val="60000"/>
              <a:buNone/>
            </a:pPr>
            <a:endParaRPr lang="en-US" sz="2200" dirty="0" smtClean="0"/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83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How is a Roundabout Safer?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15285"/>
            <a:ext cx="8178798" cy="524793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b="1" dirty="0" smtClean="0"/>
              <a:t>U.S. </a:t>
            </a:r>
            <a:r>
              <a:rPr lang="en-US" b="1" dirty="0"/>
              <a:t>DOT Federal Highway Administration Statistics</a:t>
            </a:r>
          </a:p>
          <a:p>
            <a:pPr marL="746125" lvl="1" indent="-288925">
              <a:buClr>
                <a:srgbClr val="3333CC"/>
              </a:buClr>
            </a:pPr>
            <a:r>
              <a:rPr lang="en-US" sz="2400" dirty="0" smtClean="0"/>
              <a:t>Traditional </a:t>
            </a:r>
            <a:r>
              <a:rPr lang="en-US" sz="2400" dirty="0"/>
              <a:t>intersections account for: </a:t>
            </a:r>
          </a:p>
          <a:p>
            <a:pPr marL="1147763" lvl="1" indent="-233363">
              <a:buClr>
                <a:srgbClr val="3333CC"/>
              </a:buClr>
            </a:pPr>
            <a:r>
              <a:rPr lang="en-US" sz="2000" b="1" dirty="0" smtClean="0">
                <a:solidFill>
                  <a:srgbClr val="FF0000"/>
                </a:solidFill>
              </a:rPr>
              <a:t>45</a:t>
            </a:r>
            <a:r>
              <a:rPr lang="en-US" sz="2000" b="1" dirty="0">
                <a:solidFill>
                  <a:srgbClr val="FF0000"/>
                </a:solidFill>
              </a:rPr>
              <a:t>% of all crashes </a:t>
            </a:r>
            <a:r>
              <a:rPr lang="en-US" sz="2000" b="1" dirty="0" smtClean="0">
                <a:solidFill>
                  <a:srgbClr val="FF0000"/>
                </a:solidFill>
              </a:rPr>
              <a:t>– </a:t>
            </a:r>
            <a:r>
              <a:rPr lang="en-US" sz="2000" b="1" i="1" dirty="0">
                <a:solidFill>
                  <a:srgbClr val="FF0000"/>
                </a:solidFill>
              </a:rPr>
              <a:t>FHWA</a:t>
            </a:r>
            <a:endParaRPr lang="en-US" sz="2000" b="1" dirty="0">
              <a:solidFill>
                <a:srgbClr val="FF0000"/>
              </a:solidFill>
            </a:endParaRPr>
          </a:p>
          <a:p>
            <a:pPr marL="1147763" lvl="1" indent="-233363">
              <a:buClr>
                <a:srgbClr val="3333CC"/>
              </a:buClr>
            </a:pPr>
            <a:r>
              <a:rPr lang="en-US" sz="2000" b="1" dirty="0" smtClean="0">
                <a:solidFill>
                  <a:srgbClr val="FF0000"/>
                </a:solidFill>
              </a:rPr>
              <a:t>33</a:t>
            </a:r>
            <a:r>
              <a:rPr lang="en-US" sz="2000" b="1" dirty="0">
                <a:solidFill>
                  <a:srgbClr val="FF0000"/>
                </a:solidFill>
              </a:rPr>
              <a:t>% of all traffic fatalities – </a:t>
            </a:r>
            <a:r>
              <a:rPr lang="en-US" sz="2000" b="1" i="1" dirty="0">
                <a:solidFill>
                  <a:srgbClr val="FF0000"/>
                </a:solidFill>
              </a:rPr>
              <a:t>FHWA</a:t>
            </a:r>
            <a:endParaRPr lang="en-US" sz="2000" b="1" dirty="0">
              <a:solidFill>
                <a:srgbClr val="FF0000"/>
              </a:solidFill>
            </a:endParaRPr>
          </a:p>
          <a:p>
            <a:pPr marL="746125" indent="-287338">
              <a:buClr>
                <a:srgbClr val="3333CC"/>
              </a:buClr>
            </a:pPr>
            <a:r>
              <a:rPr lang="en-US" sz="2400" dirty="0" smtClean="0"/>
              <a:t>Compared </a:t>
            </a:r>
            <a:r>
              <a:rPr lang="en-US" sz="2400" dirty="0"/>
              <a:t>to traditional intersections roundabouts:</a:t>
            </a:r>
          </a:p>
          <a:p>
            <a:pPr marL="1147763" lvl="1" indent="-233363">
              <a:buClr>
                <a:srgbClr val="3333CC"/>
              </a:buClr>
            </a:pPr>
            <a:r>
              <a:rPr lang="en-US" sz="2000" b="1" dirty="0">
                <a:solidFill>
                  <a:srgbClr val="00B050"/>
                </a:solidFill>
              </a:rPr>
              <a:t>Reduce fatalities and injuries by 82% – </a:t>
            </a:r>
            <a:r>
              <a:rPr lang="en-US" sz="2000" b="1" i="1" dirty="0">
                <a:solidFill>
                  <a:srgbClr val="00B050"/>
                </a:solidFill>
              </a:rPr>
              <a:t>FHWA</a:t>
            </a:r>
            <a:endParaRPr lang="en-US" sz="2000" b="1" dirty="0">
              <a:solidFill>
                <a:srgbClr val="00B050"/>
              </a:solidFill>
            </a:endParaRPr>
          </a:p>
          <a:p>
            <a:pPr marL="1147763" lvl="1" indent="-233363">
              <a:buClr>
                <a:srgbClr val="3333CC"/>
              </a:buClr>
            </a:pPr>
            <a:r>
              <a:rPr lang="en-US" sz="2000" b="1" dirty="0">
                <a:solidFill>
                  <a:srgbClr val="00B050"/>
                </a:solidFill>
              </a:rPr>
              <a:t>Reduce total crashes by 44% – </a:t>
            </a:r>
            <a:r>
              <a:rPr lang="en-US" sz="2000" b="1" i="1" dirty="0">
                <a:solidFill>
                  <a:srgbClr val="00B050"/>
                </a:solidFill>
              </a:rPr>
              <a:t>FHWA</a:t>
            </a:r>
            <a:endParaRPr lang="en-US" sz="2000" b="1" dirty="0">
              <a:solidFill>
                <a:srgbClr val="00B050"/>
              </a:solidFill>
            </a:endParaRPr>
          </a:p>
          <a:p>
            <a:pPr marL="1147763" lvl="1" indent="-233363">
              <a:buClr>
                <a:srgbClr val="3333CC"/>
              </a:buClr>
            </a:pPr>
            <a:r>
              <a:rPr lang="en-US" sz="2000" dirty="0"/>
              <a:t>Require vehicles to travel at lower speeds</a:t>
            </a:r>
          </a:p>
          <a:p>
            <a:pPr marL="0" lvl="1" indent="0">
              <a:buNone/>
            </a:pPr>
            <a:endParaRPr lang="en-US" sz="2400" i="1" dirty="0" smtClean="0"/>
          </a:p>
          <a:p>
            <a:pPr marL="0" lvl="1" indent="0">
              <a:spcAft>
                <a:spcPts val="1200"/>
              </a:spcAft>
              <a:buNone/>
            </a:pPr>
            <a:r>
              <a:rPr lang="en-US" sz="2200" b="1" i="1" dirty="0" smtClean="0"/>
              <a:t>For </a:t>
            </a:r>
            <a:r>
              <a:rPr lang="en-US" sz="2200" b="1" i="1" dirty="0"/>
              <a:t>more information: </a:t>
            </a:r>
            <a:r>
              <a:rPr lang="en-US" sz="2200" u="sng" dirty="0">
                <a:hlinkClick r:id="rId3"/>
              </a:rPr>
              <a:t>http://safety.fhwa.dot.gov/intersection/innovative/roundabouts</a:t>
            </a:r>
            <a:r>
              <a:rPr lang="en-US" sz="2200" u="sng" dirty="0" smtClean="0">
                <a:hlinkClick r:id="rId3"/>
              </a:rPr>
              <a:t>/</a:t>
            </a:r>
            <a:endParaRPr lang="en-US" sz="2200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09639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Benefits of a Roundabout  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Enhances Safety 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Roundabouts reduce the number of potential accident points within an intersection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75% fewer conflict points than four-way intersections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Slower vehicle speeds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Reduces the severity of crashes 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Efficient traffic flow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Reduces need for turn lanes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Improves traffic flow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Community benefits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Reduces congestion </a:t>
            </a:r>
          </a:p>
          <a:p>
            <a:pPr lvl="1"/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Aesthetic landscaping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buNone/>
            </a:pPr>
            <a:endParaRPr lang="en-US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8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ends">
  <a:themeElements>
    <a:clrScheme name="3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10833</TotalTime>
  <Words>926</Words>
  <Application>Microsoft Office PowerPoint</Application>
  <PresentationFormat>On-screen Show (4:3)</PresentationFormat>
  <Paragraphs>253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Elephant</vt:lpstr>
      <vt:lpstr>Tahoma</vt:lpstr>
      <vt:lpstr>Times New Roman</vt:lpstr>
      <vt:lpstr>Wingdings</vt:lpstr>
      <vt:lpstr>3_Blends</vt:lpstr>
      <vt:lpstr>PowerPoint Presentation</vt:lpstr>
      <vt:lpstr>Welcome</vt:lpstr>
      <vt:lpstr>Welcome</vt:lpstr>
      <vt:lpstr>Public Meeting</vt:lpstr>
      <vt:lpstr>Project Stakeholders</vt:lpstr>
      <vt:lpstr>Project Location</vt:lpstr>
      <vt:lpstr>Project Overview</vt:lpstr>
      <vt:lpstr>How is a Roundabout Safer? </vt:lpstr>
      <vt:lpstr>Benefits of a Roundabout   </vt:lpstr>
      <vt:lpstr>Roundabouts Enhance Safety  </vt:lpstr>
      <vt:lpstr>Roundabouts Enhance Safety </vt:lpstr>
      <vt:lpstr>What is a Roundabout? </vt:lpstr>
      <vt:lpstr>What is a Roundabout? </vt:lpstr>
      <vt:lpstr>What is NOT a Roundabout? </vt:lpstr>
      <vt:lpstr>West Roundabout </vt:lpstr>
      <vt:lpstr>East Roundabout</vt:lpstr>
      <vt:lpstr>Key Factors for these locations  </vt:lpstr>
      <vt:lpstr>Roundabout Outreach &amp; Education</vt:lpstr>
      <vt:lpstr>PowerPoint Presentation</vt:lpstr>
      <vt:lpstr>PowerPoint Presentation</vt:lpstr>
      <vt:lpstr>Project Schedule</vt:lpstr>
      <vt:lpstr>Feedback</vt:lpstr>
      <vt:lpstr>Submit Public Comments</vt:lpstr>
      <vt:lpstr>Next Steps</vt:lpstr>
      <vt:lpstr>Project Resource Locations </vt:lpstr>
      <vt:lpstr>Thank You</vt:lpstr>
      <vt:lpstr>Public Comment Session</vt:lpstr>
    </vt:vector>
  </TitlesOfParts>
  <Company>Indiana Department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Business Information and Technology Solutions</dc:creator>
  <cp:lastModifiedBy>Mcclure, Tyler</cp:lastModifiedBy>
  <cp:revision>859</cp:revision>
  <cp:lastPrinted>2016-09-13T14:33:19Z</cp:lastPrinted>
  <dcterms:created xsi:type="dcterms:W3CDTF">2006-07-17T19:52:40Z</dcterms:created>
  <dcterms:modified xsi:type="dcterms:W3CDTF">2016-09-16T15:25:15Z</dcterms:modified>
</cp:coreProperties>
</file>