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488" r:id="rId2"/>
    <p:sldId id="786" r:id="rId3"/>
    <p:sldId id="817" r:id="rId4"/>
    <p:sldId id="954" r:id="rId5"/>
    <p:sldId id="947" r:id="rId6"/>
    <p:sldId id="940" r:id="rId7"/>
    <p:sldId id="788" r:id="rId8"/>
    <p:sldId id="946" r:id="rId9"/>
    <p:sldId id="932" r:id="rId10"/>
    <p:sldId id="933" r:id="rId11"/>
    <p:sldId id="938" r:id="rId12"/>
    <p:sldId id="957" r:id="rId13"/>
    <p:sldId id="956" r:id="rId14"/>
    <p:sldId id="951" r:id="rId15"/>
    <p:sldId id="889" r:id="rId16"/>
    <p:sldId id="941" r:id="rId17"/>
    <p:sldId id="942" r:id="rId18"/>
    <p:sldId id="908" r:id="rId19"/>
    <p:sldId id="953" r:id="rId20"/>
    <p:sldId id="950" r:id="rId21"/>
    <p:sldId id="934" r:id="rId22"/>
    <p:sldId id="949" r:id="rId23"/>
    <p:sldId id="944" r:id="rId24"/>
    <p:sldId id="897" r:id="rId25"/>
    <p:sldId id="955" r:id="rId26"/>
    <p:sldId id="795" r:id="rId27"/>
    <p:sldId id="819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E20"/>
    <a:srgbClr val="333399"/>
    <a:srgbClr val="3333CC"/>
    <a:srgbClr val="330000"/>
    <a:srgbClr val="FFFFFF"/>
    <a:srgbClr val="99CCFF"/>
    <a:srgbClr val="A3A3E0"/>
    <a:srgbClr val="6B6BD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77150" autoAdjust="0"/>
  </p:normalViewPr>
  <p:slideViewPr>
    <p:cSldViewPr>
      <p:cViewPr varScale="1">
        <p:scale>
          <a:sx n="89" d="100"/>
          <a:sy n="89" d="100"/>
        </p:scale>
        <p:origin x="5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992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59AB9836-D45A-4515-95B8-3476BB0F565B}" type="datetimeFigureOut">
              <a:rPr lang="en-US"/>
              <a:pPr>
                <a:defRPr/>
              </a:pPr>
              <a:t>5/16/2016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1264"/>
            <a:ext cx="3038475" cy="46355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31264"/>
            <a:ext cx="3038475" cy="46355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014B20B4-C581-4ED5-A940-517DDF097F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958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9A449696-5772-4345-BD1F-0F95725FA9C7}" type="datetimeFigureOut">
              <a:rPr lang="en-US"/>
              <a:pPr>
                <a:defRPr/>
              </a:pPr>
              <a:t>5/16/2016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1475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1264"/>
            <a:ext cx="3038475" cy="46355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31264"/>
            <a:ext cx="3038475" cy="46355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5A29CA73-FB4E-4F52-B708-EEDAF426F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784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62455A-C7B6-4FC3-82BB-1985690B46ED}" type="slidenum">
              <a:rPr lang="en-US" smtClean="0">
                <a:latin typeface="Tahoma" pitchFamily="34" charset="0"/>
              </a:rPr>
              <a:pPr/>
              <a:t>1</a:t>
            </a:fld>
            <a:endParaRPr lang="en-US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13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Needs to reflect Waterworks Road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2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Absorbing KY bridge into IN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2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871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72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46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56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81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</a:t>
            </a:r>
            <a:r>
              <a:rPr lang="en-US" baseline="0" dirty="0" smtClean="0"/>
              <a:t> This is a good time to explain how long the public can expect the project to last.</a:t>
            </a:r>
          </a:p>
          <a:p>
            <a:r>
              <a:rPr lang="en-US" baseline="0" dirty="0" smtClean="0"/>
              <a:t>Do not talk in “Construction Seasons” – the public doesn’t know what that means.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81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</a:t>
            </a:r>
            <a:r>
              <a:rPr lang="en-US" baseline="0" dirty="0" smtClean="0"/>
              <a:t> This is a good time to explain how long the public can expect the project to last.</a:t>
            </a:r>
          </a:p>
          <a:p>
            <a:r>
              <a:rPr lang="en-US" baseline="0" dirty="0" smtClean="0"/>
              <a:t>Do not talk in “Construction Seasons” – the public doesn’t know what that means.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81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2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GOOD EVENING…… MY NAME IS MARY WRIGHT  INDOT. I APPRECIATE EVERYONE TAKING THE TIME TO ATTEND THIS AFTERNOON</a:t>
            </a:r>
          </a:p>
          <a:p>
            <a:endParaRPr lang="en-US" dirty="0"/>
          </a:p>
          <a:p>
            <a:r>
              <a:rPr lang="en-US" dirty="0"/>
              <a:t>THE AGENDA IS SIMPLE - 	PRESENTATIONS – AND THEN ADJOURN BACK TO THE OPEN HOUSE</a:t>
            </a:r>
          </a:p>
          <a:p>
            <a:endParaRPr lang="en-US" dirty="0" smtClean="0"/>
          </a:p>
          <a:p>
            <a:r>
              <a:rPr lang="en-US" baseline="0" dirty="0" smtClean="0"/>
              <a:t>Kate Francis - Project Manager</a:t>
            </a:r>
          </a:p>
          <a:p>
            <a:r>
              <a:rPr lang="en-US" baseline="0" dirty="0" smtClean="0"/>
              <a:t>Mike Matel – Bridge Project Manager – Butler Fairman &amp; Seufert </a:t>
            </a:r>
          </a:p>
          <a:p>
            <a:r>
              <a:rPr lang="en-US" baseline="0" dirty="0" smtClean="0"/>
              <a:t>Jason Tiller – Media Relations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KTC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17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2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2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935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49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0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04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FOR COMING TONIGHT.  PLEASE STAY AFTER SO REPRESENTATIVES CAN ANSWER YOUR QUESTIONS AND CAN DISCUSS ANY OF YOUR CONCERNS….</a:t>
            </a:r>
          </a:p>
          <a:p>
            <a:r>
              <a:rPr lang="en-US" dirty="0"/>
              <a:t> </a:t>
            </a:r>
          </a:p>
          <a:p>
            <a:r>
              <a:rPr lang="en-US" i="1" dirty="0"/>
              <a:t>THANK   School</a:t>
            </a:r>
            <a:endParaRPr lang="en-US" dirty="0"/>
          </a:p>
          <a:p>
            <a:r>
              <a:rPr lang="en-US" i="1" dirty="0"/>
              <a:t> </a:t>
            </a:r>
            <a:endParaRPr lang="en-US" dirty="0"/>
          </a:p>
          <a:p>
            <a:r>
              <a:rPr lang="en-US" dirty="0"/>
              <a:t>THANKS AGAIN AND HAVE A GOOD EVENING.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76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38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Make sure INDIANA KENTUCKY line is very clearly illustrated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74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baseline="0" dirty="0" smtClean="0">
                <a:solidFill>
                  <a:srgbClr val="C00000"/>
                </a:solidFill>
              </a:rPr>
              <a:t>Extensive over the last year</a:t>
            </a:r>
          </a:p>
          <a:p>
            <a:endParaRPr lang="en-US" b="1" baseline="0" dirty="0" smtClean="0">
              <a:solidFill>
                <a:srgbClr val="C00000"/>
              </a:solidFill>
            </a:endParaRPr>
          </a:p>
          <a:p>
            <a:r>
              <a:rPr lang="en-US" b="1" baseline="0" dirty="0" smtClean="0">
                <a:solidFill>
                  <a:srgbClr val="C00000"/>
                </a:solidFill>
              </a:rPr>
              <a:t>Shared costs all 8 bridges…but not the pavement</a:t>
            </a:r>
          </a:p>
          <a:p>
            <a:r>
              <a:rPr lang="en-US" b="1" baseline="0" dirty="0" smtClean="0">
                <a:solidFill>
                  <a:srgbClr val="C00000"/>
                </a:solidFill>
              </a:rPr>
              <a:t>News in Aug 2015</a:t>
            </a:r>
          </a:p>
          <a:p>
            <a:r>
              <a:rPr lang="en-US" b="1" baseline="0" dirty="0" smtClean="0">
                <a:solidFill>
                  <a:srgbClr val="C00000"/>
                </a:solidFill>
              </a:rPr>
              <a:t>Emergency Mgmt Sept 2015</a:t>
            </a:r>
          </a:p>
          <a:p>
            <a:r>
              <a:rPr lang="en-US" b="1" baseline="0" dirty="0" smtClean="0">
                <a:solidFill>
                  <a:srgbClr val="C00000"/>
                </a:solidFill>
              </a:rPr>
              <a:t>PODI FHWA Spring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495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637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baseline="0" dirty="0" smtClean="0">
                <a:solidFill>
                  <a:srgbClr val="C00000"/>
                </a:solidFill>
              </a:rPr>
              <a:t>Don’t talk about taking lanes yet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495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Picture needs to reflect all of Kentucky 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2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drivers don’t even realize that there is a bridge here…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C4F6-E1AD-47D1-BA41-A91D9A0D210A}" type="datetime1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3333CC"/>
              </a:buClr>
              <a:buSzPct val="60000"/>
              <a:defRPr b="1"/>
            </a:lvl1pPr>
            <a:lvl2pPr>
              <a:buClr>
                <a:srgbClr val="3333CC"/>
              </a:buClr>
              <a:buSzPct val="60000"/>
              <a:defRPr/>
            </a:lvl2pPr>
            <a:lvl3pPr>
              <a:buClr>
                <a:srgbClr val="3333CC"/>
              </a:buClr>
              <a:buSzPct val="60000"/>
              <a:defRPr/>
            </a:lvl3pPr>
            <a:lvl4pPr>
              <a:buClr>
                <a:srgbClr val="3333CC"/>
              </a:buClr>
              <a:buSzPct val="60000"/>
              <a:defRPr/>
            </a:lvl4pPr>
            <a:lvl5pPr>
              <a:buClr>
                <a:srgbClr val="3333CC"/>
              </a:buClr>
              <a:buSzPct val="6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313F-7028-4318-A866-77E3C3A02EA8}" type="datetime1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  <a:prstGeom prst="rect">
            <a:avLst/>
          </a:prstGeom>
        </p:spPr>
        <p:txBody>
          <a:bodyPr vert="eaVert"/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3333CC"/>
              </a:buClr>
              <a:buSzPct val="60000"/>
              <a:defRPr/>
            </a:lvl1pPr>
            <a:lvl2pPr>
              <a:buClr>
                <a:srgbClr val="3333CC"/>
              </a:buClr>
              <a:buSzPct val="60000"/>
              <a:defRPr/>
            </a:lvl2pPr>
            <a:lvl3pPr>
              <a:buClr>
                <a:srgbClr val="3333CC"/>
              </a:buClr>
              <a:buSzPct val="60000"/>
              <a:defRPr/>
            </a:lvl3pPr>
            <a:lvl4pPr>
              <a:buClr>
                <a:srgbClr val="3333CC"/>
              </a:buClr>
              <a:buSzPct val="60000"/>
              <a:defRPr/>
            </a:lvl4pPr>
            <a:lvl5pPr>
              <a:buClr>
                <a:srgbClr val="3333CC"/>
              </a:buClr>
              <a:buSzPct val="6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6808-7858-40AD-A3AD-5D3DE158C2B6}" type="datetime1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buFont typeface="Wingdings" pitchFamily="2" charset="2"/>
              <a:buChar char="n"/>
              <a:defRPr b="1"/>
            </a:lvl1pPr>
            <a:lvl2pPr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lvl2pPr>
            <a:lvl3pPr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lvl3pPr>
            <a:lvl4pPr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lvl4pPr>
            <a:lvl5pPr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C4F6-E1AD-47D1-BA41-A91D9A0D210A}" type="datetime1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C4F6-E1AD-47D1-BA41-A91D9A0D210A}" type="datetime1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defRPr sz="2800"/>
            </a:lvl1pPr>
            <a:lvl2pPr>
              <a:buClr>
                <a:srgbClr val="3333CC"/>
              </a:buClr>
              <a:buSzPct val="60000"/>
              <a:defRPr sz="2400"/>
            </a:lvl2pPr>
            <a:lvl3pPr>
              <a:buClr>
                <a:srgbClr val="3333CC"/>
              </a:buClr>
              <a:buSzPct val="60000"/>
              <a:defRPr sz="2000"/>
            </a:lvl3pPr>
            <a:lvl4pPr>
              <a:buClr>
                <a:srgbClr val="3333CC"/>
              </a:buClr>
              <a:buSzPct val="60000"/>
              <a:defRPr sz="1800"/>
            </a:lvl4pPr>
            <a:lvl5pPr>
              <a:buClr>
                <a:srgbClr val="3333CC"/>
              </a:buClr>
              <a:buSzPct val="60000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defRPr sz="2800"/>
            </a:lvl1pPr>
            <a:lvl2pPr>
              <a:buClr>
                <a:srgbClr val="3333CC"/>
              </a:buClr>
              <a:buSzPct val="60000"/>
              <a:defRPr sz="2400"/>
            </a:lvl2pPr>
            <a:lvl3pPr>
              <a:buClr>
                <a:srgbClr val="3333CC"/>
              </a:buClr>
              <a:buSzPct val="60000"/>
              <a:defRPr sz="2000"/>
            </a:lvl3pPr>
            <a:lvl4pPr>
              <a:buClr>
                <a:srgbClr val="3333CC"/>
              </a:buClr>
              <a:buSzPct val="60000"/>
              <a:defRPr sz="1800"/>
            </a:lvl4pPr>
            <a:lvl5pPr>
              <a:buClr>
                <a:srgbClr val="3333CC"/>
              </a:buClr>
              <a:buSzPct val="60000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0E58-3AB1-40AE-8E36-643417FE82EA}" type="datetime1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803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29736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defRPr sz="2400"/>
            </a:lvl1pPr>
            <a:lvl2pPr>
              <a:buClr>
                <a:srgbClr val="3333CC"/>
              </a:buClr>
              <a:buSzPct val="60000"/>
              <a:defRPr sz="2000"/>
            </a:lvl2pPr>
            <a:lvl3pPr>
              <a:buClr>
                <a:srgbClr val="3333CC"/>
              </a:buClr>
              <a:buSzPct val="60000"/>
              <a:defRPr sz="1800"/>
            </a:lvl3pPr>
            <a:lvl4pPr>
              <a:buClr>
                <a:srgbClr val="3333CC"/>
              </a:buClr>
              <a:buSzPct val="60000"/>
              <a:defRPr sz="1600"/>
            </a:lvl4pPr>
            <a:lvl5pPr>
              <a:buClr>
                <a:srgbClr val="3333CC"/>
              </a:buClr>
              <a:buSzPct val="60000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14400"/>
            <a:ext cx="4041775" cy="803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29736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defRPr sz="2400"/>
            </a:lvl1pPr>
            <a:lvl2pPr>
              <a:buClr>
                <a:srgbClr val="3333CC"/>
              </a:buClr>
              <a:buSzPct val="60000"/>
              <a:defRPr sz="2000"/>
            </a:lvl2pPr>
            <a:lvl3pPr>
              <a:buClr>
                <a:srgbClr val="3333CC"/>
              </a:buClr>
              <a:buSzPct val="60000"/>
              <a:defRPr sz="1800"/>
            </a:lvl3pPr>
            <a:lvl4pPr>
              <a:buClr>
                <a:srgbClr val="3333CC"/>
              </a:buClr>
              <a:buSzPct val="60000"/>
              <a:defRPr sz="1600"/>
            </a:lvl4pPr>
            <a:lvl5pPr>
              <a:buClr>
                <a:srgbClr val="3333CC"/>
              </a:buClr>
              <a:buSzPct val="60000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9AC6-E25C-4641-ACAB-EDCF3E487298}" type="datetime1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88A5-CED0-4309-879B-F76FBD60A4B5}" type="datetime1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4570-CF39-4CC0-8078-D5F2D1DDAB1D}" type="datetime1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82550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defRPr sz="3200" b="1"/>
            </a:lvl1pPr>
            <a:lvl2pPr>
              <a:buClr>
                <a:srgbClr val="3333CC"/>
              </a:buClr>
              <a:buSzPct val="60000"/>
              <a:defRPr sz="2800"/>
            </a:lvl2pPr>
            <a:lvl3pPr>
              <a:buClr>
                <a:srgbClr val="3333CC"/>
              </a:buClr>
              <a:buSzPct val="60000"/>
              <a:defRPr sz="2400"/>
            </a:lvl3pPr>
            <a:lvl4pPr>
              <a:buClr>
                <a:srgbClr val="3333CC"/>
              </a:buClr>
              <a:buSzPct val="60000"/>
              <a:defRPr sz="2000"/>
            </a:lvl4pPr>
            <a:lvl5pPr>
              <a:buClr>
                <a:srgbClr val="3333CC"/>
              </a:buClr>
              <a:buSzPct val="60000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2D07-308C-4AE8-92C8-EB357E5D3D47}" type="datetime1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541D-7BE5-408F-A32A-F6D35F8606C2}" type="datetime1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 l="2381" r="3324"/>
          <a:stretch>
            <a:fillRect/>
          </a:stretch>
        </p:blipFill>
        <p:spPr bwMode="auto">
          <a:xfrm>
            <a:off x="0" y="5760625"/>
            <a:ext cx="9144000" cy="10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1"/>
          <p:cNvPicPr>
            <a:picLocks noChangeAspect="1" noChangeArrowheads="1"/>
          </p:cNvPicPr>
          <p:nvPr/>
        </p:nvPicPr>
        <p:blipFill>
          <a:blip r:embed="rId14" cstate="print"/>
          <a:srcRect l="3943" t="22694" r="2365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010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985C4F6-E1AD-47D1-BA41-A91D9A0D210A}" type="datetime1">
              <a:rPr lang="en-US" smtClean="0"/>
              <a:pPr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56907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152400" y="914400"/>
            <a:ext cx="8839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000066"/>
              </a:solidFill>
            </a:endParaRPr>
          </a:p>
          <a:p>
            <a:pPr algn="ctr"/>
            <a:endParaRPr lang="en-US" sz="3200" b="1" dirty="0">
              <a:solidFill>
                <a:srgbClr val="000066"/>
              </a:solidFill>
            </a:endParaRPr>
          </a:p>
          <a:p>
            <a:pPr algn="ctr"/>
            <a:endParaRPr lang="en-US" sz="2000" dirty="0">
              <a:solidFill>
                <a:srgbClr val="FDEE20"/>
              </a:solidFill>
            </a:endParaRPr>
          </a:p>
        </p:txBody>
      </p:sp>
      <p:pic>
        <p:nvPicPr>
          <p:cNvPr id="2051" name="Picture 10"/>
          <p:cNvPicPr>
            <a:picLocks noChangeAspect="1" noChangeArrowheads="1"/>
          </p:cNvPicPr>
          <p:nvPr/>
        </p:nvPicPr>
        <p:blipFill>
          <a:blip r:embed="rId3" cstate="print"/>
          <a:srcRect l="5345" t="3175" r="4108" b="3174"/>
          <a:stretch>
            <a:fillRect/>
          </a:stretch>
        </p:blipFill>
        <p:spPr bwMode="auto">
          <a:xfrm>
            <a:off x="0" y="13716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1269861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b="1" dirty="0">
              <a:solidFill>
                <a:srgbClr val="FDEE20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 41 RIVER BRIDGES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Rehabilitation Projects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Evansville to Henderson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May 2016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6:00 p.m.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5345668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prstMaterial="metal"/>
          </a:bodyPr>
          <a:lstStyle/>
          <a:p>
            <a:pPr algn="ctr"/>
            <a:r>
              <a:rPr lang="en-US" sz="2400" dirty="0" smtClean="0">
                <a:solidFill>
                  <a:srgbClr val="3333CC"/>
                </a:solidFill>
                <a:effectLst>
                  <a:outerShdw sx="110000" sy="110000" algn="ctr" rotWithShape="0">
                    <a:srgbClr val="000000">
                      <a:alpha val="0"/>
                    </a:srgbClr>
                  </a:outerShdw>
                </a:effectLst>
              </a:rPr>
              <a:t>Please silence electronic devices.</a:t>
            </a:r>
            <a:endParaRPr lang="en-US" sz="2400" dirty="0">
              <a:solidFill>
                <a:srgbClr val="3333CC"/>
              </a:solidFill>
              <a:effectLst>
                <a:outerShdw sx="110000" sy="11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Locations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838200"/>
            <a:ext cx="4800600" cy="5287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CC"/>
              </a:buClr>
            </a:pPr>
            <a:r>
              <a:rPr lang="en-US" dirty="0" err="1" smtClean="0"/>
              <a:t>Cheatam</a:t>
            </a:r>
            <a:r>
              <a:rPr lang="en-US" dirty="0" smtClean="0"/>
              <a:t> Slough</a:t>
            </a:r>
          </a:p>
          <a:p>
            <a:pPr lvl="1"/>
            <a:r>
              <a:rPr lang="en-US" dirty="0" smtClean="0"/>
              <a:t>Bridge decks being</a:t>
            </a:r>
            <a:br>
              <a:rPr lang="en-US" dirty="0" smtClean="0"/>
            </a:br>
            <a:r>
              <a:rPr lang="en-US" dirty="0" smtClean="0"/>
              <a:t>replaced</a:t>
            </a:r>
          </a:p>
          <a:p>
            <a:pPr lvl="1"/>
            <a:r>
              <a:rPr lang="en-US" dirty="0" smtClean="0"/>
              <a:t>Temporary bridge for</a:t>
            </a:r>
            <a:br>
              <a:rPr lang="en-US" dirty="0" smtClean="0"/>
            </a:br>
            <a:r>
              <a:rPr lang="en-US" dirty="0" smtClean="0"/>
              <a:t>crossover</a:t>
            </a:r>
          </a:p>
          <a:p>
            <a:pPr>
              <a:buClr>
                <a:srgbClr val="3333CC"/>
              </a:buClr>
            </a:pPr>
            <a:r>
              <a:rPr lang="en-US" dirty="0" smtClean="0"/>
              <a:t>Turning Restrictions</a:t>
            </a:r>
          </a:p>
          <a:p>
            <a:pPr lvl="1"/>
            <a:r>
              <a:rPr lang="en-US" dirty="0" smtClean="0"/>
              <a:t>No left turns between</a:t>
            </a:r>
            <a:br>
              <a:rPr lang="en-US" dirty="0" smtClean="0"/>
            </a:br>
            <a:r>
              <a:rPr lang="en-US" dirty="0" smtClean="0"/>
              <a:t>Waterworks Road</a:t>
            </a:r>
            <a:br>
              <a:rPr lang="en-US" dirty="0" smtClean="0"/>
            </a:br>
            <a:r>
              <a:rPr lang="en-US" dirty="0" smtClean="0"/>
              <a:t>and Shawnee Drive, both north and southbound lanes</a:t>
            </a:r>
          </a:p>
          <a:p>
            <a:pPr lvl="1">
              <a:buNone/>
            </a:pPr>
            <a:endParaRPr lang="en-US" dirty="0" smtClean="0"/>
          </a:p>
          <a:p>
            <a:pPr>
              <a:buClr>
                <a:srgbClr val="3333CC"/>
              </a:buClr>
              <a:buNone/>
            </a:pPr>
            <a:endParaRPr lang="en-US" dirty="0" smtClean="0"/>
          </a:p>
          <a:p>
            <a:pPr>
              <a:buClr>
                <a:srgbClr val="3333CC"/>
              </a:buClr>
            </a:pPr>
            <a:endParaRPr lang="en-US" dirty="0" smtClean="0"/>
          </a:p>
          <a:p>
            <a:pPr>
              <a:buClr>
                <a:srgbClr val="3333CC"/>
              </a:buClr>
            </a:pPr>
            <a:endParaRPr lang="en-US" dirty="0" smtClean="0"/>
          </a:p>
          <a:p>
            <a:pPr lvl="1">
              <a:buNone/>
            </a:pP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7255" y="1464945"/>
            <a:ext cx="4743450" cy="379476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Locations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838200"/>
            <a:ext cx="8229600" cy="5287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CC"/>
              </a:buClr>
            </a:pPr>
            <a:r>
              <a:rPr lang="en-US" dirty="0" smtClean="0"/>
              <a:t>Kentucky </a:t>
            </a:r>
            <a:br>
              <a:rPr lang="en-US" dirty="0" smtClean="0"/>
            </a:br>
            <a:r>
              <a:rPr lang="en-US" dirty="0" smtClean="0"/>
              <a:t>Ohio River Bridges</a:t>
            </a:r>
          </a:p>
          <a:p>
            <a:pPr lvl="1"/>
            <a:r>
              <a:rPr lang="en-US" sz="2400" dirty="0" smtClean="0"/>
              <a:t>Only southbound bridge</a:t>
            </a:r>
          </a:p>
          <a:p>
            <a:pPr lvl="1"/>
            <a:r>
              <a:rPr lang="en-US" sz="2400" dirty="0" smtClean="0"/>
              <a:t>Deck overlay</a:t>
            </a:r>
          </a:p>
          <a:p>
            <a:pPr lvl="1"/>
            <a:r>
              <a:rPr lang="en-US" sz="2400" dirty="0" smtClean="0"/>
              <a:t>90 to 120 days </a:t>
            </a:r>
            <a:br>
              <a:rPr lang="en-US" sz="2400" dirty="0" smtClean="0"/>
            </a:br>
            <a:r>
              <a:rPr lang="en-US" sz="2400" dirty="0" smtClean="0"/>
              <a:t>construction period for</a:t>
            </a:r>
            <a:br>
              <a:rPr lang="en-US" sz="2400" dirty="0" smtClean="0"/>
            </a:br>
            <a:r>
              <a:rPr lang="en-US" sz="2400" dirty="0" smtClean="0"/>
              <a:t>this location</a:t>
            </a:r>
          </a:p>
          <a:p>
            <a:pPr>
              <a:buClr>
                <a:srgbClr val="3333CC"/>
              </a:buClr>
              <a:buNone/>
            </a:pPr>
            <a:endParaRPr lang="en-US" dirty="0" smtClean="0"/>
          </a:p>
          <a:p>
            <a:pPr>
              <a:buClr>
                <a:srgbClr val="3333CC"/>
              </a:buClr>
            </a:pPr>
            <a:endParaRPr lang="en-US" dirty="0" smtClean="0"/>
          </a:p>
          <a:p>
            <a:pPr>
              <a:buClr>
                <a:srgbClr val="3333CC"/>
              </a:buClr>
            </a:pPr>
            <a:endParaRPr lang="en-US" dirty="0" smtClean="0"/>
          </a:p>
          <a:p>
            <a:pPr lvl="1">
              <a:buNone/>
            </a:pP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63961" y="1430825"/>
            <a:ext cx="5128391" cy="410271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Phases of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1</a:t>
            </a:r>
          </a:p>
          <a:p>
            <a:pPr lvl="1"/>
            <a:r>
              <a:rPr lang="en-US" dirty="0" smtClean="0"/>
              <a:t>MOT </a:t>
            </a:r>
          </a:p>
          <a:p>
            <a:pPr lvl="1"/>
            <a:r>
              <a:rPr lang="en-US" dirty="0" smtClean="0"/>
              <a:t>Main Span SBL</a:t>
            </a:r>
          </a:p>
          <a:p>
            <a:r>
              <a:rPr lang="en-US" dirty="0" smtClean="0"/>
              <a:t>Phase 2 </a:t>
            </a:r>
          </a:p>
          <a:p>
            <a:pPr lvl="1"/>
            <a:r>
              <a:rPr lang="en-US" dirty="0" smtClean="0"/>
              <a:t>NB</a:t>
            </a:r>
          </a:p>
          <a:p>
            <a:r>
              <a:rPr lang="en-US" dirty="0" smtClean="0"/>
              <a:t>Phase 3</a:t>
            </a:r>
          </a:p>
          <a:p>
            <a:pPr lvl="1"/>
            <a:r>
              <a:rPr lang="en-US" dirty="0" smtClean="0"/>
              <a:t>SB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Phase 1 Goals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4953000"/>
          </a:xfrm>
        </p:spPr>
        <p:txBody>
          <a:bodyPr/>
          <a:lstStyle/>
          <a:p>
            <a:r>
              <a:rPr lang="en-US" dirty="0" smtClean="0"/>
              <a:t>Primary Goals</a:t>
            </a:r>
          </a:p>
          <a:p>
            <a:pPr lvl="1"/>
            <a:r>
              <a:rPr lang="en-US" dirty="0" smtClean="0"/>
              <a:t>Southbound Main Span over the Ohio River</a:t>
            </a:r>
          </a:p>
          <a:p>
            <a:pPr lvl="1"/>
            <a:r>
              <a:rPr lang="en-US" dirty="0" smtClean="0"/>
              <a:t>3,000 foot bridge deck overlay</a:t>
            </a:r>
          </a:p>
          <a:p>
            <a:r>
              <a:rPr lang="en-US" dirty="0" smtClean="0"/>
              <a:t>Secondary Goals</a:t>
            </a:r>
            <a:endParaRPr lang="en-US" sz="2800" b="0" dirty="0"/>
          </a:p>
          <a:p>
            <a:pPr lvl="1"/>
            <a:r>
              <a:rPr lang="en-US" dirty="0" smtClean="0"/>
              <a:t>Utility relocation</a:t>
            </a:r>
          </a:p>
          <a:p>
            <a:pPr lvl="1"/>
            <a:r>
              <a:rPr lang="en-US" dirty="0" smtClean="0"/>
              <a:t>Shoulder widening and crossovers</a:t>
            </a:r>
          </a:p>
          <a:p>
            <a:pPr lvl="1"/>
            <a:r>
              <a:rPr lang="en-US" dirty="0" smtClean="0"/>
              <a:t>Temporary bridge at </a:t>
            </a:r>
            <a:r>
              <a:rPr lang="en-US" dirty="0" err="1" smtClean="0"/>
              <a:t>Cheatam</a:t>
            </a:r>
            <a:r>
              <a:rPr lang="en-US" dirty="0" smtClean="0"/>
              <a:t> Slough</a:t>
            </a:r>
          </a:p>
        </p:txBody>
      </p:sp>
    </p:spTree>
    <p:extLst>
      <p:ext uri="{BB962C8B-B14F-4D97-AF65-F5344CB8AC3E}">
        <p14:creationId xmlns:p14="http://schemas.microsoft.com/office/powerpoint/2010/main" val="676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Phase 1 Multiple Activities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838200"/>
            <a:ext cx="8229600" cy="5287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CC"/>
              </a:buClr>
            </a:pPr>
            <a:r>
              <a:rPr lang="en-US" dirty="0" smtClean="0"/>
              <a:t>Kentucky Ohio River Bridge</a:t>
            </a:r>
          </a:p>
          <a:p>
            <a:pPr>
              <a:buClr>
                <a:srgbClr val="3333CC"/>
              </a:buClr>
            </a:pPr>
            <a:endParaRPr lang="en-US" dirty="0"/>
          </a:p>
          <a:p>
            <a:pPr>
              <a:buClr>
                <a:srgbClr val="3333CC"/>
              </a:buClr>
            </a:pPr>
            <a:endParaRPr lang="en-US" dirty="0" smtClean="0"/>
          </a:p>
          <a:p>
            <a:pPr>
              <a:buClr>
                <a:srgbClr val="3333CC"/>
              </a:buClr>
            </a:pPr>
            <a:endParaRPr lang="en-US" dirty="0"/>
          </a:p>
          <a:p>
            <a:pPr>
              <a:buClr>
                <a:srgbClr val="3333CC"/>
              </a:buClr>
            </a:pPr>
            <a:endParaRPr lang="en-US" dirty="0" smtClean="0"/>
          </a:p>
          <a:p>
            <a:pPr>
              <a:buClr>
                <a:srgbClr val="3333CC"/>
              </a:buClr>
            </a:pPr>
            <a:endParaRPr lang="en-US" dirty="0"/>
          </a:p>
          <a:p>
            <a:pPr lvl="1"/>
            <a:r>
              <a:rPr lang="en-US" dirty="0" smtClean="0"/>
              <a:t>Joint repairs</a:t>
            </a:r>
          </a:p>
          <a:p>
            <a:pPr lvl="1"/>
            <a:r>
              <a:rPr lang="en-US" dirty="0" smtClean="0"/>
              <a:t>Bridge deck </a:t>
            </a:r>
            <a:r>
              <a:rPr lang="en-US" dirty="0"/>
              <a:t>o</a:t>
            </a:r>
            <a:r>
              <a:rPr lang="en-US" dirty="0" smtClean="0"/>
              <a:t>verlay</a:t>
            </a:r>
          </a:p>
          <a:p>
            <a:pPr>
              <a:buClr>
                <a:srgbClr val="3333CC"/>
              </a:buClr>
            </a:pPr>
            <a:endParaRPr lang="en-US" dirty="0" smtClean="0"/>
          </a:p>
          <a:p>
            <a:pPr lvl="1">
              <a:buNone/>
            </a:pPr>
            <a:endParaRPr lang="en-US" b="1" dirty="0" smtClean="0"/>
          </a:p>
        </p:txBody>
      </p:sp>
      <p:pic>
        <p:nvPicPr>
          <p:cNvPr id="3" name="Picture 2"/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03" b="31691"/>
          <a:stretch/>
        </p:blipFill>
        <p:spPr>
          <a:xfrm>
            <a:off x="274349" y="1485900"/>
            <a:ext cx="8427691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91000"/>
            <a:ext cx="3029185" cy="1710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softEdge rad="546100"/>
          </a:effectLst>
        </p:spPr>
      </p:pic>
      <p:cxnSp>
        <p:nvCxnSpPr>
          <p:cNvPr id="5" name="Straight Connector 4"/>
          <p:cNvCxnSpPr/>
          <p:nvPr/>
        </p:nvCxnSpPr>
        <p:spPr bwMode="auto">
          <a:xfrm>
            <a:off x="4038600" y="3017837"/>
            <a:ext cx="685800" cy="292576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cxnSp>
      <p:sp>
        <p:nvSpPr>
          <p:cNvPr id="10" name="Rectangle 9"/>
          <p:cNvSpPr/>
          <p:nvPr/>
        </p:nvSpPr>
        <p:spPr bwMode="auto">
          <a:xfrm>
            <a:off x="4038600" y="2865437"/>
            <a:ext cx="381000" cy="152400"/>
          </a:xfrm>
          <a:prstGeom prst="rect">
            <a:avLst/>
          </a:prstGeom>
          <a:noFill/>
          <a:ln w="31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724400" y="4191000"/>
            <a:ext cx="3029185" cy="17526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419600" y="2865437"/>
            <a:ext cx="3333985" cy="132556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46167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4953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 smtClean="0"/>
              <a:t>Expect start in 2016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Minor relocations required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Intention to keep weigh station open during construction</a:t>
            </a:r>
          </a:p>
        </p:txBody>
      </p:sp>
    </p:spTree>
    <p:extLst>
      <p:ext uri="{BB962C8B-B14F-4D97-AF65-F5344CB8AC3E}">
        <p14:creationId xmlns:p14="http://schemas.microsoft.com/office/powerpoint/2010/main" val="24040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Shoulder Widening and Crossovers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610600" cy="4525963"/>
          </a:xfrm>
        </p:spPr>
        <p:txBody>
          <a:bodyPr/>
          <a:lstStyle/>
          <a:p>
            <a:r>
              <a:rPr lang="en-US" dirty="0" smtClean="0"/>
              <a:t>Shoulder Widening</a:t>
            </a:r>
          </a:p>
          <a:p>
            <a:pPr lvl="1"/>
            <a:r>
              <a:rPr lang="en-US" dirty="0" smtClean="0"/>
              <a:t>Entire length of the project in order to accommodate 4 lanes during Phase 2</a:t>
            </a:r>
            <a:br>
              <a:rPr lang="en-US" dirty="0" smtClean="0"/>
            </a:br>
            <a:r>
              <a:rPr lang="en-US" dirty="0" smtClean="0"/>
              <a:t>and Phase 3.</a:t>
            </a:r>
          </a:p>
          <a:p>
            <a:pPr lvl="1"/>
            <a:r>
              <a:rPr lang="en-US" dirty="0" smtClean="0"/>
              <a:t>Lane restrictions</a:t>
            </a:r>
          </a:p>
          <a:p>
            <a:pPr lvl="1"/>
            <a:r>
              <a:rPr lang="en-US" dirty="0" smtClean="0"/>
              <a:t>Night work</a:t>
            </a:r>
            <a:endParaRPr lang="en-US" dirty="0"/>
          </a:p>
          <a:p>
            <a:r>
              <a:rPr lang="en-US" dirty="0" smtClean="0"/>
              <a:t>Crossovers located in roadway </a:t>
            </a:r>
            <a:r>
              <a:rPr lang="en-US" dirty="0"/>
              <a:t>m</a:t>
            </a:r>
            <a:r>
              <a:rPr lang="en-US" dirty="0" smtClean="0"/>
              <a:t>edian</a:t>
            </a:r>
            <a:endParaRPr lang="en-US" dirty="0"/>
          </a:p>
          <a:p>
            <a:pPr lvl="1"/>
            <a:r>
              <a:rPr lang="en-US" dirty="0" smtClean="0"/>
              <a:t>Increase </a:t>
            </a:r>
            <a:r>
              <a:rPr lang="en-US" dirty="0"/>
              <a:t>w</a:t>
            </a:r>
            <a:r>
              <a:rPr lang="en-US" dirty="0" smtClean="0"/>
              <a:t>orker safety</a:t>
            </a:r>
          </a:p>
          <a:p>
            <a:pPr lvl="1"/>
            <a:r>
              <a:rPr lang="en-US" dirty="0" smtClean="0"/>
              <a:t>Increase speed of construction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Temporary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at Cheatam Slough</a:t>
            </a:r>
          </a:p>
          <a:p>
            <a:pPr lvl="1"/>
            <a:r>
              <a:rPr lang="en-US" dirty="0" smtClean="0"/>
              <a:t>Facilitates a crossover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0" t="14000" r="3750" b="11000"/>
          <a:stretch/>
        </p:blipFill>
        <p:spPr>
          <a:xfrm>
            <a:off x="1447800" y="2209800"/>
            <a:ext cx="6096000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838200"/>
            <a:ext cx="8686800" cy="5287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472" lvl="1" indent="-347472">
              <a:spcBef>
                <a:spcPts val="672"/>
              </a:spcBef>
            </a:pPr>
            <a:r>
              <a:rPr lang="en-US" sz="3600" b="1" dirty="0" smtClean="0"/>
              <a:t>Kentucky Ohio River Bridge</a:t>
            </a:r>
            <a:br>
              <a:rPr lang="en-US" sz="3600" b="1" dirty="0" smtClean="0"/>
            </a:br>
            <a:r>
              <a:rPr lang="en-US" sz="3600" b="1" dirty="0" smtClean="0"/>
              <a:t>deck overlay</a:t>
            </a:r>
          </a:p>
          <a:p>
            <a:pPr marL="747522" lvl="2" indent="-347472">
              <a:spcBef>
                <a:spcPts val="672"/>
              </a:spcBef>
            </a:pPr>
            <a:r>
              <a:rPr lang="en-US" sz="3200" dirty="0" smtClean="0"/>
              <a:t>90 to 120 days construction period</a:t>
            </a:r>
          </a:p>
          <a:p>
            <a:pPr marL="347472" lvl="1" indent="-347472">
              <a:spcBef>
                <a:spcPts val="672"/>
              </a:spcBef>
            </a:pPr>
            <a:r>
              <a:rPr lang="en-US" sz="3600" b="1" dirty="0" smtClean="0"/>
              <a:t>Maintenance of Traffic (MOT)</a:t>
            </a:r>
          </a:p>
          <a:p>
            <a:pPr marL="747522" lvl="2" indent="-347472">
              <a:spcBef>
                <a:spcPts val="672"/>
              </a:spcBef>
            </a:pPr>
            <a:r>
              <a:rPr lang="en-US" sz="3200" dirty="0" smtClean="0"/>
              <a:t>3 lanes on northbound structure</a:t>
            </a:r>
          </a:p>
          <a:p>
            <a:pPr marL="747522" lvl="2" indent="-347472">
              <a:spcBef>
                <a:spcPts val="672"/>
              </a:spcBef>
            </a:pPr>
            <a:r>
              <a:rPr lang="en-US" sz="3200" dirty="0" smtClean="0"/>
              <a:t>Truck traffic directed onto </a:t>
            </a:r>
            <a:br>
              <a:rPr lang="en-US" sz="3200" dirty="0" smtClean="0"/>
            </a:br>
            <a:r>
              <a:rPr lang="en-US" sz="3200" dirty="0" smtClean="0"/>
              <a:t>southbound bridge</a:t>
            </a:r>
          </a:p>
          <a:p>
            <a:pPr marL="1204722" lvl="3" indent="-347472">
              <a:spcBef>
                <a:spcPts val="672"/>
              </a:spcBef>
            </a:pPr>
            <a:r>
              <a:rPr lang="en-US" sz="2800" dirty="0" smtClean="0"/>
              <a:t>Past experience with tight lanes</a:t>
            </a:r>
          </a:p>
          <a:p>
            <a:pPr marL="1204722" lvl="3" indent="-347472">
              <a:spcBef>
                <a:spcPts val="672"/>
              </a:spcBef>
            </a:pPr>
            <a:r>
              <a:rPr lang="en-US" sz="2800" dirty="0" smtClean="0"/>
              <a:t>35 MPH speed limit</a:t>
            </a:r>
            <a:endParaRPr lang="en-US" sz="3200" dirty="0" smtClean="0"/>
          </a:p>
          <a:p>
            <a:pPr marL="747522" lvl="2" indent="-347472">
              <a:spcBef>
                <a:spcPts val="672"/>
              </a:spcBef>
              <a:buNone/>
            </a:pPr>
            <a:endParaRPr lang="en-US" sz="3200" dirty="0" smtClean="0"/>
          </a:p>
          <a:p>
            <a:pPr marL="747522" lvl="2" indent="-347472">
              <a:spcBef>
                <a:spcPts val="672"/>
              </a:spcBef>
              <a:buNone/>
            </a:pPr>
            <a:endParaRPr lang="en-US" sz="8800" b="1" dirty="0" smtClean="0"/>
          </a:p>
          <a:p>
            <a:pPr marL="747522" lvl="2" indent="-347472">
              <a:spcBef>
                <a:spcPts val="672"/>
              </a:spcBef>
            </a:pPr>
            <a:endParaRPr lang="en-US" b="1" dirty="0" smtClean="0"/>
          </a:p>
          <a:p>
            <a:pPr marL="347472" lvl="1" indent="-347472">
              <a:spcBef>
                <a:spcPts val="672"/>
              </a:spcBef>
            </a:pPr>
            <a:endParaRPr lang="en-US" sz="3200" b="1" dirty="0"/>
          </a:p>
          <a:p>
            <a:pPr marL="347472" lvl="1" indent="-347472">
              <a:spcBef>
                <a:spcPts val="672"/>
              </a:spcBef>
            </a:pPr>
            <a:endParaRPr lang="en-US" sz="3200" b="1" dirty="0" smtClean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Phase 1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838200"/>
            <a:ext cx="8686800" cy="5287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472" lvl="1" indent="-347472">
              <a:spcBef>
                <a:spcPts val="672"/>
              </a:spcBef>
            </a:pPr>
            <a:r>
              <a:rPr lang="en-US" sz="3600" b="1" dirty="0" smtClean="0"/>
              <a:t>Re-Open Main Span SBL</a:t>
            </a:r>
          </a:p>
          <a:p>
            <a:pPr marL="347472" lvl="1" indent="-347472">
              <a:spcBef>
                <a:spcPts val="672"/>
              </a:spcBef>
            </a:pPr>
            <a:r>
              <a:rPr lang="en-US" sz="3600" b="1" dirty="0" smtClean="0"/>
              <a:t>Construct northbound bridges</a:t>
            </a:r>
            <a:br>
              <a:rPr lang="en-US" sz="3600" b="1" dirty="0" smtClean="0"/>
            </a:br>
            <a:r>
              <a:rPr lang="en-US" sz="3600" b="1" dirty="0" smtClean="0"/>
              <a:t>and roadway</a:t>
            </a:r>
          </a:p>
          <a:p>
            <a:pPr marL="347472" lvl="1" indent="-347472">
              <a:spcBef>
                <a:spcPts val="672"/>
              </a:spcBef>
            </a:pPr>
            <a:r>
              <a:rPr lang="en-US" sz="3600" b="1" dirty="0" smtClean="0"/>
              <a:t>Maintenance of Traffic (MOT)</a:t>
            </a:r>
          </a:p>
          <a:p>
            <a:pPr marL="747522" lvl="2" indent="-347472">
              <a:spcBef>
                <a:spcPts val="672"/>
              </a:spcBef>
            </a:pPr>
            <a:r>
              <a:rPr lang="en-US" sz="3200" dirty="0" smtClean="0"/>
              <a:t>All traffic to be shifted onto</a:t>
            </a:r>
            <a:br>
              <a:rPr lang="en-US" sz="3200" dirty="0" smtClean="0"/>
            </a:br>
            <a:r>
              <a:rPr lang="en-US" sz="3200" dirty="0" smtClean="0"/>
              <a:t>southbound lanes</a:t>
            </a:r>
          </a:p>
          <a:p>
            <a:pPr marL="747522" lvl="2" indent="-347472">
              <a:spcBef>
                <a:spcPts val="672"/>
              </a:spcBef>
              <a:buNone/>
            </a:pPr>
            <a:r>
              <a:rPr lang="en-US" sz="8800" b="1" dirty="0" smtClean="0"/>
              <a:t>FLYOVER</a:t>
            </a:r>
          </a:p>
          <a:p>
            <a:pPr marL="747522" lvl="2" indent="-347472">
              <a:spcBef>
                <a:spcPts val="672"/>
              </a:spcBef>
            </a:pPr>
            <a:endParaRPr lang="en-US" b="1" dirty="0" smtClean="0"/>
          </a:p>
          <a:p>
            <a:pPr marL="347472" lvl="1" indent="-347472">
              <a:spcBef>
                <a:spcPts val="672"/>
              </a:spcBef>
            </a:pPr>
            <a:endParaRPr lang="en-US" sz="3200" b="1" dirty="0"/>
          </a:p>
          <a:p>
            <a:pPr marL="347472" lvl="1" indent="-347472">
              <a:spcBef>
                <a:spcPts val="672"/>
              </a:spcBef>
            </a:pPr>
            <a:endParaRPr lang="en-US" sz="3200" b="1" dirty="0" smtClean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Phase 2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Agenda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838201"/>
            <a:ext cx="8382000" cy="518159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CC"/>
              </a:buClr>
            </a:pPr>
            <a:r>
              <a:rPr lang="en-US" b="1" dirty="0" smtClean="0"/>
              <a:t>Welcome &amp; Introductions</a:t>
            </a:r>
          </a:p>
          <a:p>
            <a:r>
              <a:rPr lang="en-US" dirty="0" smtClean="0"/>
              <a:t>Presentations</a:t>
            </a:r>
          </a:p>
          <a:p>
            <a:pPr lvl="1"/>
            <a:r>
              <a:rPr lang="en-US" dirty="0" smtClean="0"/>
              <a:t>Adjourn</a:t>
            </a:r>
          </a:p>
          <a:p>
            <a:pPr>
              <a:spcBef>
                <a:spcPts val="600"/>
              </a:spcBef>
              <a:buClr>
                <a:srgbClr val="3333CC"/>
              </a:buClr>
            </a:pPr>
            <a:r>
              <a:rPr lang="en-US" dirty="0" smtClean="0"/>
              <a:t>Back to the open </a:t>
            </a:r>
            <a:r>
              <a:rPr lang="en-US" dirty="0"/>
              <a:t>h</a:t>
            </a:r>
            <a:r>
              <a:rPr lang="en-US" dirty="0" smtClean="0"/>
              <a:t>ouse</a:t>
            </a:r>
          </a:p>
          <a:p>
            <a:pPr>
              <a:spcBef>
                <a:spcPts val="600"/>
              </a:spcBef>
              <a:buClr>
                <a:srgbClr val="3333CC"/>
              </a:buClr>
            </a:pPr>
            <a:r>
              <a:rPr lang="en-US" dirty="0" smtClean="0"/>
              <a:t>Invited to the display area for </a:t>
            </a:r>
          </a:p>
          <a:p>
            <a:pPr>
              <a:spcBef>
                <a:spcPts val="0"/>
              </a:spcBef>
              <a:buClr>
                <a:srgbClr val="3333CC"/>
              </a:buClr>
              <a:buNone/>
            </a:pPr>
            <a:r>
              <a:rPr lang="en-US" dirty="0" smtClean="0"/>
              <a:t>	Q &amp; A with the project team</a:t>
            </a:r>
            <a:endParaRPr lang="en-US" b="1" dirty="0" smtClean="0"/>
          </a:p>
        </p:txBody>
      </p:sp>
      <p:pic>
        <p:nvPicPr>
          <p:cNvPr id="1032" name="Picture 8" descr="C:\Users\MWright\AppData\Local\Microsoft\Windows\Temporary Internet Files\Content.IE5\PACXFBFT\MC9002403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045220"/>
            <a:ext cx="3457220" cy="2050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838200"/>
            <a:ext cx="8686800" cy="5287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472" lvl="1" indent="-347472">
              <a:spcBef>
                <a:spcPts val="672"/>
              </a:spcBef>
            </a:pPr>
            <a:r>
              <a:rPr lang="en-US" sz="3600" b="1" dirty="0" smtClean="0"/>
              <a:t>Construct southbound bridges </a:t>
            </a:r>
            <a:br>
              <a:rPr lang="en-US" sz="3600" b="1" dirty="0" smtClean="0"/>
            </a:br>
            <a:r>
              <a:rPr lang="en-US" sz="3600" b="1" dirty="0" smtClean="0"/>
              <a:t>and roadway</a:t>
            </a:r>
          </a:p>
          <a:p>
            <a:pPr marL="347472" lvl="1" indent="-347472">
              <a:spcBef>
                <a:spcPts val="672"/>
              </a:spcBef>
            </a:pPr>
            <a:r>
              <a:rPr lang="en-US" sz="3600" b="1" dirty="0" smtClean="0"/>
              <a:t>Maintenance of Traffic (MOT)</a:t>
            </a:r>
          </a:p>
          <a:p>
            <a:pPr marL="747522" lvl="2" indent="-347472">
              <a:spcBef>
                <a:spcPts val="672"/>
              </a:spcBef>
            </a:pPr>
            <a:r>
              <a:rPr lang="en-US" sz="3200" dirty="0" smtClean="0"/>
              <a:t>All traffic to be shifted onto</a:t>
            </a:r>
            <a:br>
              <a:rPr lang="en-US" sz="3200" dirty="0" smtClean="0"/>
            </a:br>
            <a:r>
              <a:rPr lang="en-US" sz="3200" dirty="0" smtClean="0"/>
              <a:t>northbound lanes</a:t>
            </a:r>
          </a:p>
          <a:p>
            <a:pPr marL="747522" lvl="2" indent="-347472">
              <a:spcBef>
                <a:spcPts val="672"/>
              </a:spcBef>
            </a:pPr>
            <a:endParaRPr lang="en-US" sz="3200" b="1" dirty="0"/>
          </a:p>
          <a:p>
            <a:pPr marL="400050" lvl="2" indent="0">
              <a:spcBef>
                <a:spcPts val="672"/>
              </a:spcBef>
              <a:buNone/>
            </a:pPr>
            <a:r>
              <a:rPr lang="en-US" sz="8800" b="1" dirty="0" smtClean="0"/>
              <a:t>FLYOVER</a:t>
            </a:r>
          </a:p>
          <a:p>
            <a:pPr marL="347472" lvl="1" indent="-347472">
              <a:spcBef>
                <a:spcPts val="672"/>
              </a:spcBef>
            </a:pPr>
            <a:endParaRPr lang="en-US" sz="3200" b="1" dirty="0"/>
          </a:p>
          <a:p>
            <a:pPr marL="347472" lvl="1" indent="-347472">
              <a:spcBef>
                <a:spcPts val="672"/>
              </a:spcBef>
            </a:pPr>
            <a:endParaRPr lang="en-US" sz="3200" b="1" dirty="0" smtClean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Phase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475" y="1752600"/>
            <a:ext cx="40481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MOT – Detour Route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838200"/>
            <a:ext cx="8382000" cy="5287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CC"/>
              </a:buClr>
            </a:pPr>
            <a:r>
              <a:rPr lang="en-US" sz="3600" dirty="0" smtClean="0"/>
              <a:t>Wide loads and heavy </a:t>
            </a:r>
            <a:r>
              <a:rPr lang="en-US" sz="3600" dirty="0"/>
              <a:t>h</a:t>
            </a:r>
            <a:r>
              <a:rPr lang="en-US" sz="3600" dirty="0" smtClean="0"/>
              <a:t>aul </a:t>
            </a:r>
            <a:endParaRPr lang="en-US" sz="3600" dirty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Detour east to </a:t>
            </a:r>
            <a:br>
              <a:rPr lang="en-US" dirty="0" smtClean="0"/>
            </a:br>
            <a:r>
              <a:rPr lang="en-US" dirty="0" err="1" smtClean="0"/>
              <a:t>Maceo</a:t>
            </a:r>
            <a:r>
              <a:rPr lang="en-US" dirty="0" smtClean="0"/>
              <a:t>, Kentucky</a:t>
            </a:r>
            <a:br>
              <a:rPr lang="en-US" dirty="0" smtClean="0"/>
            </a:br>
            <a:r>
              <a:rPr lang="en-US" dirty="0" smtClean="0"/>
              <a:t>using US 231 bridge.</a:t>
            </a:r>
          </a:p>
          <a:p>
            <a:pPr>
              <a:buClr>
                <a:srgbClr val="3333CC"/>
              </a:buClr>
              <a:buNone/>
            </a:pPr>
            <a:endParaRPr lang="en-US" sz="3600" dirty="0" smtClean="0"/>
          </a:p>
          <a:p>
            <a:pPr marL="0" indent="0">
              <a:buClr>
                <a:srgbClr val="3333CC"/>
              </a:buClr>
              <a:buNone/>
            </a:pPr>
            <a:endParaRPr lang="en-US" dirty="0" smtClean="0"/>
          </a:p>
          <a:p>
            <a:pPr lvl="1"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MOT – Public Awareness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838200"/>
            <a:ext cx="8229600" cy="5287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CC"/>
              </a:buClr>
            </a:pPr>
            <a:r>
              <a:rPr lang="en-US" dirty="0" smtClean="0"/>
              <a:t>Highway message </a:t>
            </a:r>
            <a:r>
              <a:rPr lang="en-US" dirty="0"/>
              <a:t>b</a:t>
            </a:r>
            <a:r>
              <a:rPr lang="en-US" dirty="0" smtClean="0"/>
              <a:t>oards</a:t>
            </a:r>
          </a:p>
          <a:p>
            <a:pPr lvl="1"/>
            <a:r>
              <a:rPr lang="en-US" dirty="0" smtClean="0"/>
              <a:t>Located on I-69, US 41, Lloyd Expressway and Kentucky State Routes</a:t>
            </a:r>
          </a:p>
          <a:p>
            <a:pPr>
              <a:buClr>
                <a:srgbClr val="3333CC"/>
              </a:buClr>
            </a:pPr>
            <a:r>
              <a:rPr lang="en-US" dirty="0" smtClean="0"/>
              <a:t>Website</a:t>
            </a:r>
          </a:p>
          <a:p>
            <a:pPr>
              <a:buClr>
                <a:srgbClr val="3333CC"/>
              </a:buClr>
            </a:pPr>
            <a:r>
              <a:rPr lang="en-US" dirty="0" smtClean="0"/>
              <a:t>Partner with local</a:t>
            </a:r>
            <a:br>
              <a:rPr lang="en-US" dirty="0" smtClean="0"/>
            </a:br>
            <a:r>
              <a:rPr lang="en-US" dirty="0" smtClean="0"/>
              <a:t>news media with</a:t>
            </a:r>
            <a:br>
              <a:rPr lang="en-US" dirty="0" smtClean="0"/>
            </a:br>
            <a:r>
              <a:rPr lang="en-US" dirty="0" smtClean="0"/>
              <a:t>updates</a:t>
            </a:r>
          </a:p>
          <a:p>
            <a:pPr>
              <a:buClr>
                <a:srgbClr val="3333CC"/>
              </a:buCl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Clr>
                <a:srgbClr val="3333CC"/>
              </a:buClr>
              <a:buNone/>
            </a:pPr>
            <a:endParaRPr lang="en-US" dirty="0" smtClean="0"/>
          </a:p>
          <a:p>
            <a:pPr>
              <a:buClr>
                <a:srgbClr val="3333CC"/>
              </a:buClr>
            </a:pPr>
            <a:endParaRPr lang="en-US" dirty="0" smtClean="0"/>
          </a:p>
          <a:p>
            <a:pPr>
              <a:buClr>
                <a:srgbClr val="3333CC"/>
              </a:buClr>
            </a:pPr>
            <a:endParaRPr lang="en-US" dirty="0" smtClean="0"/>
          </a:p>
          <a:p>
            <a:pPr lvl="1">
              <a:buNone/>
            </a:pPr>
            <a:endParaRPr lang="en-US" b="1" dirty="0" smtClean="0"/>
          </a:p>
        </p:txBody>
      </p:sp>
      <p:pic>
        <p:nvPicPr>
          <p:cNvPr id="5" name="Picture 2" descr="http://www.ntsafety.com/wp-content/uploads/2013/01/msgsign_metro_lg_mask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934" y="1905000"/>
            <a:ext cx="3005866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0" y="1905000"/>
            <a:ext cx="2438400" cy="1661993"/>
          </a:xfrm>
          <a:prstGeom prst="rect">
            <a:avLst/>
          </a:prstGeom>
          <a:solidFill>
            <a:schemeClr val="tx1"/>
          </a:solidFill>
          <a:ln>
            <a:solidFill>
              <a:srgbClr val="FDEE2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FDEE20"/>
                </a:solidFill>
              </a:rPr>
              <a:t>Lane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smtClean="0">
                <a:solidFill>
                  <a:srgbClr val="FDEE20"/>
                </a:solidFill>
              </a:rPr>
              <a:t>Changes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400" dirty="0" smtClean="0">
                <a:solidFill>
                  <a:srgbClr val="FDEE20"/>
                </a:solidFill>
              </a:rPr>
              <a:t>Ahead</a:t>
            </a:r>
            <a:endParaRPr lang="en-US" sz="3400" dirty="0">
              <a:solidFill>
                <a:srgbClr val="FDEE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Public Safety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838200"/>
            <a:ext cx="8229600" cy="5287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CC"/>
              </a:buClr>
            </a:pPr>
            <a:r>
              <a:rPr lang="en-US" dirty="0" smtClean="0"/>
              <a:t>Reduced speed limit </a:t>
            </a:r>
          </a:p>
          <a:p>
            <a:pPr>
              <a:buClr>
                <a:srgbClr val="3333CC"/>
              </a:buClr>
            </a:pPr>
            <a:r>
              <a:rPr lang="en-US" dirty="0" smtClean="0"/>
              <a:t>Tow trucks on site and on call</a:t>
            </a:r>
          </a:p>
          <a:p>
            <a:pPr lvl="1"/>
            <a:r>
              <a:rPr lang="en-US" dirty="0" smtClean="0"/>
              <a:t>Rush Hour</a:t>
            </a:r>
          </a:p>
          <a:p>
            <a:pPr lvl="1"/>
            <a:r>
              <a:rPr lang="en-US" dirty="0" smtClean="0"/>
              <a:t>24/7</a:t>
            </a:r>
          </a:p>
          <a:p>
            <a:pPr>
              <a:buClr>
                <a:srgbClr val="3333CC"/>
              </a:buClr>
            </a:pPr>
            <a:r>
              <a:rPr lang="en-US" dirty="0" smtClean="0"/>
              <a:t>Monitored by law enforcement</a:t>
            </a:r>
          </a:p>
          <a:p>
            <a:pPr lvl="1"/>
            <a:r>
              <a:rPr lang="en-US" dirty="0" smtClean="0"/>
              <a:t>Additional patrols</a:t>
            </a:r>
          </a:p>
          <a:p>
            <a:pPr>
              <a:buClr>
                <a:srgbClr val="3333CC"/>
              </a:buClr>
            </a:pPr>
            <a:r>
              <a:rPr lang="en-US" dirty="0" smtClean="0"/>
              <a:t>Cameras</a:t>
            </a:r>
          </a:p>
          <a:p>
            <a:pPr lvl="1"/>
            <a:r>
              <a:rPr lang="en-US" dirty="0" smtClean="0"/>
              <a:t>Aid in emergency </a:t>
            </a:r>
            <a:r>
              <a:rPr lang="en-US" dirty="0"/>
              <a:t>r</a:t>
            </a:r>
            <a:r>
              <a:rPr lang="en-US" dirty="0" smtClean="0"/>
              <a:t>esponse</a:t>
            </a:r>
          </a:p>
          <a:p>
            <a:pPr lvl="1"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04812" y="838200"/>
            <a:ext cx="8586788" cy="4776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River Run</a:t>
            </a:r>
          </a:p>
          <a:p>
            <a:pPr marL="800100" lvl="1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kern="0" dirty="0" smtClean="0">
                <a:latin typeface="+mn-lt"/>
              </a:rPr>
              <a:t>No conflict in 2017</a:t>
            </a:r>
            <a:endParaRPr kumimoji="0" lang="en-US" sz="280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tabLst/>
              <a:defRPr/>
            </a:pPr>
            <a:endParaRPr kumimoji="0" lang="en-US" sz="32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81200"/>
            <a:ext cx="6934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/>
              <a:t>Tentative</a:t>
            </a:r>
            <a:r>
              <a:rPr lang="en-US" sz="3600" b="1" dirty="0" smtClean="0">
                <a:solidFill>
                  <a:schemeClr val="bg1"/>
                </a:solidFill>
              </a:rPr>
              <a:t> Construction Schedule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36861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3429000"/>
            <a:ext cx="2743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/>
              <a:t>Spring and Summer 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000" y="4191000"/>
            <a:ext cx="290816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/>
              <a:t>Fall 2017 through </a:t>
            </a:r>
          </a:p>
          <a:p>
            <a:r>
              <a:rPr lang="en-US" sz="2300" b="1" dirty="0" smtClean="0"/>
              <a:t>Fall 2018</a:t>
            </a:r>
            <a:endParaRPr lang="en-US" sz="23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676400"/>
            <a:ext cx="37242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533650"/>
            <a:ext cx="37338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867400" y="4914781"/>
            <a:ext cx="282160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/>
              <a:t>Fall 2018 through</a:t>
            </a:r>
          </a:p>
          <a:p>
            <a:r>
              <a:rPr lang="en-US" sz="2300" b="1" dirty="0" smtClean="0"/>
              <a:t>Summer 2019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132147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447675" y="0"/>
            <a:ext cx="8229600" cy="8969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Public Information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914400"/>
            <a:ext cx="8229600" cy="502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472" indent="-347472">
              <a:spcBef>
                <a:spcPts val="672"/>
              </a:spcBef>
              <a:buSzPct val="55000"/>
            </a:pPr>
            <a:r>
              <a:rPr lang="en-US" sz="2800" dirty="0" smtClean="0"/>
              <a:t>Remind to sign attendance sheet </a:t>
            </a:r>
          </a:p>
          <a:p>
            <a:pPr marL="347472" indent="-347472">
              <a:spcBef>
                <a:spcPts val="672"/>
              </a:spcBef>
              <a:buSzPct val="55000"/>
            </a:pPr>
            <a:r>
              <a:rPr lang="en-US" sz="2800" dirty="0" smtClean="0"/>
              <a:t>There will be future updates</a:t>
            </a:r>
          </a:p>
          <a:p>
            <a:pPr marL="347472" indent="-347472">
              <a:spcBef>
                <a:spcPts val="672"/>
              </a:spcBef>
              <a:buSzPct val="55000"/>
            </a:pPr>
            <a:r>
              <a:rPr lang="en-US" sz="2800" dirty="0" smtClean="0"/>
              <a:t>Web site</a:t>
            </a:r>
          </a:p>
          <a:p>
            <a:pPr marL="347472" indent="-347472">
              <a:spcBef>
                <a:spcPts val="672"/>
              </a:spcBef>
              <a:buSzPct val="55000"/>
            </a:pPr>
            <a:r>
              <a:rPr lang="en-US" sz="2800" dirty="0" smtClean="0"/>
              <a:t>Contact information</a:t>
            </a:r>
          </a:p>
          <a:p>
            <a:pPr marL="747522" lvl="1" indent="-347472">
              <a:spcBef>
                <a:spcPts val="672"/>
              </a:spcBef>
              <a:buSzPct val="55000"/>
            </a:pPr>
            <a:r>
              <a:rPr lang="en-US" sz="2400" dirty="0" smtClean="0"/>
              <a:t>INDOT –Vincennes customer </a:t>
            </a:r>
            <a:r>
              <a:rPr lang="en-US" sz="2400" dirty="0"/>
              <a:t>i</a:t>
            </a:r>
            <a:r>
              <a:rPr lang="en-US" sz="2400" dirty="0" smtClean="0"/>
              <a:t>nformation</a:t>
            </a:r>
          </a:p>
          <a:p>
            <a:pPr marL="347472" indent="-347472">
              <a:spcBef>
                <a:spcPts val="672"/>
              </a:spcBef>
              <a:buSzPct val="55000"/>
              <a:buNone/>
            </a:pPr>
            <a:endParaRPr lang="en-US" sz="2800" dirty="0" smtClean="0"/>
          </a:p>
          <a:p>
            <a:pPr>
              <a:buClr>
                <a:srgbClr val="3333CC"/>
              </a:buClr>
              <a:buSzPct val="100000"/>
              <a:buFont typeface="Wingdings" pitchFamily="2" charset="2"/>
              <a:buChar char="§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4953000"/>
          </a:xfrm>
        </p:spPr>
        <p:txBody>
          <a:bodyPr/>
          <a:lstStyle/>
          <a:p>
            <a:r>
              <a:rPr lang="en-US" dirty="0" smtClean="0"/>
              <a:t>Please visit with project officials</a:t>
            </a:r>
          </a:p>
          <a:p>
            <a:pPr indent="-1588"/>
            <a:r>
              <a:rPr lang="en-US" dirty="0" smtClean="0"/>
              <a:t> </a:t>
            </a:r>
            <a:r>
              <a:rPr lang="en-US" sz="2800" b="0" dirty="0" smtClean="0"/>
              <a:t>Informal questions and answers</a:t>
            </a:r>
          </a:p>
          <a:p>
            <a:pPr indent="-1588"/>
            <a:r>
              <a:rPr lang="en-US" sz="2800" b="0" dirty="0" smtClean="0"/>
              <a:t> View displays</a:t>
            </a:r>
          </a:p>
          <a:p>
            <a:pPr indent="-1588">
              <a:buNone/>
            </a:pPr>
            <a:endParaRPr lang="en-US" sz="2800" b="0" dirty="0" smtClean="0"/>
          </a:p>
          <a:p>
            <a:pPr indent="-1588">
              <a:buNone/>
            </a:pPr>
            <a:endParaRPr lang="en-US" sz="1400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Thank you for your attendance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this evening.</a:t>
            </a:r>
          </a:p>
          <a:p>
            <a:pPr>
              <a:spcBef>
                <a:spcPts val="0"/>
              </a:spcBef>
              <a:buNone/>
            </a:pPr>
            <a:endParaRPr lang="en-US" sz="1100" dirty="0" smtClean="0"/>
          </a:p>
          <a:p>
            <a:pPr>
              <a:spcBef>
                <a:spcPts val="0"/>
              </a:spcBef>
              <a:buNone/>
            </a:pPr>
            <a:r>
              <a:rPr lang="en-US" sz="1100" dirty="0" smtClean="0"/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Why are we here?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884237"/>
            <a:ext cx="8229600" cy="5287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CC"/>
              </a:buClr>
            </a:pPr>
            <a:r>
              <a:rPr lang="en-US" dirty="0" smtClean="0"/>
              <a:t>Information about the future 2017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rehabilitation projects on the</a:t>
            </a:r>
            <a:br>
              <a:rPr lang="en-US" dirty="0" smtClean="0"/>
            </a:br>
            <a:r>
              <a:rPr lang="en-US" dirty="0" smtClean="0"/>
              <a:t>US 41 bridges</a:t>
            </a:r>
          </a:p>
          <a:p>
            <a:pPr>
              <a:buClr>
                <a:srgbClr val="3333CC"/>
              </a:buClr>
            </a:pPr>
            <a:r>
              <a:rPr lang="en-US" dirty="0" smtClean="0"/>
              <a:t>What to expect?</a:t>
            </a:r>
          </a:p>
          <a:p>
            <a:pPr lvl="1"/>
            <a:r>
              <a:rPr lang="en-US" dirty="0" smtClean="0"/>
              <a:t>Traffic Patterns</a:t>
            </a:r>
          </a:p>
          <a:p>
            <a:pPr lvl="1"/>
            <a:r>
              <a:rPr lang="en-US" dirty="0" smtClean="0"/>
              <a:t>Restrictions</a:t>
            </a:r>
          </a:p>
          <a:p>
            <a:pPr lvl="1"/>
            <a:r>
              <a:rPr lang="en-US" dirty="0" smtClean="0"/>
              <a:t>Timeframe</a:t>
            </a:r>
          </a:p>
          <a:p>
            <a:pPr>
              <a:buClr>
                <a:srgbClr val="3333CC"/>
              </a:buClr>
            </a:pPr>
            <a:r>
              <a:rPr lang="en-US" dirty="0" smtClean="0"/>
              <a:t>Future information </a:t>
            </a:r>
            <a:r>
              <a:rPr lang="en-US" dirty="0"/>
              <a:t>u</a:t>
            </a:r>
            <a:r>
              <a:rPr lang="en-US" dirty="0" smtClean="0"/>
              <a:t>pdates</a:t>
            </a:r>
          </a:p>
          <a:p>
            <a:pPr>
              <a:buClr>
                <a:srgbClr val="3333CC"/>
              </a:buCl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742" r="28333" b="-1"/>
          <a:stretch/>
        </p:blipFill>
        <p:spPr>
          <a:xfrm rot="5400000">
            <a:off x="1462987" y="-823013"/>
            <a:ext cx="6193243" cy="9168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34" y="838200"/>
            <a:ext cx="8584365" cy="4953000"/>
          </a:xfrm>
        </p:spPr>
        <p:txBody>
          <a:bodyPr/>
          <a:lstStyle/>
          <a:p>
            <a:pPr marL="514350" lvl="1">
              <a:spcBef>
                <a:spcPts val="672"/>
              </a:spcBef>
            </a:pPr>
            <a:r>
              <a:rPr lang="en-US" sz="3200" b="1" smtClean="0"/>
              <a:t>3.8 total miles </a:t>
            </a:r>
            <a:r>
              <a:rPr lang="en-US" sz="3200" b="1" dirty="0" smtClean="0"/>
              <a:t>in length </a:t>
            </a:r>
          </a:p>
          <a:p>
            <a:pPr marL="914400" lvl="2">
              <a:spcBef>
                <a:spcPts val="672"/>
              </a:spcBef>
            </a:pPr>
            <a:r>
              <a:rPr lang="en-US" b="1" dirty="0" smtClean="0"/>
              <a:t>.5 miles in KY</a:t>
            </a:r>
          </a:p>
          <a:p>
            <a:pPr marL="514350" lvl="1">
              <a:spcBef>
                <a:spcPts val="672"/>
              </a:spcBef>
            </a:pPr>
            <a:r>
              <a:rPr lang="en-US" sz="3200" b="1" dirty="0" smtClean="0"/>
              <a:t>7 bridges</a:t>
            </a:r>
          </a:p>
          <a:p>
            <a:pPr marL="514350" lvl="1">
              <a:spcBef>
                <a:spcPts val="672"/>
              </a:spcBef>
            </a:pPr>
            <a:endParaRPr lang="en-US" sz="3200" b="1" dirty="0" smtClean="0"/>
          </a:p>
          <a:p>
            <a:pPr marL="514350" lvl="1">
              <a:spcBef>
                <a:spcPts val="672"/>
              </a:spcBef>
            </a:pPr>
            <a:endParaRPr lang="en-US" sz="3200" b="1" dirty="0" smtClean="0"/>
          </a:p>
          <a:p>
            <a:pPr marL="514350" lvl="1">
              <a:spcBef>
                <a:spcPts val="672"/>
              </a:spcBef>
            </a:pPr>
            <a:endParaRPr lang="en-US" sz="3200" b="1" dirty="0" smtClean="0"/>
          </a:p>
          <a:p>
            <a:pPr marL="514350" lvl="1">
              <a:spcBef>
                <a:spcPts val="672"/>
              </a:spcBef>
            </a:pPr>
            <a:endParaRPr lang="en-US" sz="3200" b="1" dirty="0" smtClean="0"/>
          </a:p>
          <a:p>
            <a:pPr marL="514350" lvl="1">
              <a:spcBef>
                <a:spcPts val="672"/>
              </a:spcBef>
            </a:pPr>
            <a:r>
              <a:rPr lang="en-US" sz="3200" b="1" dirty="0" smtClean="0"/>
              <a:t>$25 Million</a:t>
            </a:r>
          </a:p>
          <a:p>
            <a:pPr lvl="1">
              <a:spcBef>
                <a:spcPts val="672"/>
              </a:spcBef>
              <a:buNone/>
            </a:pPr>
            <a:endParaRPr lang="en-US" dirty="0" smtClean="0"/>
          </a:p>
          <a:p>
            <a:pPr lvl="1">
              <a:spcBef>
                <a:spcPts val="672"/>
              </a:spcBef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Extensive Planning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884237"/>
            <a:ext cx="8305800" cy="5059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CC"/>
              </a:buClr>
            </a:pPr>
            <a:r>
              <a:rPr lang="en-US" dirty="0" smtClean="0"/>
              <a:t>Safe and efficient project</a:t>
            </a:r>
          </a:p>
          <a:p>
            <a:pPr lvl="1"/>
            <a:r>
              <a:rPr lang="en-US" dirty="0" smtClean="0"/>
              <a:t>Coordination with other projects located in the greater Evansville area.</a:t>
            </a:r>
          </a:p>
          <a:p>
            <a:pPr lvl="1"/>
            <a:r>
              <a:rPr lang="en-US" dirty="0" smtClean="0"/>
              <a:t>Kentucky – Ohio River Bridges</a:t>
            </a:r>
          </a:p>
          <a:p>
            <a:pPr lvl="1"/>
            <a:r>
              <a:rPr lang="en-US" dirty="0" smtClean="0"/>
              <a:t>Numerous meetings with local, federal, and state agencies in Indiana and Kentucky</a:t>
            </a:r>
          </a:p>
          <a:p>
            <a:pPr lvl="1"/>
            <a:r>
              <a:rPr lang="en-US" dirty="0" smtClean="0"/>
              <a:t>Emergency services</a:t>
            </a:r>
          </a:p>
          <a:p>
            <a:pPr lvl="1"/>
            <a:r>
              <a:rPr lang="en-US" dirty="0" smtClean="0"/>
              <a:t>Local commerce</a:t>
            </a:r>
          </a:p>
          <a:p>
            <a:pPr lvl="1"/>
            <a:r>
              <a:rPr lang="en-US" dirty="0" smtClean="0"/>
              <a:t>Utilities</a:t>
            </a:r>
          </a:p>
          <a:p>
            <a:pPr>
              <a:buClr>
                <a:srgbClr val="3333CC"/>
              </a:buCl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and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53000"/>
          </a:xfrm>
        </p:spPr>
        <p:txBody>
          <a:bodyPr/>
          <a:lstStyle/>
          <a:p>
            <a:pPr>
              <a:spcBef>
                <a:spcPts val="672"/>
              </a:spcBef>
            </a:pPr>
            <a:r>
              <a:rPr lang="en-US" dirty="0" smtClean="0"/>
              <a:t>Project Need</a:t>
            </a:r>
          </a:p>
          <a:p>
            <a:pPr lvl="1">
              <a:spcBef>
                <a:spcPts val="672"/>
              </a:spcBef>
            </a:pPr>
            <a:r>
              <a:rPr lang="en-US" dirty="0" smtClean="0"/>
              <a:t>Heavy vehicular use resulting in wearing down of bridge decks and roadway pavement</a:t>
            </a:r>
          </a:p>
          <a:p>
            <a:pPr>
              <a:spcBef>
                <a:spcPts val="672"/>
              </a:spcBef>
            </a:pPr>
            <a:r>
              <a:rPr lang="en-US" dirty="0" smtClean="0"/>
              <a:t>Purpose</a:t>
            </a:r>
          </a:p>
          <a:p>
            <a:pPr lvl="1">
              <a:spcBef>
                <a:spcPts val="672"/>
              </a:spcBef>
            </a:pPr>
            <a:r>
              <a:rPr lang="en-US" dirty="0" smtClean="0"/>
              <a:t>Address the ongoing deterioration of the bridge decks and cracking pavement</a:t>
            </a:r>
          </a:p>
          <a:p>
            <a:pPr lvl="1">
              <a:spcBef>
                <a:spcPts val="672"/>
              </a:spcBef>
            </a:pPr>
            <a:r>
              <a:rPr lang="en-US" dirty="0" smtClean="0"/>
              <a:t>Extend the lifespan of each bridge before major reconstruction is required.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Why All at Once?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884237"/>
            <a:ext cx="8458200" cy="5059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CC"/>
              </a:buClr>
            </a:pPr>
            <a:r>
              <a:rPr lang="en-US" dirty="0" smtClean="0"/>
              <a:t>Due to the type of work to be done. </a:t>
            </a:r>
          </a:p>
          <a:p>
            <a:pPr lvl="1"/>
            <a:r>
              <a:rPr lang="en-US" dirty="0" smtClean="0"/>
              <a:t>Deck replacements</a:t>
            </a:r>
          </a:p>
          <a:p>
            <a:pPr lvl="1"/>
            <a:r>
              <a:rPr lang="en-US" dirty="0" smtClean="0"/>
              <a:t>Pavement replacement</a:t>
            </a:r>
          </a:p>
          <a:p>
            <a:pPr>
              <a:buClr>
                <a:srgbClr val="3333CC"/>
              </a:buClr>
            </a:pPr>
            <a:r>
              <a:rPr lang="en-US" dirty="0" smtClean="0"/>
              <a:t>Keep two lanes open in each direction.</a:t>
            </a:r>
          </a:p>
          <a:p>
            <a:pPr>
              <a:buClr>
                <a:srgbClr val="3333CC"/>
              </a:buClr>
            </a:pPr>
            <a:r>
              <a:rPr lang="en-US" dirty="0" smtClean="0"/>
              <a:t>Lessen impacts to the traveling public.</a:t>
            </a:r>
          </a:p>
          <a:p>
            <a:pPr>
              <a:buClr>
                <a:srgbClr val="3333CC"/>
              </a:buClr>
            </a:pPr>
            <a:r>
              <a:rPr lang="en-US" dirty="0" smtClean="0"/>
              <a:t>Increase the service life of the bridges and pavement by 20 – 25 years.</a:t>
            </a:r>
          </a:p>
          <a:p>
            <a:pPr>
              <a:buClr>
                <a:srgbClr val="3333CC"/>
              </a:buClr>
            </a:pPr>
            <a:r>
              <a:rPr lang="en-US" dirty="0" smtClean="0"/>
              <a:t>Work zone </a:t>
            </a:r>
            <a:r>
              <a:rPr lang="en-US" dirty="0"/>
              <a:t>s</a:t>
            </a:r>
            <a:r>
              <a:rPr lang="en-US" dirty="0" smtClean="0"/>
              <a:t>afety</a:t>
            </a:r>
          </a:p>
          <a:p>
            <a:pPr lvl="1">
              <a:buNone/>
            </a:pPr>
            <a:endParaRPr lang="en-US" dirty="0" smtClean="0"/>
          </a:p>
          <a:p>
            <a:pPr>
              <a:buClr>
                <a:srgbClr val="3333CC"/>
              </a:buCl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Locations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838200"/>
            <a:ext cx="8229600" cy="5287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CC"/>
              </a:buClr>
            </a:pPr>
            <a:r>
              <a:rPr lang="en-US" dirty="0" smtClean="0"/>
              <a:t>Eagle Creek Bridges located south of the US 41 and I-69 interchange</a:t>
            </a:r>
          </a:p>
          <a:p>
            <a:pPr lvl="1"/>
            <a:r>
              <a:rPr lang="en-US" dirty="0" smtClean="0"/>
              <a:t>Project starts at </a:t>
            </a:r>
          </a:p>
          <a:p>
            <a:pPr lvl="1">
              <a:buNone/>
            </a:pPr>
            <a:r>
              <a:rPr lang="en-US" dirty="0" smtClean="0"/>
              <a:t>	the I69 interchange</a:t>
            </a:r>
          </a:p>
          <a:p>
            <a:pPr lvl="1"/>
            <a:r>
              <a:rPr lang="en-US" dirty="0" smtClean="0"/>
              <a:t>Bridge decks being</a:t>
            </a:r>
            <a:br>
              <a:rPr lang="en-US" dirty="0" smtClean="0"/>
            </a:br>
            <a:r>
              <a:rPr lang="en-US" dirty="0" smtClean="0"/>
              <a:t>rehabilitated</a:t>
            </a:r>
          </a:p>
          <a:p>
            <a:pPr lvl="1"/>
            <a:r>
              <a:rPr lang="en-US" dirty="0" smtClean="0"/>
              <a:t>Kentucky Avenue</a:t>
            </a:r>
            <a:br>
              <a:rPr lang="en-US" dirty="0" smtClean="0"/>
            </a:br>
            <a:r>
              <a:rPr lang="en-US" dirty="0" smtClean="0"/>
              <a:t>closed only while</a:t>
            </a:r>
            <a:br>
              <a:rPr lang="en-US" dirty="0" smtClean="0"/>
            </a:br>
            <a:r>
              <a:rPr lang="en-US" dirty="0" smtClean="0"/>
              <a:t>constructing the</a:t>
            </a:r>
            <a:br>
              <a:rPr lang="en-US" dirty="0" smtClean="0"/>
            </a:br>
            <a:r>
              <a:rPr lang="en-US" dirty="0" smtClean="0"/>
              <a:t>southbound lanes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>
              <a:buClr>
                <a:srgbClr val="3333CC"/>
              </a:buClr>
              <a:buNone/>
            </a:pPr>
            <a:endParaRPr lang="en-US" dirty="0" smtClean="0"/>
          </a:p>
          <a:p>
            <a:pPr>
              <a:buClr>
                <a:srgbClr val="3333CC"/>
              </a:buClr>
            </a:pPr>
            <a:endParaRPr lang="en-US" dirty="0" smtClean="0"/>
          </a:p>
          <a:p>
            <a:pPr>
              <a:buClr>
                <a:srgbClr val="3333CC"/>
              </a:buClr>
            </a:pPr>
            <a:endParaRPr lang="en-US" dirty="0" smtClean="0"/>
          </a:p>
          <a:p>
            <a:pPr lvl="1">
              <a:buNone/>
            </a:pP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2057400"/>
            <a:ext cx="4572000" cy="36576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Locations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838200"/>
            <a:ext cx="8229600" cy="5287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CC"/>
              </a:buClr>
            </a:pPr>
            <a:r>
              <a:rPr lang="en-US" dirty="0" smtClean="0"/>
              <a:t>Ohio River Overflow</a:t>
            </a:r>
          </a:p>
          <a:p>
            <a:pPr lvl="1"/>
            <a:r>
              <a:rPr lang="en-US" dirty="0" smtClean="0"/>
              <a:t>Bridge decks </a:t>
            </a:r>
            <a:r>
              <a:rPr lang="en-US" dirty="0"/>
              <a:t>b</a:t>
            </a:r>
            <a:r>
              <a:rPr lang="en-US" dirty="0" smtClean="0"/>
              <a:t>eing </a:t>
            </a:r>
            <a:r>
              <a:rPr lang="en-US" dirty="0"/>
              <a:t>r</a:t>
            </a:r>
            <a:r>
              <a:rPr lang="en-US" dirty="0" smtClean="0"/>
              <a:t>eplaced</a:t>
            </a:r>
          </a:p>
          <a:p>
            <a:pPr>
              <a:buClr>
                <a:srgbClr val="3333CC"/>
              </a:buClr>
              <a:buNone/>
            </a:pPr>
            <a:endParaRPr lang="en-US" dirty="0" smtClean="0"/>
          </a:p>
          <a:p>
            <a:pPr>
              <a:buClr>
                <a:srgbClr val="3333CC"/>
              </a:buClr>
            </a:pPr>
            <a:endParaRPr lang="en-US" dirty="0" smtClean="0"/>
          </a:p>
          <a:p>
            <a:pPr>
              <a:buClr>
                <a:srgbClr val="3333CC"/>
              </a:buClr>
            </a:pPr>
            <a:endParaRPr lang="en-US" dirty="0" smtClean="0"/>
          </a:p>
          <a:p>
            <a:pPr lvl="1">
              <a:buNone/>
            </a:pP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57400"/>
            <a:ext cx="4857750" cy="3886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testtemplate4-13-10">
  <a:themeElements>
    <a:clrScheme name="3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3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FINALtesttemplate4-13-10</Template>
  <TotalTime>45179</TotalTime>
  <Words>676</Words>
  <Application>Microsoft Office PowerPoint</Application>
  <PresentationFormat>On-screen Show (4:3)</PresentationFormat>
  <Paragraphs>265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Tahoma</vt:lpstr>
      <vt:lpstr>Wingdings</vt:lpstr>
      <vt:lpstr>FINALtesttemplate4-13-10</vt:lpstr>
      <vt:lpstr>PowerPoint Presentation</vt:lpstr>
      <vt:lpstr>Agenda</vt:lpstr>
      <vt:lpstr>Why are we here?</vt:lpstr>
      <vt:lpstr>Project Area</vt:lpstr>
      <vt:lpstr>Extensive Planning</vt:lpstr>
      <vt:lpstr>Purpose and Need</vt:lpstr>
      <vt:lpstr>Why All at Once?</vt:lpstr>
      <vt:lpstr>Locations</vt:lpstr>
      <vt:lpstr>Locations</vt:lpstr>
      <vt:lpstr>Locations </vt:lpstr>
      <vt:lpstr>Locations</vt:lpstr>
      <vt:lpstr>Three Phases of Construction</vt:lpstr>
      <vt:lpstr>Phase 1 Goals</vt:lpstr>
      <vt:lpstr>Phase 1 Multiple Activities</vt:lpstr>
      <vt:lpstr>Utilities</vt:lpstr>
      <vt:lpstr>Shoulder Widening and Crossovers</vt:lpstr>
      <vt:lpstr>Temporary Bridge</vt:lpstr>
      <vt:lpstr>Phase 1</vt:lpstr>
      <vt:lpstr>Phase 2</vt:lpstr>
      <vt:lpstr>Phase 3</vt:lpstr>
      <vt:lpstr>MOT – Detour Route</vt:lpstr>
      <vt:lpstr>MOT – Public Awareness</vt:lpstr>
      <vt:lpstr>Public Safety</vt:lpstr>
      <vt:lpstr>Community</vt:lpstr>
      <vt:lpstr>Tentative Construction Schedule</vt:lpstr>
      <vt:lpstr>Public Information </vt:lpstr>
      <vt:lpstr>Thank You</vt:lpstr>
    </vt:vector>
  </TitlesOfParts>
  <Company>State of Indiana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lmcgrannahan</dc:creator>
  <cp:lastModifiedBy>Wright, Mary</cp:lastModifiedBy>
  <cp:revision>3770</cp:revision>
  <cp:lastPrinted>2016-05-12T17:31:20Z</cp:lastPrinted>
  <dcterms:created xsi:type="dcterms:W3CDTF">2010-04-15T13:29:07Z</dcterms:created>
  <dcterms:modified xsi:type="dcterms:W3CDTF">2016-05-16T11:07:08Z</dcterms:modified>
</cp:coreProperties>
</file>