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1"/>
    <p:sldMasterId id="2147483685" r:id="rId2"/>
    <p:sldMasterId id="2147483687" r:id="rId3"/>
  </p:sldMasterIdLst>
  <p:notesMasterIdLst>
    <p:notesMasterId r:id="rId38"/>
  </p:notesMasterIdLst>
  <p:handoutMasterIdLst>
    <p:handoutMasterId r:id="rId39"/>
  </p:handoutMasterIdLst>
  <p:sldIdLst>
    <p:sldId id="346" r:id="rId4"/>
    <p:sldId id="296" r:id="rId5"/>
    <p:sldId id="297" r:id="rId6"/>
    <p:sldId id="298" r:id="rId7"/>
    <p:sldId id="299" r:id="rId8"/>
    <p:sldId id="300" r:id="rId9"/>
    <p:sldId id="320" r:id="rId10"/>
    <p:sldId id="348" r:id="rId11"/>
    <p:sldId id="307" r:id="rId12"/>
    <p:sldId id="315" r:id="rId13"/>
    <p:sldId id="306" r:id="rId14"/>
    <p:sldId id="319" r:id="rId15"/>
    <p:sldId id="332" r:id="rId16"/>
    <p:sldId id="290" r:id="rId17"/>
    <p:sldId id="293" r:id="rId18"/>
    <p:sldId id="291" r:id="rId19"/>
    <p:sldId id="287" r:id="rId20"/>
    <p:sldId id="301" r:id="rId21"/>
    <p:sldId id="335" r:id="rId22"/>
    <p:sldId id="336" r:id="rId23"/>
    <p:sldId id="289" r:id="rId24"/>
    <p:sldId id="342" r:id="rId25"/>
    <p:sldId id="343" r:id="rId26"/>
    <p:sldId id="344" r:id="rId27"/>
    <p:sldId id="337" r:id="rId28"/>
    <p:sldId id="338" r:id="rId29"/>
    <p:sldId id="341" r:id="rId30"/>
    <p:sldId id="350" r:id="rId31"/>
    <p:sldId id="351" r:id="rId32"/>
    <p:sldId id="331" r:id="rId33"/>
    <p:sldId id="303" r:id="rId34"/>
    <p:sldId id="304" r:id="rId35"/>
    <p:sldId id="305" r:id="rId36"/>
    <p:sldId id="349" r:id="rId3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9CBD5"/>
    <a:srgbClr val="333399"/>
    <a:srgbClr val="FFFFFF"/>
    <a:srgbClr val="FDEE20"/>
    <a:srgbClr val="99CCFF"/>
    <a:srgbClr val="A3A3E0"/>
    <a:srgbClr val="6B6BD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8" autoAdjust="0"/>
    <p:restoredTop sz="96628" autoAdjust="0"/>
  </p:normalViewPr>
  <p:slideViewPr>
    <p:cSldViewPr>
      <p:cViewPr varScale="1">
        <p:scale>
          <a:sx n="74" d="100"/>
          <a:sy n="74" d="100"/>
        </p:scale>
        <p:origin x="3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6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Project Selection</a:t>
          </a:r>
        </a:p>
        <a:p>
          <a:r>
            <a:rPr lang="en-US" sz="1200" dirty="0"/>
            <a:t>Early Coordination</a:t>
          </a:r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Environmental phase begins</a:t>
          </a:r>
        </a:p>
        <a:p>
          <a:r>
            <a:rPr lang="en-US" sz="1200" dirty="0"/>
            <a:t> Purpose &amp; Need </a:t>
          </a:r>
        </a:p>
        <a:p>
          <a:r>
            <a:rPr lang="en-US" sz="1200" dirty="0"/>
            <a:t>Develop alternatives</a:t>
          </a:r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spc="-20" baseline="0" dirty="0"/>
            <a:t>Preliminary design phase </a:t>
          </a:r>
        </a:p>
        <a:p>
          <a:r>
            <a:rPr lang="en-US" sz="1200" spc="-20" baseline="0" dirty="0"/>
            <a:t>Release environmental document for public review and comment</a:t>
          </a:r>
        </a:p>
        <a:p>
          <a:r>
            <a:rPr lang="en-US" sz="1200" b="1" spc="-20" baseline="0" dirty="0">
              <a:solidFill>
                <a:srgbClr val="FFFF00"/>
              </a:solidFill>
            </a:rPr>
            <a:t>HOLD PUBLIC HEARING </a:t>
          </a:r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44E2065-E961-4342-88CB-00798D6FD87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/>
            <a:t>Additional work to finalize environmental document and project design </a:t>
          </a:r>
        </a:p>
        <a:p>
          <a:endParaRPr lang="en-US" sz="1200" dirty="0"/>
        </a:p>
        <a:p>
          <a:r>
            <a:rPr lang="en-US" sz="1200" b="1" dirty="0">
              <a:solidFill>
                <a:srgbClr val="FFFF00"/>
              </a:solidFill>
            </a:rPr>
            <a:t>Communicate Project Decision</a:t>
          </a:r>
        </a:p>
      </dgm:t>
    </dgm:pt>
    <dgm:pt modelId="{4BA4F612-FB17-4629-A86B-A99532FC44AD}" type="parTrans" cxnId="{D5A70B02-3F81-4703-BA57-91F2F74DF165}">
      <dgm:prSet/>
      <dgm:spPr/>
      <dgm:t>
        <a:bodyPr/>
        <a:lstStyle/>
        <a:p>
          <a:endParaRPr lang="en-US"/>
        </a:p>
      </dgm:t>
    </dgm:pt>
    <dgm:pt modelId="{B19420DE-C13E-4B8D-9277-83D9BB622C69}" type="sibTrans" cxnId="{D5A70B02-3F81-4703-BA57-91F2F74DF16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/>
            <a:t>Project </a:t>
          </a:r>
          <a:r>
            <a:rPr lang="en-US" sz="1200" dirty="0"/>
            <a:t>Letting</a:t>
          </a:r>
        </a:p>
        <a:p>
          <a:endParaRPr lang="en-US" sz="1200" dirty="0"/>
        </a:p>
        <a:p>
          <a:r>
            <a:rPr lang="en-US" sz="1200" dirty="0"/>
            <a:t>Construction   </a:t>
          </a:r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B3C23D-C761-4994-9F17-4A689D638A47}" type="pres">
      <dgm:prSet presAssocID="{C4E717C6-E488-45BD-BD6E-4224FD1B2545}" presName="node" presStyleLbl="node1" presStyleIdx="0" presStyleCnt="5" custScaleY="183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69341-B3AF-4AC8-8F47-EB1F9A719FE0}" type="pres">
      <dgm:prSet presAssocID="{819EB952-5A14-428B-A8B3-28B223CD4B5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ED92EF-1B4E-42E5-86EE-D59F8545D3FE}" type="pres">
      <dgm:prSet presAssocID="{819EB952-5A14-428B-A8B3-28B223CD4B5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7231A24-B32F-4130-8E3B-20976477676A}" type="pres">
      <dgm:prSet presAssocID="{874BA8F7-1C5D-4687-B53B-19BD2DE17DD9}" presName="node" presStyleLbl="node1" presStyleIdx="1" presStyleCnt="5" custScaleY="183512" custLinFactNeighborX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BE390-B54B-4954-A178-E0390F000798}" type="pres">
      <dgm:prSet presAssocID="{5D7F67BC-B64D-4BAE-B5DF-6A6A57FF470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54E4DCF-02E1-4B58-A01B-694693830AAD}" type="pres">
      <dgm:prSet presAssocID="{5D7F67BC-B64D-4BAE-B5DF-6A6A57FF470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AFF89BE-F819-492D-AE1F-1CC55FAABD12}" type="pres">
      <dgm:prSet presAssocID="{F37E401F-BEA7-4C06-9467-D9868D0B8E4B}" presName="node" presStyleLbl="node1" presStyleIdx="2" presStyleCnt="5" custScaleY="206451" custLinFactNeighborX="-2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8AA4-FA44-4646-8DBE-2907180FB588}" type="pres">
      <dgm:prSet presAssocID="{CDAA59DF-0140-431C-A4D5-892F1DF98DD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781E17B-C3A9-443B-A518-9944F670F74A}" type="pres">
      <dgm:prSet presAssocID="{CDAA59DF-0140-431C-A4D5-892F1DF98DD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B0B18CE-EE15-4CEC-9821-8D51EFB8BACE}" type="pres">
      <dgm:prSet presAssocID="{744E2065-E961-4342-88CB-00798D6FD874}" presName="node" presStyleLbl="node1" presStyleIdx="3" presStyleCnt="5" custScaleY="206451" custLinFactNeighborX="-34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FC09E-B7ED-4A13-B11A-1E2441F8B660}" type="pres">
      <dgm:prSet presAssocID="{B19420DE-C13E-4B8D-9277-83D9BB622C6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A608F8B-18FB-49AE-BCAE-17749FCB415D}" type="pres">
      <dgm:prSet presAssocID="{B19420DE-C13E-4B8D-9277-83D9BB622C6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7C32940-0CEA-4559-AA19-FE7276BB8C9F}" type="pres">
      <dgm:prSet presAssocID="{A4377A7B-6ABF-4D12-8BAB-ECDBCAD2F526}" presName="node" presStyleLbl="node1" presStyleIdx="4" presStyleCnt="5" custScaleY="206451" custLinFactNeighborX="-47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0B2D6CFE-C98D-4E08-B2A8-4ADD307BE571}" type="presOf" srcId="{874BA8F7-1C5D-4687-B53B-19BD2DE17DD9}" destId="{37231A24-B32F-4130-8E3B-20976477676A}" srcOrd="0" destOrd="0" presId="urn:microsoft.com/office/officeart/2005/8/layout/process5"/>
    <dgm:cxn modelId="{EEE135FE-32DE-420A-8A1E-6FFF5D229C18}" type="presOf" srcId="{F37E401F-BEA7-4C06-9467-D9868D0B8E4B}" destId="{4AFF89BE-F819-492D-AE1F-1CC55FAABD12}" srcOrd="0" destOrd="0" presId="urn:microsoft.com/office/officeart/2005/8/layout/process5"/>
    <dgm:cxn modelId="{A5716E68-3CEB-4D51-91C0-3206C2DD663F}" type="presOf" srcId="{5D7F67BC-B64D-4BAE-B5DF-6A6A57FF4703}" destId="{A9DBE390-B54B-4954-A178-E0390F000798}" srcOrd="0" destOrd="0" presId="urn:microsoft.com/office/officeart/2005/8/layout/process5"/>
    <dgm:cxn modelId="{FDFDD03C-9DF4-4C80-94FE-30A22F8BAC4D}" type="presOf" srcId="{BE3A2615-FAE2-4B6C-8F42-543DEDA09DFB}" destId="{EBB34009-9C61-40A9-9E6B-F96D0236C823}" srcOrd="0" destOrd="0" presId="urn:microsoft.com/office/officeart/2005/8/layout/process5"/>
    <dgm:cxn modelId="{ED13829D-9921-4359-8674-49DD65755AD1}" type="presOf" srcId="{CDAA59DF-0140-431C-A4D5-892F1DF98DDF}" destId="{7DD68AA4-FA44-4646-8DBE-2907180FB588}" srcOrd="0" destOrd="0" presId="urn:microsoft.com/office/officeart/2005/8/layout/process5"/>
    <dgm:cxn modelId="{73DF6CAA-475F-46AC-AF33-BD9A93FC69FA}" srcId="{BE3A2615-FAE2-4B6C-8F42-543DEDA09DFB}" destId="{A4377A7B-6ABF-4D12-8BAB-ECDBCAD2F526}" srcOrd="4" destOrd="0" parTransId="{2765EBB3-C9BF-48B5-A84E-2A81B69275AF}" sibTransId="{0E3BF46B-EF1B-4D9A-B01A-A0EB49995775}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10F8BE05-94BA-42E3-B7C0-4ADF953AC0C9}" type="presOf" srcId="{5D7F67BC-B64D-4BAE-B5DF-6A6A57FF4703}" destId="{B54E4DCF-02E1-4B58-A01B-694693830AAD}" srcOrd="1" destOrd="0" presId="urn:microsoft.com/office/officeart/2005/8/layout/process5"/>
    <dgm:cxn modelId="{EB7BCA03-28D2-4676-BF3A-3E1017131A85}" type="presOf" srcId="{B19420DE-C13E-4B8D-9277-83D9BB622C69}" destId="{4A608F8B-18FB-49AE-BCAE-17749FCB415D}" srcOrd="1" destOrd="0" presId="urn:microsoft.com/office/officeart/2005/8/layout/process5"/>
    <dgm:cxn modelId="{C10567F3-0019-4389-9C9D-B510B3A67181}" type="presOf" srcId="{819EB952-5A14-428B-A8B3-28B223CD4B51}" destId="{E4069341-B3AF-4AC8-8F47-EB1F9A719FE0}" srcOrd="0" destOrd="0" presId="urn:microsoft.com/office/officeart/2005/8/layout/process5"/>
    <dgm:cxn modelId="{50FBE03B-92E8-46CF-8274-C0E0E372021A}" type="presOf" srcId="{CDAA59DF-0140-431C-A4D5-892F1DF98DDF}" destId="{D781E17B-C3A9-443B-A518-9944F670F74A}" srcOrd="1" destOrd="0" presId="urn:microsoft.com/office/officeart/2005/8/layout/process5"/>
    <dgm:cxn modelId="{D5A70B02-3F81-4703-BA57-91F2F74DF165}" srcId="{BE3A2615-FAE2-4B6C-8F42-543DEDA09DFB}" destId="{744E2065-E961-4342-88CB-00798D6FD874}" srcOrd="3" destOrd="0" parTransId="{4BA4F612-FB17-4629-A86B-A99532FC44AD}" sibTransId="{B19420DE-C13E-4B8D-9277-83D9BB622C69}"/>
    <dgm:cxn modelId="{32681532-AC5B-43A1-B4CD-5B4946013841}" type="presOf" srcId="{A4377A7B-6ABF-4D12-8BAB-ECDBCAD2F526}" destId="{97C32940-0CEA-4559-AA19-FE7276BB8C9F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F7DA6AB8-639B-477F-9720-0F3359F78F91}" type="presOf" srcId="{C4E717C6-E488-45BD-BD6E-4224FD1B2545}" destId="{E3B3C23D-C761-4994-9F17-4A689D638A47}" srcOrd="0" destOrd="0" presId="urn:microsoft.com/office/officeart/2005/8/layout/process5"/>
    <dgm:cxn modelId="{1A54F403-E5D0-49E9-93A5-C35AB2477E9A}" type="presOf" srcId="{744E2065-E961-4342-88CB-00798D6FD874}" destId="{6B0B18CE-EE15-4CEC-9821-8D51EFB8BACE}" srcOrd="0" destOrd="0" presId="urn:microsoft.com/office/officeart/2005/8/layout/process5"/>
    <dgm:cxn modelId="{8DF1F6AB-6E74-4851-9B26-3A682107FA4A}" type="presOf" srcId="{B19420DE-C13E-4B8D-9277-83D9BB622C69}" destId="{206FC09E-B7ED-4A13-B11A-1E2441F8B660}" srcOrd="0" destOrd="0" presId="urn:microsoft.com/office/officeart/2005/8/layout/process5"/>
    <dgm:cxn modelId="{700DF7FE-C494-4727-9628-2CED867FFDE2}" type="presOf" srcId="{819EB952-5A14-428B-A8B3-28B223CD4B51}" destId="{04ED92EF-1B4E-42E5-86EE-D59F8545D3FE}" srcOrd="1" destOrd="0" presId="urn:microsoft.com/office/officeart/2005/8/layout/process5"/>
    <dgm:cxn modelId="{AD566213-E561-4AAD-AE90-065251ABF288}" type="presParOf" srcId="{EBB34009-9C61-40A9-9E6B-F96D0236C823}" destId="{E3B3C23D-C761-4994-9F17-4A689D638A47}" srcOrd="0" destOrd="0" presId="urn:microsoft.com/office/officeart/2005/8/layout/process5"/>
    <dgm:cxn modelId="{54DC57DB-E634-4FA8-B5E4-A32C2049751A}" type="presParOf" srcId="{EBB34009-9C61-40A9-9E6B-F96D0236C823}" destId="{E4069341-B3AF-4AC8-8F47-EB1F9A719FE0}" srcOrd="1" destOrd="0" presId="urn:microsoft.com/office/officeart/2005/8/layout/process5"/>
    <dgm:cxn modelId="{2233B3F8-379C-40B5-80B2-DFE956969CDD}" type="presParOf" srcId="{E4069341-B3AF-4AC8-8F47-EB1F9A719FE0}" destId="{04ED92EF-1B4E-42E5-86EE-D59F8545D3FE}" srcOrd="0" destOrd="0" presId="urn:microsoft.com/office/officeart/2005/8/layout/process5"/>
    <dgm:cxn modelId="{6942FDE4-91E5-469C-A6C7-FE5731CCC125}" type="presParOf" srcId="{EBB34009-9C61-40A9-9E6B-F96D0236C823}" destId="{37231A24-B32F-4130-8E3B-20976477676A}" srcOrd="2" destOrd="0" presId="urn:microsoft.com/office/officeart/2005/8/layout/process5"/>
    <dgm:cxn modelId="{90920315-B35B-4D64-8F18-1C72F6EC9F9C}" type="presParOf" srcId="{EBB34009-9C61-40A9-9E6B-F96D0236C823}" destId="{A9DBE390-B54B-4954-A178-E0390F000798}" srcOrd="3" destOrd="0" presId="urn:microsoft.com/office/officeart/2005/8/layout/process5"/>
    <dgm:cxn modelId="{2CB423A5-508E-4699-BA36-878354F3C955}" type="presParOf" srcId="{A9DBE390-B54B-4954-A178-E0390F000798}" destId="{B54E4DCF-02E1-4B58-A01B-694693830AAD}" srcOrd="0" destOrd="0" presId="urn:microsoft.com/office/officeart/2005/8/layout/process5"/>
    <dgm:cxn modelId="{AD36DAFC-73EE-4EB1-ADB4-5C6C81C9BA2A}" type="presParOf" srcId="{EBB34009-9C61-40A9-9E6B-F96D0236C823}" destId="{4AFF89BE-F819-492D-AE1F-1CC55FAABD12}" srcOrd="4" destOrd="0" presId="urn:microsoft.com/office/officeart/2005/8/layout/process5"/>
    <dgm:cxn modelId="{BA4331EF-68E1-41A8-AD49-43DBE9834BAA}" type="presParOf" srcId="{EBB34009-9C61-40A9-9E6B-F96D0236C823}" destId="{7DD68AA4-FA44-4646-8DBE-2907180FB588}" srcOrd="5" destOrd="0" presId="urn:microsoft.com/office/officeart/2005/8/layout/process5"/>
    <dgm:cxn modelId="{A2B102B8-E19A-4C41-B031-50316A14F6AD}" type="presParOf" srcId="{7DD68AA4-FA44-4646-8DBE-2907180FB588}" destId="{D781E17B-C3A9-443B-A518-9944F670F74A}" srcOrd="0" destOrd="0" presId="urn:microsoft.com/office/officeart/2005/8/layout/process5"/>
    <dgm:cxn modelId="{1F7FB821-4F5E-4055-8CAD-6C62A622B2B1}" type="presParOf" srcId="{EBB34009-9C61-40A9-9E6B-F96D0236C823}" destId="{6B0B18CE-EE15-4CEC-9821-8D51EFB8BACE}" srcOrd="6" destOrd="0" presId="urn:microsoft.com/office/officeart/2005/8/layout/process5"/>
    <dgm:cxn modelId="{1BD26DB6-6C50-4E0E-BBFF-D0AF7A30F77E}" type="presParOf" srcId="{EBB34009-9C61-40A9-9E6B-F96D0236C823}" destId="{206FC09E-B7ED-4A13-B11A-1E2441F8B660}" srcOrd="7" destOrd="0" presId="urn:microsoft.com/office/officeart/2005/8/layout/process5"/>
    <dgm:cxn modelId="{85989317-71E2-442D-A302-9673EBAADF66}" type="presParOf" srcId="{206FC09E-B7ED-4A13-B11A-1E2441F8B660}" destId="{4A608F8B-18FB-49AE-BCAE-17749FCB415D}" srcOrd="0" destOrd="0" presId="urn:microsoft.com/office/officeart/2005/8/layout/process5"/>
    <dgm:cxn modelId="{D4FA72B3-1348-4786-B2B4-ECAAAC863C67}" type="presParOf" srcId="{EBB34009-9C61-40A9-9E6B-F96D0236C823}" destId="{97C32940-0CEA-4559-AA19-FE7276BB8C9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1" dirty="0"/>
            <a:t>PUBLIC HEARING</a:t>
          </a:r>
        </a:p>
        <a:p>
          <a:r>
            <a:rPr lang="en-US" sz="1200" b="1" dirty="0"/>
            <a:t>Public comment period </a:t>
          </a:r>
        </a:p>
        <a:p>
          <a:r>
            <a:rPr lang="en-US" sz="1200" b="1" dirty="0"/>
            <a:t>Prepare Public Hearing Transcript </a:t>
          </a:r>
        </a:p>
        <a:p>
          <a:endParaRPr lang="en-US" sz="1200" dirty="0"/>
        </a:p>
        <a:p>
          <a:r>
            <a:rPr lang="en-US" sz="1200" b="1" dirty="0">
              <a:solidFill>
                <a:srgbClr val="FFFF00"/>
              </a:solidFill>
            </a:rPr>
            <a:t>FALL 2018</a:t>
          </a:r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1" dirty="0"/>
            <a:t>Review public comments</a:t>
          </a:r>
        </a:p>
        <a:p>
          <a:r>
            <a:rPr lang="en-US" sz="1200" b="1" dirty="0"/>
            <a:t> Continue work  on preliminary design and environmental document</a:t>
          </a:r>
        </a:p>
        <a:p>
          <a:endParaRPr lang="en-US" sz="1200" dirty="0"/>
        </a:p>
        <a:p>
          <a:r>
            <a:rPr lang="en-US" sz="1200" b="1" dirty="0">
              <a:solidFill>
                <a:srgbClr val="FFFF00"/>
              </a:solidFill>
            </a:rPr>
            <a:t>FALL 2018</a:t>
          </a:r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1" spc="-20" baseline="0" dirty="0"/>
            <a:t>Finalize environmental document </a:t>
          </a:r>
        </a:p>
        <a:p>
          <a:endParaRPr lang="en-US" sz="1200" spc="-20" baseline="0" dirty="0"/>
        </a:p>
        <a:p>
          <a:r>
            <a:rPr lang="en-US" sz="1200" b="1" spc="-20" baseline="0" dirty="0">
              <a:solidFill>
                <a:schemeClr val="bg1"/>
              </a:solidFill>
            </a:rPr>
            <a:t>Communicate Project Decision</a:t>
          </a:r>
        </a:p>
        <a:p>
          <a:r>
            <a:rPr lang="en-US" sz="1200" b="1" spc="-20" baseline="0" dirty="0">
              <a:solidFill>
                <a:srgbClr val="FFFF00"/>
              </a:solidFill>
            </a:rPr>
            <a:t> </a:t>
          </a:r>
        </a:p>
        <a:p>
          <a:endParaRPr lang="en-US" sz="1200" b="1" spc="-20" baseline="0" dirty="0">
            <a:solidFill>
              <a:srgbClr val="FFFF00"/>
            </a:solidFill>
          </a:endParaRPr>
        </a:p>
        <a:p>
          <a:r>
            <a:rPr lang="en-US" sz="1200" b="1" spc="-20" baseline="0" dirty="0">
              <a:solidFill>
                <a:srgbClr val="FFFF00"/>
              </a:solidFill>
            </a:rPr>
            <a:t>FALL 2018 </a:t>
          </a:r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44E2065-E961-4342-88CB-00798D6FD874}">
      <dgm:prSet phldrT="[Text]" custT="1"/>
      <dgm:spPr>
        <a:solidFill>
          <a:srgbClr val="002060"/>
        </a:solidFill>
      </dgm:spPr>
      <dgm:t>
        <a:bodyPr/>
        <a:lstStyle/>
        <a:p>
          <a:endParaRPr lang="en-US" sz="1200" dirty="0"/>
        </a:p>
        <a:p>
          <a:endParaRPr lang="en-US" sz="1200" dirty="0"/>
        </a:p>
        <a:p>
          <a:r>
            <a:rPr lang="en-US" sz="1200" b="1" dirty="0"/>
            <a:t>Complete design</a:t>
          </a:r>
          <a:endParaRPr lang="en-US" sz="1200" b="1" dirty="0">
            <a:solidFill>
              <a:srgbClr val="FFFF00"/>
            </a:solidFill>
          </a:endParaRPr>
        </a:p>
        <a:p>
          <a:endParaRPr lang="en-US" sz="1200" b="1" dirty="0">
            <a:solidFill>
              <a:srgbClr val="FFFF00"/>
            </a:solidFill>
          </a:endParaRPr>
        </a:p>
        <a:p>
          <a:r>
            <a:rPr lang="en-US" sz="1200" b="1" dirty="0">
              <a:solidFill>
                <a:srgbClr val="FFFF00"/>
              </a:solidFill>
            </a:rPr>
            <a:t>2019  </a:t>
          </a:r>
        </a:p>
        <a:p>
          <a:endParaRPr lang="en-US" sz="1200" dirty="0"/>
        </a:p>
        <a:p>
          <a:endParaRPr lang="en-US" sz="1200" b="1" dirty="0">
            <a:solidFill>
              <a:srgbClr val="FFFF00"/>
            </a:solidFill>
          </a:endParaRPr>
        </a:p>
      </dgm:t>
    </dgm:pt>
    <dgm:pt modelId="{4BA4F612-FB17-4629-A86B-A99532FC44AD}" type="parTrans" cxnId="{D5A70B02-3F81-4703-BA57-91F2F74DF165}">
      <dgm:prSet/>
      <dgm:spPr/>
      <dgm:t>
        <a:bodyPr/>
        <a:lstStyle/>
        <a:p>
          <a:endParaRPr lang="en-US"/>
        </a:p>
      </dgm:t>
    </dgm:pt>
    <dgm:pt modelId="{B19420DE-C13E-4B8D-9277-83D9BB622C69}" type="sibTrans" cxnId="{D5A70B02-3F81-4703-BA57-91F2F74DF16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b="1" dirty="0"/>
            <a:t>Construction </a:t>
          </a:r>
        </a:p>
        <a:p>
          <a:endParaRPr lang="en-US" sz="1200" dirty="0"/>
        </a:p>
        <a:p>
          <a:r>
            <a:rPr lang="en-US" sz="1200" b="1" dirty="0">
              <a:solidFill>
                <a:srgbClr val="FFFF00"/>
              </a:solidFill>
            </a:rPr>
            <a:t>2020 </a:t>
          </a:r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B3C23D-C761-4994-9F17-4A689D638A47}" type="pres">
      <dgm:prSet presAssocID="{C4E717C6-E488-45BD-BD6E-4224FD1B2545}" presName="node" presStyleLbl="node1" presStyleIdx="0" presStyleCnt="5" custScaleY="204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69341-B3AF-4AC8-8F47-EB1F9A719FE0}" type="pres">
      <dgm:prSet presAssocID="{819EB952-5A14-428B-A8B3-28B223CD4B5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ED92EF-1B4E-42E5-86EE-D59F8545D3FE}" type="pres">
      <dgm:prSet presAssocID="{819EB952-5A14-428B-A8B3-28B223CD4B5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7231A24-B32F-4130-8E3B-20976477676A}" type="pres">
      <dgm:prSet presAssocID="{874BA8F7-1C5D-4687-B53B-19BD2DE17DD9}" presName="node" presStyleLbl="node1" presStyleIdx="1" presStyleCnt="5" custScaleY="204486" custLinFactNeighborX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BE390-B54B-4954-A178-E0390F000798}" type="pres">
      <dgm:prSet presAssocID="{5D7F67BC-B64D-4BAE-B5DF-6A6A57FF470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54E4DCF-02E1-4B58-A01B-694693830AAD}" type="pres">
      <dgm:prSet presAssocID="{5D7F67BC-B64D-4BAE-B5DF-6A6A57FF470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AFF89BE-F819-492D-AE1F-1CC55FAABD12}" type="pres">
      <dgm:prSet presAssocID="{F37E401F-BEA7-4C06-9467-D9868D0B8E4B}" presName="node" presStyleLbl="node1" presStyleIdx="2" presStyleCnt="5" custScaleY="206451" custLinFactNeighborX="-2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8AA4-FA44-4646-8DBE-2907180FB588}" type="pres">
      <dgm:prSet presAssocID="{CDAA59DF-0140-431C-A4D5-892F1DF98DD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781E17B-C3A9-443B-A518-9944F670F74A}" type="pres">
      <dgm:prSet presAssocID="{CDAA59DF-0140-431C-A4D5-892F1DF98DD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B0B18CE-EE15-4CEC-9821-8D51EFB8BACE}" type="pres">
      <dgm:prSet presAssocID="{744E2065-E961-4342-88CB-00798D6FD874}" presName="node" presStyleLbl="node1" presStyleIdx="3" presStyleCnt="5" custScaleY="206451" custLinFactNeighborX="-34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FC09E-B7ED-4A13-B11A-1E2441F8B660}" type="pres">
      <dgm:prSet presAssocID="{B19420DE-C13E-4B8D-9277-83D9BB622C6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A608F8B-18FB-49AE-BCAE-17749FCB415D}" type="pres">
      <dgm:prSet presAssocID="{B19420DE-C13E-4B8D-9277-83D9BB622C6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7C32940-0CEA-4559-AA19-FE7276BB8C9F}" type="pres">
      <dgm:prSet presAssocID="{A4377A7B-6ABF-4D12-8BAB-ECDBCAD2F526}" presName="node" presStyleLbl="node1" presStyleIdx="4" presStyleCnt="5" custScaleY="206451" custLinFactNeighborX="-47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E48472EB-6BE1-4126-96D8-726F3253A5EC}" type="presOf" srcId="{B19420DE-C13E-4B8D-9277-83D9BB622C69}" destId="{4A608F8B-18FB-49AE-BCAE-17749FCB415D}" srcOrd="1" destOrd="0" presId="urn:microsoft.com/office/officeart/2005/8/layout/process5"/>
    <dgm:cxn modelId="{7DCF3AF8-5D9A-42FC-ABC8-275491989339}" type="presOf" srcId="{BE3A2615-FAE2-4B6C-8F42-543DEDA09DFB}" destId="{EBB34009-9C61-40A9-9E6B-F96D0236C823}" srcOrd="0" destOrd="0" presId="urn:microsoft.com/office/officeart/2005/8/layout/process5"/>
    <dgm:cxn modelId="{2C82B97C-7F3C-4B35-9F7F-1D9373C44410}" type="presOf" srcId="{744E2065-E961-4342-88CB-00798D6FD874}" destId="{6B0B18CE-EE15-4CEC-9821-8D51EFB8BACE}" srcOrd="0" destOrd="0" presId="urn:microsoft.com/office/officeart/2005/8/layout/process5"/>
    <dgm:cxn modelId="{73DF6CAA-475F-46AC-AF33-BD9A93FC69FA}" srcId="{BE3A2615-FAE2-4B6C-8F42-543DEDA09DFB}" destId="{A4377A7B-6ABF-4D12-8BAB-ECDBCAD2F526}" srcOrd="4" destOrd="0" parTransId="{2765EBB3-C9BF-48B5-A84E-2A81B69275AF}" sibTransId="{0E3BF46B-EF1B-4D9A-B01A-A0EB49995775}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EC2C853D-7478-42BC-8931-A4F6DFC0B211}" type="presOf" srcId="{C4E717C6-E488-45BD-BD6E-4224FD1B2545}" destId="{E3B3C23D-C761-4994-9F17-4A689D638A47}" srcOrd="0" destOrd="0" presId="urn:microsoft.com/office/officeart/2005/8/layout/process5"/>
    <dgm:cxn modelId="{D5A70B02-3F81-4703-BA57-91F2F74DF165}" srcId="{BE3A2615-FAE2-4B6C-8F42-543DEDA09DFB}" destId="{744E2065-E961-4342-88CB-00798D6FD874}" srcOrd="3" destOrd="0" parTransId="{4BA4F612-FB17-4629-A86B-A99532FC44AD}" sibTransId="{B19420DE-C13E-4B8D-9277-83D9BB622C69}"/>
    <dgm:cxn modelId="{CEE057AC-7789-48A7-B2E1-E7FEF5579494}" type="presOf" srcId="{874BA8F7-1C5D-4687-B53B-19BD2DE17DD9}" destId="{37231A24-B32F-4130-8E3B-20976477676A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5CB86769-5528-47B1-B053-29B7AC08FFB3}" type="presOf" srcId="{819EB952-5A14-428B-A8B3-28B223CD4B51}" destId="{04ED92EF-1B4E-42E5-86EE-D59F8545D3FE}" srcOrd="1" destOrd="0" presId="urn:microsoft.com/office/officeart/2005/8/layout/process5"/>
    <dgm:cxn modelId="{1E344D56-A75A-4CC9-A269-7C2575860F03}" type="presOf" srcId="{5D7F67BC-B64D-4BAE-B5DF-6A6A57FF4703}" destId="{A9DBE390-B54B-4954-A178-E0390F000798}" srcOrd="0" destOrd="0" presId="urn:microsoft.com/office/officeart/2005/8/layout/process5"/>
    <dgm:cxn modelId="{EDA5F3A0-82CE-4A6B-9FA3-ED8F8EA6796E}" type="presOf" srcId="{5D7F67BC-B64D-4BAE-B5DF-6A6A57FF4703}" destId="{B54E4DCF-02E1-4B58-A01B-694693830AAD}" srcOrd="1" destOrd="0" presId="urn:microsoft.com/office/officeart/2005/8/layout/process5"/>
    <dgm:cxn modelId="{A6E9E91F-BA31-4C65-818D-D7019BDEE173}" type="presOf" srcId="{A4377A7B-6ABF-4D12-8BAB-ECDBCAD2F526}" destId="{97C32940-0CEA-4559-AA19-FE7276BB8C9F}" srcOrd="0" destOrd="0" presId="urn:microsoft.com/office/officeart/2005/8/layout/process5"/>
    <dgm:cxn modelId="{FFF7886B-B328-4834-A111-B0DE694FFB8E}" type="presOf" srcId="{819EB952-5A14-428B-A8B3-28B223CD4B51}" destId="{E4069341-B3AF-4AC8-8F47-EB1F9A719FE0}" srcOrd="0" destOrd="0" presId="urn:microsoft.com/office/officeart/2005/8/layout/process5"/>
    <dgm:cxn modelId="{7E509A7C-6723-45F2-901F-2384D9E13F24}" type="presOf" srcId="{B19420DE-C13E-4B8D-9277-83D9BB622C69}" destId="{206FC09E-B7ED-4A13-B11A-1E2441F8B660}" srcOrd="0" destOrd="0" presId="urn:microsoft.com/office/officeart/2005/8/layout/process5"/>
    <dgm:cxn modelId="{3CCBA0EF-6950-4B5E-9381-1207597655B0}" type="presOf" srcId="{CDAA59DF-0140-431C-A4D5-892F1DF98DDF}" destId="{D781E17B-C3A9-443B-A518-9944F670F74A}" srcOrd="1" destOrd="0" presId="urn:microsoft.com/office/officeart/2005/8/layout/process5"/>
    <dgm:cxn modelId="{03E1D919-3467-4FAE-806C-7CF84E2ADE35}" type="presOf" srcId="{F37E401F-BEA7-4C06-9467-D9868D0B8E4B}" destId="{4AFF89BE-F819-492D-AE1F-1CC55FAABD12}" srcOrd="0" destOrd="0" presId="urn:microsoft.com/office/officeart/2005/8/layout/process5"/>
    <dgm:cxn modelId="{7B6BE2E8-ACD4-4CFF-A3A2-FE7C8DED4466}" type="presOf" srcId="{CDAA59DF-0140-431C-A4D5-892F1DF98DDF}" destId="{7DD68AA4-FA44-4646-8DBE-2907180FB588}" srcOrd="0" destOrd="0" presId="urn:microsoft.com/office/officeart/2005/8/layout/process5"/>
    <dgm:cxn modelId="{D0B6348A-BD55-4C9F-AE33-38C4CB9092E2}" type="presParOf" srcId="{EBB34009-9C61-40A9-9E6B-F96D0236C823}" destId="{E3B3C23D-C761-4994-9F17-4A689D638A47}" srcOrd="0" destOrd="0" presId="urn:microsoft.com/office/officeart/2005/8/layout/process5"/>
    <dgm:cxn modelId="{23EF4BDE-5972-4329-B1C8-1E189F8DE8F2}" type="presParOf" srcId="{EBB34009-9C61-40A9-9E6B-F96D0236C823}" destId="{E4069341-B3AF-4AC8-8F47-EB1F9A719FE0}" srcOrd="1" destOrd="0" presId="urn:microsoft.com/office/officeart/2005/8/layout/process5"/>
    <dgm:cxn modelId="{6AF0A531-A89C-46B7-8743-2E80F19DD3C0}" type="presParOf" srcId="{E4069341-B3AF-4AC8-8F47-EB1F9A719FE0}" destId="{04ED92EF-1B4E-42E5-86EE-D59F8545D3FE}" srcOrd="0" destOrd="0" presId="urn:microsoft.com/office/officeart/2005/8/layout/process5"/>
    <dgm:cxn modelId="{4B3E2DCE-9227-47F7-8D58-68CB6F82B2D8}" type="presParOf" srcId="{EBB34009-9C61-40A9-9E6B-F96D0236C823}" destId="{37231A24-B32F-4130-8E3B-20976477676A}" srcOrd="2" destOrd="0" presId="urn:microsoft.com/office/officeart/2005/8/layout/process5"/>
    <dgm:cxn modelId="{97175FD3-7D2F-412D-9A51-A69CE77E670A}" type="presParOf" srcId="{EBB34009-9C61-40A9-9E6B-F96D0236C823}" destId="{A9DBE390-B54B-4954-A178-E0390F000798}" srcOrd="3" destOrd="0" presId="urn:microsoft.com/office/officeart/2005/8/layout/process5"/>
    <dgm:cxn modelId="{759DBA44-EA30-4E5A-B874-73FE0AFE91F1}" type="presParOf" srcId="{A9DBE390-B54B-4954-A178-E0390F000798}" destId="{B54E4DCF-02E1-4B58-A01B-694693830AAD}" srcOrd="0" destOrd="0" presId="urn:microsoft.com/office/officeart/2005/8/layout/process5"/>
    <dgm:cxn modelId="{05B9DBC1-8BC4-4BBA-9442-210930C57649}" type="presParOf" srcId="{EBB34009-9C61-40A9-9E6B-F96D0236C823}" destId="{4AFF89BE-F819-492D-AE1F-1CC55FAABD12}" srcOrd="4" destOrd="0" presId="urn:microsoft.com/office/officeart/2005/8/layout/process5"/>
    <dgm:cxn modelId="{17935E54-3AD4-47E3-A199-F2C1FB1DBAE7}" type="presParOf" srcId="{EBB34009-9C61-40A9-9E6B-F96D0236C823}" destId="{7DD68AA4-FA44-4646-8DBE-2907180FB588}" srcOrd="5" destOrd="0" presId="urn:microsoft.com/office/officeart/2005/8/layout/process5"/>
    <dgm:cxn modelId="{001721AD-E8C9-439F-AEE4-B7AA4D61C48D}" type="presParOf" srcId="{7DD68AA4-FA44-4646-8DBE-2907180FB588}" destId="{D781E17B-C3A9-443B-A518-9944F670F74A}" srcOrd="0" destOrd="0" presId="urn:microsoft.com/office/officeart/2005/8/layout/process5"/>
    <dgm:cxn modelId="{13FD803A-AF56-4F16-A34A-8758521630F1}" type="presParOf" srcId="{EBB34009-9C61-40A9-9E6B-F96D0236C823}" destId="{6B0B18CE-EE15-4CEC-9821-8D51EFB8BACE}" srcOrd="6" destOrd="0" presId="urn:microsoft.com/office/officeart/2005/8/layout/process5"/>
    <dgm:cxn modelId="{BA1F23D5-8237-4EA3-86AA-9D9086237EFB}" type="presParOf" srcId="{EBB34009-9C61-40A9-9E6B-F96D0236C823}" destId="{206FC09E-B7ED-4A13-B11A-1E2441F8B660}" srcOrd="7" destOrd="0" presId="urn:microsoft.com/office/officeart/2005/8/layout/process5"/>
    <dgm:cxn modelId="{6B7E2EC1-0119-4C90-B296-9CC72FE36CA7}" type="presParOf" srcId="{206FC09E-B7ED-4A13-B11A-1E2441F8B660}" destId="{4A608F8B-18FB-49AE-BCAE-17749FCB415D}" srcOrd="0" destOrd="0" presId="urn:microsoft.com/office/officeart/2005/8/layout/process5"/>
    <dgm:cxn modelId="{5A702803-3874-44B0-955F-1887F779491F}" type="presParOf" srcId="{EBB34009-9C61-40A9-9E6B-F96D0236C823}" destId="{97C32940-0CEA-4559-AA19-FE7276BB8C9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5208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Project Selection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Early Coordination</a:t>
          </a:r>
        </a:p>
      </dsp:txBody>
      <dsp:txXfrm>
        <a:off x="52503" y="529897"/>
        <a:ext cx="1520195" cy="1683404"/>
      </dsp:txXfrm>
    </dsp:sp>
    <dsp:sp modelId="{E4069341-B3AF-4AC8-8F47-EB1F9A719FE0}">
      <dsp:nvSpPr>
        <dsp:cNvPr id="0" name=""/>
        <dsp:cNvSpPr/>
      </dsp:nvSpPr>
      <dsp:spPr>
        <a:xfrm>
          <a:off x="1715109" y="1171366"/>
          <a:ext cx="229141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715109" y="1251459"/>
        <a:ext cx="160399" cy="240280"/>
      </dsp:txXfrm>
    </dsp:sp>
    <dsp:sp modelId="{37231A24-B32F-4130-8E3B-20976477676A}">
      <dsp:nvSpPr>
        <dsp:cNvPr id="0" name=""/>
        <dsp:cNvSpPr/>
      </dsp:nvSpPr>
      <dsp:spPr>
        <a:xfrm>
          <a:off x="2052336" y="482602"/>
          <a:ext cx="1614785" cy="17779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Environmental phase begins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 Purpose &amp; Need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Develop alternatives</a:t>
          </a:r>
        </a:p>
      </dsp:txBody>
      <dsp:txXfrm>
        <a:off x="2099631" y="529897"/>
        <a:ext cx="1520195" cy="1683404"/>
      </dsp:txXfrm>
    </dsp:sp>
    <dsp:sp modelId="{A9DBE390-B54B-4954-A178-E0390F000798}">
      <dsp:nvSpPr>
        <dsp:cNvPr id="0" name=""/>
        <dsp:cNvSpPr/>
      </dsp:nvSpPr>
      <dsp:spPr>
        <a:xfrm>
          <a:off x="3764912" y="1171366"/>
          <a:ext cx="235586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764912" y="1251459"/>
        <a:ext cx="164910" cy="240280"/>
      </dsp:txXfrm>
    </dsp:sp>
    <dsp:sp modelId="{4AFF89BE-F819-492D-AE1F-1CC55FAABD12}">
      <dsp:nvSpPr>
        <dsp:cNvPr id="0" name=""/>
        <dsp:cNvSpPr/>
      </dsp:nvSpPr>
      <dsp:spPr>
        <a:xfrm>
          <a:off x="411162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/>
            <a:t>Preliminary design phase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/>
            <a:t>Release environmental document for public review and comment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pc="-20" baseline="0" dirty="0">
              <a:solidFill>
                <a:srgbClr val="FFFF00"/>
              </a:solidFill>
            </a:rPr>
            <a:t>HOLD PUBLIC HEARING </a:t>
          </a:r>
        </a:p>
      </dsp:txBody>
      <dsp:txXfrm>
        <a:off x="4158918" y="418772"/>
        <a:ext cx="1520195" cy="1905654"/>
      </dsp:txXfrm>
    </dsp:sp>
    <dsp:sp modelId="{7DD68AA4-FA44-4646-8DBE-2907180FB588}">
      <dsp:nvSpPr>
        <dsp:cNvPr id="0" name=""/>
        <dsp:cNvSpPr/>
      </dsp:nvSpPr>
      <dsp:spPr>
        <a:xfrm>
          <a:off x="5835659" y="1171366"/>
          <a:ext cx="26319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835659" y="1251459"/>
        <a:ext cx="184237" cy="240280"/>
      </dsp:txXfrm>
    </dsp:sp>
    <dsp:sp modelId="{6B0B18CE-EE15-4CEC-9821-8D51EFB8BACE}">
      <dsp:nvSpPr>
        <dsp:cNvPr id="0" name=""/>
        <dsp:cNvSpPr/>
      </dsp:nvSpPr>
      <dsp:spPr>
        <a:xfrm>
          <a:off x="622300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Additional work to finalize environmental document and project design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00"/>
              </a:solidFill>
            </a:rPr>
            <a:t>Communicate Project Decision</a:t>
          </a:r>
        </a:p>
      </dsp:txBody>
      <dsp:txXfrm>
        <a:off x="6270298" y="418772"/>
        <a:ext cx="1520195" cy="1905654"/>
      </dsp:txXfrm>
    </dsp:sp>
    <dsp:sp modelId="{206FC09E-B7ED-4A13-B11A-1E2441F8B660}">
      <dsp:nvSpPr>
        <dsp:cNvPr id="0" name=""/>
        <dsp:cNvSpPr/>
      </dsp:nvSpPr>
      <dsp:spPr>
        <a:xfrm>
          <a:off x="7934051" y="1171366"/>
          <a:ext cx="23190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934051" y="1251459"/>
        <a:ext cx="162334" cy="240280"/>
      </dsp:txXfrm>
    </dsp:sp>
    <dsp:sp modelId="{97C32940-0CEA-4559-AA19-FE7276BB8C9F}">
      <dsp:nvSpPr>
        <dsp:cNvPr id="0" name=""/>
        <dsp:cNvSpPr/>
      </dsp:nvSpPr>
      <dsp:spPr>
        <a:xfrm>
          <a:off x="8275347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Project </a:t>
          </a:r>
          <a:r>
            <a:rPr lang="en-US" sz="1200" kern="1200" dirty="0"/>
            <a:t>Letting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Construction   </a:t>
          </a:r>
        </a:p>
      </dsp:txBody>
      <dsp:txXfrm>
        <a:off x="8322642" y="418772"/>
        <a:ext cx="1520195" cy="1905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5208" y="380997"/>
          <a:ext cx="1614785" cy="198120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PUBLIC HEARING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Public comment period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Prepare Public Hearing Transcript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00"/>
              </a:solidFill>
            </a:rPr>
            <a:t>FALL 2018</a:t>
          </a:r>
        </a:p>
      </dsp:txBody>
      <dsp:txXfrm>
        <a:off x="52503" y="428292"/>
        <a:ext cx="1520195" cy="1886615"/>
      </dsp:txXfrm>
    </dsp:sp>
    <dsp:sp modelId="{E4069341-B3AF-4AC8-8F47-EB1F9A719FE0}">
      <dsp:nvSpPr>
        <dsp:cNvPr id="0" name=""/>
        <dsp:cNvSpPr/>
      </dsp:nvSpPr>
      <dsp:spPr>
        <a:xfrm>
          <a:off x="1715109" y="1171366"/>
          <a:ext cx="229141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715109" y="1251459"/>
        <a:ext cx="160399" cy="240280"/>
      </dsp:txXfrm>
    </dsp:sp>
    <dsp:sp modelId="{37231A24-B32F-4130-8E3B-20976477676A}">
      <dsp:nvSpPr>
        <dsp:cNvPr id="0" name=""/>
        <dsp:cNvSpPr/>
      </dsp:nvSpPr>
      <dsp:spPr>
        <a:xfrm>
          <a:off x="2052336" y="380997"/>
          <a:ext cx="1614785" cy="198120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Review public comments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 Continue work  on preliminary design and environmental document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00"/>
              </a:solidFill>
            </a:rPr>
            <a:t>FALL 2018</a:t>
          </a:r>
        </a:p>
      </dsp:txBody>
      <dsp:txXfrm>
        <a:off x="2099631" y="428292"/>
        <a:ext cx="1520195" cy="1886615"/>
      </dsp:txXfrm>
    </dsp:sp>
    <dsp:sp modelId="{A9DBE390-B54B-4954-A178-E0390F000798}">
      <dsp:nvSpPr>
        <dsp:cNvPr id="0" name=""/>
        <dsp:cNvSpPr/>
      </dsp:nvSpPr>
      <dsp:spPr>
        <a:xfrm>
          <a:off x="3764912" y="1171366"/>
          <a:ext cx="235586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764912" y="1251459"/>
        <a:ext cx="164910" cy="240280"/>
      </dsp:txXfrm>
    </dsp:sp>
    <dsp:sp modelId="{4AFF89BE-F819-492D-AE1F-1CC55FAABD12}">
      <dsp:nvSpPr>
        <dsp:cNvPr id="0" name=""/>
        <dsp:cNvSpPr/>
      </dsp:nvSpPr>
      <dsp:spPr>
        <a:xfrm>
          <a:off x="411162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pc="-20" baseline="0" dirty="0"/>
            <a:t>Finalize environmental document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spc="-20" baseline="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pc="-20" baseline="0" dirty="0">
              <a:solidFill>
                <a:schemeClr val="bg1"/>
              </a:solidFill>
            </a:rPr>
            <a:t>Communicate Project Decision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pc="-20" baseline="0" dirty="0">
              <a:solidFill>
                <a:srgbClr val="FFFF00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pc="-20" baseline="0" dirty="0">
            <a:solidFill>
              <a:srgbClr val="FFFF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pc="-20" baseline="0" dirty="0">
              <a:solidFill>
                <a:srgbClr val="FFFF00"/>
              </a:solidFill>
            </a:rPr>
            <a:t>FALL 2018 </a:t>
          </a:r>
        </a:p>
      </dsp:txBody>
      <dsp:txXfrm>
        <a:off x="4158918" y="418772"/>
        <a:ext cx="1520195" cy="1905654"/>
      </dsp:txXfrm>
    </dsp:sp>
    <dsp:sp modelId="{7DD68AA4-FA44-4646-8DBE-2907180FB588}">
      <dsp:nvSpPr>
        <dsp:cNvPr id="0" name=""/>
        <dsp:cNvSpPr/>
      </dsp:nvSpPr>
      <dsp:spPr>
        <a:xfrm>
          <a:off x="5835659" y="1171366"/>
          <a:ext cx="26319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835659" y="1251459"/>
        <a:ext cx="184237" cy="240280"/>
      </dsp:txXfrm>
    </dsp:sp>
    <dsp:sp modelId="{6B0B18CE-EE15-4CEC-9821-8D51EFB8BACE}">
      <dsp:nvSpPr>
        <dsp:cNvPr id="0" name=""/>
        <dsp:cNvSpPr/>
      </dsp:nvSpPr>
      <dsp:spPr>
        <a:xfrm>
          <a:off x="6223003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Complete design</a:t>
          </a:r>
          <a:endParaRPr lang="en-US" sz="1200" b="1" kern="1200" dirty="0">
            <a:solidFill>
              <a:srgbClr val="FFFF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solidFill>
              <a:srgbClr val="FFFF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00"/>
              </a:solidFill>
            </a:rPr>
            <a:t>2019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solidFill>
              <a:srgbClr val="FFFF00"/>
            </a:solidFill>
          </a:endParaRPr>
        </a:p>
      </dsp:txBody>
      <dsp:txXfrm>
        <a:off x="6270298" y="418772"/>
        <a:ext cx="1520195" cy="1905654"/>
      </dsp:txXfrm>
    </dsp:sp>
    <dsp:sp modelId="{206FC09E-B7ED-4A13-B11A-1E2441F8B660}">
      <dsp:nvSpPr>
        <dsp:cNvPr id="0" name=""/>
        <dsp:cNvSpPr/>
      </dsp:nvSpPr>
      <dsp:spPr>
        <a:xfrm>
          <a:off x="7934051" y="1171366"/>
          <a:ext cx="231905" cy="40046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934051" y="1251459"/>
        <a:ext cx="162334" cy="240280"/>
      </dsp:txXfrm>
    </dsp:sp>
    <dsp:sp modelId="{97C32940-0CEA-4559-AA19-FE7276BB8C9F}">
      <dsp:nvSpPr>
        <dsp:cNvPr id="0" name=""/>
        <dsp:cNvSpPr/>
      </dsp:nvSpPr>
      <dsp:spPr>
        <a:xfrm>
          <a:off x="8275347" y="371477"/>
          <a:ext cx="1614785" cy="200024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Construction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FF00"/>
              </a:solidFill>
            </a:rPr>
            <a:t>2020 </a:t>
          </a:r>
        </a:p>
      </dsp:txBody>
      <dsp:txXfrm>
        <a:off x="8322642" y="418772"/>
        <a:ext cx="1520195" cy="190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B7D8CD31-DE92-4D64-BD1C-30C4A637E335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4782AC-5042-4B9F-B18D-A48F4884E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32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8B2AEF87-254E-4F99-A630-818954CF762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147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5E6A2-29DD-456D-9DB3-AC2FED687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147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072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42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07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3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72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8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85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60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618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E6A2-29DD-456D-9DB3-AC2FED68764F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78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B3F3-9C75-4B7B-A2DA-48A48710FED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F56BB-F284-45AB-8905-C100142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80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9C32-7161-4F46-BFB7-6F3595BE658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89B3-7280-4858-A849-F123FE9B7A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8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FA50-5EDF-4291-B611-BC0A06523A8A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75A3-98A6-476C-A07A-A9559F010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1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7EC-570E-4D78-92AA-9BFCFC9DC30C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74F3-93AC-4F5B-A53C-B7F9EE84D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11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0B1D-D65D-457A-9485-011B6DF16E6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B978-46FD-44B7-873B-B5B2B8A66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19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21AC-F0F2-42AA-8235-25798F4E6EF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03C44-1EDD-4768-B342-26B200AB4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93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1188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 (Calibri Light 28)</a:t>
            </a:r>
          </a:p>
          <a:p>
            <a:pPr lvl="1"/>
            <a:r>
              <a:rPr lang="en-US" altLang="en-US"/>
              <a:t>Second level (Calibri Light 24)</a:t>
            </a:r>
          </a:p>
          <a:p>
            <a:pPr lvl="2"/>
            <a:r>
              <a:rPr lang="en-US" altLang="en-US"/>
              <a:t>Third level (Calibri Light 20)</a:t>
            </a:r>
          </a:p>
          <a:p>
            <a:pPr lvl="3"/>
            <a:r>
              <a:rPr lang="en-US" altLang="en-US"/>
              <a:t>Fourth level (Calibri Light 16)</a:t>
            </a:r>
          </a:p>
          <a:p>
            <a:pPr lvl="4"/>
            <a:r>
              <a:rPr lang="en-US" altLang="en-US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35ECE-9946-417C-B6CA-4D936ABBBC7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96B05C-3E0B-4E27-83DB-C80B2AED8C1D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0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8F929A-380E-479A-B212-948A94A20121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C9405E-E720-4331-94AE-2B3749B3FB1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944688"/>
            <a:ext cx="12417426" cy="107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81471E-BD94-4899-96A2-9E92C5E5A74D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FDF70BC-DD4C-4E35-AAEA-90C81434FD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safety.fhwa.dot.gov/intersection/innovative/roundabout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aPorteDistrictCommunications@indot.in.gov" TargetMode="External"/><Relationship Id="rId2" Type="http://schemas.openxmlformats.org/officeDocument/2006/relationships/hyperlink" Target="http://www.in.gov/indot/2705.htm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/indot/2705.htm" TargetMode="External"/><Relationship Id="rId2" Type="http://schemas.openxmlformats.org/officeDocument/2006/relationships/hyperlink" Target="mailto:LaPorteDistrictCommunications@indot.in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rclark@indot.in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/indot/2705.htm" TargetMode="External"/><Relationship Id="rId2" Type="http://schemas.openxmlformats.org/officeDocument/2006/relationships/hyperlink" Target="mailto:LaPorteDistrictCommunications@indot.in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rclark@indot.in.g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9906000" cy="2209800"/>
          </a:xfrm>
        </p:spPr>
        <p:txBody>
          <a:bodyPr/>
          <a:lstStyle/>
          <a:p>
            <a:r>
              <a:rPr lang="en-US" sz="4000" dirty="0" smtClean="0"/>
              <a:t>U.S. 6 at S.R. 2 Intersection Improvement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9906000" cy="2057400"/>
          </a:xfrm>
        </p:spPr>
        <p:txBody>
          <a:bodyPr/>
          <a:lstStyle/>
          <a:p>
            <a:r>
              <a:rPr lang="en-US" b="1" dirty="0" smtClean="0"/>
              <a:t>Indiana Department of Transportation</a:t>
            </a:r>
          </a:p>
          <a:p>
            <a:r>
              <a:rPr lang="en-US" dirty="0" smtClean="0"/>
              <a:t>Wednesday, Oct. 24, 2018</a:t>
            </a:r>
          </a:p>
          <a:p>
            <a:r>
              <a:rPr lang="en-US" dirty="0" smtClean="0"/>
              <a:t>6 p.m.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U.S. 6 at S.R. 2 – Purpose and Need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2578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b="1" dirty="0">
                <a:cs typeface="Tahoma" pitchFamily="34" charset="0"/>
              </a:rPr>
              <a:t>Purpose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Enhance safety at the intersection of U.S. 6 and S.R. 2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Maintain or improve operational efficiency </a:t>
            </a:r>
          </a:p>
          <a:p>
            <a:pPr marL="914400" lvl="2" indent="0" eaLnBrk="1" hangingPunct="1">
              <a:buNone/>
              <a:defRPr/>
            </a:pPr>
            <a:endParaRPr lang="en-US" dirty="0"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b="1" dirty="0">
                <a:cs typeface="Tahoma" pitchFamily="34" charset="0"/>
              </a:rPr>
              <a:t>Need</a:t>
            </a:r>
          </a:p>
          <a:p>
            <a:pPr lvl="1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Number of traffic accidents at intersection</a:t>
            </a:r>
          </a:p>
          <a:p>
            <a:pPr lvl="2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47 traffic accidents occurring between 2010 and 2017</a:t>
            </a:r>
          </a:p>
          <a:p>
            <a:pPr lvl="3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Data obtained from Indiana Stare Police (ISP)</a:t>
            </a:r>
          </a:p>
          <a:p>
            <a:pPr lvl="2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Accidents seem to occur due to driver confusion related to vehicle right-of-way</a:t>
            </a:r>
          </a:p>
          <a:p>
            <a:pPr lvl="1" eaLnBrk="1" hangingPunct="1">
              <a:defRPr/>
            </a:pPr>
            <a:r>
              <a:rPr lang="en-US" dirty="0"/>
              <a:t>Operational efficiency</a:t>
            </a:r>
          </a:p>
          <a:p>
            <a:pPr lvl="2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Current Intersection Level of Service is C (as measured on an A to F scale)</a:t>
            </a:r>
          </a:p>
          <a:p>
            <a:pPr lvl="2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Intersection skew and geometry contribute to driver right-of-way confusion</a:t>
            </a:r>
          </a:p>
          <a:p>
            <a:pPr lvl="2" eaLnBrk="1" hangingPunct="1"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Complete stops by heavy vehicles result in delayed acceleration through the intersection</a:t>
            </a:r>
          </a:p>
          <a:p>
            <a:pPr marL="1371600" lvl="3" indent="0" eaLnBrk="1" hangingPunct="1">
              <a:buNone/>
              <a:defRPr/>
            </a:pP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defRPr/>
            </a:pP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 lvl="1" eaLnBrk="1" hangingPunct="1">
              <a:defRPr/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 lvl="1" eaLnBrk="1" hangingPunct="1">
              <a:defRPr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lvl="1" eaLnBrk="1" hangingPunct="1">
              <a:defRPr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Crash Data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183552"/>
              </p:ext>
            </p:extLst>
          </p:nvPr>
        </p:nvGraphicFramePr>
        <p:xfrm>
          <a:off x="1219200" y="914400"/>
          <a:ext cx="8229601" cy="524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2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9059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19183">
                <a:tc gridSpan="10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Crash Data for U.S. 6 at SR 2</a:t>
                      </a:r>
                      <a:r>
                        <a:rPr lang="en-US" sz="2800" baseline="0" dirty="0"/>
                        <a:t>  </a:t>
                      </a:r>
                      <a:r>
                        <a:rPr lang="en-US" sz="1800" b="0" baseline="0" dirty="0"/>
                        <a:t>(2010-2017)</a:t>
                      </a:r>
                      <a:endParaRPr lang="en-US" sz="1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9183"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  <a:p>
                      <a:pPr algn="r"/>
                      <a:r>
                        <a:rPr lang="en-US" b="1" dirty="0"/>
                        <a:t>YEAR</a:t>
                      </a:r>
                    </a:p>
                    <a:p>
                      <a:r>
                        <a:rPr lang="en-US" b="1" dirty="0"/>
                        <a:t>SEVERITY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‘17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Total</a:t>
                      </a:r>
                      <a:endParaRPr lang="en-US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3697">
                <a:tc>
                  <a:txBody>
                    <a:bodyPr/>
                    <a:lstStyle/>
                    <a:p>
                      <a:pPr marL="0" indent="0"/>
                      <a:r>
                        <a:rPr lang="en-US" dirty="0"/>
                        <a:t>Crash</a:t>
                      </a:r>
                      <a:r>
                        <a:rPr lang="en-US" baseline="0" dirty="0"/>
                        <a:t> with no Injury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9183">
                <a:tc>
                  <a:txBody>
                    <a:bodyPr/>
                    <a:lstStyle/>
                    <a:p>
                      <a:r>
                        <a:rPr lang="en-US" dirty="0"/>
                        <a:t>Non-Incapacitating</a:t>
                      </a:r>
                      <a:r>
                        <a:rPr lang="en-US" baseline="0" dirty="0"/>
                        <a:t> Injury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9183">
                <a:tc>
                  <a:txBody>
                    <a:bodyPr/>
                    <a:lstStyle/>
                    <a:p>
                      <a:r>
                        <a:rPr lang="en-US" dirty="0"/>
                        <a:t>Incapacitating</a:t>
                      </a:r>
                      <a:r>
                        <a:rPr lang="en-US" baseline="0" dirty="0"/>
                        <a:t> Injury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9183">
                <a:tc>
                  <a:txBody>
                    <a:bodyPr/>
                    <a:lstStyle/>
                    <a:p>
                      <a:r>
                        <a:rPr lang="en-US" dirty="0"/>
                        <a:t>Fatal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9183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Other Alternatives Considered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7912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b="1" dirty="0">
                <a:cs typeface="Tahoma" pitchFamily="34" charset="0"/>
              </a:rPr>
              <a:t>No Build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Baseline for comparison of build alternatives 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Does not meet purpose </a:t>
            </a:r>
            <a:r>
              <a:rPr lang="en-US" dirty="0" smtClean="0">
                <a:cs typeface="Tahoma" pitchFamily="34" charset="0"/>
              </a:rPr>
              <a:t>&amp; </a:t>
            </a:r>
            <a:r>
              <a:rPr lang="en-US" dirty="0">
                <a:cs typeface="Tahoma" pitchFamily="34" charset="0"/>
              </a:rPr>
              <a:t>need, does not enhance safety at intersection, operational efficiency likely to decline with traffic </a:t>
            </a:r>
            <a:r>
              <a:rPr lang="en-US" dirty="0" smtClean="0">
                <a:cs typeface="Tahoma" pitchFamily="34" charset="0"/>
              </a:rPr>
              <a:t>growth</a:t>
            </a:r>
            <a:endParaRPr lang="en-US" dirty="0"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b="1" dirty="0">
                <a:cs typeface="Tahoma" pitchFamily="34" charset="0"/>
              </a:rPr>
              <a:t>Signalized Intersection 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Would require turns lanes to facilitate turning movements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Greater opportunity for higher speed accidents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Contributes towards sight distance challenges due to intersection skew 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Does not adequately address the project purpose </a:t>
            </a:r>
            <a:r>
              <a:rPr lang="en-US" dirty="0" smtClean="0">
                <a:cs typeface="Tahoma" pitchFamily="34" charset="0"/>
              </a:rPr>
              <a:t>&amp; </a:t>
            </a:r>
            <a:r>
              <a:rPr lang="en-US" dirty="0">
                <a:cs typeface="Tahoma" pitchFamily="34" charset="0"/>
              </a:rPr>
              <a:t>need to enhance intersection safety 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Preliminary cost estimates were higher than roundabout</a:t>
            </a:r>
          </a:p>
        </p:txBody>
      </p:sp>
    </p:spTree>
    <p:extLst>
      <p:ext uri="{BB962C8B-B14F-4D97-AF65-F5344CB8AC3E}">
        <p14:creationId xmlns:p14="http://schemas.microsoft.com/office/powerpoint/2010/main" val="14261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Preferred Alternative – Roundabout Intersection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5626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cs typeface="Tahoma" pitchFamily="34" charset="0"/>
              </a:rPr>
              <a:t>Meets purpose &amp; need of project</a:t>
            </a:r>
          </a:p>
          <a:p>
            <a:pPr eaLnBrk="1" hangingPunct="1">
              <a:defRPr/>
            </a:pPr>
            <a:r>
              <a:rPr lang="en-US" dirty="0">
                <a:cs typeface="Tahoma" pitchFamily="34" charset="0"/>
              </a:rPr>
              <a:t>Enhances safety by reducing the number of potential </a:t>
            </a:r>
            <a:r>
              <a:rPr lang="en-US" dirty="0" smtClean="0">
                <a:cs typeface="Tahoma" pitchFamily="34" charset="0"/>
              </a:rPr>
              <a:t>vehicle</a:t>
            </a:r>
            <a:br>
              <a:rPr lang="en-US" dirty="0" smtClean="0">
                <a:cs typeface="Tahoma" pitchFamily="34" charset="0"/>
              </a:rPr>
            </a:br>
            <a:r>
              <a:rPr lang="en-US" dirty="0" smtClean="0">
                <a:cs typeface="Tahoma" pitchFamily="34" charset="0"/>
              </a:rPr>
              <a:t>conflict </a:t>
            </a:r>
            <a:r>
              <a:rPr lang="en-US" dirty="0">
                <a:cs typeface="Tahoma" pitchFamily="34" charset="0"/>
              </a:rPr>
              <a:t>points</a:t>
            </a:r>
          </a:p>
          <a:p>
            <a:pPr eaLnBrk="1" hangingPunct="1">
              <a:defRPr/>
            </a:pPr>
            <a:r>
              <a:rPr lang="en-US" dirty="0">
                <a:cs typeface="Tahoma" pitchFamily="34" charset="0"/>
              </a:rPr>
              <a:t>Significantly reduces the severity of traffic accidents</a:t>
            </a:r>
          </a:p>
          <a:p>
            <a:pPr eaLnBrk="1" hangingPunct="1">
              <a:defRPr/>
            </a:pPr>
            <a:r>
              <a:rPr lang="en-US" dirty="0">
                <a:cs typeface="Tahoma" pitchFamily="34" charset="0"/>
              </a:rPr>
              <a:t>Enhances operational efficiency at the intersection</a:t>
            </a:r>
          </a:p>
          <a:p>
            <a:pPr lvl="1" eaLnBrk="1" hangingPunct="1">
              <a:defRPr/>
            </a:pPr>
            <a:r>
              <a:rPr lang="en-US" dirty="0">
                <a:cs typeface="Tahoma" pitchFamily="34" charset="0"/>
              </a:rPr>
              <a:t>LOS C to LOS B</a:t>
            </a:r>
          </a:p>
          <a:p>
            <a:pPr lvl="1" eaLnBrk="1" hangingPunct="1">
              <a:defRPr/>
            </a:pPr>
            <a:r>
              <a:rPr lang="en-US" dirty="0" smtClean="0">
                <a:cs typeface="Tahoma" pitchFamily="34" charset="0"/>
              </a:rPr>
              <a:t>Reduces average </a:t>
            </a:r>
            <a:r>
              <a:rPr lang="en-US" dirty="0">
                <a:cs typeface="Tahoma" pitchFamily="34" charset="0"/>
              </a:rPr>
              <a:t>Intersection delay from 19.1 seconds to 10.4 seconds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One-way circular intersection </a:t>
            </a:r>
          </a:p>
          <a:p>
            <a:pPr eaLnBrk="1" hangingPunct="1"/>
            <a:r>
              <a:rPr lang="en-US" altLang="en-US" dirty="0"/>
              <a:t>Traffic flows counter-clockwise around a center island</a:t>
            </a:r>
          </a:p>
          <a:p>
            <a:pPr eaLnBrk="1" hangingPunct="1"/>
            <a:r>
              <a:rPr lang="en-US" altLang="en-US" dirty="0"/>
              <a:t>Yield at entrance</a:t>
            </a:r>
          </a:p>
          <a:p>
            <a:pPr eaLnBrk="1" hangingPunct="1"/>
            <a:r>
              <a:rPr lang="en-US" altLang="en-US" dirty="0"/>
              <a:t>No Parking</a:t>
            </a:r>
          </a:p>
          <a:p>
            <a:pPr eaLnBrk="1" hangingPunct="1"/>
            <a:r>
              <a:rPr lang="en-US" altLang="en-US" dirty="0"/>
              <a:t>No “activity” in center island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6387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Roundabout – INDOT Preferred Alternative </a:t>
            </a:r>
          </a:p>
        </p:txBody>
      </p:sp>
      <p:pic>
        <p:nvPicPr>
          <p:cNvPr id="5" name="Content Placeholder 9" descr="roundabou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033780"/>
            <a:ext cx="5080000" cy="49403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05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6096000" cy="5257800"/>
          </a:xfrm>
        </p:spPr>
        <p:txBody>
          <a:bodyPr/>
          <a:lstStyle/>
          <a:p>
            <a:pPr eaLnBrk="1" hangingPunct="1"/>
            <a:r>
              <a:rPr lang="en-US" altLang="en-US" dirty="0"/>
              <a:t>Conflict points are dramatically reduced because all vehicles travel in the same direction.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sz="half" idx="2"/>
          </p:nvPr>
        </p:nvSpPr>
        <p:spPr>
          <a:xfrm>
            <a:off x="6629400" y="914400"/>
            <a:ext cx="4038600" cy="52578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cs typeface="Tahoma" panose="020B0604030504040204" pitchFamily="34" charset="0"/>
              </a:rPr>
              <a:t>Enhances Safety 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Roundabouts reduce the number of potential accident points within an intersection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75% fewer conflict points than four-way intersections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b="1" dirty="0">
                <a:cs typeface="Tahoma" panose="020B0604030504040204" pitchFamily="34" charset="0"/>
              </a:rPr>
              <a:t>Slower vehicle speeds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Reduces the severity of crashes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b="1" dirty="0">
                <a:cs typeface="Tahoma" panose="020B0604030504040204" pitchFamily="34" charset="0"/>
              </a:rPr>
              <a:t>Efficient traffic flow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Reduces need for turn lanes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Improves traffic flow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b="1" dirty="0">
                <a:cs typeface="Tahoma" panose="020B0604030504040204" pitchFamily="34" charset="0"/>
              </a:rPr>
              <a:t>Community benefits</a:t>
            </a:r>
          </a:p>
          <a:p>
            <a:pPr lvl="1" eaLnBrk="1" hangingPunct="1"/>
            <a:r>
              <a:rPr lang="en-US" altLang="en-US" sz="2000" dirty="0">
                <a:cs typeface="Tahoma" panose="020B0604030504040204" pitchFamily="34" charset="0"/>
              </a:rPr>
              <a:t>Reduces congestion </a:t>
            </a:r>
          </a:p>
          <a:p>
            <a:pPr lvl="1" eaLnBrk="1" hangingPunct="1"/>
            <a:r>
              <a:rPr lang="en-US" altLang="en-US" b="1" dirty="0"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cs typeface="Tahoma" panose="020B0604030504040204" pitchFamily="34" charset="0"/>
              </a:rPr>
              <a:t>Aesthetic landscaping </a:t>
            </a:r>
            <a:r>
              <a:rPr lang="en-US" altLang="en-US" b="1" dirty="0">
                <a:cs typeface="Tahoma" panose="020B0604030504040204" pitchFamily="34" charset="0"/>
              </a:rPr>
              <a:t>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7412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Benefits of Roundabouts </a:t>
            </a:r>
          </a:p>
        </p:txBody>
      </p:sp>
      <p:grpSp>
        <p:nvGrpSpPr>
          <p:cNvPr id="17413" name="Group 1"/>
          <p:cNvGrpSpPr>
            <a:grpSpLocks/>
          </p:cNvGrpSpPr>
          <p:nvPr/>
        </p:nvGrpSpPr>
        <p:grpSpPr bwMode="auto">
          <a:xfrm>
            <a:off x="76200" y="2514600"/>
            <a:ext cx="6477000" cy="3522663"/>
            <a:chOff x="20864" y="2888343"/>
            <a:chExt cx="5715000" cy="3149600"/>
          </a:xfrm>
        </p:grpSpPr>
        <p:pic>
          <p:nvPicPr>
            <p:cNvPr id="17414" name="Picture 6" descr="C:\Users\cjc\Downloads\Conflict Point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13"/>
            <a:stretch>
              <a:fillRect/>
            </a:stretch>
          </p:blipFill>
          <p:spPr bwMode="auto">
            <a:xfrm>
              <a:off x="20864" y="2888343"/>
              <a:ext cx="2857500" cy="314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C:\Users\cjc\Downloads\Conflict Point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>
              <a:fillRect/>
            </a:stretch>
          </p:blipFill>
          <p:spPr bwMode="auto">
            <a:xfrm>
              <a:off x="2878364" y="2888343"/>
              <a:ext cx="28575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14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6248400" cy="5257800"/>
          </a:xfrm>
        </p:spPr>
        <p:txBody>
          <a:bodyPr/>
          <a:lstStyle/>
          <a:p>
            <a:pPr marL="230188" lvl="1" indent="-230188" eaLnBrk="1" hangingPunct="1">
              <a:spcBef>
                <a:spcPts val="0"/>
              </a:spcBef>
              <a:defRPr/>
            </a:pPr>
            <a:r>
              <a:rPr lang="en-US" sz="2800" b="1" dirty="0" smtClean="0"/>
              <a:t>U.S. </a:t>
            </a:r>
            <a:r>
              <a:rPr lang="en-US" sz="2800" b="1" dirty="0"/>
              <a:t>DOT Federal Highway 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Administration Statistics</a:t>
            </a:r>
            <a:endParaRPr lang="en-US" sz="800" dirty="0">
              <a:solidFill>
                <a:srgbClr val="7A282A"/>
              </a:solidFill>
            </a:endParaRPr>
          </a:p>
          <a:p>
            <a:pPr marL="461963" lvl="1" indent="-227013" eaLnBrk="1" hangingPunct="1">
              <a:buClr>
                <a:srgbClr val="002060"/>
              </a:buClr>
              <a:defRPr/>
            </a:pPr>
            <a:r>
              <a:rPr lang="en-US" dirty="0">
                <a:solidFill>
                  <a:srgbClr val="7A282A"/>
                </a:solidFill>
              </a:rPr>
              <a:t>Traditional intersections account for: </a:t>
            </a:r>
          </a:p>
          <a:p>
            <a:pPr lvl="1" eaLnBrk="1" hangingPunct="1">
              <a:defRPr/>
            </a:pPr>
            <a:r>
              <a:rPr lang="en-US" sz="2000" dirty="0" smtClean="0"/>
              <a:t>45% of all crashes - </a:t>
            </a:r>
            <a:r>
              <a:rPr lang="en-US" sz="2000" i="1" dirty="0" smtClean="0"/>
              <a:t>FHWA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n-US" sz="2000" dirty="0" smtClean="0"/>
              <a:t>33% of all traffic fatalities - </a:t>
            </a:r>
            <a:r>
              <a:rPr lang="en-US" sz="2000" i="1" dirty="0" smtClean="0"/>
              <a:t>FHWA</a:t>
            </a:r>
            <a:endParaRPr lang="en-US" sz="2000" dirty="0" smtClean="0"/>
          </a:p>
          <a:p>
            <a:pPr marL="461963" eaLnBrk="1" hangingPunct="1">
              <a:buClr>
                <a:srgbClr val="002060"/>
              </a:buClr>
              <a:defRPr/>
            </a:pPr>
            <a:r>
              <a:rPr lang="en-US" sz="2400" dirty="0" smtClean="0">
                <a:solidFill>
                  <a:srgbClr val="7A282A"/>
                </a:solidFill>
              </a:rPr>
              <a:t>Compared to traditional intersections, roundabouts:</a:t>
            </a:r>
          </a:p>
          <a:p>
            <a:pPr lvl="1" eaLnBrk="1" hangingPunct="1">
              <a:defRPr/>
            </a:pPr>
            <a:r>
              <a:rPr lang="en-US" sz="2000" dirty="0" smtClean="0"/>
              <a:t>Reduce </a:t>
            </a:r>
            <a:r>
              <a:rPr lang="en-US" sz="2000" dirty="0"/>
              <a:t>fatalities and injuries by 82% - </a:t>
            </a:r>
            <a:r>
              <a:rPr lang="en-US" sz="2000" i="1" dirty="0"/>
              <a:t>FHWA</a:t>
            </a:r>
            <a:endParaRPr lang="en-US" sz="2000" dirty="0"/>
          </a:p>
          <a:p>
            <a:pPr lvl="1" eaLnBrk="1" hangingPunct="1">
              <a:defRPr/>
            </a:pPr>
            <a:r>
              <a:rPr lang="en-US" sz="2000" dirty="0"/>
              <a:t>Reduce total crashes by 44% - </a:t>
            </a:r>
            <a:r>
              <a:rPr lang="en-US" sz="2000" i="1" dirty="0"/>
              <a:t>FHWA</a:t>
            </a:r>
            <a:endParaRPr lang="en-US" sz="2000" dirty="0"/>
          </a:p>
          <a:p>
            <a:pPr lvl="1" eaLnBrk="1" hangingPunct="1">
              <a:defRPr/>
            </a:pPr>
            <a:r>
              <a:rPr lang="en-US" sz="2000" dirty="0"/>
              <a:t>Require vehicles to travel at lower speeds</a:t>
            </a:r>
          </a:p>
          <a:p>
            <a:pPr marL="0" lvl="1" indent="0" eaLnBrk="1" hangingPunct="1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dirty="0"/>
              <a:t>For more information: </a:t>
            </a:r>
            <a:r>
              <a:rPr lang="en-US" sz="1800" u="sng" dirty="0">
                <a:hlinkClick r:id="rId2"/>
              </a:rPr>
              <a:t>http://safety.fhwa.dot.gov/intersection/innovative/roundabouts/</a:t>
            </a:r>
            <a:endParaRPr lang="en-US" sz="1800" i="1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2"/>
          </p:nvPr>
        </p:nvSpPr>
        <p:spPr>
          <a:xfrm>
            <a:off x="6400800" y="914400"/>
            <a:ext cx="4267200" cy="5257800"/>
          </a:xfrm>
        </p:spPr>
        <p:txBody>
          <a:bodyPr/>
          <a:lstStyle/>
          <a:p>
            <a:pPr eaLnBrk="1" hangingPunct="1"/>
            <a:r>
              <a:rPr lang="en-US" altLang="en-US" dirty="0"/>
              <a:t>Collisions at traditional intersections are severe because:</a:t>
            </a:r>
          </a:p>
          <a:p>
            <a:pPr marL="684213" lvl="2" eaLnBrk="1" hangingPunct="1"/>
            <a:r>
              <a:rPr lang="en-US" altLang="en-US" sz="2400" dirty="0" smtClean="0"/>
              <a:t>High </a:t>
            </a:r>
            <a:r>
              <a:rPr lang="en-US" altLang="en-US" sz="2400" dirty="0"/>
              <a:t>Speed</a:t>
            </a:r>
          </a:p>
          <a:p>
            <a:pPr marL="684213" lvl="2" eaLnBrk="1" hangingPunct="1"/>
            <a:r>
              <a:rPr lang="en-US" altLang="en-US" sz="2400" dirty="0" smtClean="0"/>
              <a:t>Angle </a:t>
            </a:r>
            <a:r>
              <a:rPr lang="en-US" altLang="en-US" sz="2400" dirty="0"/>
              <a:t>of Impact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Roundabouts Enhance Safety </a:t>
            </a:r>
          </a:p>
        </p:txBody>
      </p:sp>
      <p:pic>
        <p:nvPicPr>
          <p:cNvPr id="5" name="Picture 4" descr="collision.jpg"/>
          <p:cNvPicPr>
            <a:picLocks noChangeAspect="1"/>
          </p:cNvPicPr>
          <p:nvPr/>
        </p:nvPicPr>
        <p:blipFill>
          <a:blip r:embed="rId3" cstate="print"/>
          <a:srcRect l="13680"/>
          <a:stretch>
            <a:fillRect/>
          </a:stretch>
        </p:blipFill>
        <p:spPr>
          <a:xfrm>
            <a:off x="6687091" y="3352800"/>
            <a:ext cx="3959706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94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Roundabout Layout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97D985-D397-4371-A412-DE2A6518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36266"/>
            <a:ext cx="8991600" cy="58308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22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Approaching the Roundabout </a:t>
            </a:r>
            <a:r>
              <a:rPr lang="en-US" altLang="en-US" sz="2400" b="1" dirty="0"/>
              <a:t>(example)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/>
          <a:stretch>
            <a:fillRect/>
          </a:stretch>
        </p:blipFill>
        <p:spPr>
          <a:xfrm>
            <a:off x="159689" y="944604"/>
            <a:ext cx="11903448" cy="58831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" y="990600"/>
            <a:ext cx="2757487" cy="2328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1371600" y="990600"/>
            <a:ext cx="342900" cy="544513"/>
            <a:chOff x="9296400" y="-609600"/>
            <a:chExt cx="343364" cy="545068"/>
          </a:xfrm>
        </p:grpSpPr>
        <p:sp>
          <p:nvSpPr>
            <p:cNvPr id="8" name="TextBox 7"/>
            <p:cNvSpPr txBox="1"/>
            <p:nvPr/>
          </p:nvSpPr>
          <p:spPr>
            <a:xfrm>
              <a:off x="9296400" y="-609600"/>
              <a:ext cx="343364" cy="368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9468082" y="-304489"/>
              <a:ext cx="0" cy="2399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7391400" y="6553200"/>
            <a:ext cx="472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bg1"/>
                </a:solidFill>
                <a:latin typeface="Tahoma" panose="020B0604030504040204" pitchFamily="34" charset="0"/>
              </a:rPr>
              <a:t>Images courtesy of Google Maps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91000" y="3733800"/>
            <a:ext cx="4953000" cy="1981200"/>
            <a:chOff x="4038600" y="3810000"/>
            <a:chExt cx="4495800" cy="19050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4038600" y="3810000"/>
              <a:ext cx="1143000" cy="1905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791200" y="3886200"/>
              <a:ext cx="2743200" cy="1676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61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/>
          <a:stretch>
            <a:fillRect/>
          </a:stretch>
        </p:blipFill>
        <p:spPr bwMode="auto">
          <a:xfrm>
            <a:off x="152400" y="914400"/>
            <a:ext cx="11905488" cy="587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Approaching the Roundabout </a:t>
            </a:r>
            <a:r>
              <a:rPr lang="en-US" altLang="en-US" sz="2400" b="1" dirty="0"/>
              <a:t>(example)</a:t>
            </a:r>
            <a:endParaRPr lang="en-US" altLang="en-US" b="1" dirty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2757487" cy="2328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2534" name="Group 9"/>
          <p:cNvGrpSpPr>
            <a:grpSpLocks/>
          </p:cNvGrpSpPr>
          <p:nvPr/>
        </p:nvGrpSpPr>
        <p:grpSpPr bwMode="auto">
          <a:xfrm>
            <a:off x="1359693" y="1295400"/>
            <a:ext cx="342900" cy="544512"/>
            <a:chOff x="9296400" y="-609600"/>
            <a:chExt cx="343364" cy="545068"/>
          </a:xfrm>
        </p:grpSpPr>
        <p:sp>
          <p:nvSpPr>
            <p:cNvPr id="3" name="TextBox 2"/>
            <p:cNvSpPr txBox="1"/>
            <p:nvPr/>
          </p:nvSpPr>
          <p:spPr>
            <a:xfrm>
              <a:off x="9296400" y="-609600"/>
              <a:ext cx="343364" cy="3686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9468082" y="-304489"/>
              <a:ext cx="0" cy="2399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7391400" y="6553200"/>
            <a:ext cx="472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bg1"/>
                </a:solidFill>
                <a:latin typeface="Tahoma" panose="020B0604030504040204" pitchFamily="34" charset="0"/>
              </a:rPr>
              <a:t>Images courtesy of Google Maps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038600" y="3962400"/>
            <a:ext cx="5562600" cy="2743200"/>
            <a:chOff x="3390314" y="4135902"/>
            <a:chExt cx="6935372" cy="3010486"/>
          </a:xfrm>
        </p:grpSpPr>
        <p:sp>
          <p:nvSpPr>
            <p:cNvPr id="18" name="Freeform: Shape 17"/>
            <p:cNvSpPr/>
            <p:nvPr/>
          </p:nvSpPr>
          <p:spPr>
            <a:xfrm>
              <a:off x="3390314" y="4135902"/>
              <a:ext cx="3221501" cy="2940147"/>
            </a:xfrm>
            <a:custGeom>
              <a:avLst/>
              <a:gdLst>
                <a:gd name="connsiteX0" fmla="*/ 0 w 3221501"/>
                <a:gd name="connsiteY0" fmla="*/ 2940147 h 2940147"/>
                <a:gd name="connsiteX1" fmla="*/ 1097280 w 3221501"/>
                <a:gd name="connsiteY1" fmla="*/ 1491175 h 2940147"/>
                <a:gd name="connsiteX2" fmla="*/ 1871003 w 3221501"/>
                <a:gd name="connsiteY2" fmla="*/ 604910 h 2940147"/>
                <a:gd name="connsiteX3" fmla="*/ 2293034 w 3221501"/>
                <a:gd name="connsiteY3" fmla="*/ 239150 h 2940147"/>
                <a:gd name="connsiteX4" fmla="*/ 2827606 w 3221501"/>
                <a:gd name="connsiteY4" fmla="*/ 84406 h 2940147"/>
                <a:gd name="connsiteX5" fmla="*/ 3221501 w 3221501"/>
                <a:gd name="connsiteY5" fmla="*/ 0 h 2940147"/>
                <a:gd name="connsiteX6" fmla="*/ 3221501 w 3221501"/>
                <a:gd name="connsiteY6" fmla="*/ 0 h 294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501" h="2940147">
                  <a:moveTo>
                    <a:pt x="0" y="2940147"/>
                  </a:moveTo>
                  <a:cubicBezTo>
                    <a:pt x="392723" y="2410264"/>
                    <a:pt x="785446" y="1880381"/>
                    <a:pt x="1097280" y="1491175"/>
                  </a:cubicBezTo>
                  <a:cubicBezTo>
                    <a:pt x="1409114" y="1101969"/>
                    <a:pt x="1671711" y="813581"/>
                    <a:pt x="1871003" y="604910"/>
                  </a:cubicBezTo>
                  <a:cubicBezTo>
                    <a:pt x="2070295" y="396239"/>
                    <a:pt x="2133600" y="325901"/>
                    <a:pt x="2293034" y="239150"/>
                  </a:cubicBezTo>
                  <a:cubicBezTo>
                    <a:pt x="2452468" y="152399"/>
                    <a:pt x="2672862" y="124264"/>
                    <a:pt x="2827606" y="84406"/>
                  </a:cubicBezTo>
                  <a:cubicBezTo>
                    <a:pt x="2982350" y="44548"/>
                    <a:pt x="3221501" y="0"/>
                    <a:pt x="3221501" y="0"/>
                  </a:cubicBezTo>
                  <a:lnTo>
                    <a:pt x="3221501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7004822" y="4178105"/>
              <a:ext cx="3320864" cy="2968283"/>
            </a:xfrm>
            <a:custGeom>
              <a:avLst/>
              <a:gdLst>
                <a:gd name="connsiteX0" fmla="*/ 3320864 w 3320864"/>
                <a:gd name="connsiteY0" fmla="*/ 2968283 h 2968283"/>
                <a:gd name="connsiteX1" fmla="*/ 2139178 w 3320864"/>
                <a:gd name="connsiteY1" fmla="*/ 2067950 h 2968283"/>
                <a:gd name="connsiteX2" fmla="*/ 971560 w 3320864"/>
                <a:gd name="connsiteY2" fmla="*/ 1223889 h 2968283"/>
                <a:gd name="connsiteX3" fmla="*/ 211904 w 3320864"/>
                <a:gd name="connsiteY3" fmla="*/ 520504 h 2968283"/>
                <a:gd name="connsiteX4" fmla="*/ 889 w 3320864"/>
                <a:gd name="connsiteY4" fmla="*/ 281353 h 2968283"/>
                <a:gd name="connsiteX5" fmla="*/ 155633 w 3320864"/>
                <a:gd name="connsiteY5" fmla="*/ 112541 h 2968283"/>
                <a:gd name="connsiteX6" fmla="*/ 591732 w 3320864"/>
                <a:gd name="connsiteY6" fmla="*/ 42203 h 2968283"/>
                <a:gd name="connsiteX7" fmla="*/ 1084101 w 3320864"/>
                <a:gd name="connsiteY7" fmla="*/ 0 h 29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0864" h="2968283">
                  <a:moveTo>
                    <a:pt x="3320864" y="2968283"/>
                  </a:moveTo>
                  <a:lnTo>
                    <a:pt x="2139178" y="2067950"/>
                  </a:lnTo>
                  <a:cubicBezTo>
                    <a:pt x="1747627" y="1777218"/>
                    <a:pt x="1292772" y="1481797"/>
                    <a:pt x="971560" y="1223889"/>
                  </a:cubicBezTo>
                  <a:cubicBezTo>
                    <a:pt x="650348" y="965981"/>
                    <a:pt x="373682" y="677593"/>
                    <a:pt x="211904" y="520504"/>
                  </a:cubicBezTo>
                  <a:cubicBezTo>
                    <a:pt x="50125" y="363415"/>
                    <a:pt x="10267" y="349347"/>
                    <a:pt x="889" y="281353"/>
                  </a:cubicBezTo>
                  <a:cubicBezTo>
                    <a:pt x="-8490" y="213359"/>
                    <a:pt x="57159" y="152399"/>
                    <a:pt x="155633" y="112541"/>
                  </a:cubicBezTo>
                  <a:cubicBezTo>
                    <a:pt x="254107" y="72683"/>
                    <a:pt x="436987" y="60960"/>
                    <a:pt x="591732" y="42203"/>
                  </a:cubicBezTo>
                  <a:cubicBezTo>
                    <a:pt x="746477" y="23446"/>
                    <a:pt x="915289" y="11723"/>
                    <a:pt x="1084101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49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Welcome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Purpose/explanation of public hearing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Public hearing format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Visit our sign-in table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Informational handouts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Participate during public comment session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Submit written public comments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Project display area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" y="941302"/>
            <a:ext cx="11905488" cy="587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Approaching the Roundabout </a:t>
            </a:r>
            <a:r>
              <a:rPr lang="en-US" altLang="en-US" sz="2400" b="1" dirty="0"/>
              <a:t>(example)</a:t>
            </a:r>
            <a:endParaRPr lang="en-US" altLang="en-US" b="1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5" y="941302"/>
            <a:ext cx="2757487" cy="2328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7391400" y="6553200"/>
            <a:ext cx="472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bg1"/>
                </a:solidFill>
                <a:latin typeface="Tahoma" panose="020B0604030504040204" pitchFamily="34" charset="0"/>
              </a:rPr>
              <a:t>Images courtesy of Google Maps</a:t>
            </a:r>
          </a:p>
        </p:txBody>
      </p:sp>
      <p:grpSp>
        <p:nvGrpSpPr>
          <p:cNvPr id="23559" name="Group 8"/>
          <p:cNvGrpSpPr>
            <a:grpSpLocks/>
          </p:cNvGrpSpPr>
          <p:nvPr/>
        </p:nvGrpSpPr>
        <p:grpSpPr bwMode="auto">
          <a:xfrm>
            <a:off x="1373608" y="1600200"/>
            <a:ext cx="342900" cy="544512"/>
            <a:chOff x="9296400" y="-609600"/>
            <a:chExt cx="343364" cy="545068"/>
          </a:xfrm>
        </p:grpSpPr>
        <p:sp>
          <p:nvSpPr>
            <p:cNvPr id="10" name="TextBox 9"/>
            <p:cNvSpPr txBox="1"/>
            <p:nvPr/>
          </p:nvSpPr>
          <p:spPr>
            <a:xfrm>
              <a:off x="9296400" y="-609600"/>
              <a:ext cx="343364" cy="3686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9468082" y="-304489"/>
              <a:ext cx="0" cy="2399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940148" y="4038600"/>
            <a:ext cx="6965852" cy="2667000"/>
            <a:chOff x="2940148" y="4107766"/>
            <a:chExt cx="7948246" cy="2855742"/>
          </a:xfrm>
        </p:grpSpPr>
        <p:sp>
          <p:nvSpPr>
            <p:cNvPr id="2" name="Freeform: Shape 1"/>
            <p:cNvSpPr/>
            <p:nvPr/>
          </p:nvSpPr>
          <p:spPr>
            <a:xfrm>
              <a:off x="2940148" y="4951828"/>
              <a:ext cx="2602523" cy="1983544"/>
            </a:xfrm>
            <a:custGeom>
              <a:avLst/>
              <a:gdLst>
                <a:gd name="connsiteX0" fmla="*/ 0 w 2602523"/>
                <a:gd name="connsiteY0" fmla="*/ 1983544 h 1983544"/>
                <a:gd name="connsiteX1" fmla="*/ 1392701 w 2602523"/>
                <a:gd name="connsiteY1" fmla="*/ 886264 h 1983544"/>
                <a:gd name="connsiteX2" fmla="*/ 2602523 w 2602523"/>
                <a:gd name="connsiteY2" fmla="*/ 0 h 198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523" h="1983544">
                  <a:moveTo>
                    <a:pt x="0" y="1983544"/>
                  </a:moveTo>
                  <a:cubicBezTo>
                    <a:pt x="479473" y="1600199"/>
                    <a:pt x="958947" y="1216855"/>
                    <a:pt x="1392701" y="886264"/>
                  </a:cubicBezTo>
                  <a:cubicBezTo>
                    <a:pt x="1826455" y="555673"/>
                    <a:pt x="2214489" y="277836"/>
                    <a:pt x="2602523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: Shape 2"/>
            <p:cNvSpPr/>
            <p:nvPr/>
          </p:nvSpPr>
          <p:spPr>
            <a:xfrm>
              <a:off x="8449957" y="4107766"/>
              <a:ext cx="2438437" cy="2855742"/>
            </a:xfrm>
            <a:custGeom>
              <a:avLst/>
              <a:gdLst>
                <a:gd name="connsiteX0" fmla="*/ 2438437 w 2438437"/>
                <a:gd name="connsiteY0" fmla="*/ 2855742 h 2855742"/>
                <a:gd name="connsiteX1" fmla="*/ 961329 w 2438437"/>
                <a:gd name="connsiteY1" fmla="*/ 1533379 h 2855742"/>
                <a:gd name="connsiteX2" fmla="*/ 131335 w 2438437"/>
                <a:gd name="connsiteY2" fmla="*/ 576776 h 2855742"/>
                <a:gd name="connsiteX3" fmla="*/ 4726 w 2438437"/>
                <a:gd name="connsiteY3" fmla="*/ 239151 h 2855742"/>
                <a:gd name="connsiteX4" fmla="*/ 60997 w 2438437"/>
                <a:gd name="connsiteY4" fmla="*/ 98474 h 2855742"/>
                <a:gd name="connsiteX5" fmla="*/ 370486 w 2438437"/>
                <a:gd name="connsiteY5" fmla="*/ 0 h 285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37" h="2855742">
                  <a:moveTo>
                    <a:pt x="2438437" y="2855742"/>
                  </a:moveTo>
                  <a:cubicBezTo>
                    <a:pt x="1892141" y="2384474"/>
                    <a:pt x="1345846" y="1913207"/>
                    <a:pt x="961329" y="1533379"/>
                  </a:cubicBezTo>
                  <a:cubicBezTo>
                    <a:pt x="576812" y="1153551"/>
                    <a:pt x="290769" y="792481"/>
                    <a:pt x="131335" y="576776"/>
                  </a:cubicBezTo>
                  <a:cubicBezTo>
                    <a:pt x="-28099" y="361071"/>
                    <a:pt x="16449" y="318868"/>
                    <a:pt x="4726" y="239151"/>
                  </a:cubicBezTo>
                  <a:cubicBezTo>
                    <a:pt x="-6997" y="159434"/>
                    <a:pt x="37" y="138332"/>
                    <a:pt x="60997" y="98474"/>
                  </a:cubicBezTo>
                  <a:cubicBezTo>
                    <a:pt x="121957" y="58616"/>
                    <a:pt x="246221" y="29308"/>
                    <a:pt x="37048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90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Turning Movement – Semi Truck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4400" y="914400"/>
            <a:ext cx="9448800" cy="5937637"/>
            <a:chOff x="914400" y="914400"/>
            <a:chExt cx="9448800" cy="593763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414B4ED-BE17-4A2D-9A9B-EAA243E60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914400"/>
              <a:ext cx="9170144" cy="584073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B26ECEF-89CB-4C1C-AE6E-745DA26B9C8C}"/>
                </a:ext>
              </a:extLst>
            </p:cNvPr>
            <p:cNvSpPr/>
            <p:nvPr/>
          </p:nvSpPr>
          <p:spPr>
            <a:xfrm>
              <a:off x="6858000" y="5758572"/>
              <a:ext cx="3505200" cy="1093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87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Turning Movement – Bus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3400" y="914400"/>
            <a:ext cx="10113517" cy="5937637"/>
            <a:chOff x="533400" y="914400"/>
            <a:chExt cx="10113517" cy="5937637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E0F6545-0217-4BA8-8B4C-AFF6188C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914400"/>
              <a:ext cx="10113517" cy="57912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A59D33F4-405C-4F4E-ACA0-7B3E8EFFA364}"/>
                </a:ext>
              </a:extLst>
            </p:cNvPr>
            <p:cNvSpPr/>
            <p:nvPr/>
          </p:nvSpPr>
          <p:spPr>
            <a:xfrm>
              <a:off x="7141717" y="6226922"/>
              <a:ext cx="3505200" cy="625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86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Turning Movement – Combine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" y="914400"/>
            <a:ext cx="10515600" cy="5943600"/>
            <a:chOff x="304800" y="914400"/>
            <a:chExt cx="10515600" cy="5943600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E22D10A-C686-4E16-914A-DA5232BBD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914400"/>
              <a:ext cx="10439400" cy="580691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191057ED-41AC-48F1-A9C6-E50A7A28E925}"/>
                </a:ext>
              </a:extLst>
            </p:cNvPr>
            <p:cNvSpPr/>
            <p:nvPr/>
          </p:nvSpPr>
          <p:spPr>
            <a:xfrm>
              <a:off x="7162800" y="6232885"/>
              <a:ext cx="3657600" cy="625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1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Turning Movement – </a:t>
            </a:r>
            <a:r>
              <a:rPr lang="en-US" altLang="en-US" b="1" dirty="0" smtClean="0"/>
              <a:t>Oversize/Overweight </a:t>
            </a:r>
            <a:r>
              <a:rPr lang="en-US" altLang="en-US" b="1" dirty="0"/>
              <a:t>Vehicle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914400"/>
            <a:ext cx="9939131" cy="5938962"/>
            <a:chOff x="533400" y="914400"/>
            <a:chExt cx="9939131" cy="5938962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157A9E41-8E8A-4E55-B65F-5B28CF814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914400"/>
              <a:ext cx="9939131" cy="5715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D5EE5402-7794-45C9-87D8-EFB40C4BF633}"/>
                </a:ext>
              </a:extLst>
            </p:cNvPr>
            <p:cNvSpPr/>
            <p:nvPr/>
          </p:nvSpPr>
          <p:spPr>
            <a:xfrm>
              <a:off x="6814931" y="6228247"/>
              <a:ext cx="3657600" cy="625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11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Fastest Path Checks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3000" y="914400"/>
            <a:ext cx="9067800" cy="5867400"/>
            <a:chOff x="1143000" y="914400"/>
            <a:chExt cx="9067800" cy="6019452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464642EE-ED19-42D6-A4B0-837A7361D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914400"/>
              <a:ext cx="8889338" cy="594127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126A0339-E60D-4A49-BEC6-661057FB742F}"/>
                </a:ext>
              </a:extLst>
            </p:cNvPr>
            <p:cNvSpPr/>
            <p:nvPr/>
          </p:nvSpPr>
          <p:spPr>
            <a:xfrm>
              <a:off x="7162800" y="5793175"/>
              <a:ext cx="3048000" cy="1140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D584A9-0A06-42C5-A500-A8E2687F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2743200"/>
            <a:ext cx="4191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Sight Distance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CB66EA-7207-4605-8F4B-3E00D4590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1" b="15723"/>
          <a:stretch/>
        </p:blipFill>
        <p:spPr>
          <a:xfrm>
            <a:off x="1457960" y="914400"/>
            <a:ext cx="9276080" cy="5867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9EC7C5-B59E-4750-999A-54829F70B961}"/>
              </a:ext>
            </a:extLst>
          </p:cNvPr>
          <p:cNvSpPr/>
          <p:nvPr/>
        </p:nvSpPr>
        <p:spPr>
          <a:xfrm>
            <a:off x="370132" y="3449320"/>
            <a:ext cx="2175656" cy="333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7823D37-1FE0-4518-996A-2E622B392201}"/>
              </a:ext>
            </a:extLst>
          </p:cNvPr>
          <p:cNvSpPr/>
          <p:nvPr/>
        </p:nvSpPr>
        <p:spPr>
          <a:xfrm>
            <a:off x="1066800" y="3962400"/>
            <a:ext cx="2175656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Maintenance of Traffic &amp; Detour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76A319-7443-4561-907B-692E0197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8953990" cy="5791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Real Estate </a:t>
            </a:r>
            <a:r>
              <a:rPr lang="en-US" altLang="en-US" b="1" dirty="0" smtClean="0">
                <a:solidFill>
                  <a:srgbClr val="FF0000"/>
                </a:solidFill>
              </a:rPr>
              <a:t> 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33795" name="Picture 4" descr="FHWA Land Acquisition Brochure Cov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/>
          <a:stretch>
            <a:fillRect/>
          </a:stretch>
        </p:blipFill>
        <p:spPr>
          <a:xfrm>
            <a:off x="3657600" y="1066800"/>
            <a:ext cx="3886200" cy="4970721"/>
          </a:xfrm>
        </p:spPr>
      </p:pic>
    </p:spTree>
    <p:extLst>
      <p:ext uri="{BB962C8B-B14F-4D97-AF65-F5344CB8AC3E}">
        <p14:creationId xmlns:p14="http://schemas.microsoft.com/office/powerpoint/2010/main" val="4050500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715000" cy="5257800"/>
          </a:xfrm>
        </p:spPr>
        <p:txBody>
          <a:bodyPr/>
          <a:lstStyle/>
          <a:p>
            <a:pPr eaLnBrk="1" hangingPunct="1">
              <a:buClr>
                <a:srgbClr val="002060"/>
              </a:buClr>
            </a:pPr>
            <a:r>
              <a:rPr lang="en-US" altLang="en-US" b="1" dirty="0">
                <a:cs typeface="Tahoma" panose="020B0604030504040204" pitchFamily="34" charset="0"/>
              </a:rPr>
              <a:t>"Uniform Act of 1970"</a:t>
            </a:r>
          </a:p>
          <a:p>
            <a:pPr lvl="1" eaLnBrk="1" hangingPunct="1">
              <a:buClr>
                <a:srgbClr val="002060"/>
              </a:buClr>
              <a:buSzPct val="100000"/>
            </a:pPr>
            <a:r>
              <a:rPr lang="en-US" altLang="en-US" dirty="0">
                <a:cs typeface="Tahoma" panose="020B0604030504040204" pitchFamily="34" charset="0"/>
              </a:rPr>
              <a:t>All federal, state and local governments must comply</a:t>
            </a:r>
          </a:p>
          <a:p>
            <a:pPr lvl="1" eaLnBrk="1" hangingPunct="1">
              <a:buClr>
                <a:srgbClr val="002060"/>
              </a:buClr>
              <a:buSzPct val="100000"/>
            </a:pPr>
            <a:r>
              <a:rPr lang="en-US" altLang="en-US" dirty="0">
                <a:cs typeface="Tahoma" panose="020B0604030504040204" pitchFamily="34" charset="0"/>
              </a:rPr>
              <a:t>Requires an offer for just compensation</a:t>
            </a:r>
          </a:p>
          <a:p>
            <a:pPr eaLnBrk="1" hangingPunct="1">
              <a:buClr>
                <a:srgbClr val="002060"/>
              </a:buClr>
            </a:pPr>
            <a:r>
              <a:rPr lang="en-US" altLang="en-US" b="1" dirty="0">
                <a:cs typeface="Tahoma" panose="020B0604030504040204" pitchFamily="34" charset="0"/>
              </a:rPr>
              <a:t>Acquisition Process</a:t>
            </a:r>
          </a:p>
          <a:p>
            <a:pPr lvl="1" eaLnBrk="1" hangingPunct="1">
              <a:buClr>
                <a:srgbClr val="002060"/>
              </a:buClr>
            </a:pPr>
            <a:r>
              <a:rPr lang="en-US" altLang="en-US" dirty="0">
                <a:cs typeface="Tahoma" panose="020B0604030504040204" pitchFamily="34" charset="0"/>
              </a:rPr>
              <a:t>Appraisals</a:t>
            </a:r>
          </a:p>
          <a:p>
            <a:pPr lvl="1" eaLnBrk="1" hangingPunct="1">
              <a:buClr>
                <a:srgbClr val="002060"/>
              </a:buClr>
            </a:pPr>
            <a:r>
              <a:rPr lang="en-US" altLang="en-US" dirty="0">
                <a:cs typeface="Tahoma" panose="020B0604030504040204" pitchFamily="34" charset="0"/>
              </a:rPr>
              <a:t>Review Appraisals</a:t>
            </a:r>
          </a:p>
          <a:p>
            <a:pPr lvl="1" eaLnBrk="1" hangingPunct="1">
              <a:buClr>
                <a:srgbClr val="002060"/>
              </a:buClr>
            </a:pPr>
            <a:r>
              <a:rPr lang="en-US" altLang="en-US" dirty="0">
                <a:cs typeface="Tahoma" panose="020B0604030504040204" pitchFamily="34" charset="0"/>
              </a:rPr>
              <a:t>Negotiations</a:t>
            </a:r>
          </a:p>
          <a:p>
            <a:pPr eaLnBrk="1" hangingPunct="1">
              <a:buClr>
                <a:srgbClr val="002060"/>
              </a:buClr>
            </a:pPr>
            <a:r>
              <a:rPr lang="en-US" altLang="en-US" b="1" dirty="0">
                <a:cs typeface="Tahoma" panose="020B0604030504040204" pitchFamily="34" charset="0"/>
              </a:rPr>
              <a:t>INDOT Real Estate Team to work with impacted property owners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19800" y="914400"/>
            <a:ext cx="46482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Tahoma" pitchFamily="34" charset="0"/>
              </a:rPr>
              <a:t>Right-of-Way (ROW)</a:t>
            </a:r>
            <a:endParaRPr lang="en-US" b="1" dirty="0">
              <a:cs typeface="Tahoma" pitchFamily="34" charset="0"/>
            </a:endParaRPr>
          </a:p>
          <a:p>
            <a:pPr marL="742950" lvl="2" indent="-2857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b="1" dirty="0"/>
              <a:t>Permanent </a:t>
            </a:r>
            <a:r>
              <a:rPr lang="en-US" altLang="en-US" b="1" dirty="0" smtClean="0"/>
              <a:t>ROW</a:t>
            </a:r>
            <a:endParaRPr lang="en-US" altLang="en-US" b="1" dirty="0"/>
          </a:p>
          <a:p>
            <a:pPr marL="1149350" lvl="3" indent="-2349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sz="1800" dirty="0" smtClean="0"/>
              <a:t>Land</a:t>
            </a:r>
            <a:r>
              <a:rPr lang="en-US" altLang="en-US" sz="1800" dirty="0"/>
              <a:t>, once purchased by INDOT from legal land owner, becomes ROW owned by </a:t>
            </a:r>
            <a:r>
              <a:rPr lang="en-US" altLang="en-US" sz="1800" dirty="0" smtClean="0"/>
              <a:t>INDOT</a:t>
            </a:r>
          </a:p>
          <a:p>
            <a:pPr marL="1149350" lvl="3" indent="-2349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sz="1800" u="sng" dirty="0" smtClean="0"/>
              <a:t>Existing apparent ROW (6.5 acres) </a:t>
            </a:r>
            <a:r>
              <a:rPr lang="en-US" altLang="en-US" sz="1800" dirty="0" smtClean="0"/>
              <a:t>INDOT acquired land by Highway Grant some years ago, transactions in some cases not properly recorded, requires further action by INDOT</a:t>
            </a:r>
            <a:endParaRPr lang="en-US" altLang="en-US" sz="1800" dirty="0"/>
          </a:p>
          <a:p>
            <a:pPr marL="742950" lvl="2" indent="-2857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b="1" dirty="0"/>
              <a:t>Temporary </a:t>
            </a:r>
            <a:r>
              <a:rPr lang="en-US" altLang="en-US" b="1" dirty="0" smtClean="0"/>
              <a:t>ROW </a:t>
            </a:r>
            <a:endParaRPr lang="en-US" altLang="en-US" dirty="0"/>
          </a:p>
          <a:p>
            <a:pPr marL="1149350" lvl="3" indent="-2349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sz="1800" dirty="0" smtClean="0"/>
              <a:t>Land (0.04 acre) </a:t>
            </a:r>
            <a:r>
              <a:rPr lang="en-US" altLang="en-US" sz="1800" dirty="0"/>
              <a:t>required during the construction of a project and is used for the purposes of </a:t>
            </a:r>
            <a:r>
              <a:rPr lang="en-US" altLang="en-US" sz="1800" dirty="0" smtClean="0"/>
              <a:t>construction-related </a:t>
            </a:r>
            <a:r>
              <a:rPr lang="en-US" altLang="en-US" sz="1800" dirty="0"/>
              <a:t>activity</a:t>
            </a:r>
          </a:p>
          <a:p>
            <a:pPr marL="1149350" lvl="3" indent="-234950" eaLnBrk="1" hangingPunct="1">
              <a:buClr>
                <a:srgbClr val="002060"/>
              </a:buClr>
              <a:buSzPct val="100000"/>
              <a:defRPr/>
            </a:pPr>
            <a:r>
              <a:rPr lang="en-US" altLang="en-US" sz="1800" dirty="0"/>
              <a:t>INDOT pays legal land owner a fee for land use during construction and/or as part of </a:t>
            </a:r>
            <a:r>
              <a:rPr lang="en-US" altLang="en-US" sz="1800" dirty="0" smtClean="0"/>
              <a:t>construction-related </a:t>
            </a:r>
            <a:r>
              <a:rPr lang="en-US" altLang="en-US" sz="1800" dirty="0"/>
              <a:t>activities  </a:t>
            </a:r>
          </a:p>
          <a:p>
            <a:pPr marL="457200" lvl="2" indent="0" eaLnBrk="1" hangingPunct="1">
              <a:buClr>
                <a:srgbClr val="3333CC"/>
              </a:buClr>
              <a:buSzPct val="60000"/>
              <a:buNone/>
              <a:defRPr/>
            </a:pPr>
            <a:endParaRPr lang="en-US" altLang="en-US" dirty="0"/>
          </a:p>
          <a:p>
            <a:pPr marL="457200" lvl="2" indent="0" eaLnBrk="1" hangingPunct="1">
              <a:buClr>
                <a:srgbClr val="3333CC"/>
              </a:buClr>
              <a:buSzPct val="60000"/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4820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Real Estate Acquisition Process </a:t>
            </a:r>
          </a:p>
        </p:txBody>
      </p:sp>
    </p:spTree>
    <p:extLst>
      <p:ext uri="{BB962C8B-B14F-4D97-AF65-F5344CB8AC3E}">
        <p14:creationId xmlns:p14="http://schemas.microsoft.com/office/powerpoint/2010/main" val="22965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61722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cs typeface="Tahoma" pitchFamily="34" charset="0"/>
              </a:rPr>
              <a:t>Introduction of INDOT Project Team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Project Management 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Public Involvement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LaPorte District – INDOT Regional Office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Environmental Services   </a:t>
            </a:r>
          </a:p>
          <a:p>
            <a:pPr marL="233363" lvl="1" indent="-233363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b="1" dirty="0">
                <a:cs typeface="Tahoma" pitchFamily="34" charset="0"/>
              </a:rPr>
              <a:t>Troyer Group</a:t>
            </a:r>
          </a:p>
          <a:p>
            <a:pPr marL="690563" lvl="2" indent="-233363" eaLnBrk="1" fontAlgn="auto" hangingPunct="1"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r>
              <a:rPr lang="en-US" dirty="0">
                <a:cs typeface="Tahoma" pitchFamily="34" charset="0"/>
              </a:rPr>
              <a:t>Engineering, Design &amp; Environmental</a:t>
            </a:r>
            <a:br>
              <a:rPr lang="en-US" dirty="0">
                <a:cs typeface="Tahoma" pitchFamily="34" charset="0"/>
              </a:rPr>
            </a:br>
            <a:r>
              <a:rPr lang="en-US" dirty="0">
                <a:cs typeface="Tahoma" pitchFamily="34" charset="0"/>
              </a:rPr>
              <a:t>Analysis Team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cs typeface="Tahoma" pitchFamily="34" charset="0"/>
              </a:rPr>
              <a:t>Recognition of elected &amp;</a:t>
            </a:r>
            <a:r>
              <a:rPr lang="en-US" sz="2400" b="1" dirty="0" smtClean="0">
                <a:cs typeface="Tahoma" pitchFamily="34" charset="0"/>
              </a:rPr>
              <a:t> </a:t>
            </a:r>
            <a:r>
              <a:rPr lang="en-US" sz="2400" b="1" dirty="0">
                <a:cs typeface="Tahoma" pitchFamily="34" charset="0"/>
              </a:rPr>
              <a:t>local public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sz="half" idx="2"/>
          </p:nvPr>
        </p:nvSpPr>
        <p:spPr>
          <a:xfrm>
            <a:off x="6301047" y="990600"/>
            <a:ext cx="4419600" cy="5257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cs typeface="Tahoma" panose="020B0604030504040204" pitchFamily="34" charset="0"/>
              </a:rPr>
              <a:t>Sign-in at attendance table to be added to project mailing list </a:t>
            </a:r>
          </a:p>
          <a:p>
            <a:pPr eaLnBrk="1" hangingPunct="1"/>
            <a:r>
              <a:rPr lang="en-US" altLang="en-US" sz="2000" dirty="0">
                <a:cs typeface="Tahoma" panose="020B0604030504040204" pitchFamily="34" charset="0"/>
              </a:rPr>
              <a:t>Legal notice of public hearing  published in Herald-Argus &amp; NWI Times </a:t>
            </a:r>
            <a:r>
              <a:rPr lang="en-US" altLang="en-US" sz="2000" dirty="0" smtClean="0">
                <a:cs typeface="Tahoma" panose="020B0604030504040204" pitchFamily="34" charset="0"/>
              </a:rPr>
              <a:t>on 10/8</a:t>
            </a:r>
            <a:r>
              <a:rPr lang="en-US" altLang="en-US" sz="2000" dirty="0">
                <a:cs typeface="Tahoma" panose="020B0604030504040204" pitchFamily="34" charset="0"/>
              </a:rPr>
              <a:t>, 10/9, </a:t>
            </a:r>
            <a:r>
              <a:rPr lang="en-US" altLang="en-US" sz="2000" dirty="0" smtClean="0">
                <a:cs typeface="Tahoma" panose="020B0604030504040204" pitchFamily="34" charset="0"/>
              </a:rPr>
              <a:t>10/16 &amp; 10/17</a:t>
            </a:r>
            <a:endParaRPr lang="en-US" altLang="en-US" sz="2000" dirty="0">
              <a:solidFill>
                <a:schemeClr val="accent5">
                  <a:lumMod val="50000"/>
                </a:schemeClr>
              </a:solidFill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000" dirty="0">
                <a:cs typeface="Tahoma" panose="020B0604030504040204" pitchFamily="34" charset="0"/>
              </a:rPr>
              <a:t>A notice of the public hearing was mailed to known property owners within </a:t>
            </a:r>
            <a:r>
              <a:rPr lang="en-US" altLang="en-US" sz="2000" dirty="0" smtClean="0">
                <a:cs typeface="Tahoma" panose="020B0604030504040204" pitchFamily="34" charset="0"/>
              </a:rPr>
              <a:t>the project </a:t>
            </a:r>
            <a:r>
              <a:rPr lang="en-US" altLang="en-US" sz="2000" dirty="0">
                <a:cs typeface="Tahoma" panose="020B0604030504040204" pitchFamily="34" charset="0"/>
              </a:rPr>
              <a:t>area</a:t>
            </a:r>
          </a:p>
          <a:p>
            <a:pPr eaLnBrk="1" hangingPunct="1"/>
            <a:r>
              <a:rPr lang="en-US" altLang="en-US" sz="2000" dirty="0">
                <a:cs typeface="Tahoma" panose="020B0604030504040204" pitchFamily="34" charset="0"/>
              </a:rPr>
              <a:t>Announcement of this hearing was posted to </a:t>
            </a:r>
            <a:r>
              <a:rPr lang="en-US" altLang="en-US" sz="2000" dirty="0" smtClean="0">
                <a:cs typeface="Tahoma" panose="020B0604030504040204" pitchFamily="34" charset="0"/>
              </a:rPr>
              <a:t>the INDOT </a:t>
            </a:r>
            <a:r>
              <a:rPr lang="en-US" altLang="en-US" sz="2000" dirty="0">
                <a:cs typeface="Tahoma" panose="020B0604030504040204" pitchFamily="34" charset="0"/>
              </a:rPr>
              <a:t>website. A media release was also issued</a:t>
            </a:r>
          </a:p>
          <a:p>
            <a:pPr eaLnBrk="1" hangingPunct="1"/>
            <a:r>
              <a:rPr lang="en-US" altLang="en-US" sz="2000" dirty="0">
                <a:cs typeface="Tahoma" panose="020B0604030504040204" pitchFamily="34" charset="0"/>
              </a:rPr>
              <a:t>A copy of presentation and project documentation are available for review on-line via </a:t>
            </a:r>
            <a:r>
              <a:rPr lang="en-US" altLang="en-US" sz="2000" dirty="0" smtClean="0">
                <a:cs typeface="Tahoma" panose="020B0604030504040204" pitchFamily="34" charset="0"/>
              </a:rPr>
              <a:t>the INDOT </a:t>
            </a:r>
            <a:r>
              <a:rPr lang="en-US" altLang="en-US" sz="2000" dirty="0">
                <a:cs typeface="Tahoma" panose="020B0604030504040204" pitchFamily="34" charset="0"/>
              </a:rPr>
              <a:t>website</a:t>
            </a:r>
            <a:endParaRPr lang="en-US" altLang="en-US" sz="2000" b="1" dirty="0">
              <a:cs typeface="Tahoma" panose="020B0604030504040204" pitchFamily="34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6148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U.S. 6 at S.R. 2 Intersection Improvement </a:t>
            </a:r>
          </a:p>
        </p:txBody>
      </p:sp>
    </p:spTree>
    <p:extLst>
      <p:ext uri="{BB962C8B-B14F-4D97-AF65-F5344CB8AC3E}">
        <p14:creationId xmlns:p14="http://schemas.microsoft.com/office/powerpoint/2010/main" val="26749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Schedule </a:t>
            </a:r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347885"/>
              </p:ext>
            </p:extLst>
          </p:nvPr>
        </p:nvGraphicFramePr>
        <p:xfrm>
          <a:off x="457200" y="1600200"/>
          <a:ext cx="10668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56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Submit Public Comments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257800"/>
          </a:xfrm>
        </p:spPr>
        <p:txBody>
          <a:bodyPr rtlCol="0">
            <a:normAutofit/>
          </a:bodyPr>
          <a:lstStyle/>
          <a:p>
            <a:pPr eaLnBrk="1" hangingPunct="1">
              <a:buClr>
                <a:srgbClr val="002060"/>
              </a:buClr>
              <a:defRPr/>
            </a:pPr>
            <a:r>
              <a:rPr lang="en-US" sz="2400" b="1" dirty="0">
                <a:cs typeface="Tahoma" pitchFamily="34" charset="0"/>
              </a:rPr>
              <a:t>Submit public comments using the options described in first page of</a:t>
            </a:r>
            <a:br>
              <a:rPr lang="en-US" sz="2400" b="1" dirty="0">
                <a:cs typeface="Tahoma" pitchFamily="34" charset="0"/>
              </a:rPr>
            </a:br>
            <a:r>
              <a:rPr lang="en-US" sz="2400" b="1" dirty="0">
                <a:cs typeface="Tahoma" pitchFamily="34" charset="0"/>
              </a:rPr>
              <a:t>information packet: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Public Comment Form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Via e-mail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Participate during public comment session following formal presentation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en-US" sz="2400" b="1" dirty="0">
                <a:solidFill>
                  <a:srgbClr val="C00000"/>
                </a:solidFill>
                <a:cs typeface="Tahoma" pitchFamily="34" charset="0"/>
              </a:rPr>
              <a:t>INDOT respectfully requests that comments be submitted by Friday, </a:t>
            </a:r>
            <a:r>
              <a:rPr lang="en-US" sz="2400" b="1" dirty="0" smtClean="0">
                <a:solidFill>
                  <a:srgbClr val="C00000"/>
                </a:solidFill>
                <a:cs typeface="Tahoma" pitchFamily="34" charset="0"/>
              </a:rPr>
              <a:t>Nov. </a:t>
            </a:r>
            <a:r>
              <a:rPr lang="en-US" sz="2400" b="1" dirty="0">
                <a:solidFill>
                  <a:srgbClr val="C00000"/>
                </a:solidFill>
                <a:cs typeface="Tahoma" pitchFamily="34" charset="0"/>
              </a:rPr>
              <a:t>9, 2018</a:t>
            </a:r>
            <a:r>
              <a:rPr lang="en-US" sz="2400" b="1" dirty="0">
                <a:solidFill>
                  <a:srgbClr val="FF0000"/>
                </a:solidFill>
                <a:cs typeface="Tahoma" pitchFamily="34" charset="0"/>
              </a:rPr>
              <a:t>  </a:t>
            </a:r>
          </a:p>
          <a:p>
            <a:pPr eaLnBrk="1" hangingPunct="1">
              <a:buClr>
                <a:srgbClr val="002060"/>
              </a:buClr>
              <a:defRPr/>
            </a:pPr>
            <a:r>
              <a:rPr lang="en-US" sz="2400" dirty="0">
                <a:cs typeface="Tahoma" pitchFamily="34" charset="0"/>
              </a:rPr>
              <a:t>All comments submitted will become included in an official public hearings transcript and made part of the public record</a:t>
            </a:r>
          </a:p>
          <a:p>
            <a:pPr eaLnBrk="1" hangingPunct="1">
              <a:buClr>
                <a:srgbClr val="002060"/>
              </a:buClr>
              <a:defRPr/>
            </a:pPr>
            <a:r>
              <a:rPr lang="en-US" sz="2400" dirty="0">
                <a:cs typeface="Tahoma" pitchFamily="34" charset="0"/>
              </a:rPr>
              <a:t>Comments will be reviewed, evaluated and given full consideration during</a:t>
            </a:r>
            <a:br>
              <a:rPr lang="en-US" sz="2400" dirty="0">
                <a:cs typeface="Tahoma" pitchFamily="34" charset="0"/>
              </a:rPr>
            </a:br>
            <a:r>
              <a:rPr lang="en-US" sz="2400" dirty="0">
                <a:cs typeface="Tahoma" pitchFamily="34" charset="0"/>
              </a:rPr>
              <a:t>decision-making process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Next Steps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257800"/>
          </a:xfrm>
        </p:spPr>
        <p:txBody>
          <a:bodyPr rtlCol="0">
            <a:normAutofit/>
          </a:bodyPr>
          <a:lstStyle/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sz="2400" b="1" dirty="0">
                <a:cs typeface="Tahoma" pitchFamily="34" charset="0"/>
              </a:rPr>
              <a:t>Public and project stakeholder input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Submit comments via options described on page 1 of information packet</a:t>
            </a:r>
          </a:p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sz="2400" b="1" dirty="0">
                <a:cs typeface="Tahoma" pitchFamily="34" charset="0"/>
              </a:rPr>
              <a:t>INDOT review and evaluation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All comments given full consideration during decision-making process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Finalize/approve environmental document, complete project design </a:t>
            </a:r>
          </a:p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sz="2400" b="1" dirty="0">
                <a:cs typeface="Tahoma" pitchFamily="34" charset="0"/>
              </a:rPr>
              <a:t>Communicate a decision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INDOT will notify project stakeholders of decision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Work through local media, social media outlets, paid legal notice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sz="2000" dirty="0">
                <a:cs typeface="Tahoma" pitchFamily="34" charset="0"/>
              </a:rPr>
              <a:t>Make project documents accessible via repositories </a:t>
            </a:r>
          </a:p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sz="2400" b="1" dirty="0">
                <a:cs typeface="Tahoma" pitchFamily="34" charset="0"/>
              </a:rPr>
              <a:t>Questions? Contact Public Involvement Team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/>
              <a:t>Thank You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257800"/>
          </a:xfrm>
        </p:spPr>
        <p:txBody>
          <a:bodyPr rtlCol="0">
            <a:normAutofit/>
          </a:bodyPr>
          <a:lstStyle/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b="1" dirty="0">
                <a:cs typeface="Tahoma" pitchFamily="34" charset="0"/>
              </a:rPr>
              <a:t>Please visit with the design team and INDOT project officials following the presentation and Q &amp; </a:t>
            </a:r>
            <a:r>
              <a:rPr lang="en-US" b="1" dirty="0" smtClean="0">
                <a:cs typeface="Tahoma" pitchFamily="34" charset="0"/>
              </a:rPr>
              <a:t>A</a:t>
            </a:r>
            <a:endParaRPr lang="en-US" b="1" dirty="0">
              <a:cs typeface="Tahoma" pitchFamily="34" charset="0"/>
            </a:endParaRPr>
          </a:p>
          <a:p>
            <a:pPr eaLnBrk="1" hangingPunct="1">
              <a:buClr>
                <a:srgbClr val="002060"/>
              </a:buClr>
              <a:buSzPct val="100000"/>
              <a:defRPr/>
            </a:pPr>
            <a:r>
              <a:rPr lang="en-US" b="1" dirty="0">
                <a:cs typeface="Tahoma" pitchFamily="34" charset="0"/>
              </a:rPr>
              <a:t>Project Open House 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cs typeface="Tahoma" pitchFamily="34" charset="0"/>
              </a:rPr>
              <a:t>Project maps, displays, INDOT project team and informal Q &amp; A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cs typeface="Tahoma" pitchFamily="34" charset="0"/>
              </a:rPr>
              <a:t>INDOT LaPorte District page: </a:t>
            </a:r>
            <a:r>
              <a:rPr lang="en-US" dirty="0">
                <a:cs typeface="Tahoma" pitchFamily="34" charset="0"/>
                <a:hlinkClick r:id="rId2"/>
              </a:rPr>
              <a:t>http://www.in.gov/indot/2705.htm</a:t>
            </a:r>
            <a:r>
              <a:rPr lang="en-US" dirty="0">
                <a:cs typeface="Tahoma" pitchFamily="34" charset="0"/>
              </a:rPr>
              <a:t> </a:t>
            </a:r>
          </a:p>
          <a:p>
            <a:pPr lvl="1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cs typeface="Tahoma" pitchFamily="34" charset="0"/>
                <a:hlinkClick r:id="rId3"/>
              </a:rPr>
              <a:t>LaPorteDistrictCommunications@indot.in.gov</a:t>
            </a:r>
            <a:r>
              <a:rPr lang="en-US" dirty="0">
                <a:cs typeface="Tahoma" pitchFamily="34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b="1" dirty="0"/>
              <a:t>INDOT LaPorte District Office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315 E. Boyd Boulevard, LaPorte, IN 46350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>
                <a:hlinkClick r:id="rId2"/>
              </a:rPr>
              <a:t>LaPorteDistrictCommunications@indot.in.gov</a:t>
            </a:r>
            <a:r>
              <a:rPr lang="en-US" altLang="en-US" sz="1400" dirty="0"/>
              <a:t> 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>
                <a:hlinkClick r:id="rId3"/>
              </a:rPr>
              <a:t>http://www.in.gov/indot/2705.htm</a:t>
            </a:r>
            <a:r>
              <a:rPr lang="en-US" altLang="en-US" sz="1400" dirty="0"/>
              <a:t> 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/>
              <a:t>Planning, Project Development/Delivery, Construction, Maintenance for Northwest Indiana </a:t>
            </a:r>
          </a:p>
          <a:p>
            <a:pPr eaLnBrk="1" hangingPunct="1">
              <a:defRPr/>
            </a:pPr>
            <a:r>
              <a:rPr lang="en-US" altLang="en-US" sz="2000" b="1" dirty="0"/>
              <a:t>Westville Public Library</a:t>
            </a:r>
          </a:p>
          <a:p>
            <a:pPr marL="457200" indent="0" eaLnBrk="1" hangingPunct="1">
              <a:spcBef>
                <a:spcPts val="500"/>
              </a:spcBef>
              <a:buNone/>
              <a:defRPr/>
            </a:pPr>
            <a:r>
              <a:rPr lang="en-US" altLang="en-US" sz="1600" dirty="0"/>
              <a:t>153 W. Main Street, Westville, IN 46391</a:t>
            </a:r>
          </a:p>
          <a:p>
            <a:pPr marL="685800" eaLnBrk="1" hangingPunct="1">
              <a:spcBef>
                <a:spcPts val="300"/>
              </a:spcBef>
              <a:defRPr/>
            </a:pPr>
            <a:r>
              <a:rPr lang="en-US" altLang="en-US" sz="1400" dirty="0"/>
              <a:t>Phone: (219) 785-2015</a:t>
            </a:r>
          </a:p>
          <a:p>
            <a:pPr eaLnBrk="1" hangingPunct="1">
              <a:defRPr/>
            </a:pPr>
            <a:r>
              <a:rPr lang="en-US" altLang="en-US" sz="2000" b="1" dirty="0"/>
              <a:t>INDOT Office of Public Involvement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100 North Senate Avenue, Room N642, Indianapolis, IN 46204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sz="1400" dirty="0"/>
              <a:t>Phone: (317) 232-6601</a:t>
            </a:r>
          </a:p>
          <a:p>
            <a:pPr lvl="1" eaLnBrk="1" hangingPunct="1">
              <a:spcBef>
                <a:spcPts val="300"/>
              </a:spcBef>
              <a:spcAft>
                <a:spcPts val="1200"/>
              </a:spcAft>
              <a:defRPr/>
            </a:pPr>
            <a:r>
              <a:rPr lang="en-US" altLang="en-US" sz="1400" dirty="0">
                <a:hlinkClick r:id="rId4"/>
              </a:rPr>
              <a:t>rclark@indot.in.gov</a:t>
            </a:r>
            <a:r>
              <a:rPr lang="en-US" altLang="en-US" sz="1400" dirty="0"/>
              <a:t>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>
                <a:cs typeface="Tahoma" pitchFamily="34" charset="0"/>
              </a:rPr>
              <a:t>Transportation Services Call Center</a:t>
            </a:r>
          </a:p>
          <a:p>
            <a:pPr marL="0" indent="0">
              <a:buNone/>
            </a:pPr>
            <a:r>
              <a:rPr lang="en-US" sz="1400" dirty="0"/>
              <a:t>Provides citizen and business customers with</a:t>
            </a:r>
            <a:br>
              <a:rPr lang="en-US" sz="1400" dirty="0"/>
            </a:br>
            <a:r>
              <a:rPr lang="en-US" sz="1400" dirty="0"/>
              <a:t>a single point-of-contact to request transportation                                    </a:t>
            </a:r>
            <a:br>
              <a:rPr lang="en-US" sz="1400" dirty="0"/>
            </a:br>
            <a:r>
              <a:rPr lang="en-US" sz="1400" dirty="0"/>
              <a:t>services, obtain information, or provide feedback</a:t>
            </a:r>
            <a:br>
              <a:rPr lang="en-US" sz="1400" dirty="0"/>
            </a:br>
            <a:r>
              <a:rPr lang="en-US" sz="1400" dirty="0"/>
              <a:t>through multiple channels of communications.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66"/>
                </a:solidFill>
                <a:cs typeface="Tahoma" pitchFamily="34" charset="0"/>
              </a:rPr>
              <a:t>855-463-6848 • INDOT4U.com • INDOT@indot.in.gov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/>
          </a:p>
        </p:txBody>
      </p:sp>
      <p:sp>
        <p:nvSpPr>
          <p:cNvPr id="12291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Resources</a:t>
            </a:r>
          </a:p>
        </p:txBody>
      </p:sp>
      <p:pic>
        <p:nvPicPr>
          <p:cNvPr id="5" name="Content Placeholder 4" descr="District Mappt.PN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495" y="1119930"/>
            <a:ext cx="3231547" cy="505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800600"/>
            <a:ext cx="2257698" cy="9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Stakeholders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Indiana Department of Transportation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Indiana Division Federal Highway Administration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LaPorte County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Elected &amp; local officials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Residents </a:t>
            </a:r>
            <a:r>
              <a:rPr lang="en-US" dirty="0" smtClean="0">
                <a:cs typeface="Tahoma" pitchFamily="34" charset="0"/>
              </a:rPr>
              <a:t>&amp; </a:t>
            </a:r>
            <a:r>
              <a:rPr lang="en-US" dirty="0">
                <a:cs typeface="Tahoma" pitchFamily="34" charset="0"/>
              </a:rPr>
              <a:t>citizens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Commuters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Businesses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Emergency services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Schools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Churches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cs typeface="Tahoma" pitchFamily="34" charset="0"/>
              </a:rPr>
              <a:t>Community Organizations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Development </a:t>
            </a:r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272906"/>
              </p:ext>
            </p:extLst>
          </p:nvPr>
        </p:nvGraphicFramePr>
        <p:xfrm>
          <a:off x="457200" y="1600200"/>
          <a:ext cx="10668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5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Environmental Analysis Phase  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257800"/>
          </a:xfrm>
        </p:spPr>
        <p:txBody>
          <a:bodyPr rtlCol="0">
            <a:normAutofit/>
          </a:bodyPr>
          <a:lstStyle/>
          <a:p>
            <a:pPr marL="0" lvl="1" indent="0" algn="just" eaLnBrk="1" fontAlgn="auto" hangingPunct="1">
              <a:spcAft>
                <a:spcPts val="0"/>
              </a:spcAft>
              <a:buClr>
                <a:srgbClr val="3333CC"/>
              </a:buClr>
              <a:buFont typeface="Arial" panose="020B0604020202020204" pitchFamily="34" charset="0"/>
              <a:buNone/>
              <a:defRPr/>
            </a:pPr>
            <a:r>
              <a:rPr lang="en-US" sz="2800" b="1" dirty="0">
                <a:cs typeface="Tahoma" pitchFamily="34" charset="0"/>
              </a:rPr>
              <a:t>National Environmental Policy Act (NEPA) </a:t>
            </a:r>
          </a:p>
          <a:p>
            <a:pPr marL="457200" lvl="1" algn="just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Requires INDOT to analyze and evaluate the impacts of a proposed project to the natural and socio-economic environments</a:t>
            </a:r>
          </a:p>
          <a:p>
            <a:pPr marL="457200" lvl="1" algn="just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NEPA is a decision-making process</a:t>
            </a:r>
          </a:p>
          <a:p>
            <a:pPr marL="914400" lvl="2" algn="just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Purpose and Need</a:t>
            </a:r>
          </a:p>
          <a:p>
            <a:pPr marL="914400" lvl="2" algn="just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Alternatives Screening</a:t>
            </a:r>
          </a:p>
          <a:p>
            <a:pPr marL="914400" lvl="2" algn="just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Preferred Alternative  </a:t>
            </a:r>
          </a:p>
          <a:p>
            <a:pPr marL="457200" lvl="1" indent="0" algn="just" eaLnBrk="1" fontAlgn="auto" hangingPunct="1"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en-US" sz="1900" dirty="0">
              <a:cs typeface="Tahoma" pitchFamily="34" charset="0"/>
            </a:endParaRPr>
          </a:p>
          <a:p>
            <a:pPr marL="457200" lvl="1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Impacts are analyzed, evaluated and described in an environmental document</a:t>
            </a:r>
          </a:p>
          <a:p>
            <a:pPr marL="914400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What are the impacts this project might have on the community?</a:t>
            </a:r>
          </a:p>
          <a:p>
            <a:pPr marL="914400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How can impacts be avoided?</a:t>
            </a:r>
          </a:p>
          <a:p>
            <a:pPr marL="914400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Can impacts be minimized?</a:t>
            </a:r>
          </a:p>
          <a:p>
            <a:pPr marL="914400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dirty="0">
                <a:cs typeface="Tahoma" pitchFamily="34" charset="0"/>
              </a:rPr>
              <a:t>Mitigation for impacts?</a:t>
            </a:r>
          </a:p>
          <a:p>
            <a:pPr marL="914400" lvl="2" indent="0" eaLnBrk="1" fontAlgn="auto" hangingPunct="1">
              <a:spcAft>
                <a:spcPts val="0"/>
              </a:spcAft>
              <a:buClr>
                <a:srgbClr val="3333CC"/>
              </a:buClr>
              <a:buFont typeface="Arial" panose="020B0604020202020204" pitchFamily="34" charset="0"/>
              <a:buNone/>
              <a:defRPr/>
            </a:pPr>
            <a:r>
              <a:rPr lang="en-US" sz="1800" dirty="0">
                <a:cs typeface="Tahoma" pitchFamily="34" charset="0"/>
              </a:rPr>
              <a:t>  </a:t>
            </a:r>
            <a:endParaRPr lang="en-US" sz="1400" dirty="0"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Environmental Analysis Phase 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0515600" cy="5562600"/>
          </a:xfrm>
        </p:spPr>
        <p:txBody>
          <a:bodyPr rtlCol="0">
            <a:normAutofit lnSpcReduction="10000"/>
          </a:bodyPr>
          <a:lstStyle/>
          <a:p>
            <a:pPr marL="233363" lvl="1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600" b="1" dirty="0">
                <a:cs typeface="Tahoma" pitchFamily="34" charset="0"/>
              </a:rPr>
              <a:t>Notice of Entry for Survey –  October 2015</a:t>
            </a:r>
          </a:p>
          <a:p>
            <a:pPr marL="690563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dirty="0">
                <a:cs typeface="Tahoma" pitchFamily="34" charset="0"/>
              </a:rPr>
              <a:t>Letters mailed to properties within general area</a:t>
            </a:r>
          </a:p>
          <a:p>
            <a:pPr marL="1147763" lvl="3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1700" dirty="0">
                <a:cs typeface="Tahoma" pitchFamily="34" charset="0"/>
              </a:rPr>
              <a:t>Describes early project proposal</a:t>
            </a:r>
          </a:p>
          <a:p>
            <a:pPr marL="1147763" lvl="3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1700" dirty="0">
                <a:cs typeface="Tahoma" pitchFamily="34" charset="0"/>
              </a:rPr>
              <a:t>Project personnel in area, access to properties </a:t>
            </a:r>
          </a:p>
          <a:p>
            <a:pPr marL="1147763" lvl="3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1700" dirty="0">
                <a:cs typeface="Tahoma" pitchFamily="34" charset="0"/>
              </a:rPr>
              <a:t>Gather data for environmental analysis </a:t>
            </a:r>
            <a:r>
              <a:rPr lang="en-US" sz="1700" b="1" dirty="0">
                <a:cs typeface="Tahoma" pitchFamily="34" charset="0"/>
              </a:rPr>
              <a:t> </a:t>
            </a:r>
          </a:p>
          <a:p>
            <a:pPr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endParaRPr lang="en-US" b="1" dirty="0">
              <a:cs typeface="Tahoma" pitchFamily="34" charset="0"/>
            </a:endParaRPr>
          </a:p>
          <a:p>
            <a:pPr marL="233363" lvl="1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600" b="1" dirty="0">
                <a:cs typeface="Tahoma" pitchFamily="34" charset="0"/>
              </a:rPr>
              <a:t>Section 106 of National Historic Preservation Act – June 2018</a:t>
            </a:r>
          </a:p>
          <a:p>
            <a:pPr marL="690563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dirty="0">
                <a:cs typeface="Tahoma" pitchFamily="34" charset="0"/>
              </a:rPr>
              <a:t>Take into account proposal’s impact to historic &amp; archaeological properties </a:t>
            </a:r>
          </a:p>
          <a:p>
            <a:pPr marL="690563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dirty="0">
                <a:cs typeface="Tahoma" pitchFamily="34" charset="0"/>
              </a:rPr>
              <a:t>Public invited to participate </a:t>
            </a:r>
          </a:p>
          <a:p>
            <a:pPr marL="690563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dirty="0">
                <a:cs typeface="Tahoma" pitchFamily="34" charset="0"/>
              </a:rPr>
              <a:t>Public notice issued with </a:t>
            </a:r>
            <a:r>
              <a:rPr lang="en-US" sz="2200" dirty="0" smtClean="0">
                <a:cs typeface="Tahoma" pitchFamily="34" charset="0"/>
              </a:rPr>
              <a:t>30-day </a:t>
            </a:r>
            <a:r>
              <a:rPr lang="en-US" sz="2200" dirty="0">
                <a:cs typeface="Tahoma" pitchFamily="34" charset="0"/>
              </a:rPr>
              <a:t>comment period</a:t>
            </a:r>
          </a:p>
          <a:p>
            <a:pPr marL="1147763" lvl="3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1700" dirty="0">
                <a:cs typeface="Tahoma" pitchFamily="34" charset="0"/>
              </a:rPr>
              <a:t>NWI Times</a:t>
            </a:r>
          </a:p>
          <a:p>
            <a:pPr marL="1147763" lvl="3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1700" dirty="0">
                <a:cs typeface="Tahoma" pitchFamily="34" charset="0"/>
              </a:rPr>
              <a:t>LaPorte </a:t>
            </a:r>
            <a:r>
              <a:rPr lang="en-US" sz="1700" dirty="0" smtClean="0">
                <a:cs typeface="Tahoma" pitchFamily="34" charset="0"/>
              </a:rPr>
              <a:t>Herald-Argus </a:t>
            </a:r>
            <a:endParaRPr lang="en-US" sz="1700" dirty="0">
              <a:cs typeface="Tahoma" pitchFamily="34" charset="0"/>
            </a:endParaRPr>
          </a:p>
          <a:p>
            <a:pPr marL="739775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u="sng" dirty="0">
                <a:cs typeface="Tahoma" pitchFamily="34" charset="0"/>
              </a:rPr>
              <a:t>“No historic properties affected”</a:t>
            </a:r>
            <a:r>
              <a:rPr lang="en-US" sz="2200" dirty="0">
                <a:cs typeface="Tahoma" pitchFamily="34" charset="0"/>
              </a:rPr>
              <a:t> finding issued </a:t>
            </a:r>
          </a:p>
          <a:p>
            <a:pPr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endParaRPr lang="en-US" sz="1800" dirty="0">
              <a:cs typeface="Tahoma" pitchFamily="34" charset="0"/>
            </a:endParaRPr>
          </a:p>
          <a:p>
            <a:pPr marL="228600" lvl="1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600" b="1" dirty="0">
                <a:cs typeface="Tahoma" pitchFamily="34" charset="0"/>
              </a:rPr>
              <a:t>Draft environmental document released for public involvement – September 2018</a:t>
            </a:r>
          </a:p>
          <a:p>
            <a:pPr marL="690563" lvl="2"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200" dirty="0">
                <a:cs typeface="Tahoma" pitchFamily="34" charset="0"/>
              </a:rPr>
              <a:t>Available for review via public repositories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914400" lvl="2" indent="0" eaLnBrk="1" fontAlgn="auto" hangingPunct="1">
              <a:spcAft>
                <a:spcPts val="0"/>
              </a:spcAft>
              <a:buClr>
                <a:srgbClr val="3333CC"/>
              </a:buClr>
              <a:buNone/>
              <a:defRPr/>
            </a:pPr>
            <a:endParaRPr lang="en-US" sz="18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b="1" dirty="0"/>
              <a:t>INDOT LaPorte District Office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315 E. Boyd Boulevard, LaPorte, IN 46350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>
                <a:hlinkClick r:id="rId2"/>
              </a:rPr>
              <a:t>LaPorteDistrictCommunications@indot.in.gov</a:t>
            </a:r>
            <a:r>
              <a:rPr lang="en-US" altLang="en-US" sz="1400" dirty="0"/>
              <a:t> 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>
                <a:hlinkClick r:id="rId3"/>
              </a:rPr>
              <a:t>http://www.in.gov/indot/2705.htm</a:t>
            </a:r>
            <a:r>
              <a:rPr lang="en-US" altLang="en-US" sz="1400" dirty="0"/>
              <a:t> </a:t>
            </a:r>
          </a:p>
          <a:p>
            <a:pPr lvl="1" eaLnBrk="1" hangingPunct="1">
              <a:spcBef>
                <a:spcPts val="300"/>
              </a:spcBef>
              <a:buSzPct val="100000"/>
              <a:defRPr/>
            </a:pPr>
            <a:r>
              <a:rPr lang="en-US" altLang="en-US" sz="1400" dirty="0"/>
              <a:t>Planning, Project Development/Delivery, Construction, Maintenance for Northwest Indiana </a:t>
            </a:r>
          </a:p>
          <a:p>
            <a:pPr eaLnBrk="1" hangingPunct="1">
              <a:defRPr/>
            </a:pPr>
            <a:r>
              <a:rPr lang="en-US" altLang="en-US" sz="2000" b="1" dirty="0"/>
              <a:t>Westville Public Library</a:t>
            </a:r>
          </a:p>
          <a:p>
            <a:pPr marL="457200" indent="0" eaLnBrk="1" hangingPunct="1">
              <a:spcBef>
                <a:spcPts val="500"/>
              </a:spcBef>
              <a:buNone/>
              <a:defRPr/>
            </a:pPr>
            <a:r>
              <a:rPr lang="en-US" altLang="en-US" sz="1600" dirty="0"/>
              <a:t>153 W. Main Street, Westville, IN 46391</a:t>
            </a:r>
          </a:p>
          <a:p>
            <a:pPr marL="685800" eaLnBrk="1" hangingPunct="1">
              <a:spcBef>
                <a:spcPts val="300"/>
              </a:spcBef>
              <a:defRPr/>
            </a:pPr>
            <a:r>
              <a:rPr lang="en-US" altLang="en-US" sz="1400" dirty="0"/>
              <a:t>Phone: (219) 785-2015</a:t>
            </a:r>
          </a:p>
          <a:p>
            <a:pPr eaLnBrk="1" hangingPunct="1">
              <a:defRPr/>
            </a:pPr>
            <a:r>
              <a:rPr lang="en-US" altLang="en-US" sz="2000" b="1" dirty="0"/>
              <a:t>INDOT Office of Public Involvement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600" dirty="0"/>
              <a:t>100 North Senate Avenue, Room N642, Indianapolis, IN 46204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sz="1400" dirty="0"/>
              <a:t>Phone: (317) 232-6601</a:t>
            </a:r>
          </a:p>
          <a:p>
            <a:pPr lvl="1" eaLnBrk="1" hangingPunct="1">
              <a:spcBef>
                <a:spcPts val="300"/>
              </a:spcBef>
              <a:spcAft>
                <a:spcPts val="1200"/>
              </a:spcAft>
              <a:defRPr/>
            </a:pPr>
            <a:r>
              <a:rPr lang="en-US" altLang="en-US" sz="1400" dirty="0">
                <a:hlinkClick r:id="rId4"/>
              </a:rPr>
              <a:t>rclark@indot.in.gov</a:t>
            </a:r>
            <a:r>
              <a:rPr lang="en-US" altLang="en-US" sz="1400" dirty="0"/>
              <a:t>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>
                <a:cs typeface="Tahoma" pitchFamily="34" charset="0"/>
              </a:rPr>
              <a:t>Transportation Services Call Center</a:t>
            </a:r>
          </a:p>
          <a:p>
            <a:pPr marL="0" indent="0">
              <a:buNone/>
            </a:pPr>
            <a:r>
              <a:rPr lang="en-US" sz="1400" dirty="0"/>
              <a:t>Provides citizen and business customers with</a:t>
            </a:r>
            <a:br>
              <a:rPr lang="en-US" sz="1400" dirty="0"/>
            </a:br>
            <a:r>
              <a:rPr lang="en-US" sz="1400" dirty="0"/>
              <a:t>a single point-of-contact to request transportation                                    </a:t>
            </a:r>
            <a:br>
              <a:rPr lang="en-US" sz="1400" dirty="0"/>
            </a:br>
            <a:r>
              <a:rPr lang="en-US" sz="1400" dirty="0"/>
              <a:t>services, obtain information, or provide feedback</a:t>
            </a:r>
            <a:br>
              <a:rPr lang="en-US" sz="1400" dirty="0"/>
            </a:br>
            <a:r>
              <a:rPr lang="en-US" sz="1400" dirty="0"/>
              <a:t>through multiple channels of communications.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66"/>
                </a:solidFill>
                <a:cs typeface="Tahoma" pitchFamily="34" charset="0"/>
              </a:rPr>
              <a:t>855-463-6848 • INDOT4U.com • INDOT@indot.in.gov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/>
          </a:p>
        </p:txBody>
      </p:sp>
      <p:sp>
        <p:nvSpPr>
          <p:cNvPr id="12291" name="Title 3"/>
          <p:cNvSpPr>
            <a:spLocks noGrp="1"/>
          </p:cNvSpPr>
          <p:nvPr>
            <p:ph type="title"/>
          </p:nvPr>
        </p:nvSpPr>
        <p:spPr bwMode="auto">
          <a:xfrm>
            <a:off x="152400" y="0"/>
            <a:ext cx="11887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Resources</a:t>
            </a:r>
          </a:p>
        </p:txBody>
      </p:sp>
      <p:pic>
        <p:nvPicPr>
          <p:cNvPr id="5" name="Content Placeholder 4" descr="District Mappt.PN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495" y="1119930"/>
            <a:ext cx="3231547" cy="505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800600"/>
            <a:ext cx="2257698" cy="9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Existing Intersection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1C2150-82BB-4F3B-9B52-12AC7994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14400"/>
            <a:ext cx="7688554" cy="586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E22846-0B21-4917-B57E-89EA0C684BE5}"/>
              </a:ext>
            </a:extLst>
          </p:cNvPr>
          <p:cNvSpPr txBox="1"/>
          <p:nvPr/>
        </p:nvSpPr>
        <p:spPr>
          <a:xfrm>
            <a:off x="2438400" y="4038600"/>
            <a:ext cx="228600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Existing Apparent R/W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D6A5207-3FB2-4C33-805C-7990A3B5150D}"/>
              </a:ext>
            </a:extLst>
          </p:cNvPr>
          <p:cNvCxnSpPr>
            <a:stCxn id="3" idx="3"/>
          </p:cNvCxnSpPr>
          <p:nvPr/>
        </p:nvCxnSpPr>
        <p:spPr>
          <a:xfrm>
            <a:off x="4724400" y="4207877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5A17425F-F3C6-4E49-A61F-AE6F2F37F824}"/>
              </a:ext>
            </a:extLst>
          </p:cNvPr>
          <p:cNvCxnSpPr/>
          <p:nvPr/>
        </p:nvCxnSpPr>
        <p:spPr>
          <a:xfrm flipV="1">
            <a:off x="5029200" y="3810000"/>
            <a:ext cx="304800" cy="3978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B813DBCC-FC01-435E-970E-4C5AA70DFB7C}"/>
              </a:ext>
            </a:extLst>
          </p:cNvPr>
          <p:cNvCxnSpPr>
            <a:cxnSpLocks/>
          </p:cNvCxnSpPr>
          <p:nvPr/>
        </p:nvCxnSpPr>
        <p:spPr>
          <a:xfrm>
            <a:off x="5029200" y="4207877"/>
            <a:ext cx="457200" cy="364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FD4E3EA-E96E-43CE-A3E7-230EA3231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24000"/>
            <a:ext cx="533400" cy="600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C267B79-D8B0-4C70-B990-26768087A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5342759"/>
            <a:ext cx="533400" cy="600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DF00BC2-0B20-4D8F-B025-7FE73978C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76" y="2590799"/>
            <a:ext cx="287923" cy="287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ADF2D11-C141-4777-B523-3FACB8E0D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40" y="4800600"/>
            <a:ext cx="271114" cy="2711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74BEC81-0D38-438E-A083-32CEC2C47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19" y="3980363"/>
            <a:ext cx="157162" cy="157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AA591DA-0A05-4106-A314-54D4843F8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68631"/>
            <a:ext cx="157162" cy="157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721A7FE-107A-4D98-A11E-5CACFB8581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80363"/>
            <a:ext cx="157162" cy="157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AC2DEAA-E0A2-4838-BA4A-7E9FD50EE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81400"/>
            <a:ext cx="157162" cy="1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813C326-D958-4B52-B23C-AE2A6C217517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2792E1F4-B8D7-4B47-955F-F727972522C6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 [Read-Only]" id="{FEA32192-9ABD-4312-B392-49E638B7030A}" vid="{EB3F3A31-7812-43B9-8B10-F338FF510A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NEWINDOTpowerpointMARCH2017</Template>
  <TotalTime>0</TotalTime>
  <Words>1367</Words>
  <Application>Microsoft Office PowerPoint</Application>
  <PresentationFormat>Widescreen</PresentationFormat>
  <Paragraphs>348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Tahoma</vt:lpstr>
      <vt:lpstr>Times New Roman</vt:lpstr>
      <vt:lpstr>INDOT Theme</vt:lpstr>
      <vt:lpstr>1_Title Slide</vt:lpstr>
      <vt:lpstr>2_Blank Slide</vt:lpstr>
      <vt:lpstr>U.S. 6 at S.R. 2 Intersection Improvement</vt:lpstr>
      <vt:lpstr>Welcome </vt:lpstr>
      <vt:lpstr>U.S. 6 at S.R. 2 Intersection Improvement </vt:lpstr>
      <vt:lpstr>Project Stakeholders </vt:lpstr>
      <vt:lpstr>Project Development </vt:lpstr>
      <vt:lpstr>Environmental Analysis Phase    </vt:lpstr>
      <vt:lpstr>Environmental Analysis Phase   </vt:lpstr>
      <vt:lpstr>Project Resources</vt:lpstr>
      <vt:lpstr>Existing Intersection </vt:lpstr>
      <vt:lpstr>U.S. 6 at S.R. 2 – Purpose and Need </vt:lpstr>
      <vt:lpstr>Crash Data</vt:lpstr>
      <vt:lpstr>Other Alternatives Considered </vt:lpstr>
      <vt:lpstr>Preferred Alternative – Roundabout Intersection </vt:lpstr>
      <vt:lpstr>Roundabout – INDOT Preferred Alternative </vt:lpstr>
      <vt:lpstr>Benefits of Roundabouts </vt:lpstr>
      <vt:lpstr>Roundabouts Enhance Safety </vt:lpstr>
      <vt:lpstr>Roundabout Layout </vt:lpstr>
      <vt:lpstr>Approaching the Roundabout (example)</vt:lpstr>
      <vt:lpstr>Approaching the Roundabout (example)</vt:lpstr>
      <vt:lpstr>Approaching the Roundabout (example)</vt:lpstr>
      <vt:lpstr>Turning Movement – Semi Truck</vt:lpstr>
      <vt:lpstr>Turning Movement – Bus</vt:lpstr>
      <vt:lpstr>Turning Movement – Combine</vt:lpstr>
      <vt:lpstr>Turning Movement – Oversize/Overweight Vehicle</vt:lpstr>
      <vt:lpstr>Fastest Path Checks</vt:lpstr>
      <vt:lpstr>Sight Distance</vt:lpstr>
      <vt:lpstr>Maintenance of Traffic &amp; Detour</vt:lpstr>
      <vt:lpstr>Real Estate   </vt:lpstr>
      <vt:lpstr>Real Estate Acquisition Process </vt:lpstr>
      <vt:lpstr>Project Schedule </vt:lpstr>
      <vt:lpstr>Submit Public Comments </vt:lpstr>
      <vt:lpstr>Next Steps </vt:lpstr>
      <vt:lpstr>Thank You </vt:lpstr>
      <vt:lpstr>Project 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2017-03-16T13:11:52Z</dcterms:created>
  <dcterms:modified xsi:type="dcterms:W3CDTF">2018-10-24T14:12:09Z</dcterms:modified>
</cp:coreProperties>
</file>