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29"/>
  </p:notesMasterIdLst>
  <p:handoutMasterIdLst>
    <p:handoutMasterId r:id="rId30"/>
  </p:handoutMasterIdLst>
  <p:sldIdLst>
    <p:sldId id="295" r:id="rId4"/>
    <p:sldId id="296" r:id="rId5"/>
    <p:sldId id="297" r:id="rId6"/>
    <p:sldId id="298" r:id="rId7"/>
    <p:sldId id="299" r:id="rId8"/>
    <p:sldId id="300" r:id="rId9"/>
    <p:sldId id="336" r:id="rId10"/>
    <p:sldId id="338" r:id="rId11"/>
    <p:sldId id="339" r:id="rId12"/>
    <p:sldId id="340" r:id="rId13"/>
    <p:sldId id="342" r:id="rId14"/>
    <p:sldId id="357" r:id="rId15"/>
    <p:sldId id="344" r:id="rId16"/>
    <p:sldId id="358" r:id="rId17"/>
    <p:sldId id="361" r:id="rId18"/>
    <p:sldId id="348" r:id="rId19"/>
    <p:sldId id="359" r:id="rId20"/>
    <p:sldId id="350" r:id="rId21"/>
    <p:sldId id="349" r:id="rId22"/>
    <p:sldId id="362" r:id="rId23"/>
    <p:sldId id="360" r:id="rId24"/>
    <p:sldId id="352" r:id="rId25"/>
    <p:sldId id="356" r:id="rId26"/>
    <p:sldId id="354" r:id="rId27"/>
    <p:sldId id="355" r:id="rId28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CBD5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70" d="100"/>
          <a:sy n="70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comment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HOLD PUBLIC HEARING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</a:p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Communicate 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/>
            <a:t>Project </a:t>
          </a:r>
          <a:r>
            <a:rPr lang="en-US" sz="1200" dirty="0"/>
            <a:t>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Release environmental document for public review and 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>
              <a:solidFill>
                <a:srgbClr val="FFFF00"/>
              </a:solidFill>
            </a:rPr>
            <a:t>HOLD PUBLIC HEARING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work to finalize environmental document and project 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FF00"/>
              </a:solidFill>
            </a:rPr>
            <a:t>Communicate 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Project </a:t>
          </a:r>
          <a:r>
            <a:rPr lang="en-US" sz="1200" kern="1200" dirty="0"/>
            <a:t>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clark@indot.in.gov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3896.htm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2703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Intersection Improvement </a:t>
            </a:r>
            <a:r>
              <a:rPr lang="en-US" altLang="en-US" dirty="0" smtClean="0"/>
              <a:t>U.S. 30 at C.R. 500 East in Whitley </a:t>
            </a:r>
            <a:r>
              <a:rPr lang="en-US" altLang="en-US" dirty="0"/>
              <a:t>County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733800"/>
            <a:ext cx="9906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Indiana Department of Transportation</a:t>
            </a:r>
          </a:p>
          <a:p>
            <a:pPr eaLnBrk="1" hangingPunct="1"/>
            <a:r>
              <a:rPr lang="en-US" altLang="en-US" sz="2400" dirty="0" smtClean="0"/>
              <a:t>Tuesday, Oct. 8, 2019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6 </a:t>
            </a:r>
            <a:r>
              <a:rPr lang="en-US" altLang="en-US" sz="2400" dirty="0"/>
              <a:t>p.m.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Intersection </a:t>
            </a:r>
            <a:r>
              <a:rPr lang="en-US" b="1" dirty="0" smtClean="0"/>
              <a:t>Data</a:t>
            </a:r>
            <a:endParaRPr lang="en-US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15BAE9D9-C3D1-49AC-9B53-91528F7D1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731497"/>
              </p:ext>
            </p:extLst>
          </p:nvPr>
        </p:nvGraphicFramePr>
        <p:xfrm>
          <a:off x="152400" y="914400"/>
          <a:ext cx="553516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92">
                  <a:extLst>
                    <a:ext uri="{9D8B030D-6E8A-4147-A177-3AD203B41FA5}">
                      <a16:colId xmlns="" xmlns:a16="http://schemas.microsoft.com/office/drawing/2014/main" val="1938363854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2805903644"/>
                    </a:ext>
                  </a:extLst>
                </a:gridCol>
                <a:gridCol w="1078992">
                  <a:extLst>
                    <a:ext uri="{9D8B030D-6E8A-4147-A177-3AD203B41FA5}">
                      <a16:colId xmlns="" xmlns:a16="http://schemas.microsoft.com/office/drawing/2014/main" val="2416566081"/>
                    </a:ext>
                  </a:extLst>
                </a:gridCol>
                <a:gridCol w="1216152">
                  <a:extLst>
                    <a:ext uri="{9D8B030D-6E8A-4147-A177-3AD203B41FA5}">
                      <a16:colId xmlns="" xmlns:a16="http://schemas.microsoft.com/office/drawing/2014/main" val="1448460178"/>
                    </a:ext>
                  </a:extLst>
                </a:gridCol>
                <a:gridCol w="1078992">
                  <a:extLst>
                    <a:ext uri="{9D8B030D-6E8A-4147-A177-3AD203B41FA5}">
                      <a16:colId xmlns="" xmlns:a16="http://schemas.microsoft.com/office/drawing/2014/main" val="401173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Fatal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Injury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 Damage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32074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85255" marR="18525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272710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387496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160360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395709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383525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4*</a:t>
                      </a:r>
                      <a:endParaRPr lang="en-US" b="1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="" xmlns:a16="http://schemas.microsoft.com/office/drawing/2014/main" val="30927476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91C9E3-0A52-4405-AF56-04EC4EFFB99C}"/>
              </a:ext>
            </a:extLst>
          </p:cNvPr>
          <p:cNvSpPr txBox="1"/>
          <p:nvPr/>
        </p:nvSpPr>
        <p:spPr>
          <a:xfrm>
            <a:off x="5811393" y="914400"/>
            <a:ext cx="4856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50% of crashes are right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ngle crashes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Inadequate median width to store left turn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Identified as a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high-crash location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by frequency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and severity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C.R.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500E: 850 vehicles per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U.S. 30: 28,000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vehicles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20049" r="29350" b="22456"/>
          <a:stretch/>
        </p:blipFill>
        <p:spPr>
          <a:xfrm>
            <a:off x="5802927" y="3026524"/>
            <a:ext cx="5398474" cy="2236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339079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 3 Severe Injury Accidents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7BC0F-379F-4700-98A3-68C319D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NOTE: Each alternative analyzed for 20 years after construction</a:t>
            </a:r>
          </a:p>
          <a:p>
            <a:r>
              <a:rPr lang="en-US" b="1" dirty="0"/>
              <a:t>No Build</a:t>
            </a:r>
          </a:p>
          <a:p>
            <a:pPr lvl="1"/>
            <a:r>
              <a:rPr lang="en-US" dirty="0" smtClean="0"/>
              <a:t>Involves regular maintenance activities</a:t>
            </a:r>
          </a:p>
          <a:p>
            <a:pPr lvl="1"/>
            <a:r>
              <a:rPr lang="en-US" dirty="0" smtClean="0"/>
              <a:t>Cost: $0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</a:t>
            </a:r>
            <a:r>
              <a:rPr lang="en-US" dirty="0" smtClean="0"/>
              <a:t>enhance safety; does not meet purpose and need of project</a:t>
            </a:r>
            <a:endParaRPr lang="en-US" dirty="0"/>
          </a:p>
          <a:p>
            <a:r>
              <a:rPr lang="en-US" b="1" dirty="0"/>
              <a:t>Traffic Signal</a:t>
            </a:r>
          </a:p>
          <a:p>
            <a:pPr lvl="1"/>
            <a:r>
              <a:rPr lang="en-US" dirty="0" smtClean="0"/>
              <a:t>Cost: $200,000 - $300,000</a:t>
            </a:r>
          </a:p>
          <a:p>
            <a:pPr lvl="1"/>
            <a:r>
              <a:rPr lang="en-US" dirty="0" smtClean="0"/>
              <a:t>C.R. 500E does </a:t>
            </a:r>
            <a:r>
              <a:rPr lang="en-US" dirty="0"/>
              <a:t>not meet signal </a:t>
            </a:r>
            <a:r>
              <a:rPr lang="en-US" dirty="0" smtClean="0"/>
              <a:t>warrants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Signals on high-speed roadways: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less efficient, causing vehicles traveling 60+ mph to slow down or stop</a:t>
            </a:r>
          </a:p>
          <a:p>
            <a:pPr lvl="2"/>
            <a:r>
              <a:rPr lang="en-US" dirty="0"/>
              <a:t>Are susceptible to red-light running </a:t>
            </a:r>
          </a:p>
          <a:p>
            <a:pPr lvl="2"/>
            <a:r>
              <a:rPr lang="en-US" dirty="0"/>
              <a:t>Can cause an </a:t>
            </a:r>
            <a:r>
              <a:rPr lang="en-US" i="1" dirty="0"/>
              <a:t>increase</a:t>
            </a:r>
            <a:r>
              <a:rPr lang="en-US" dirty="0"/>
              <a:t> in crashes where not </a:t>
            </a:r>
            <a:r>
              <a:rPr lang="en-US" dirty="0" smtClean="0"/>
              <a:t>warranted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5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7BC0F-379F-4700-98A3-68C319D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/>
          <a:lstStyle/>
          <a:p>
            <a:r>
              <a:rPr lang="en-US" b="1" dirty="0" smtClean="0"/>
              <a:t>Median </a:t>
            </a:r>
            <a:r>
              <a:rPr lang="en-US" b="1" dirty="0"/>
              <a:t>U-Turn</a:t>
            </a:r>
          </a:p>
          <a:p>
            <a:pPr lvl="1"/>
            <a:r>
              <a:rPr lang="en-US" dirty="0"/>
              <a:t>Cost: </a:t>
            </a:r>
            <a:r>
              <a:rPr lang="en-US" dirty="0" smtClean="0"/>
              <a:t>$800,000-$1,200,000</a:t>
            </a:r>
            <a:endParaRPr lang="en-US" dirty="0"/>
          </a:p>
          <a:p>
            <a:pPr lvl="1"/>
            <a:r>
              <a:rPr lang="en-US" dirty="0"/>
              <a:t>Enhances safety by prohibiting county road through traffic from </a:t>
            </a:r>
            <a:r>
              <a:rPr lang="en-US" dirty="0" smtClean="0"/>
              <a:t>crossing</a:t>
            </a:r>
            <a:br>
              <a:rPr lang="en-US" dirty="0" smtClean="0"/>
            </a:br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30 </a:t>
            </a:r>
            <a:r>
              <a:rPr lang="en-US" dirty="0"/>
              <a:t>at the intersection</a:t>
            </a:r>
          </a:p>
          <a:p>
            <a:pPr lvl="1"/>
            <a:r>
              <a:rPr lang="en-US" dirty="0"/>
              <a:t>Meets purpose and need of project 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33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Preferred Alternative: Median U-Turn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D4842B-0162-43C8-9D50-8A46B0224A37}"/>
              </a:ext>
            </a:extLst>
          </p:cNvPr>
          <p:cNvSpPr txBox="1"/>
          <p:nvPr/>
        </p:nvSpPr>
        <p:spPr>
          <a:xfrm>
            <a:off x="8001000" y="6172200"/>
            <a:ext cx="24776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     Additional Pavement</a:t>
            </a:r>
          </a:p>
          <a:p>
            <a:r>
              <a:rPr lang="en-US" sz="1600" dirty="0"/>
              <a:t>       Removed Pavement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7E40A5-4604-4834-B42A-7B68370E9396}"/>
              </a:ext>
            </a:extLst>
          </p:cNvPr>
          <p:cNvSpPr/>
          <p:nvPr/>
        </p:nvSpPr>
        <p:spPr>
          <a:xfrm>
            <a:off x="8077200" y="6502687"/>
            <a:ext cx="381000" cy="152400"/>
          </a:xfrm>
          <a:prstGeom prst="rect">
            <a:avLst/>
          </a:prstGeom>
          <a:solidFill>
            <a:srgbClr val="60C5BB"/>
          </a:solidFill>
          <a:ln>
            <a:solidFill>
              <a:srgbClr val="60C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F7C85C-E385-42D6-89A6-3EF3DDC7076A}"/>
              </a:ext>
            </a:extLst>
          </p:cNvPr>
          <p:cNvSpPr/>
          <p:nvPr/>
        </p:nvSpPr>
        <p:spPr>
          <a:xfrm>
            <a:off x="8077200" y="6248400"/>
            <a:ext cx="381000" cy="152400"/>
          </a:xfrm>
          <a:prstGeom prst="rect">
            <a:avLst/>
          </a:prstGeom>
          <a:solidFill>
            <a:schemeClr val="accent4"/>
          </a:solidFill>
          <a:ln>
            <a:solidFill>
              <a:srgbClr val="E5B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06552"/>
            <a:ext cx="8915401" cy="52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Median U-Turn Operations</a:t>
            </a:r>
            <a:endParaRPr lang="en-US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104637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Conflict points are dramatically reduced</a:t>
            </a:r>
          </a:p>
          <a:p>
            <a:pPr eaLnBrk="1" hangingPunct="1"/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Crossing points eliminated, reducing crash </a:t>
            </a:r>
            <a:r>
              <a:rPr lang="en-US" alt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severity</a:t>
            </a:r>
          </a:p>
          <a:p>
            <a:pPr eaLnBrk="1" hangingPunct="1"/>
            <a:r>
              <a:rPr lang="en-US" alt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Drivers only need to negotiate one direction at a time, simplifying the turning 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4358360" y="3429000"/>
            <a:ext cx="3648239" cy="2743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Conventional  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Intersection</a:t>
            </a:r>
          </a:p>
          <a:p>
            <a:pPr marL="0" indent="0" algn="ctr" eaLnBrk="1" hangingPunct="1">
              <a:buNone/>
            </a:pPr>
            <a:endParaRPr lang="en-US" altLang="en-US" dirty="0">
              <a:latin typeface="+mn-lt"/>
              <a:cs typeface="Tahoma" panose="020B0604030504040204" pitchFamily="34" charset="0"/>
            </a:endParaRPr>
          </a:p>
          <a:p>
            <a:pPr marL="0" indent="0" algn="r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Median U-Turn</a:t>
            </a:r>
          </a:p>
          <a:p>
            <a:pPr marL="0" indent="0" algn="r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Intersection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Median U-Turns Enhance Intersection Safety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9" y="2971800"/>
            <a:ext cx="412416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4936" y="865031"/>
            <a:ext cx="3381375" cy="58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398EEC-0724-4457-AD8B-C793A9C0F9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Wider median shoulder </a:t>
            </a:r>
            <a:r>
              <a:rPr lang="en-US" sz="2400" dirty="0" smtClean="0"/>
              <a:t>(10’) </a:t>
            </a:r>
            <a:r>
              <a:rPr lang="en-US" sz="2400" dirty="0"/>
              <a:t>to accommodate </a:t>
            </a:r>
            <a:r>
              <a:rPr lang="en-US" sz="2400" dirty="0" smtClean="0"/>
              <a:t>farm equipment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Diagrammatic </a:t>
            </a:r>
            <a:r>
              <a:rPr lang="en-US" sz="2400" dirty="0"/>
              <a:t>signs on each </a:t>
            </a:r>
            <a:r>
              <a:rPr lang="en-US" sz="2400" dirty="0" smtClean="0"/>
              <a:t>approach</a:t>
            </a:r>
          </a:p>
          <a:p>
            <a:r>
              <a:rPr lang="en-US" sz="2400" dirty="0" smtClean="0"/>
              <a:t>Delineators </a:t>
            </a:r>
            <a:r>
              <a:rPr lang="en-US" sz="2400" dirty="0"/>
              <a:t>emphasize no through movement on </a:t>
            </a:r>
            <a:r>
              <a:rPr lang="en-US" sz="2400" dirty="0" smtClean="0"/>
              <a:t>C.R. 500E Road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D88936C-3C77-4DF6-ABBD-7DC20C55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160" y="914400"/>
            <a:ext cx="57912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960" y="1600200"/>
            <a:ext cx="5467350" cy="28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40" t="5178" r="12973" b="-3398"/>
          <a:stretch/>
        </p:blipFill>
        <p:spPr>
          <a:xfrm>
            <a:off x="152400" y="3429000"/>
            <a:ext cx="5410200" cy="28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399"/>
            <a:ext cx="10515600" cy="586740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U.S.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41 &amp;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State Road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114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(Newton County)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Four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before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median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22 crashes (9 injury/fatal)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Four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after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7 crashes (1 injury/fatal)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U.S.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231 &amp;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S.R.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62/68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(Spencer County)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before median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16 crashes (7 injury/fatal)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after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5 crashes (3 injury/fatal)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U.S.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231 &amp; 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S.R.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62/Washington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(Spencer County)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before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5 crashes (4 injury/fatal)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years after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2 crashes (0 injury/fatal)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U.S.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30 &amp;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S.R. 101 (Allen County)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Nine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months before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5 crashes (2 injury/fatal)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Nine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months after median 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-turn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opening – 2 crashes (0 injury/fatal)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Median U-Turn Safety Record in Indiana</a:t>
            </a:r>
            <a:endParaRPr lang="en-US" b="1" dirty="0"/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1219200"/>
            <a:ext cx="3100085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8C03167-6EE5-44A8-B2A4-636A90962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0287000" cy="5257800"/>
          </a:xfrm>
        </p:spPr>
        <p:txBody>
          <a:bodyPr/>
          <a:lstStyle/>
          <a:p>
            <a:r>
              <a:rPr lang="en-US" dirty="0" smtClean="0"/>
              <a:t>Construction 2021</a:t>
            </a:r>
          </a:p>
          <a:p>
            <a:r>
              <a:rPr lang="en-US" dirty="0" smtClean="0"/>
              <a:t>Construct in summer while school is out of session</a:t>
            </a:r>
          </a:p>
          <a:p>
            <a:r>
              <a:rPr lang="en-US" dirty="0" smtClean="0"/>
              <a:t>Three- to six-month duration</a:t>
            </a:r>
          </a:p>
          <a:p>
            <a:r>
              <a:rPr lang="en-US" dirty="0" smtClean="0"/>
              <a:t>Intersection lighting is being evaluated </a:t>
            </a:r>
            <a:endParaRPr lang="en-US" dirty="0"/>
          </a:p>
          <a:p>
            <a:r>
              <a:rPr lang="en-US" dirty="0"/>
              <a:t>Maintenance of Traffic</a:t>
            </a:r>
          </a:p>
          <a:p>
            <a:pPr lvl="1"/>
            <a:r>
              <a:rPr lang="en-US" dirty="0" smtClean="0"/>
              <a:t>U.S. 30 to be constructed in phases</a:t>
            </a:r>
          </a:p>
          <a:p>
            <a:pPr lvl="2"/>
            <a:r>
              <a:rPr lang="en-US" dirty="0" smtClean="0"/>
              <a:t>Phase 1 – Inside shoulder and median work</a:t>
            </a:r>
          </a:p>
          <a:p>
            <a:pPr lvl="2"/>
            <a:r>
              <a:rPr lang="en-US" dirty="0" smtClean="0"/>
              <a:t>Phase 2 – Outside shoulder work</a:t>
            </a:r>
          </a:p>
          <a:p>
            <a:pPr lvl="1"/>
            <a:r>
              <a:rPr lang="en-US" dirty="0" smtClean="0"/>
              <a:t>C.R. 500E to be constructed in phases</a:t>
            </a:r>
          </a:p>
          <a:p>
            <a:pPr lvl="2"/>
            <a:r>
              <a:rPr lang="en-US" dirty="0" smtClean="0"/>
              <a:t>Work is minor in nature</a:t>
            </a:r>
          </a:p>
          <a:p>
            <a:pPr lvl="2"/>
            <a:r>
              <a:rPr lang="en-US" dirty="0"/>
              <a:t>To be completed using Flaggers</a:t>
            </a:r>
          </a:p>
          <a:p>
            <a:pPr lvl="2"/>
            <a:r>
              <a:rPr lang="en-US" dirty="0" smtClean="0"/>
              <a:t>Possible short-term closure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F1BB16B-32B6-4B3E-A4A6-1DDFA6A1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Schedule and Maintenance of Traffic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9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Recap of Alternatives Considered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200" b="1" dirty="0">
                <a:cs typeface="Times New Roman" panose="02020603050405020304" pitchFamily="18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Does not include new construction but rather routine maintenance activity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Does not meet purpose and need </a:t>
            </a:r>
          </a:p>
          <a:p>
            <a:pPr eaLnBrk="1" hangingPunct="1">
              <a:defRPr/>
            </a:pPr>
            <a:r>
              <a:rPr lang="en-US" sz="2200" b="1" dirty="0" smtClean="0">
                <a:cs typeface="Times New Roman" panose="02020603050405020304" pitchFamily="18" charset="0"/>
              </a:rPr>
              <a:t>Signalized Intersection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Does not meet warrants for a traffic signal</a:t>
            </a:r>
          </a:p>
          <a:p>
            <a:pPr lvl="1" eaLnBrk="1" hangingPunct="1">
              <a:defRPr/>
            </a:pPr>
            <a:r>
              <a:rPr lang="en-US" sz="2000" dirty="0">
                <a:cs typeface="Times New Roman" panose="02020603050405020304" pitchFamily="18" charset="0"/>
              </a:rPr>
              <a:t>Can cause an increase in crashes where not warranted</a:t>
            </a:r>
          </a:p>
          <a:p>
            <a:pPr eaLnBrk="1" hangingPunct="1">
              <a:defRPr/>
            </a:pPr>
            <a:r>
              <a:rPr lang="en-US" sz="2200" b="1" dirty="0" smtClean="0">
                <a:cs typeface="Times New Roman" panose="02020603050405020304" pitchFamily="18" charset="0"/>
              </a:rPr>
              <a:t>Median </a:t>
            </a:r>
            <a:r>
              <a:rPr lang="en-US" sz="2200" b="1" dirty="0">
                <a:cs typeface="Times New Roman" panose="02020603050405020304" pitchFamily="18" charset="0"/>
              </a:rPr>
              <a:t>U-Turn Intersection 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Enhances safety at intersection by eliminating or significantly reducing injury crashes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Cost-effective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Can be implemented in one construction season and be delivered next year</a:t>
            </a:r>
          </a:p>
          <a:p>
            <a:pPr marL="457200" lvl="1" indent="0" eaLnBrk="1" hangingPunct="1">
              <a:buNone/>
            </a:pPr>
            <a:endParaRPr lang="en-US" alt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Purpose/explanation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Public hearing 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8983" y="914400"/>
            <a:ext cx="8966434" cy="5943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US 30 Median U-Turn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 Comments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990600"/>
            <a:ext cx="9296400" cy="54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</a:t>
            </a:r>
            <a:r>
              <a:rPr lang="en-US" sz="2400" b="1" dirty="0" smtClean="0">
                <a:cs typeface="Tahoma" pitchFamily="34" charset="0"/>
              </a:rPr>
              <a:t>of</a:t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>information </a:t>
            </a:r>
            <a:r>
              <a:rPr lang="en-US" sz="2400" b="1" dirty="0">
                <a:cs typeface="Tahoma" pitchFamily="34" charset="0"/>
              </a:rPr>
              <a:t>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</a:t>
            </a:r>
            <a:r>
              <a:rPr lang="en-US" sz="2000" dirty="0" smtClean="0">
                <a:cs typeface="Tahoma" pitchFamily="34" charset="0"/>
              </a:rPr>
              <a:t>email at </a:t>
            </a:r>
            <a:r>
              <a:rPr lang="en-US" sz="2000" dirty="0" smtClean="0">
                <a:cs typeface="Tahoma" pitchFamily="34" charset="0"/>
                <a:hlinkClick r:id="rId2"/>
              </a:rPr>
              <a:t>rclark@indot.in.gov</a:t>
            </a:r>
            <a:r>
              <a:rPr lang="en-US" sz="2000" dirty="0" smtClean="0">
                <a:cs typeface="Tahoma" pitchFamily="34" charset="0"/>
              </a:rPr>
              <a:t> </a:t>
            </a:r>
            <a:endParaRPr lang="en-US" sz="2000" dirty="0">
              <a:cs typeface="Tahoma" pitchFamily="34" charset="0"/>
            </a:endParaRP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Participate during public comment session following formal presentation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by Friday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Oct. 25, 2019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submitted </a:t>
            </a:r>
            <a:r>
              <a:rPr lang="en-US" sz="2400" dirty="0" smtClean="0">
                <a:cs typeface="Tahoma" pitchFamily="34" charset="0"/>
              </a:rPr>
              <a:t>are included in public </a:t>
            </a:r>
            <a:r>
              <a:rPr lang="en-US" sz="2400" dirty="0">
                <a:cs typeface="Tahoma" pitchFamily="34" charset="0"/>
              </a:rPr>
              <a:t>hearings transcript and 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Comments will be reviewed, evaluated and given full consideration during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decision-making process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Fort Wayne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5333 Hatfield Road, Fort Wayne, Indiana 46808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Northeast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://www.in.gov/indot/2703.htm</a:t>
            </a:r>
            <a:r>
              <a:rPr lang="en-US" altLang="en-US" sz="1400" dirty="0"/>
              <a:t> </a:t>
            </a:r>
            <a:endParaRPr lang="en-US" altLang="en-US" sz="1400" dirty="0" smtClean="0"/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 smtClean="0"/>
              <a:t>Peabody </a:t>
            </a:r>
            <a:r>
              <a:rPr lang="en-US" altLang="en-US" sz="2000" b="1" dirty="0"/>
              <a:t>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1160 East S.R. 105, Columbia City, IN 46725</a:t>
            </a:r>
            <a:endParaRPr lang="en-US" altLang="en-US" sz="1600" dirty="0"/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4958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given 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outlets,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</a:t>
            </a:r>
            <a:r>
              <a:rPr lang="en-US" sz="2400" b="1" dirty="0" smtClean="0">
                <a:cs typeface="Tahoma" pitchFamily="34" charset="0"/>
              </a:rPr>
              <a:t>Team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 smtClean="0">
                <a:cs typeface="Tahoma" pitchFamily="34" charset="0"/>
              </a:rPr>
              <a:t>Project resource </a:t>
            </a:r>
            <a:r>
              <a:rPr lang="en-US" sz="2400" b="1" dirty="0">
                <a:cs typeface="Tahoma" pitchFamily="34" charset="0"/>
              </a:rPr>
              <a:t>information </a:t>
            </a:r>
            <a:r>
              <a:rPr lang="en-US" sz="2400" b="1" dirty="0" smtClean="0">
                <a:cs typeface="Tahoma" pitchFamily="34" charset="0"/>
              </a:rPr>
              <a:t>online: </a:t>
            </a:r>
            <a:r>
              <a:rPr lang="en-US" sz="2400" b="1" dirty="0">
                <a:cs typeface="Tahoma" pitchFamily="34" charset="0"/>
                <a:hlinkClick r:id="rId2"/>
              </a:rPr>
              <a:t>https://</a:t>
            </a:r>
            <a:r>
              <a:rPr lang="en-US" sz="2400" b="1" dirty="0" smtClean="0">
                <a:cs typeface="Tahoma" pitchFamily="34" charset="0"/>
                <a:hlinkClick r:id="rId2"/>
              </a:rPr>
              <a:t>www.in.gov/indot/2703.htm</a:t>
            </a:r>
            <a:r>
              <a:rPr lang="en-US" sz="2400" b="1" dirty="0" smtClean="0">
                <a:cs typeface="Tahoma" pitchFamily="34" charset="0"/>
              </a:rPr>
              <a:t>  </a:t>
            </a:r>
            <a:endParaRPr lang="en-US" sz="2400" b="1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Please visit with the </a:t>
            </a:r>
            <a:r>
              <a:rPr lang="en-US" b="1" dirty="0" smtClean="0">
                <a:cs typeface="Tahoma" pitchFamily="34" charset="0"/>
              </a:rPr>
              <a:t>INDOT </a:t>
            </a:r>
            <a:r>
              <a:rPr lang="en-US" b="1" dirty="0">
                <a:cs typeface="Tahoma" pitchFamily="34" charset="0"/>
              </a:rPr>
              <a:t>project </a:t>
            </a:r>
            <a:r>
              <a:rPr lang="en-US" b="1" dirty="0" smtClean="0">
                <a:cs typeface="Tahoma" pitchFamily="34" charset="0"/>
              </a:rPr>
              <a:t>team </a:t>
            </a:r>
            <a:r>
              <a:rPr lang="en-US" b="1" dirty="0">
                <a:cs typeface="Tahoma" pitchFamily="34" charset="0"/>
              </a:rPr>
              <a:t>following the </a:t>
            </a:r>
            <a:r>
              <a:rPr lang="en-US" b="1" dirty="0" smtClean="0">
                <a:cs typeface="Tahoma" pitchFamily="34" charset="0"/>
              </a:rPr>
              <a:t>presentation</a:t>
            </a:r>
            <a:br>
              <a:rPr lang="en-US" b="1" dirty="0" smtClean="0">
                <a:cs typeface="Tahoma" pitchFamily="34" charset="0"/>
              </a:rPr>
            </a:br>
            <a:r>
              <a:rPr lang="en-US" b="1" dirty="0" smtClean="0">
                <a:cs typeface="Tahoma" pitchFamily="34" charset="0"/>
              </a:rPr>
              <a:t>and comment session</a:t>
            </a:r>
            <a:endParaRPr lang="en-US" b="1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Project Open </a:t>
            </a:r>
            <a:r>
              <a:rPr lang="en-US" b="1" dirty="0" smtClean="0">
                <a:cs typeface="Tahoma" pitchFamily="34" charset="0"/>
              </a:rPr>
              <a:t>House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INDOT Fort Wayne District page: </a:t>
            </a:r>
            <a:r>
              <a:rPr lang="en-US" dirty="0">
                <a:cs typeface="Tahoma" pitchFamily="34" charset="0"/>
                <a:hlinkClick r:id="rId2"/>
              </a:rPr>
              <a:t>http://www.in.gov/indot/2703.htm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457200" lvl="1" indent="0" eaLnBrk="1" hangingPunct="1">
              <a:buClr>
                <a:srgbClr val="002060"/>
              </a:buClr>
              <a:buSzPct val="100000"/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7000" y="914400"/>
            <a:ext cx="6172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Fort Wayne District – INDOT Regional Office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Management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Communications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Environmental Services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Involvement Team   </a:t>
            </a:r>
          </a:p>
          <a:p>
            <a:pPr marL="233363" lvl="1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 smtClean="0">
                <a:cs typeface="Tahoma" pitchFamily="34" charset="0"/>
              </a:rPr>
              <a:t>American Structurepoint </a:t>
            </a:r>
            <a:endParaRPr lang="en-US" b="1" dirty="0">
              <a:cs typeface="Tahoma" pitchFamily="34" charset="0"/>
            </a:endParaRPr>
          </a:p>
          <a:p>
            <a:pPr marL="690563" lvl="2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 smtClean="0">
                <a:cs typeface="Tahoma" pitchFamily="34" charset="0"/>
              </a:rPr>
              <a:t>Engineering &amp; Design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4519353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Legal notice of public hearing was published in the </a:t>
            </a:r>
            <a:r>
              <a:rPr lang="en-US" altLang="en-US" sz="2000" dirty="0" smtClean="0">
                <a:cs typeface="Tahoma" panose="020B0604030504040204" pitchFamily="34" charset="0"/>
              </a:rPr>
              <a:t>Columbia City Post &amp; Mail on 9/18, 9/25 &amp; 10/2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notice of the public hearing was </a:t>
            </a:r>
            <a:r>
              <a:rPr lang="en-US" altLang="en-US" sz="2000" dirty="0" smtClean="0">
                <a:cs typeface="Tahoma" panose="020B0604030504040204" pitchFamily="34" charset="0"/>
              </a:rPr>
              <a:t>sent to project stakeholders </a:t>
            </a:r>
            <a:endParaRPr lang="en-US" altLang="en-US" sz="2000" dirty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Announcement of this hearing was posted to INDOT website; media release issued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copy of presentation and project documentation are available for review </a:t>
            </a:r>
            <a:r>
              <a:rPr lang="en-US" altLang="en-US" sz="2000" dirty="0" smtClean="0">
                <a:cs typeface="Tahoma" panose="020B0604030504040204" pitchFamily="34" charset="0"/>
              </a:rPr>
              <a:t>online </a:t>
            </a:r>
            <a:r>
              <a:rPr lang="en-US" altLang="en-US" sz="2000" dirty="0">
                <a:cs typeface="Tahoma" panose="020B0604030504040204" pitchFamily="34" charset="0"/>
              </a:rPr>
              <a:t>via </a:t>
            </a:r>
            <a:r>
              <a:rPr lang="en-US" altLang="en-US" sz="2000" dirty="0" smtClean="0">
                <a:cs typeface="Tahoma" panose="020B0604030504040204" pitchFamily="34" charset="0"/>
              </a:rPr>
              <a:t>Fort Wayne district webpage: </a:t>
            </a:r>
            <a:r>
              <a:rPr lang="en-US" altLang="en-US" sz="2000" dirty="0">
                <a:cs typeface="Tahoma" panose="020B0604030504040204" pitchFamily="34" charset="0"/>
                <a:hlinkClick r:id="rId2"/>
              </a:rPr>
              <a:t>https://</a:t>
            </a:r>
            <a:r>
              <a:rPr lang="en-US" altLang="en-US" sz="2000" dirty="0" smtClean="0">
                <a:cs typeface="Tahoma" panose="020B0604030504040204" pitchFamily="34" charset="0"/>
                <a:hlinkClick r:id="rId2"/>
              </a:rPr>
              <a:t>www.in.gov/indot/2703.htm</a:t>
            </a:r>
            <a:r>
              <a:rPr lang="en-US" altLang="en-US" sz="2000" dirty="0" smtClean="0">
                <a:cs typeface="Tahoma" panose="020B0604030504040204" pitchFamily="34" charset="0"/>
              </a:rPr>
              <a:t> </a:t>
            </a:r>
            <a:endParaRPr lang="en-US" altLang="en-US" sz="2000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U.S. </a:t>
            </a:r>
            <a:r>
              <a:rPr lang="en-US" altLang="en-US" b="1" dirty="0" smtClean="0"/>
              <a:t>30 at C.R. 500 East </a:t>
            </a:r>
            <a:r>
              <a:rPr lang="en-US" altLang="en-US" b="1" dirty="0"/>
              <a:t>Intersection Improvement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Whitley County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</a:t>
            </a:r>
            <a:r>
              <a:rPr lang="en-US" dirty="0" smtClean="0">
                <a:cs typeface="Tahoma" pitchFamily="34" charset="0"/>
              </a:rPr>
              <a:t>and </a:t>
            </a:r>
            <a:r>
              <a:rPr lang="en-US" dirty="0">
                <a:cs typeface="Tahoma" pitchFamily="34" charset="0"/>
              </a:rPr>
              <a:t>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47289"/>
              </p:ext>
            </p:extLst>
          </p:nvPr>
        </p:nvGraphicFramePr>
        <p:xfrm>
          <a:off x="4572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Analysis Phase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lnSpcReduction="10000"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cs typeface="Tahoma" pitchFamily="34" charset="0"/>
              </a:rPr>
              <a:t>National </a:t>
            </a:r>
            <a:r>
              <a:rPr lang="en-US" sz="2800" b="1" dirty="0">
                <a:cs typeface="Tahoma" pitchFamily="34" charset="0"/>
              </a:rPr>
              <a:t>Environmental Policy Act (NEPA) 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NEPA is a decision-making process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Purpose and Need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Alternatives Screening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Preferred Alternative 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4572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What are the impacts this project might have on the community?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How can impacts be avoided?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Can impacts be minimized?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Mitigation for impacts</a:t>
            </a:r>
            <a:r>
              <a:rPr lang="en-US" dirty="0" smtClean="0">
                <a:cs typeface="Tahoma" pitchFamily="34" charset="0"/>
              </a:rPr>
              <a:t>?</a:t>
            </a:r>
            <a:endParaRPr lang="en-US" dirty="0">
              <a:cs typeface="Tahoma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Draft environmental document released for public involvement – </a:t>
            </a:r>
            <a:r>
              <a:rPr lang="en-US" b="1" dirty="0" smtClean="0">
                <a:cs typeface="Tahoma" pitchFamily="34" charset="0"/>
              </a:rPr>
              <a:t>August 2019</a:t>
            </a:r>
            <a:endParaRPr lang="en-US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Available for review at project resource locations  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Examples of </a:t>
            </a:r>
            <a:r>
              <a:rPr lang="en-US" altLang="en-US" b="1" dirty="0" smtClean="0"/>
              <a:t>Items Evaluated during Analysis  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lnSpcReduction="10000"/>
          </a:bodyPr>
          <a:lstStyle/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 smtClean="0">
                <a:cs typeface="Tahoma" panose="020B0604030504040204" pitchFamily="34" charset="0"/>
              </a:rPr>
              <a:t>Right-of-Way</a:t>
            </a:r>
            <a:endParaRPr lang="en-US" altLang="en-US" dirty="0">
              <a:cs typeface="Tahoma" panose="020B0604030504040204" pitchFamily="34" charset="0"/>
            </a:endParaRP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Streams, Wetlands, and Other Waters	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Floodplains   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Endangered Species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Farmland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Cultural Resources (Historic/Archaeological)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Parks and Recreational Lands (Trails)</a:t>
            </a:r>
            <a:endParaRPr lang="en-US" altLang="en-US" dirty="0"/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Air Quality 		      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Noise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Impact to residential and commercial properties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Environmental Justice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Hazardous Materials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Permits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Mitigation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Fort Wayne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5333 Hatfield Road, Fort Wayne, Indiana 46808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Northeast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://www.in.gov/indot/2703.htm</a:t>
            </a:r>
            <a:r>
              <a:rPr lang="en-US" altLang="en-US" sz="1400" dirty="0"/>
              <a:t> </a:t>
            </a:r>
            <a:endParaRPr lang="en-US" altLang="en-US" sz="1400" dirty="0" smtClean="0"/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 smtClean="0"/>
              <a:t>Peabody </a:t>
            </a:r>
            <a:r>
              <a:rPr lang="en-US" altLang="en-US" sz="2000" b="1" dirty="0"/>
              <a:t>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1160 East S.R. 105, Columbia City, IN 46725</a:t>
            </a:r>
            <a:endParaRPr lang="en-US" altLang="en-US" sz="1600" dirty="0"/>
          </a:p>
          <a:p>
            <a:pPr marL="457200" indent="0" eaLnBrk="1" hangingPunct="1">
              <a:spcBef>
                <a:spcPts val="300"/>
              </a:spcBef>
              <a:buNone/>
              <a:defRPr/>
            </a:pP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06680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4958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Intersection Improvement – Purpose &amp; Need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8A8C4D6-7726-4EF1-933B-888705E9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/>
          <a:lstStyle/>
          <a:p>
            <a:r>
              <a:rPr lang="en-US" b="1" dirty="0"/>
              <a:t>Need</a:t>
            </a:r>
            <a:r>
              <a:rPr lang="en-US" dirty="0"/>
              <a:t>: Following traffic studies and crash data analysis, this intersection warrants </a:t>
            </a:r>
            <a:r>
              <a:rPr lang="en-US" dirty="0" smtClean="0"/>
              <a:t>improvement.  Rate of severe injury accidents is three times higher than other intersection of the same type. 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Purpose</a:t>
            </a:r>
            <a:r>
              <a:rPr lang="en-US" dirty="0"/>
              <a:t>: </a:t>
            </a:r>
            <a:r>
              <a:rPr lang="en-US" dirty="0" smtClean="0"/>
              <a:t>Enhance </a:t>
            </a:r>
            <a:r>
              <a:rPr lang="en-US" dirty="0"/>
              <a:t>safety </a:t>
            </a:r>
            <a:r>
              <a:rPr lang="en-US" dirty="0" smtClean="0"/>
              <a:t>for vehicular traffic at </a:t>
            </a:r>
            <a:r>
              <a:rPr lang="en-US" dirty="0"/>
              <a:t>intersection</a:t>
            </a:r>
          </a:p>
          <a:p>
            <a:pPr lvl="1"/>
            <a:r>
              <a:rPr lang="en-US" dirty="0" smtClean="0"/>
              <a:t>Reduce number and severity of vehicle collisions</a:t>
            </a:r>
          </a:p>
          <a:p>
            <a:pPr lvl="1"/>
            <a:r>
              <a:rPr lang="en-US" dirty="0" smtClean="0"/>
              <a:t>Reduce / eliminate right angle collisions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1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1197</Words>
  <Application>Microsoft Office PowerPoint</Application>
  <PresentationFormat>Widescreen</PresentationFormat>
  <Paragraphs>298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Tahoma</vt:lpstr>
      <vt:lpstr>Times New Roman</vt:lpstr>
      <vt:lpstr>INDOT Theme</vt:lpstr>
      <vt:lpstr>1_Title Slide</vt:lpstr>
      <vt:lpstr>2_Blank Slide</vt:lpstr>
      <vt:lpstr>Intersection Improvement U.S. 30 at C.R. 500 East in Whitley County </vt:lpstr>
      <vt:lpstr>Welcome </vt:lpstr>
      <vt:lpstr>U.S. 30 at C.R. 500 East Intersection Improvement </vt:lpstr>
      <vt:lpstr>Project Stakeholders </vt:lpstr>
      <vt:lpstr>Project Development </vt:lpstr>
      <vt:lpstr>Environmental Analysis Phase    </vt:lpstr>
      <vt:lpstr>Examples of Items Evaluated during Analysis      </vt:lpstr>
      <vt:lpstr>Project Resource Locations</vt:lpstr>
      <vt:lpstr>Intersection Improvement – Purpose &amp; Need</vt:lpstr>
      <vt:lpstr>Intersection Data</vt:lpstr>
      <vt:lpstr>Alternatives Analysis</vt:lpstr>
      <vt:lpstr>Alternatives Analysis</vt:lpstr>
      <vt:lpstr>Preferred Alternative: Median U-Turn</vt:lpstr>
      <vt:lpstr>Median U-Turn Operations</vt:lpstr>
      <vt:lpstr>Median U-Turns Enhance Intersection Safety</vt:lpstr>
      <vt:lpstr>Design Features</vt:lpstr>
      <vt:lpstr>Median U-Turn Safety Record in Indiana</vt:lpstr>
      <vt:lpstr>Schedule and Maintenance of Traffic</vt:lpstr>
      <vt:lpstr>Recap of Alternatives Considered  </vt:lpstr>
      <vt:lpstr>US 30 Median U-Turn</vt:lpstr>
      <vt:lpstr>Social Media Comments</vt:lpstr>
      <vt:lpstr>Submit Public Comments </vt:lpstr>
      <vt:lpstr>Project Resource Locations</vt:lpstr>
      <vt:lpstr>Next Steps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2019-10-07T20:19:50Z</dcterms:modified>
</cp:coreProperties>
</file>