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3"/>
  </p:notesMasterIdLst>
  <p:sldIdLst>
    <p:sldId id="256" r:id="rId7"/>
    <p:sldId id="262" r:id="rId8"/>
    <p:sldId id="309" r:id="rId9"/>
    <p:sldId id="265" r:id="rId10"/>
    <p:sldId id="310" r:id="rId11"/>
    <p:sldId id="31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686"/>
    <a:srgbClr val="4472C4"/>
    <a:srgbClr val="002060"/>
    <a:srgbClr val="8FAADC"/>
    <a:srgbClr val="C8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4FF59-5854-4DD8-BE39-7E3C3ABB72AC}" v="4" dt="2025-11-17T19:40:5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-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Tahoma"/>
              </a:rPr>
              <a:t>Click to move the slide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7EB7EF7-6D60-4E39-9EAE-8790CB19F99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10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16" name="TextShape 3"/>
          <p:cNvSpPr txBox="1"/>
          <p:nvPr/>
        </p:nvSpPr>
        <p:spPr>
          <a:xfrm>
            <a:off x="3970440" y="8831160"/>
            <a:ext cx="3038040" cy="463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0B1BDCD-95AC-4015-9503-1AFD813AFDD8}" type="slidenum">
              <a:rPr lang="en-US" sz="1200" b="0" strike="noStrike" spc="-1">
                <a:latin typeface="Tahom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7EB7EF7-6D60-4E39-9EAE-8790CB19F99A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1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CF2B0-20F1-B90E-6021-2067C24D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DEAB8-B4B4-082B-0738-2AFEEB06F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D478C-A92A-8224-D7F9-447E4DD11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7ED5-744B-CAD2-9BE2-C08C04ED598F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7EB7EF7-6D60-4E39-9EAE-8790CB19F99A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6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1358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11984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522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1358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11984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52280" y="0"/>
            <a:ext cx="11886840" cy="388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1358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11984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522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1358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11984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52280" y="0"/>
            <a:ext cx="11886840" cy="388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213588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119840" y="91440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1522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213588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119840" y="3660840"/>
            <a:ext cx="1888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52280" y="0"/>
            <a:ext cx="11886840" cy="388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525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58640" y="366084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228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58640" y="914400"/>
            <a:ext cx="28627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52280" y="3660840"/>
            <a:ext cx="5866920" cy="250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206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/>
          <p:nvPr/>
        </p:nvPicPr>
        <p:blipFill>
          <a:blip r:embed="rId14"/>
          <a:stretch/>
        </p:blipFill>
        <p:spPr>
          <a:xfrm>
            <a:off x="-113400" y="-1945080"/>
            <a:ext cx="12418200" cy="1074780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1181160" y="1123920"/>
            <a:ext cx="9829440" cy="4609800"/>
          </a:xfrm>
          <a:prstGeom prst="roundRect">
            <a:avLst>
              <a:gd name="adj" fmla="val 16667"/>
            </a:avLst>
          </a:prstGeom>
          <a:noFill/>
          <a:ln w="10152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9905760" cy="23871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>
                <a:solidFill>
                  <a:srgbClr val="002060"/>
                </a:solidFill>
                <a:latin typeface="Calibri Light"/>
              </a:rPr>
              <a:t>Presentation title (Calibri Light 44 Bold)</a:t>
            </a:r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84CDCE1-7455-441C-A99D-91A2E58FA560}" type="datetime">
              <a:rPr lang="en-US" sz="1200" b="0" strike="noStrike" spc="-1">
                <a:solidFill>
                  <a:srgbClr val="8B8B8B"/>
                </a:solidFill>
                <a:latin typeface="Tahoma"/>
              </a:rPr>
              <a:t>11/17/2025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39125C9-430A-47F1-BA39-252FBD968711}" type="slidenum">
              <a:rPr lang="en-US" sz="1200" b="0" strike="noStrike" spc="-1">
                <a:solidFill>
                  <a:srgbClr val="8B8B8B"/>
                </a:solidFill>
                <a:latin typeface="Tahoma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2060"/>
                </a:solidFill>
                <a:latin typeface="Calibri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2060"/>
                </a:solidFill>
                <a:latin typeface="Calibri Ligh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2060"/>
                </a:solidFill>
                <a:latin typeface="Calibri Ligh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/>
          <p:cNvPicPr/>
          <p:nvPr/>
        </p:nvPicPr>
        <p:blipFill>
          <a:blip r:embed="rId14"/>
          <a:stretch/>
        </p:blipFill>
        <p:spPr>
          <a:xfrm>
            <a:off x="-113400" y="-1945080"/>
            <a:ext cx="12418200" cy="10747800"/>
          </a:xfrm>
          <a:prstGeom prst="rect">
            <a:avLst/>
          </a:prstGeom>
          <a:ln>
            <a:noFill/>
          </a:ln>
        </p:spPr>
      </p:pic>
      <p:sp>
        <p:nvSpPr>
          <p:cNvPr id="44" name="Line 1"/>
          <p:cNvSpPr/>
          <p:nvPr/>
        </p:nvSpPr>
        <p:spPr>
          <a:xfrm>
            <a:off x="0" y="838080"/>
            <a:ext cx="10667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5" name="CustomShape 2"/>
          <p:cNvSpPr/>
          <p:nvPr/>
        </p:nvSpPr>
        <p:spPr>
          <a:xfrm>
            <a:off x="228600" y="0"/>
            <a:ext cx="105152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6" name="Line 3"/>
          <p:cNvSpPr/>
          <p:nvPr/>
        </p:nvSpPr>
        <p:spPr>
          <a:xfrm>
            <a:off x="0" y="838080"/>
            <a:ext cx="10667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7" name="CustomShape 4"/>
          <p:cNvSpPr/>
          <p:nvPr/>
        </p:nvSpPr>
        <p:spPr>
          <a:xfrm>
            <a:off x="228600" y="0"/>
            <a:ext cx="105152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2060"/>
                </a:solidFill>
                <a:latin typeface="Calibri Light"/>
              </a:rPr>
              <a:t>Slide title (Calibri Light 44)</a:t>
            </a:r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152280" y="914400"/>
            <a:ext cx="11886840" cy="5257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2060"/>
                </a:solidFill>
                <a:latin typeface="Calibri Light"/>
              </a:rPr>
              <a:t>First level (Calibri Light 28)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Calibri Light"/>
              </a:rPr>
              <a:t>Second level (Calibri Light 24)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Third level (Calibri Light 20)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2060"/>
                </a:solidFill>
                <a:latin typeface="Calibri Light"/>
              </a:rPr>
              <a:t>Fourth level (Calibri Light 16)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002060"/>
                </a:solidFill>
                <a:latin typeface="Calibri Light"/>
              </a:rPr>
              <a:t>Fifth level (Calibri Light 12)</a:t>
            </a:r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4146F37-2218-424D-90BF-1726F4F40960}" type="datetime">
              <a:rPr lang="en-US" sz="1200" b="0" strike="noStrike" spc="-1">
                <a:solidFill>
                  <a:srgbClr val="8B8B8B"/>
                </a:solidFill>
                <a:latin typeface="Tahoma"/>
              </a:rPr>
              <a:t>11/17/2025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7A292BC-9CDE-428A-8286-3B578167B1A0}" type="slidenum">
              <a:rPr lang="en-US" sz="1200" b="0" strike="noStrike" spc="-1">
                <a:solidFill>
                  <a:srgbClr val="8B8B8B"/>
                </a:solidFill>
                <a:latin typeface="Tahoma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9"/>
          <p:cNvPicPr/>
          <p:nvPr/>
        </p:nvPicPr>
        <p:blipFill>
          <a:blip r:embed="rId14"/>
          <a:stretch/>
        </p:blipFill>
        <p:spPr>
          <a:xfrm>
            <a:off x="-113400" y="-1945080"/>
            <a:ext cx="12418200" cy="10747800"/>
          </a:xfrm>
          <a:prstGeom prst="rect">
            <a:avLst/>
          </a:prstGeom>
          <a:ln>
            <a:noFill/>
          </a:ln>
        </p:spPr>
      </p:pic>
      <p:sp>
        <p:nvSpPr>
          <p:cNvPr id="90" name="Line 1"/>
          <p:cNvSpPr/>
          <p:nvPr/>
        </p:nvSpPr>
        <p:spPr>
          <a:xfrm>
            <a:off x="0" y="838080"/>
            <a:ext cx="10667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1" name="CustomShape 2"/>
          <p:cNvSpPr/>
          <p:nvPr/>
        </p:nvSpPr>
        <p:spPr>
          <a:xfrm>
            <a:off x="228600" y="0"/>
            <a:ext cx="105152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2" name="Line 3"/>
          <p:cNvSpPr/>
          <p:nvPr/>
        </p:nvSpPr>
        <p:spPr>
          <a:xfrm>
            <a:off x="0" y="838080"/>
            <a:ext cx="10667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3" name="CustomShape 4"/>
          <p:cNvSpPr/>
          <p:nvPr/>
        </p:nvSpPr>
        <p:spPr>
          <a:xfrm>
            <a:off x="228600" y="0"/>
            <a:ext cx="105152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52280" y="914400"/>
            <a:ext cx="5866920" cy="5257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2060"/>
                </a:solidFill>
                <a:latin typeface="Calibri Light"/>
              </a:rPr>
              <a:t>First level (Calibri Light 28)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Calibri Light"/>
              </a:rPr>
              <a:t>Second level (Calibri Light 24)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Third level (Calibri Light 20)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2060"/>
                </a:solidFill>
                <a:latin typeface="Calibri Light"/>
              </a:rPr>
              <a:t>Fourth level (Calibri Light 16)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002060"/>
                </a:solidFill>
                <a:latin typeface="Calibri Light"/>
              </a:rPr>
              <a:t>Fifth Level (Calibri Light 12)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6248520" y="914400"/>
            <a:ext cx="5790960" cy="5257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2060"/>
                </a:solidFill>
                <a:latin typeface="Calibri Light"/>
              </a:rPr>
              <a:t>First level (Calibri Light 28)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Calibri Light"/>
              </a:rPr>
              <a:t>Second level (Calibri Light 24)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2060"/>
                </a:solidFill>
                <a:latin typeface="Calibri Light"/>
              </a:rPr>
              <a:t>Third level (Calibri Light 20)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2060"/>
                </a:solidFill>
                <a:latin typeface="Calibri Light"/>
              </a:rPr>
              <a:t>Fourth level (Calibri Light 16)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002060"/>
                </a:solidFill>
                <a:latin typeface="Calibri Light"/>
              </a:rPr>
              <a:t>Fifth level (Calibri Light 12)</a:t>
            </a:r>
          </a:p>
        </p:txBody>
      </p:sp>
      <p:sp>
        <p:nvSpPr>
          <p:cNvPr id="96" name="PlaceHolder 7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D8B46FD-40FB-41F1-9DD9-8341AB9A443D}" type="datetime">
              <a:rPr lang="en-US" sz="1200" b="0" strike="noStrike" spc="-1">
                <a:solidFill>
                  <a:srgbClr val="8B8B8B"/>
                </a:solidFill>
                <a:latin typeface="Tahoma"/>
              </a:rPr>
              <a:t>11/17/2025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4BE2C6F-A6FF-4D6E-A925-AAF3023E8CD2}" type="slidenum">
              <a:rPr lang="en-US" sz="1200" b="0" strike="noStrike" spc="-1">
                <a:solidFill>
                  <a:srgbClr val="8B8B8B"/>
                </a:solidFill>
                <a:latin typeface="Tahoma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9" name="PlaceHolder 10"/>
          <p:cNvSpPr>
            <a:spLocks noGrp="1"/>
          </p:cNvSpPr>
          <p:nvPr>
            <p:ph type="title"/>
          </p:nvPr>
        </p:nvSpPr>
        <p:spPr>
          <a:xfrm>
            <a:off x="152280" y="0"/>
            <a:ext cx="11886840" cy="8377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2060"/>
                </a:solidFill>
                <a:latin typeface="Calibri Light"/>
              </a:rPr>
              <a:t>Slide title (Calibri Light 44)</a:t>
            </a:r>
            <a:endParaRPr lang="en-US" sz="44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2438430" y="2373120"/>
            <a:ext cx="7315140" cy="143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1" dirty="0">
                <a:solidFill>
                  <a:srgbClr val="002060"/>
                </a:solidFill>
                <a:latin typeface="+mj-lt"/>
              </a:rPr>
              <a:t>Updated History &amp; Projected Engagement</a:t>
            </a:r>
            <a:endParaRPr lang="en-US" sz="4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695760" y="3703320"/>
            <a:ext cx="4800240" cy="143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br>
              <a:rPr dirty="0"/>
            </a:br>
            <a:r>
              <a:rPr lang="en-US" sz="3400" spc="-1" dirty="0">
                <a:latin typeface="Arial"/>
              </a:rPr>
              <a:t>November</a:t>
            </a:r>
            <a:r>
              <a:rPr lang="en-US" sz="3400" b="0" strike="noStrike" spc="-1" dirty="0">
                <a:latin typeface="Arial"/>
              </a:rPr>
              <a:t> 2025</a:t>
            </a:r>
          </a:p>
        </p:txBody>
      </p:sp>
      <p:sp>
        <p:nvSpPr>
          <p:cNvPr id="190" name="CustomShape 3"/>
          <p:cNvSpPr/>
          <p:nvPr/>
        </p:nvSpPr>
        <p:spPr>
          <a:xfrm>
            <a:off x="1905120" y="5900760"/>
            <a:ext cx="89150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2060"/>
                </a:solidFill>
                <a:latin typeface="Calibri Light"/>
              </a:rPr>
              <a:t>US 31 Corridor Projects in Marshall &amp; Fulton Counties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91" name="Picture 7"/>
          <p:cNvPicPr/>
          <p:nvPr/>
        </p:nvPicPr>
        <p:blipFill>
          <a:blip r:embed="rId3"/>
          <a:stretch/>
        </p:blipFill>
        <p:spPr>
          <a:xfrm>
            <a:off x="1143000" y="5812200"/>
            <a:ext cx="761760" cy="76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65FE71E-F744-9500-19F8-BAA2256270DB}"/>
              </a:ext>
            </a:extLst>
          </p:cNvPr>
          <p:cNvGrpSpPr/>
          <p:nvPr/>
        </p:nvGrpSpPr>
        <p:grpSpPr>
          <a:xfrm>
            <a:off x="8362464" y="3124143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8A32791-367A-2F5F-91FC-5E6C45DE9D3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9F0FF81-51D7-5E6A-BBD0-774E289DD6E8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23EA53-6125-1927-E1DB-E899FA2AF070}"/>
              </a:ext>
            </a:extLst>
          </p:cNvPr>
          <p:cNvGrpSpPr/>
          <p:nvPr/>
        </p:nvGrpSpPr>
        <p:grpSpPr>
          <a:xfrm>
            <a:off x="6323507" y="3112459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81A02B-36F0-ACE3-4EB1-4E0E160C282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CA0B957-B366-43E9-3B5D-97C0E063920A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692666-AB39-D887-695F-25C4322A094B}"/>
              </a:ext>
            </a:extLst>
          </p:cNvPr>
          <p:cNvGrpSpPr/>
          <p:nvPr/>
        </p:nvGrpSpPr>
        <p:grpSpPr>
          <a:xfrm>
            <a:off x="1965104" y="3112458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BEAB44B-F23B-B962-DA35-269F1C03624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663B98E-27E8-D219-7B88-C4BF202F0CA7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pic>
        <p:nvPicPr>
          <p:cNvPr id="220" name="Picture 3"/>
          <p:cNvPicPr/>
          <p:nvPr/>
        </p:nvPicPr>
        <p:blipFill>
          <a:blip r:embed="rId3"/>
          <a:stretch/>
        </p:blipFill>
        <p:spPr>
          <a:xfrm>
            <a:off x="9015480" y="132840"/>
            <a:ext cx="613800" cy="61380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9596520" y="121680"/>
            <a:ext cx="237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US 31 Corridor projects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in Marshall &amp; Fulton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85400" y="119160"/>
            <a:ext cx="274284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2060"/>
                </a:solidFill>
                <a:latin typeface="Calibri Light" panose="020F0302020204030204" pitchFamily="34" charset="0"/>
                <a:ea typeface="Calibri Light"/>
                <a:cs typeface="Calibri Light" panose="020F0302020204030204" pitchFamily="34" charset="0"/>
              </a:rPr>
              <a:t>History</a:t>
            </a:r>
            <a:endParaRPr lang="en-US" sz="4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7139FE-F282-AE51-002D-5049D9F82C4C}"/>
              </a:ext>
            </a:extLst>
          </p:cNvPr>
          <p:cNvGrpSpPr/>
          <p:nvPr/>
        </p:nvGrpSpPr>
        <p:grpSpPr>
          <a:xfrm>
            <a:off x="3947107" y="4252663"/>
            <a:ext cx="631295" cy="521253"/>
            <a:chOff x="3022134" y="2060575"/>
            <a:chExt cx="865188" cy="714375"/>
          </a:xfrm>
          <a:solidFill>
            <a:schemeClr val="accent5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59CB984-B272-69F2-9978-035789997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CA8389D-411D-9915-4F35-00E19AC90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60EA1B-0D0A-C168-D18F-48073362DD06}"/>
              </a:ext>
            </a:extLst>
          </p:cNvPr>
          <p:cNvGrpSpPr/>
          <p:nvPr/>
        </p:nvGrpSpPr>
        <p:grpSpPr>
          <a:xfrm>
            <a:off x="6096000" y="1478366"/>
            <a:ext cx="493713" cy="461963"/>
            <a:chOff x="7812088" y="4827588"/>
            <a:chExt cx="493713" cy="461963"/>
          </a:xfrm>
          <a:solidFill>
            <a:srgbClr val="4472C4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F67469B-EA61-6C53-DEDE-CD05D12F8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5913" y="5137151"/>
              <a:ext cx="247650" cy="152400"/>
            </a:xfrm>
            <a:custGeom>
              <a:avLst/>
              <a:gdLst>
                <a:gd name="T0" fmla="*/ 0 w 156"/>
                <a:gd name="T1" fmla="*/ 38 h 96"/>
                <a:gd name="T2" fmla="*/ 0 w 156"/>
                <a:gd name="T3" fmla="*/ 96 h 96"/>
                <a:gd name="T4" fmla="*/ 156 w 156"/>
                <a:gd name="T5" fmla="*/ 96 h 96"/>
                <a:gd name="T6" fmla="*/ 156 w 156"/>
                <a:gd name="T7" fmla="*/ 38 h 96"/>
                <a:gd name="T8" fmla="*/ 156 w 156"/>
                <a:gd name="T9" fmla="*/ 0 h 96"/>
                <a:gd name="T10" fmla="*/ 0 w 156"/>
                <a:gd name="T11" fmla="*/ 0 h 96"/>
                <a:gd name="T12" fmla="*/ 0 w 156"/>
                <a:gd name="T13" fmla="*/ 38 h 96"/>
                <a:gd name="T14" fmla="*/ 20 w 156"/>
                <a:gd name="T15" fmla="*/ 18 h 96"/>
                <a:gd name="T16" fmla="*/ 136 w 156"/>
                <a:gd name="T17" fmla="*/ 18 h 96"/>
                <a:gd name="T18" fmla="*/ 136 w 156"/>
                <a:gd name="T19" fmla="*/ 38 h 96"/>
                <a:gd name="T20" fmla="*/ 20 w 156"/>
                <a:gd name="T21" fmla="*/ 38 h 96"/>
                <a:gd name="T22" fmla="*/ 20 w 156"/>
                <a:gd name="T23" fmla="*/ 18 h 96"/>
                <a:gd name="T24" fmla="*/ 20 w 156"/>
                <a:gd name="T25" fmla="*/ 57 h 96"/>
                <a:gd name="T26" fmla="*/ 136 w 156"/>
                <a:gd name="T27" fmla="*/ 57 h 96"/>
                <a:gd name="T28" fmla="*/ 136 w 156"/>
                <a:gd name="T29" fmla="*/ 77 h 96"/>
                <a:gd name="T30" fmla="*/ 20 w 156"/>
                <a:gd name="T31" fmla="*/ 77 h 96"/>
                <a:gd name="T32" fmla="*/ 20 w 156"/>
                <a:gd name="T33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6">
                  <a:moveTo>
                    <a:pt x="0" y="38"/>
                  </a:moveTo>
                  <a:lnTo>
                    <a:pt x="0" y="96"/>
                  </a:lnTo>
                  <a:lnTo>
                    <a:pt x="156" y="96"/>
                  </a:lnTo>
                  <a:lnTo>
                    <a:pt x="156" y="38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20" y="18"/>
                  </a:moveTo>
                  <a:lnTo>
                    <a:pt x="136" y="18"/>
                  </a:lnTo>
                  <a:lnTo>
                    <a:pt x="136" y="38"/>
                  </a:lnTo>
                  <a:lnTo>
                    <a:pt x="20" y="38"/>
                  </a:lnTo>
                  <a:lnTo>
                    <a:pt x="20" y="18"/>
                  </a:lnTo>
                  <a:close/>
                  <a:moveTo>
                    <a:pt x="20" y="57"/>
                  </a:moveTo>
                  <a:lnTo>
                    <a:pt x="136" y="57"/>
                  </a:lnTo>
                  <a:lnTo>
                    <a:pt x="136" y="77"/>
                  </a:lnTo>
                  <a:lnTo>
                    <a:pt x="20" y="77"/>
                  </a:lnTo>
                  <a:lnTo>
                    <a:pt x="2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D447C9DF-B18D-1B17-99D4-C43D4002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4827588"/>
              <a:ext cx="247650" cy="153988"/>
            </a:xfrm>
            <a:custGeom>
              <a:avLst/>
              <a:gdLst>
                <a:gd name="T0" fmla="*/ 156 w 156"/>
                <a:gd name="T1" fmla="*/ 59 h 97"/>
                <a:gd name="T2" fmla="*/ 156 w 156"/>
                <a:gd name="T3" fmla="*/ 0 h 97"/>
                <a:gd name="T4" fmla="*/ 0 w 156"/>
                <a:gd name="T5" fmla="*/ 0 h 97"/>
                <a:gd name="T6" fmla="*/ 0 w 156"/>
                <a:gd name="T7" fmla="*/ 59 h 97"/>
                <a:gd name="T8" fmla="*/ 0 w 156"/>
                <a:gd name="T9" fmla="*/ 97 h 97"/>
                <a:gd name="T10" fmla="*/ 156 w 156"/>
                <a:gd name="T11" fmla="*/ 97 h 97"/>
                <a:gd name="T12" fmla="*/ 156 w 156"/>
                <a:gd name="T13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97">
                  <a:moveTo>
                    <a:pt x="156" y="59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156" y="97"/>
                  </a:lnTo>
                  <a:lnTo>
                    <a:pt x="15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4FF9053C-0147-35DE-904D-037917B7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921251"/>
              <a:ext cx="493713" cy="276225"/>
            </a:xfrm>
            <a:custGeom>
              <a:avLst/>
              <a:gdLst>
                <a:gd name="T0" fmla="*/ 232 w 265"/>
                <a:gd name="T1" fmla="*/ 0 h 149"/>
                <a:gd name="T2" fmla="*/ 215 w 265"/>
                <a:gd name="T3" fmla="*/ 0 h 149"/>
                <a:gd name="T4" fmla="*/ 215 w 265"/>
                <a:gd name="T5" fmla="*/ 33 h 149"/>
                <a:gd name="T6" fmla="*/ 215 w 265"/>
                <a:gd name="T7" fmla="*/ 49 h 149"/>
                <a:gd name="T8" fmla="*/ 50 w 265"/>
                <a:gd name="T9" fmla="*/ 49 h 149"/>
                <a:gd name="T10" fmla="*/ 50 w 265"/>
                <a:gd name="T11" fmla="*/ 33 h 149"/>
                <a:gd name="T12" fmla="*/ 50 w 265"/>
                <a:gd name="T13" fmla="*/ 0 h 149"/>
                <a:gd name="T14" fmla="*/ 33 w 265"/>
                <a:gd name="T15" fmla="*/ 0 h 149"/>
                <a:gd name="T16" fmla="*/ 0 w 265"/>
                <a:gd name="T17" fmla="*/ 33 h 149"/>
                <a:gd name="T18" fmla="*/ 0 w 265"/>
                <a:gd name="T19" fmla="*/ 116 h 149"/>
                <a:gd name="T20" fmla="*/ 33 w 265"/>
                <a:gd name="T21" fmla="*/ 149 h 149"/>
                <a:gd name="T22" fmla="*/ 50 w 265"/>
                <a:gd name="T23" fmla="*/ 149 h 149"/>
                <a:gd name="T24" fmla="*/ 50 w 265"/>
                <a:gd name="T25" fmla="*/ 116 h 149"/>
                <a:gd name="T26" fmla="*/ 50 w 265"/>
                <a:gd name="T27" fmla="*/ 99 h 149"/>
                <a:gd name="T28" fmla="*/ 215 w 265"/>
                <a:gd name="T29" fmla="*/ 99 h 149"/>
                <a:gd name="T30" fmla="*/ 215 w 265"/>
                <a:gd name="T31" fmla="*/ 116 h 149"/>
                <a:gd name="T32" fmla="*/ 215 w 265"/>
                <a:gd name="T33" fmla="*/ 149 h 149"/>
                <a:gd name="T34" fmla="*/ 232 w 265"/>
                <a:gd name="T35" fmla="*/ 149 h 149"/>
                <a:gd name="T36" fmla="*/ 265 w 265"/>
                <a:gd name="T37" fmla="*/ 116 h 149"/>
                <a:gd name="T38" fmla="*/ 265 w 265"/>
                <a:gd name="T39" fmla="*/ 33 h 149"/>
                <a:gd name="T40" fmla="*/ 232 w 265"/>
                <a:gd name="T4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149">
                  <a:moveTo>
                    <a:pt x="2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2"/>
                    <a:pt x="16" y="149"/>
                    <a:pt x="33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49"/>
                    <a:pt x="215" y="149"/>
                    <a:pt x="215" y="149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48" y="149"/>
                    <a:pt x="265" y="132"/>
                    <a:pt x="265" y="116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5" y="16"/>
                    <a:pt x="248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</p:grpSp>
      <p:sp>
        <p:nvSpPr>
          <p:cNvPr id="26" name="Freeform 37">
            <a:extLst>
              <a:ext uri="{FF2B5EF4-FFF2-40B4-BE49-F238E27FC236}">
                <a16:creationId xmlns:a16="http://schemas.microsoft.com/office/drawing/2014/main" id="{14313016-E471-E0B4-C5E5-469329688D01}"/>
              </a:ext>
            </a:extLst>
          </p:cNvPr>
          <p:cNvSpPr>
            <a:spLocks noEditPoints="1"/>
          </p:cNvSpPr>
          <p:nvPr/>
        </p:nvSpPr>
        <p:spPr bwMode="auto">
          <a:xfrm>
            <a:off x="7067407" y="4292828"/>
            <a:ext cx="411177" cy="481088"/>
          </a:xfrm>
          <a:custGeom>
            <a:avLst/>
            <a:gdLst>
              <a:gd name="T0" fmla="*/ 162 w 212"/>
              <a:gd name="T1" fmla="*/ 0 h 287"/>
              <a:gd name="T2" fmla="*/ 18 w 212"/>
              <a:gd name="T3" fmla="*/ 0 h 287"/>
              <a:gd name="T4" fmla="*/ 0 w 212"/>
              <a:gd name="T5" fmla="*/ 18 h 287"/>
              <a:gd name="T6" fmla="*/ 0 w 212"/>
              <a:gd name="T7" fmla="*/ 269 h 287"/>
              <a:gd name="T8" fmla="*/ 18 w 212"/>
              <a:gd name="T9" fmla="*/ 287 h 287"/>
              <a:gd name="T10" fmla="*/ 195 w 212"/>
              <a:gd name="T11" fmla="*/ 287 h 287"/>
              <a:gd name="T12" fmla="*/ 212 w 212"/>
              <a:gd name="T13" fmla="*/ 269 h 287"/>
              <a:gd name="T14" fmla="*/ 212 w 212"/>
              <a:gd name="T15" fmla="*/ 55 h 287"/>
              <a:gd name="T16" fmla="*/ 162 w 212"/>
              <a:gd name="T17" fmla="*/ 0 h 287"/>
              <a:gd name="T18" fmla="*/ 166 w 212"/>
              <a:gd name="T19" fmla="*/ 27 h 287"/>
              <a:gd name="T20" fmla="*/ 188 w 212"/>
              <a:gd name="T21" fmla="*/ 50 h 287"/>
              <a:gd name="T22" fmla="*/ 166 w 212"/>
              <a:gd name="T23" fmla="*/ 50 h 287"/>
              <a:gd name="T24" fmla="*/ 166 w 212"/>
              <a:gd name="T25" fmla="*/ 27 h 287"/>
              <a:gd name="T26" fmla="*/ 198 w 212"/>
              <a:gd name="T27" fmla="*/ 269 h 287"/>
              <a:gd name="T28" fmla="*/ 195 w 212"/>
              <a:gd name="T29" fmla="*/ 272 h 287"/>
              <a:gd name="T30" fmla="*/ 18 w 212"/>
              <a:gd name="T31" fmla="*/ 272 h 287"/>
              <a:gd name="T32" fmla="*/ 15 w 212"/>
              <a:gd name="T33" fmla="*/ 269 h 287"/>
              <a:gd name="T34" fmla="*/ 15 w 212"/>
              <a:gd name="T35" fmla="*/ 18 h 287"/>
              <a:gd name="T36" fmla="*/ 18 w 212"/>
              <a:gd name="T37" fmla="*/ 15 h 287"/>
              <a:gd name="T38" fmla="*/ 152 w 212"/>
              <a:gd name="T39" fmla="*/ 15 h 287"/>
              <a:gd name="T40" fmla="*/ 152 w 212"/>
              <a:gd name="T41" fmla="*/ 58 h 287"/>
              <a:gd name="T42" fmla="*/ 159 w 212"/>
              <a:gd name="T43" fmla="*/ 65 h 287"/>
              <a:gd name="T44" fmla="*/ 198 w 212"/>
              <a:gd name="T45" fmla="*/ 65 h 287"/>
              <a:gd name="T46" fmla="*/ 198 w 212"/>
              <a:gd name="T47" fmla="*/ 269 h 287"/>
              <a:gd name="T48" fmla="*/ 41 w 212"/>
              <a:gd name="T49" fmla="*/ 79 h 287"/>
              <a:gd name="T50" fmla="*/ 167 w 212"/>
              <a:gd name="T51" fmla="*/ 79 h 287"/>
              <a:gd name="T52" fmla="*/ 172 w 212"/>
              <a:gd name="T53" fmla="*/ 84 h 287"/>
              <a:gd name="T54" fmla="*/ 167 w 212"/>
              <a:gd name="T55" fmla="*/ 90 h 287"/>
              <a:gd name="T56" fmla="*/ 41 w 212"/>
              <a:gd name="T57" fmla="*/ 90 h 287"/>
              <a:gd name="T58" fmla="*/ 36 w 212"/>
              <a:gd name="T59" fmla="*/ 84 h 287"/>
              <a:gd name="T60" fmla="*/ 41 w 212"/>
              <a:gd name="T61" fmla="*/ 79 h 287"/>
              <a:gd name="T62" fmla="*/ 172 w 212"/>
              <a:gd name="T63" fmla="*/ 121 h 287"/>
              <a:gd name="T64" fmla="*/ 167 w 212"/>
              <a:gd name="T65" fmla="*/ 127 h 287"/>
              <a:gd name="T66" fmla="*/ 41 w 212"/>
              <a:gd name="T67" fmla="*/ 127 h 287"/>
              <a:gd name="T68" fmla="*/ 36 w 212"/>
              <a:gd name="T69" fmla="*/ 121 h 287"/>
              <a:gd name="T70" fmla="*/ 41 w 212"/>
              <a:gd name="T71" fmla="*/ 116 h 287"/>
              <a:gd name="T72" fmla="*/ 167 w 212"/>
              <a:gd name="T73" fmla="*/ 116 h 287"/>
              <a:gd name="T74" fmla="*/ 172 w 212"/>
              <a:gd name="T75" fmla="*/ 121 h 287"/>
              <a:gd name="T76" fmla="*/ 172 w 212"/>
              <a:gd name="T77" fmla="*/ 157 h 287"/>
              <a:gd name="T78" fmla="*/ 167 w 212"/>
              <a:gd name="T79" fmla="*/ 163 h 287"/>
              <a:gd name="T80" fmla="*/ 41 w 212"/>
              <a:gd name="T81" fmla="*/ 163 h 287"/>
              <a:gd name="T82" fmla="*/ 36 w 212"/>
              <a:gd name="T83" fmla="*/ 157 h 287"/>
              <a:gd name="T84" fmla="*/ 41 w 212"/>
              <a:gd name="T85" fmla="*/ 152 h 287"/>
              <a:gd name="T86" fmla="*/ 167 w 212"/>
              <a:gd name="T87" fmla="*/ 152 h 287"/>
              <a:gd name="T88" fmla="*/ 172 w 212"/>
              <a:gd name="T89" fmla="*/ 157 h 287"/>
              <a:gd name="T90" fmla="*/ 172 w 212"/>
              <a:gd name="T91" fmla="*/ 194 h 287"/>
              <a:gd name="T92" fmla="*/ 167 w 212"/>
              <a:gd name="T93" fmla="*/ 199 h 287"/>
              <a:gd name="T94" fmla="*/ 41 w 212"/>
              <a:gd name="T95" fmla="*/ 199 h 287"/>
              <a:gd name="T96" fmla="*/ 36 w 212"/>
              <a:gd name="T97" fmla="*/ 194 h 287"/>
              <a:gd name="T98" fmla="*/ 41 w 212"/>
              <a:gd name="T99" fmla="*/ 188 h 287"/>
              <a:gd name="T100" fmla="*/ 167 w 212"/>
              <a:gd name="T101" fmla="*/ 188 h 287"/>
              <a:gd name="T102" fmla="*/ 172 w 212"/>
              <a:gd name="T103" fmla="*/ 19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287">
                <a:moveTo>
                  <a:pt x="16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7"/>
                  <a:pt x="18" y="287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204" y="287"/>
                  <a:pt x="212" y="279"/>
                  <a:pt x="212" y="269"/>
                </a:cubicBezTo>
                <a:cubicBezTo>
                  <a:pt x="212" y="55"/>
                  <a:pt x="212" y="55"/>
                  <a:pt x="212" y="55"/>
                </a:cubicBezTo>
                <a:lnTo>
                  <a:pt x="162" y="0"/>
                </a:lnTo>
                <a:close/>
                <a:moveTo>
                  <a:pt x="166" y="27"/>
                </a:moveTo>
                <a:cubicBezTo>
                  <a:pt x="188" y="50"/>
                  <a:pt x="188" y="50"/>
                  <a:pt x="188" y="50"/>
                </a:cubicBezTo>
                <a:cubicBezTo>
                  <a:pt x="166" y="50"/>
                  <a:pt x="166" y="50"/>
                  <a:pt x="166" y="50"/>
                </a:cubicBezTo>
                <a:lnTo>
                  <a:pt x="166" y="27"/>
                </a:lnTo>
                <a:close/>
                <a:moveTo>
                  <a:pt x="198" y="269"/>
                </a:moveTo>
                <a:cubicBezTo>
                  <a:pt x="198" y="271"/>
                  <a:pt x="196" y="272"/>
                  <a:pt x="195" y="272"/>
                </a:cubicBezTo>
                <a:cubicBezTo>
                  <a:pt x="18" y="272"/>
                  <a:pt x="18" y="272"/>
                  <a:pt x="18" y="272"/>
                </a:cubicBezTo>
                <a:cubicBezTo>
                  <a:pt x="16" y="272"/>
                  <a:pt x="15" y="271"/>
                  <a:pt x="15" y="26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6"/>
                  <a:pt x="16" y="15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62"/>
                  <a:pt x="155" y="65"/>
                  <a:pt x="159" y="65"/>
                </a:cubicBezTo>
                <a:cubicBezTo>
                  <a:pt x="198" y="65"/>
                  <a:pt x="198" y="65"/>
                  <a:pt x="198" y="65"/>
                </a:cubicBezTo>
                <a:lnTo>
                  <a:pt x="198" y="269"/>
                </a:lnTo>
                <a:close/>
                <a:moveTo>
                  <a:pt x="41" y="79"/>
                </a:moveTo>
                <a:cubicBezTo>
                  <a:pt x="167" y="79"/>
                  <a:pt x="167" y="79"/>
                  <a:pt x="167" y="79"/>
                </a:cubicBezTo>
                <a:cubicBezTo>
                  <a:pt x="170" y="79"/>
                  <a:pt x="172" y="81"/>
                  <a:pt x="172" y="84"/>
                </a:cubicBezTo>
                <a:cubicBezTo>
                  <a:pt x="172" y="87"/>
                  <a:pt x="170" y="90"/>
                  <a:pt x="167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8" y="90"/>
                  <a:pt x="36" y="87"/>
                  <a:pt x="36" y="84"/>
                </a:cubicBezTo>
                <a:cubicBezTo>
                  <a:pt x="36" y="81"/>
                  <a:pt x="38" y="79"/>
                  <a:pt x="41" y="79"/>
                </a:cubicBezTo>
                <a:close/>
                <a:moveTo>
                  <a:pt x="172" y="121"/>
                </a:moveTo>
                <a:cubicBezTo>
                  <a:pt x="172" y="125"/>
                  <a:pt x="170" y="127"/>
                  <a:pt x="167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7"/>
                  <a:pt x="36" y="125"/>
                  <a:pt x="36" y="121"/>
                </a:cubicBezTo>
                <a:cubicBezTo>
                  <a:pt x="36" y="118"/>
                  <a:pt x="38" y="116"/>
                  <a:pt x="41" y="116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70" y="116"/>
                  <a:pt x="172" y="118"/>
                  <a:pt x="172" y="121"/>
                </a:cubicBezTo>
                <a:close/>
                <a:moveTo>
                  <a:pt x="172" y="157"/>
                </a:moveTo>
                <a:cubicBezTo>
                  <a:pt x="172" y="160"/>
                  <a:pt x="170" y="163"/>
                  <a:pt x="167" y="163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38" y="163"/>
                  <a:pt x="36" y="160"/>
                  <a:pt x="36" y="157"/>
                </a:cubicBezTo>
                <a:cubicBezTo>
                  <a:pt x="36" y="154"/>
                  <a:pt x="38" y="152"/>
                  <a:pt x="41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70" y="152"/>
                  <a:pt x="172" y="154"/>
                  <a:pt x="172" y="157"/>
                </a:cubicBezTo>
                <a:close/>
                <a:moveTo>
                  <a:pt x="172" y="194"/>
                </a:moveTo>
                <a:cubicBezTo>
                  <a:pt x="172" y="197"/>
                  <a:pt x="170" y="199"/>
                  <a:pt x="167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38" y="199"/>
                  <a:pt x="36" y="197"/>
                  <a:pt x="36" y="194"/>
                </a:cubicBezTo>
                <a:cubicBezTo>
                  <a:pt x="36" y="191"/>
                  <a:pt x="38" y="188"/>
                  <a:pt x="4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0" y="188"/>
                  <a:pt x="172" y="191"/>
                  <a:pt x="172" y="1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72E77B0-879F-73C9-EE7D-424FBC70CEBE}"/>
              </a:ext>
            </a:extLst>
          </p:cNvPr>
          <p:cNvSpPr>
            <a:spLocks noEditPoints="1"/>
          </p:cNvSpPr>
          <p:nvPr/>
        </p:nvSpPr>
        <p:spPr bwMode="auto">
          <a:xfrm>
            <a:off x="8885955" y="1438689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4" name="Graphic 33" descr="Coins with solid fill">
            <a:extLst>
              <a:ext uri="{FF2B5EF4-FFF2-40B4-BE49-F238E27FC236}">
                <a16:creationId xmlns:a16="http://schemas.microsoft.com/office/drawing/2014/main" id="{2A8D3163-2519-E9A9-72A3-536EDC660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4037" y="1411420"/>
            <a:ext cx="619521" cy="619521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4A6BE1-8BCF-CCC1-FEF2-7BB4BB76F427}"/>
              </a:ext>
            </a:extLst>
          </p:cNvPr>
          <p:cNvSpPr/>
          <p:nvPr/>
        </p:nvSpPr>
        <p:spPr>
          <a:xfrm>
            <a:off x="-2651760" y="215646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ADB0B15-ADA4-FA1D-1A0C-4C10C8B1A61E}"/>
              </a:ext>
            </a:extLst>
          </p:cNvPr>
          <p:cNvSpPr/>
          <p:nvPr/>
        </p:nvSpPr>
        <p:spPr>
          <a:xfrm>
            <a:off x="3307649" y="4886333"/>
            <a:ext cx="1944359" cy="1140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HEARINGS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 10 and SR 110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J-Turn Public Meeting/Hearings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42F2EF-685A-2D88-3470-37A9ACFF066B}"/>
              </a:ext>
            </a:extLst>
          </p:cNvPr>
          <p:cNvGrpSpPr/>
          <p:nvPr/>
        </p:nvGrpSpPr>
        <p:grpSpPr>
          <a:xfrm rot="10800000">
            <a:off x="4203511" y="3492921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5157782-170A-2EA5-A533-94AB13BB1D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EFB2C4F-409F-DA09-19C6-C2AB69FDE40C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5F6443-86C9-6B33-9AC3-98E2C2FF469F}"/>
              </a:ext>
            </a:extLst>
          </p:cNvPr>
          <p:cNvGrpSpPr/>
          <p:nvPr/>
        </p:nvGrpSpPr>
        <p:grpSpPr>
          <a:xfrm>
            <a:off x="689804" y="3328467"/>
            <a:ext cx="10812392" cy="536182"/>
            <a:chOff x="855216" y="2361597"/>
            <a:chExt cx="9607422" cy="4764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8530DB-A68F-1BD0-7E1F-0C27563AD292}"/>
                </a:ext>
              </a:extLst>
            </p:cNvPr>
            <p:cNvSpPr/>
            <p:nvPr/>
          </p:nvSpPr>
          <p:spPr>
            <a:xfrm>
              <a:off x="4057690" y="2361597"/>
              <a:ext cx="3202474" cy="476429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/>
                <a:t>2017-2019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313589C-9B04-A994-017B-64AFCCD84A81}"/>
                </a:ext>
              </a:extLst>
            </p:cNvPr>
            <p:cNvSpPr/>
            <p:nvPr/>
          </p:nvSpPr>
          <p:spPr>
            <a:xfrm>
              <a:off x="7260164" y="2361597"/>
              <a:ext cx="3202474" cy="4764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/>
                <a:t>2020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DFBCF6D-8935-6728-B1BA-FE63666DA886}"/>
                </a:ext>
              </a:extLst>
            </p:cNvPr>
            <p:cNvSpPr/>
            <p:nvPr/>
          </p:nvSpPr>
          <p:spPr>
            <a:xfrm>
              <a:off x="855216" y="2361597"/>
              <a:ext cx="3202474" cy="476429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400" b="1" dirty="0"/>
                <a:t>2014-2016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0ED9096-184B-7E78-7BDF-84FD2F2660C5}"/>
              </a:ext>
            </a:extLst>
          </p:cNvPr>
          <p:cNvSpPr/>
          <p:nvPr/>
        </p:nvSpPr>
        <p:spPr>
          <a:xfrm>
            <a:off x="1168371" y="2063418"/>
            <a:ext cx="1788240" cy="9279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FAAD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FUNDING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 10 and  SR 110 Safety Funds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3496DC1-9714-4610-9517-683D72F2F780}"/>
              </a:ext>
            </a:extLst>
          </p:cNvPr>
          <p:cNvSpPr/>
          <p:nvPr/>
        </p:nvSpPr>
        <p:spPr>
          <a:xfrm>
            <a:off x="5313363" y="2083812"/>
            <a:ext cx="2117676" cy="9279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PUBLIC FEEDBACK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 10 interchange initiated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2747827-FDEC-2605-D30C-77FD456D4261}"/>
              </a:ext>
            </a:extLst>
          </p:cNvPr>
          <p:cNvGrpSpPr/>
          <p:nvPr/>
        </p:nvGrpSpPr>
        <p:grpSpPr>
          <a:xfrm rot="10800000">
            <a:off x="7226019" y="3494003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B8D72ED-0565-5C60-7F64-1E4504ED0D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C450D82-7F20-B0D9-1809-5267F69C2A7E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7442FFC5-9A57-04B1-F3D7-DA77B786E149}"/>
              </a:ext>
            </a:extLst>
          </p:cNvPr>
          <p:cNvSpPr/>
          <p:nvPr/>
        </p:nvSpPr>
        <p:spPr>
          <a:xfrm>
            <a:off x="6300817" y="4886333"/>
            <a:ext cx="1944359" cy="9279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MAPPING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 10 Interchange Geometry Design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813E361-3A58-4D62-8498-D20A20808964}"/>
              </a:ext>
            </a:extLst>
          </p:cNvPr>
          <p:cNvSpPr/>
          <p:nvPr/>
        </p:nvSpPr>
        <p:spPr>
          <a:xfrm>
            <a:off x="7646030" y="2087513"/>
            <a:ext cx="3021970" cy="930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FEEDBACK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 110 and CR 700 Meeting with 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Fulton County &amp; Amish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4194C6-FFC4-8DF2-79E8-4BB6C4A74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578" y="5083744"/>
            <a:ext cx="555628" cy="578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1E77C-9402-9A11-7BC9-BC94B2F0C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402487-ACC2-4161-9001-774AFA5A01B4}"/>
              </a:ext>
            </a:extLst>
          </p:cNvPr>
          <p:cNvGrpSpPr/>
          <p:nvPr/>
        </p:nvGrpSpPr>
        <p:grpSpPr>
          <a:xfrm rot="10800000">
            <a:off x="6428634" y="3492921"/>
            <a:ext cx="97388" cy="612599"/>
            <a:chOff x="922838" y="1532456"/>
            <a:chExt cx="97388" cy="612599"/>
          </a:xfrm>
          <a:solidFill>
            <a:srgbClr val="003686"/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43BCBA7-37E6-61AC-E737-BD5541F545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5938D954-4AAA-1F23-3A50-DFF57182DEF9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369C017-E091-2662-AE52-C5B925B00C3E}"/>
              </a:ext>
            </a:extLst>
          </p:cNvPr>
          <p:cNvGrpSpPr/>
          <p:nvPr/>
        </p:nvGrpSpPr>
        <p:grpSpPr>
          <a:xfrm>
            <a:off x="6601696" y="3124143"/>
            <a:ext cx="97388" cy="612599"/>
            <a:chOff x="922838" y="1532456"/>
            <a:chExt cx="97388" cy="612599"/>
          </a:xfrm>
          <a:solidFill>
            <a:srgbClr val="003686"/>
          </a:solidFill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083D20-039B-DE0D-6978-75C66142C2F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8BC211D-B5EC-C85B-6BC6-111D992ADD7D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FEC04D-30F7-6BC5-C84E-86343FFD8A89}"/>
              </a:ext>
            </a:extLst>
          </p:cNvPr>
          <p:cNvGrpSpPr/>
          <p:nvPr/>
        </p:nvGrpSpPr>
        <p:grpSpPr>
          <a:xfrm>
            <a:off x="4448757" y="3112459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D4DCAF-6DEB-6AFE-3CA5-1D65BABE278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64FFE0-CE44-D2AF-2919-87194D87DEA4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F3AA04-7493-800D-A4FC-ED4396E53DD6}"/>
              </a:ext>
            </a:extLst>
          </p:cNvPr>
          <p:cNvGrpSpPr/>
          <p:nvPr/>
        </p:nvGrpSpPr>
        <p:grpSpPr>
          <a:xfrm>
            <a:off x="2542202" y="3112458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D85A2B-E3F5-617A-C6BB-445E46286A6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3B044E-9D55-F940-7B6C-F7F0A9FAF9D3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pic>
        <p:nvPicPr>
          <p:cNvPr id="220" name="Picture 3">
            <a:extLst>
              <a:ext uri="{FF2B5EF4-FFF2-40B4-BE49-F238E27FC236}">
                <a16:creationId xmlns:a16="http://schemas.microsoft.com/office/drawing/2014/main" id="{714884D3-4B01-B4F6-C2DC-ED2BA37CB9D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015480" y="132840"/>
            <a:ext cx="613800" cy="613800"/>
          </a:xfrm>
          <a:prstGeom prst="rect">
            <a:avLst/>
          </a:prstGeom>
          <a:ln>
            <a:noFill/>
          </a:ln>
        </p:spPr>
      </p:pic>
      <p:sp>
        <p:nvSpPr>
          <p:cNvPr id="221" name="CustomShape 1">
            <a:extLst>
              <a:ext uri="{FF2B5EF4-FFF2-40B4-BE49-F238E27FC236}">
                <a16:creationId xmlns:a16="http://schemas.microsoft.com/office/drawing/2014/main" id="{5B05BD55-6A17-71D4-68B4-DF43E189A825}"/>
              </a:ext>
            </a:extLst>
          </p:cNvPr>
          <p:cNvSpPr/>
          <p:nvPr/>
        </p:nvSpPr>
        <p:spPr>
          <a:xfrm>
            <a:off x="9596520" y="121680"/>
            <a:ext cx="237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US 31 Corridor projects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in Marshall &amp; Fulton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2" name="CustomShape 2">
            <a:extLst>
              <a:ext uri="{FF2B5EF4-FFF2-40B4-BE49-F238E27FC236}">
                <a16:creationId xmlns:a16="http://schemas.microsoft.com/office/drawing/2014/main" id="{AB0A9CC5-D80F-AE30-25CE-DD6C25B69518}"/>
              </a:ext>
            </a:extLst>
          </p:cNvPr>
          <p:cNvSpPr/>
          <p:nvPr/>
        </p:nvSpPr>
        <p:spPr>
          <a:xfrm>
            <a:off x="185400" y="119160"/>
            <a:ext cx="274284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2060"/>
                </a:solidFill>
                <a:latin typeface="Calibri Light" panose="020F0302020204030204" pitchFamily="34" charset="0"/>
                <a:ea typeface="Calibri Light"/>
                <a:cs typeface="Calibri Light" panose="020F0302020204030204" pitchFamily="34" charset="0"/>
              </a:rPr>
              <a:t>History</a:t>
            </a:r>
            <a:endParaRPr lang="en-US" sz="4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AB24D67-22DD-FBE1-ED1F-8A46DA6CEAC5}"/>
              </a:ext>
            </a:extLst>
          </p:cNvPr>
          <p:cNvSpPr/>
          <p:nvPr/>
        </p:nvSpPr>
        <p:spPr>
          <a:xfrm>
            <a:off x="-2651760" y="215646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E6822D5-3E57-773B-BEF8-ABE6B3DEC8EE}"/>
              </a:ext>
            </a:extLst>
          </p:cNvPr>
          <p:cNvSpPr/>
          <p:nvPr/>
        </p:nvSpPr>
        <p:spPr>
          <a:xfrm>
            <a:off x="3155249" y="4886333"/>
            <a:ext cx="1523431" cy="13535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INDOT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Abbreviated Corridor Report (CR 700 to SR 10)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883C19-489A-C004-6C48-E9672D66DCCA}"/>
              </a:ext>
            </a:extLst>
          </p:cNvPr>
          <p:cNvGrpSpPr/>
          <p:nvPr/>
        </p:nvGrpSpPr>
        <p:grpSpPr>
          <a:xfrm rot="10800000">
            <a:off x="4203511" y="3492921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4F12B1-14AD-33C3-8991-0BB0ACACB75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DCDB59-4CB2-17D5-8920-1D054468748C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7250AC5-FC42-795F-3D0F-DF8C14A6A600}"/>
              </a:ext>
            </a:extLst>
          </p:cNvPr>
          <p:cNvSpPr/>
          <p:nvPr/>
        </p:nvSpPr>
        <p:spPr>
          <a:xfrm>
            <a:off x="1559641" y="1655184"/>
            <a:ext cx="2117676" cy="13565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FAAD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INDOT ANNOUNCES PEL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includes Marshall-Fulton project area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42BA6B4-4D14-A178-771D-F6A0B8880138}"/>
              </a:ext>
            </a:extLst>
          </p:cNvPr>
          <p:cNvSpPr/>
          <p:nvPr/>
        </p:nvSpPr>
        <p:spPr>
          <a:xfrm>
            <a:off x="3886777" y="1655184"/>
            <a:ext cx="2456415" cy="13565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PEL STUDIES START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Vision/scoping 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Information Meeting 1 Launch of propelus30.com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1BF3412-C8F3-D60D-E95B-D703B5E984AD}"/>
              </a:ext>
            </a:extLst>
          </p:cNvPr>
          <p:cNvGrpSpPr/>
          <p:nvPr/>
        </p:nvGrpSpPr>
        <p:grpSpPr>
          <a:xfrm rot="10800000">
            <a:off x="5491094" y="3494003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923CEF7-693A-C3CF-C9F8-0AF973F543B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F0CEDBB-723E-0A8A-F32E-2442A74D5BD1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9D6F2490-64E6-9293-D5F5-6FA6B03F4502}"/>
              </a:ext>
            </a:extLst>
          </p:cNvPr>
          <p:cNvSpPr/>
          <p:nvPr/>
        </p:nvSpPr>
        <p:spPr>
          <a:xfrm>
            <a:off x="4899967" y="4886333"/>
            <a:ext cx="1279640" cy="13417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RFP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for proposals (all)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6CC44309-4934-5427-C905-62BCF92E5D68}"/>
              </a:ext>
            </a:extLst>
          </p:cNvPr>
          <p:cNvSpPr/>
          <p:nvPr/>
        </p:nvSpPr>
        <p:spPr>
          <a:xfrm>
            <a:off x="6552513" y="1657302"/>
            <a:ext cx="4328847" cy="13565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6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PEL REPORTS &amp; PUBLIC FEEDBACK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 Ground Cultural Resource Memo, Purpose and Need, Public Information Meeting 2, Draft Environmental Constraints Report, Draft Universe of Alternatives Screening, Level 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E82700-C979-8050-ADFB-4C0AC8F57CC3}"/>
              </a:ext>
            </a:extLst>
          </p:cNvPr>
          <p:cNvGrpSpPr/>
          <p:nvPr/>
        </p:nvGrpSpPr>
        <p:grpSpPr>
          <a:xfrm>
            <a:off x="708661" y="3328467"/>
            <a:ext cx="10793536" cy="536182"/>
            <a:chOff x="1516855" y="3328467"/>
            <a:chExt cx="9985341" cy="5361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074B27-4D5E-4C50-50CD-3AF64F5DC059}"/>
                </a:ext>
              </a:extLst>
            </p:cNvPr>
            <p:cNvSpPr/>
            <p:nvPr/>
          </p:nvSpPr>
          <p:spPr>
            <a:xfrm>
              <a:off x="6511226" y="3328467"/>
              <a:ext cx="2495486" cy="536182"/>
            </a:xfrm>
            <a:prstGeom prst="rect">
              <a:avLst/>
            </a:prstGeom>
            <a:solidFill>
              <a:srgbClr val="00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/>
                <a:t>2023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04BD53-9005-D757-49C4-3D3BE77C5597}"/>
                </a:ext>
              </a:extLst>
            </p:cNvPr>
            <p:cNvSpPr/>
            <p:nvPr/>
          </p:nvSpPr>
          <p:spPr>
            <a:xfrm>
              <a:off x="9006710" y="3328467"/>
              <a:ext cx="2495486" cy="5361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/>
                <a:t>2024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7796331-C53B-0B0E-565D-68AC9A82F6E5}"/>
                </a:ext>
              </a:extLst>
            </p:cNvPr>
            <p:cNvSpPr/>
            <p:nvPr/>
          </p:nvSpPr>
          <p:spPr>
            <a:xfrm>
              <a:off x="4015740" y="3328467"/>
              <a:ext cx="2495486" cy="536182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400" b="1" dirty="0"/>
                <a:t>2022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F95DD0-4E6B-18F8-4ED7-A84F892B539E}"/>
                </a:ext>
              </a:extLst>
            </p:cNvPr>
            <p:cNvSpPr/>
            <p:nvPr/>
          </p:nvSpPr>
          <p:spPr>
            <a:xfrm>
              <a:off x="1516855" y="3328467"/>
              <a:ext cx="2495486" cy="536182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E234A4-74EC-3368-F0F0-8419CF9C4C77}"/>
              </a:ext>
            </a:extLst>
          </p:cNvPr>
          <p:cNvSpPr/>
          <p:nvPr/>
        </p:nvSpPr>
        <p:spPr>
          <a:xfrm>
            <a:off x="1273796" y="4886333"/>
            <a:ext cx="1522930" cy="1140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HEARINGS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Study: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Report for SR 10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FECD41-CE5E-851A-26EE-1493FF362853}"/>
              </a:ext>
            </a:extLst>
          </p:cNvPr>
          <p:cNvGrpSpPr/>
          <p:nvPr/>
        </p:nvGrpSpPr>
        <p:grpSpPr>
          <a:xfrm rot="10800000">
            <a:off x="1130910" y="3492921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3BEFF0-709D-309D-2A4D-3534C972A9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E24DDF-A8D9-8879-65F7-FB901EA32F72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FAEB3E-B75C-7B16-1F53-8568757C0AF0}"/>
              </a:ext>
            </a:extLst>
          </p:cNvPr>
          <p:cNvGrpSpPr/>
          <p:nvPr/>
        </p:nvGrpSpPr>
        <p:grpSpPr>
          <a:xfrm>
            <a:off x="1382115" y="4291300"/>
            <a:ext cx="482327" cy="456408"/>
            <a:chOff x="4945063" y="2254250"/>
            <a:chExt cx="679450" cy="642938"/>
          </a:xfrm>
          <a:solidFill>
            <a:srgbClr val="8FAADC"/>
          </a:solidFill>
        </p:grpSpPr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7136753-3188-87E1-CF19-A32C5FFD8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2511425"/>
              <a:ext cx="193675" cy="385763"/>
            </a:xfrm>
            <a:custGeom>
              <a:avLst/>
              <a:gdLst>
                <a:gd name="T0" fmla="*/ 49 w 64"/>
                <a:gd name="T1" fmla="*/ 15 h 128"/>
                <a:gd name="T2" fmla="*/ 49 w 64"/>
                <a:gd name="T3" fmla="*/ 54 h 128"/>
                <a:gd name="T4" fmla="*/ 15 w 64"/>
                <a:gd name="T5" fmla="*/ 54 h 128"/>
                <a:gd name="T6" fmla="*/ 15 w 64"/>
                <a:gd name="T7" fmla="*/ 15 h 128"/>
                <a:gd name="T8" fmla="*/ 49 w 64"/>
                <a:gd name="T9" fmla="*/ 15 h 128"/>
                <a:gd name="T10" fmla="*/ 59 w 64"/>
                <a:gd name="T11" fmla="*/ 0 h 128"/>
                <a:gd name="T12" fmla="*/ 5 w 64"/>
                <a:gd name="T13" fmla="*/ 0 h 128"/>
                <a:gd name="T14" fmla="*/ 0 w 64"/>
                <a:gd name="T15" fmla="*/ 5 h 128"/>
                <a:gd name="T16" fmla="*/ 0 w 64"/>
                <a:gd name="T17" fmla="*/ 123 h 128"/>
                <a:gd name="T18" fmla="*/ 5 w 64"/>
                <a:gd name="T19" fmla="*/ 128 h 128"/>
                <a:gd name="T20" fmla="*/ 59 w 64"/>
                <a:gd name="T21" fmla="*/ 128 h 128"/>
                <a:gd name="T22" fmla="*/ 64 w 64"/>
                <a:gd name="T23" fmla="*/ 123 h 128"/>
                <a:gd name="T24" fmla="*/ 64 w 64"/>
                <a:gd name="T25" fmla="*/ 5 h 128"/>
                <a:gd name="T26" fmla="*/ 59 w 6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28">
                  <a:moveTo>
                    <a:pt x="49" y="15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6"/>
                    <a:pt x="2" y="128"/>
                    <a:pt x="5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2" y="128"/>
                    <a:pt x="64" y="126"/>
                    <a:pt x="64" y="1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7EAC58D-B15E-3383-6238-8E08DED25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417763"/>
              <a:ext cx="193675" cy="479425"/>
            </a:xfrm>
            <a:custGeom>
              <a:avLst/>
              <a:gdLst>
                <a:gd name="T0" fmla="*/ 49 w 64"/>
                <a:gd name="T1" fmla="*/ 15 h 159"/>
                <a:gd name="T2" fmla="*/ 49 w 64"/>
                <a:gd name="T3" fmla="*/ 95 h 159"/>
                <a:gd name="T4" fmla="*/ 15 w 64"/>
                <a:gd name="T5" fmla="*/ 95 h 159"/>
                <a:gd name="T6" fmla="*/ 15 w 64"/>
                <a:gd name="T7" fmla="*/ 15 h 159"/>
                <a:gd name="T8" fmla="*/ 49 w 64"/>
                <a:gd name="T9" fmla="*/ 15 h 159"/>
                <a:gd name="T10" fmla="*/ 59 w 64"/>
                <a:gd name="T11" fmla="*/ 0 h 159"/>
                <a:gd name="T12" fmla="*/ 5 w 64"/>
                <a:gd name="T13" fmla="*/ 0 h 159"/>
                <a:gd name="T14" fmla="*/ 0 w 64"/>
                <a:gd name="T15" fmla="*/ 5 h 159"/>
                <a:gd name="T16" fmla="*/ 0 w 64"/>
                <a:gd name="T17" fmla="*/ 154 h 159"/>
                <a:gd name="T18" fmla="*/ 5 w 64"/>
                <a:gd name="T19" fmla="*/ 159 h 159"/>
                <a:gd name="T20" fmla="*/ 59 w 64"/>
                <a:gd name="T21" fmla="*/ 159 h 159"/>
                <a:gd name="T22" fmla="*/ 64 w 64"/>
                <a:gd name="T23" fmla="*/ 154 h 159"/>
                <a:gd name="T24" fmla="*/ 64 w 64"/>
                <a:gd name="T25" fmla="*/ 5 h 159"/>
                <a:gd name="T26" fmla="*/ 59 w 64"/>
                <a:gd name="T2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9">
                  <a:moveTo>
                    <a:pt x="49" y="1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5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2" y="159"/>
                    <a:pt x="64" y="157"/>
                    <a:pt x="64" y="15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E94DD73-2D92-45F5-4A0C-02F817A2B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2254250"/>
              <a:ext cx="196850" cy="642938"/>
            </a:xfrm>
            <a:custGeom>
              <a:avLst/>
              <a:gdLst>
                <a:gd name="T0" fmla="*/ 49 w 65"/>
                <a:gd name="T1" fmla="*/ 16 h 213"/>
                <a:gd name="T2" fmla="*/ 49 w 65"/>
                <a:gd name="T3" fmla="*/ 114 h 213"/>
                <a:gd name="T4" fmla="*/ 16 w 65"/>
                <a:gd name="T5" fmla="*/ 114 h 213"/>
                <a:gd name="T6" fmla="*/ 16 w 65"/>
                <a:gd name="T7" fmla="*/ 16 h 213"/>
                <a:gd name="T8" fmla="*/ 49 w 65"/>
                <a:gd name="T9" fmla="*/ 16 h 213"/>
                <a:gd name="T10" fmla="*/ 60 w 65"/>
                <a:gd name="T11" fmla="*/ 0 h 213"/>
                <a:gd name="T12" fmla="*/ 5 w 65"/>
                <a:gd name="T13" fmla="*/ 0 h 213"/>
                <a:gd name="T14" fmla="*/ 0 w 65"/>
                <a:gd name="T15" fmla="*/ 5 h 213"/>
                <a:gd name="T16" fmla="*/ 0 w 65"/>
                <a:gd name="T17" fmla="*/ 208 h 213"/>
                <a:gd name="T18" fmla="*/ 5 w 65"/>
                <a:gd name="T19" fmla="*/ 213 h 213"/>
                <a:gd name="T20" fmla="*/ 60 w 65"/>
                <a:gd name="T21" fmla="*/ 213 h 213"/>
                <a:gd name="T22" fmla="*/ 65 w 65"/>
                <a:gd name="T23" fmla="*/ 208 h 213"/>
                <a:gd name="T24" fmla="*/ 65 w 65"/>
                <a:gd name="T25" fmla="*/ 5 h 213"/>
                <a:gd name="T26" fmla="*/ 60 w 65"/>
                <a:gd name="T2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213">
                  <a:moveTo>
                    <a:pt x="49" y="16"/>
                  </a:moveTo>
                  <a:cubicBezTo>
                    <a:pt x="49" y="114"/>
                    <a:pt x="49" y="114"/>
                    <a:pt x="49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9" y="16"/>
                    <a:pt x="49" y="16"/>
                    <a:pt x="49" y="16"/>
                  </a:cubicBezTo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3" y="213"/>
                    <a:pt x="5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2" y="213"/>
                    <a:pt x="65" y="210"/>
                    <a:pt x="65" y="208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3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E6787B43-6522-9C8E-FC9B-ED2F7FD5D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2511425"/>
              <a:ext cx="193675" cy="385763"/>
            </a:xfrm>
            <a:custGeom>
              <a:avLst/>
              <a:gdLst>
                <a:gd name="T0" fmla="*/ 49 w 64"/>
                <a:gd name="T1" fmla="*/ 15 h 128"/>
                <a:gd name="T2" fmla="*/ 49 w 64"/>
                <a:gd name="T3" fmla="*/ 54 h 128"/>
                <a:gd name="T4" fmla="*/ 15 w 64"/>
                <a:gd name="T5" fmla="*/ 54 h 128"/>
                <a:gd name="T6" fmla="*/ 15 w 64"/>
                <a:gd name="T7" fmla="*/ 15 h 128"/>
                <a:gd name="T8" fmla="*/ 49 w 64"/>
                <a:gd name="T9" fmla="*/ 15 h 128"/>
                <a:gd name="T10" fmla="*/ 59 w 64"/>
                <a:gd name="T11" fmla="*/ 0 h 128"/>
                <a:gd name="T12" fmla="*/ 5 w 64"/>
                <a:gd name="T13" fmla="*/ 0 h 128"/>
                <a:gd name="T14" fmla="*/ 0 w 64"/>
                <a:gd name="T15" fmla="*/ 5 h 128"/>
                <a:gd name="T16" fmla="*/ 0 w 64"/>
                <a:gd name="T17" fmla="*/ 123 h 128"/>
                <a:gd name="T18" fmla="*/ 5 w 64"/>
                <a:gd name="T19" fmla="*/ 128 h 128"/>
                <a:gd name="T20" fmla="*/ 59 w 64"/>
                <a:gd name="T21" fmla="*/ 128 h 128"/>
                <a:gd name="T22" fmla="*/ 64 w 64"/>
                <a:gd name="T23" fmla="*/ 123 h 128"/>
                <a:gd name="T24" fmla="*/ 64 w 64"/>
                <a:gd name="T25" fmla="*/ 5 h 128"/>
                <a:gd name="T26" fmla="*/ 59 w 6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28">
                  <a:moveTo>
                    <a:pt x="49" y="15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6"/>
                    <a:pt x="2" y="128"/>
                    <a:pt x="5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2" y="128"/>
                    <a:pt x="64" y="126"/>
                    <a:pt x="64" y="1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82DE361-8983-B95B-9F36-0EDBF1983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417763"/>
              <a:ext cx="193675" cy="479425"/>
            </a:xfrm>
            <a:custGeom>
              <a:avLst/>
              <a:gdLst>
                <a:gd name="T0" fmla="*/ 49 w 64"/>
                <a:gd name="T1" fmla="*/ 15 h 159"/>
                <a:gd name="T2" fmla="*/ 49 w 64"/>
                <a:gd name="T3" fmla="*/ 95 h 159"/>
                <a:gd name="T4" fmla="*/ 15 w 64"/>
                <a:gd name="T5" fmla="*/ 95 h 159"/>
                <a:gd name="T6" fmla="*/ 15 w 64"/>
                <a:gd name="T7" fmla="*/ 15 h 159"/>
                <a:gd name="T8" fmla="*/ 49 w 64"/>
                <a:gd name="T9" fmla="*/ 15 h 159"/>
                <a:gd name="T10" fmla="*/ 59 w 64"/>
                <a:gd name="T11" fmla="*/ 0 h 159"/>
                <a:gd name="T12" fmla="*/ 5 w 64"/>
                <a:gd name="T13" fmla="*/ 0 h 159"/>
                <a:gd name="T14" fmla="*/ 0 w 64"/>
                <a:gd name="T15" fmla="*/ 5 h 159"/>
                <a:gd name="T16" fmla="*/ 0 w 64"/>
                <a:gd name="T17" fmla="*/ 154 h 159"/>
                <a:gd name="T18" fmla="*/ 5 w 64"/>
                <a:gd name="T19" fmla="*/ 159 h 159"/>
                <a:gd name="T20" fmla="*/ 59 w 64"/>
                <a:gd name="T21" fmla="*/ 159 h 159"/>
                <a:gd name="T22" fmla="*/ 64 w 64"/>
                <a:gd name="T23" fmla="*/ 154 h 159"/>
                <a:gd name="T24" fmla="*/ 64 w 64"/>
                <a:gd name="T25" fmla="*/ 5 h 159"/>
                <a:gd name="T26" fmla="*/ 59 w 64"/>
                <a:gd name="T2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9">
                  <a:moveTo>
                    <a:pt x="49" y="1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5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2" y="159"/>
                    <a:pt x="64" y="157"/>
                    <a:pt x="64" y="15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20041436-22F8-688C-A877-7C3503CD2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2254250"/>
              <a:ext cx="196850" cy="642938"/>
            </a:xfrm>
            <a:custGeom>
              <a:avLst/>
              <a:gdLst>
                <a:gd name="T0" fmla="*/ 49 w 65"/>
                <a:gd name="T1" fmla="*/ 16 h 213"/>
                <a:gd name="T2" fmla="*/ 49 w 65"/>
                <a:gd name="T3" fmla="*/ 114 h 213"/>
                <a:gd name="T4" fmla="*/ 16 w 65"/>
                <a:gd name="T5" fmla="*/ 114 h 213"/>
                <a:gd name="T6" fmla="*/ 16 w 65"/>
                <a:gd name="T7" fmla="*/ 16 h 213"/>
                <a:gd name="T8" fmla="*/ 49 w 65"/>
                <a:gd name="T9" fmla="*/ 16 h 213"/>
                <a:gd name="T10" fmla="*/ 60 w 65"/>
                <a:gd name="T11" fmla="*/ 0 h 213"/>
                <a:gd name="T12" fmla="*/ 5 w 65"/>
                <a:gd name="T13" fmla="*/ 0 h 213"/>
                <a:gd name="T14" fmla="*/ 0 w 65"/>
                <a:gd name="T15" fmla="*/ 5 h 213"/>
                <a:gd name="T16" fmla="*/ 0 w 65"/>
                <a:gd name="T17" fmla="*/ 208 h 213"/>
                <a:gd name="T18" fmla="*/ 5 w 65"/>
                <a:gd name="T19" fmla="*/ 213 h 213"/>
                <a:gd name="T20" fmla="*/ 60 w 65"/>
                <a:gd name="T21" fmla="*/ 213 h 213"/>
                <a:gd name="T22" fmla="*/ 65 w 65"/>
                <a:gd name="T23" fmla="*/ 208 h 213"/>
                <a:gd name="T24" fmla="*/ 65 w 65"/>
                <a:gd name="T25" fmla="*/ 5 h 213"/>
                <a:gd name="T26" fmla="*/ 60 w 65"/>
                <a:gd name="T2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213">
                  <a:moveTo>
                    <a:pt x="49" y="16"/>
                  </a:moveTo>
                  <a:cubicBezTo>
                    <a:pt x="49" y="114"/>
                    <a:pt x="49" y="114"/>
                    <a:pt x="49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9" y="16"/>
                    <a:pt x="49" y="16"/>
                    <a:pt x="49" y="16"/>
                  </a:cubicBezTo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3" y="213"/>
                    <a:pt x="5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2" y="213"/>
                    <a:pt x="65" y="210"/>
                    <a:pt x="65" y="208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3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3" name="Graphic 62" descr="Coins with solid fill">
            <a:extLst>
              <a:ext uri="{FF2B5EF4-FFF2-40B4-BE49-F238E27FC236}">
                <a16:creationId xmlns:a16="http://schemas.microsoft.com/office/drawing/2014/main" id="{A7458912-0E9C-F792-CDA0-15D126687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2478" y="4239888"/>
            <a:ext cx="619521" cy="619521"/>
          </a:xfrm>
          <a:prstGeom prst="rect">
            <a:avLst/>
          </a:prstGeom>
        </p:spPr>
      </p:pic>
      <p:sp>
        <p:nvSpPr>
          <p:cNvPr id="196" name="Freeform 19">
            <a:extLst>
              <a:ext uri="{FF2B5EF4-FFF2-40B4-BE49-F238E27FC236}">
                <a16:creationId xmlns:a16="http://schemas.microsoft.com/office/drawing/2014/main" id="{FEF7AFD2-FAD4-FF71-4FB9-A00C8D99E58C}"/>
              </a:ext>
            </a:extLst>
          </p:cNvPr>
          <p:cNvSpPr>
            <a:spLocks noEditPoints="1"/>
          </p:cNvSpPr>
          <p:nvPr/>
        </p:nvSpPr>
        <p:spPr bwMode="auto">
          <a:xfrm>
            <a:off x="5286856" y="4268365"/>
            <a:ext cx="503063" cy="501868"/>
          </a:xfrm>
          <a:custGeom>
            <a:avLst/>
            <a:gdLst>
              <a:gd name="T0" fmla="*/ 368 w 421"/>
              <a:gd name="T1" fmla="*/ 104 h 420"/>
              <a:gd name="T2" fmla="*/ 316 w 421"/>
              <a:gd name="T3" fmla="*/ 104 h 420"/>
              <a:gd name="T4" fmla="*/ 368 w 421"/>
              <a:gd name="T5" fmla="*/ 53 h 420"/>
              <a:gd name="T6" fmla="*/ 316 w 421"/>
              <a:gd name="T7" fmla="*/ 0 h 420"/>
              <a:gd name="T8" fmla="*/ 244 w 421"/>
              <a:gd name="T9" fmla="*/ 0 h 420"/>
              <a:gd name="T10" fmla="*/ 295 w 421"/>
              <a:gd name="T11" fmla="*/ 51 h 420"/>
              <a:gd name="T12" fmla="*/ 242 w 421"/>
              <a:gd name="T13" fmla="*/ 104 h 420"/>
              <a:gd name="T14" fmla="*/ 179 w 421"/>
              <a:gd name="T15" fmla="*/ 104 h 420"/>
              <a:gd name="T16" fmla="*/ 233 w 421"/>
              <a:gd name="T17" fmla="*/ 53 h 420"/>
              <a:gd name="T18" fmla="*/ 181 w 421"/>
              <a:gd name="T19" fmla="*/ 0 h 420"/>
              <a:gd name="T20" fmla="*/ 105 w 421"/>
              <a:gd name="T21" fmla="*/ 0 h 420"/>
              <a:gd name="T22" fmla="*/ 158 w 421"/>
              <a:gd name="T23" fmla="*/ 51 h 420"/>
              <a:gd name="T24" fmla="*/ 105 w 421"/>
              <a:gd name="T25" fmla="*/ 104 h 420"/>
              <a:gd name="T26" fmla="*/ 52 w 421"/>
              <a:gd name="T27" fmla="*/ 104 h 420"/>
              <a:gd name="T28" fmla="*/ 105 w 421"/>
              <a:gd name="T29" fmla="*/ 53 h 420"/>
              <a:gd name="T30" fmla="*/ 52 w 421"/>
              <a:gd name="T31" fmla="*/ 0 h 420"/>
              <a:gd name="T32" fmla="*/ 0 w 421"/>
              <a:gd name="T33" fmla="*/ 0 h 420"/>
              <a:gd name="T34" fmla="*/ 0 w 421"/>
              <a:gd name="T35" fmla="*/ 420 h 420"/>
              <a:gd name="T36" fmla="*/ 421 w 421"/>
              <a:gd name="T37" fmla="*/ 420 h 420"/>
              <a:gd name="T38" fmla="*/ 421 w 421"/>
              <a:gd name="T39" fmla="*/ 0 h 420"/>
              <a:gd name="T40" fmla="*/ 370 w 421"/>
              <a:gd name="T41" fmla="*/ 0 h 420"/>
              <a:gd name="T42" fmla="*/ 421 w 421"/>
              <a:gd name="T43" fmla="*/ 51 h 420"/>
              <a:gd name="T44" fmla="*/ 368 w 421"/>
              <a:gd name="T45" fmla="*/ 104 h 420"/>
              <a:gd name="T46" fmla="*/ 368 w 421"/>
              <a:gd name="T47" fmla="*/ 367 h 420"/>
              <a:gd name="T48" fmla="*/ 52 w 421"/>
              <a:gd name="T49" fmla="*/ 367 h 420"/>
              <a:gd name="T50" fmla="*/ 52 w 421"/>
              <a:gd name="T51" fmla="*/ 314 h 420"/>
              <a:gd name="T52" fmla="*/ 368 w 421"/>
              <a:gd name="T53" fmla="*/ 314 h 420"/>
              <a:gd name="T54" fmla="*/ 368 w 421"/>
              <a:gd name="T55" fmla="*/ 367 h 420"/>
              <a:gd name="T56" fmla="*/ 368 w 421"/>
              <a:gd name="T57" fmla="*/ 262 h 420"/>
              <a:gd name="T58" fmla="*/ 52 w 421"/>
              <a:gd name="T59" fmla="*/ 262 h 420"/>
              <a:gd name="T60" fmla="*/ 52 w 421"/>
              <a:gd name="T61" fmla="*/ 209 h 420"/>
              <a:gd name="T62" fmla="*/ 368 w 421"/>
              <a:gd name="T63" fmla="*/ 209 h 420"/>
              <a:gd name="T64" fmla="*/ 368 w 421"/>
              <a:gd name="T65" fmla="*/ 26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1" h="420">
                <a:moveTo>
                  <a:pt x="368" y="104"/>
                </a:moveTo>
                <a:lnTo>
                  <a:pt x="316" y="104"/>
                </a:lnTo>
                <a:lnTo>
                  <a:pt x="368" y="53"/>
                </a:lnTo>
                <a:lnTo>
                  <a:pt x="316" y="0"/>
                </a:lnTo>
                <a:lnTo>
                  <a:pt x="244" y="0"/>
                </a:lnTo>
                <a:lnTo>
                  <a:pt x="295" y="51"/>
                </a:lnTo>
                <a:lnTo>
                  <a:pt x="242" y="104"/>
                </a:lnTo>
                <a:lnTo>
                  <a:pt x="179" y="104"/>
                </a:lnTo>
                <a:lnTo>
                  <a:pt x="233" y="53"/>
                </a:lnTo>
                <a:lnTo>
                  <a:pt x="181" y="0"/>
                </a:lnTo>
                <a:lnTo>
                  <a:pt x="105" y="0"/>
                </a:lnTo>
                <a:lnTo>
                  <a:pt x="158" y="51"/>
                </a:lnTo>
                <a:lnTo>
                  <a:pt x="105" y="104"/>
                </a:lnTo>
                <a:lnTo>
                  <a:pt x="52" y="104"/>
                </a:lnTo>
                <a:lnTo>
                  <a:pt x="105" y="53"/>
                </a:lnTo>
                <a:lnTo>
                  <a:pt x="52" y="0"/>
                </a:lnTo>
                <a:lnTo>
                  <a:pt x="0" y="0"/>
                </a:lnTo>
                <a:lnTo>
                  <a:pt x="0" y="420"/>
                </a:lnTo>
                <a:lnTo>
                  <a:pt x="421" y="420"/>
                </a:lnTo>
                <a:lnTo>
                  <a:pt x="421" y="0"/>
                </a:lnTo>
                <a:lnTo>
                  <a:pt x="370" y="0"/>
                </a:lnTo>
                <a:lnTo>
                  <a:pt x="421" y="51"/>
                </a:lnTo>
                <a:lnTo>
                  <a:pt x="368" y="104"/>
                </a:lnTo>
                <a:close/>
                <a:moveTo>
                  <a:pt x="368" y="367"/>
                </a:moveTo>
                <a:lnTo>
                  <a:pt x="52" y="367"/>
                </a:lnTo>
                <a:lnTo>
                  <a:pt x="52" y="314"/>
                </a:lnTo>
                <a:lnTo>
                  <a:pt x="368" y="314"/>
                </a:lnTo>
                <a:lnTo>
                  <a:pt x="368" y="367"/>
                </a:lnTo>
                <a:close/>
                <a:moveTo>
                  <a:pt x="368" y="262"/>
                </a:moveTo>
                <a:lnTo>
                  <a:pt x="52" y="262"/>
                </a:lnTo>
                <a:lnTo>
                  <a:pt x="52" y="209"/>
                </a:lnTo>
                <a:lnTo>
                  <a:pt x="368" y="209"/>
                </a:lnTo>
                <a:lnTo>
                  <a:pt x="368" y="26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9">
            <a:extLst>
              <a:ext uri="{FF2B5EF4-FFF2-40B4-BE49-F238E27FC236}">
                <a16:creationId xmlns:a16="http://schemas.microsoft.com/office/drawing/2014/main" id="{A92FE174-A922-B291-D7F8-E59D3E83FB52}"/>
              </a:ext>
            </a:extLst>
          </p:cNvPr>
          <p:cNvSpPr>
            <a:spLocks noEditPoints="1"/>
          </p:cNvSpPr>
          <p:nvPr/>
        </p:nvSpPr>
        <p:spPr bwMode="auto">
          <a:xfrm>
            <a:off x="4863452" y="1031724"/>
            <a:ext cx="503063" cy="501868"/>
          </a:xfrm>
          <a:custGeom>
            <a:avLst/>
            <a:gdLst>
              <a:gd name="T0" fmla="*/ 368 w 421"/>
              <a:gd name="T1" fmla="*/ 104 h 420"/>
              <a:gd name="T2" fmla="*/ 316 w 421"/>
              <a:gd name="T3" fmla="*/ 104 h 420"/>
              <a:gd name="T4" fmla="*/ 368 w 421"/>
              <a:gd name="T5" fmla="*/ 53 h 420"/>
              <a:gd name="T6" fmla="*/ 316 w 421"/>
              <a:gd name="T7" fmla="*/ 0 h 420"/>
              <a:gd name="T8" fmla="*/ 244 w 421"/>
              <a:gd name="T9" fmla="*/ 0 h 420"/>
              <a:gd name="T10" fmla="*/ 295 w 421"/>
              <a:gd name="T11" fmla="*/ 51 h 420"/>
              <a:gd name="T12" fmla="*/ 242 w 421"/>
              <a:gd name="T13" fmla="*/ 104 h 420"/>
              <a:gd name="T14" fmla="*/ 179 w 421"/>
              <a:gd name="T15" fmla="*/ 104 h 420"/>
              <a:gd name="T16" fmla="*/ 233 w 421"/>
              <a:gd name="T17" fmla="*/ 53 h 420"/>
              <a:gd name="T18" fmla="*/ 181 w 421"/>
              <a:gd name="T19" fmla="*/ 0 h 420"/>
              <a:gd name="T20" fmla="*/ 105 w 421"/>
              <a:gd name="T21" fmla="*/ 0 h 420"/>
              <a:gd name="T22" fmla="*/ 158 w 421"/>
              <a:gd name="T23" fmla="*/ 51 h 420"/>
              <a:gd name="T24" fmla="*/ 105 w 421"/>
              <a:gd name="T25" fmla="*/ 104 h 420"/>
              <a:gd name="T26" fmla="*/ 52 w 421"/>
              <a:gd name="T27" fmla="*/ 104 h 420"/>
              <a:gd name="T28" fmla="*/ 105 w 421"/>
              <a:gd name="T29" fmla="*/ 53 h 420"/>
              <a:gd name="T30" fmla="*/ 52 w 421"/>
              <a:gd name="T31" fmla="*/ 0 h 420"/>
              <a:gd name="T32" fmla="*/ 0 w 421"/>
              <a:gd name="T33" fmla="*/ 0 h 420"/>
              <a:gd name="T34" fmla="*/ 0 w 421"/>
              <a:gd name="T35" fmla="*/ 420 h 420"/>
              <a:gd name="T36" fmla="*/ 421 w 421"/>
              <a:gd name="T37" fmla="*/ 420 h 420"/>
              <a:gd name="T38" fmla="*/ 421 w 421"/>
              <a:gd name="T39" fmla="*/ 0 h 420"/>
              <a:gd name="T40" fmla="*/ 370 w 421"/>
              <a:gd name="T41" fmla="*/ 0 h 420"/>
              <a:gd name="T42" fmla="*/ 421 w 421"/>
              <a:gd name="T43" fmla="*/ 51 h 420"/>
              <a:gd name="T44" fmla="*/ 368 w 421"/>
              <a:gd name="T45" fmla="*/ 104 h 420"/>
              <a:gd name="T46" fmla="*/ 368 w 421"/>
              <a:gd name="T47" fmla="*/ 367 h 420"/>
              <a:gd name="T48" fmla="*/ 52 w 421"/>
              <a:gd name="T49" fmla="*/ 367 h 420"/>
              <a:gd name="T50" fmla="*/ 52 w 421"/>
              <a:gd name="T51" fmla="*/ 314 h 420"/>
              <a:gd name="T52" fmla="*/ 368 w 421"/>
              <a:gd name="T53" fmla="*/ 314 h 420"/>
              <a:gd name="T54" fmla="*/ 368 w 421"/>
              <a:gd name="T55" fmla="*/ 367 h 420"/>
              <a:gd name="T56" fmla="*/ 368 w 421"/>
              <a:gd name="T57" fmla="*/ 262 h 420"/>
              <a:gd name="T58" fmla="*/ 52 w 421"/>
              <a:gd name="T59" fmla="*/ 262 h 420"/>
              <a:gd name="T60" fmla="*/ 52 w 421"/>
              <a:gd name="T61" fmla="*/ 209 h 420"/>
              <a:gd name="T62" fmla="*/ 368 w 421"/>
              <a:gd name="T63" fmla="*/ 209 h 420"/>
              <a:gd name="T64" fmla="*/ 368 w 421"/>
              <a:gd name="T65" fmla="*/ 26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1" h="420">
                <a:moveTo>
                  <a:pt x="368" y="104"/>
                </a:moveTo>
                <a:lnTo>
                  <a:pt x="316" y="104"/>
                </a:lnTo>
                <a:lnTo>
                  <a:pt x="368" y="53"/>
                </a:lnTo>
                <a:lnTo>
                  <a:pt x="316" y="0"/>
                </a:lnTo>
                <a:lnTo>
                  <a:pt x="244" y="0"/>
                </a:lnTo>
                <a:lnTo>
                  <a:pt x="295" y="51"/>
                </a:lnTo>
                <a:lnTo>
                  <a:pt x="242" y="104"/>
                </a:lnTo>
                <a:lnTo>
                  <a:pt x="179" y="104"/>
                </a:lnTo>
                <a:lnTo>
                  <a:pt x="233" y="53"/>
                </a:lnTo>
                <a:lnTo>
                  <a:pt x="181" y="0"/>
                </a:lnTo>
                <a:lnTo>
                  <a:pt x="105" y="0"/>
                </a:lnTo>
                <a:lnTo>
                  <a:pt x="158" y="51"/>
                </a:lnTo>
                <a:lnTo>
                  <a:pt x="105" y="104"/>
                </a:lnTo>
                <a:lnTo>
                  <a:pt x="52" y="104"/>
                </a:lnTo>
                <a:lnTo>
                  <a:pt x="105" y="53"/>
                </a:lnTo>
                <a:lnTo>
                  <a:pt x="52" y="0"/>
                </a:lnTo>
                <a:lnTo>
                  <a:pt x="0" y="0"/>
                </a:lnTo>
                <a:lnTo>
                  <a:pt x="0" y="420"/>
                </a:lnTo>
                <a:lnTo>
                  <a:pt x="421" y="420"/>
                </a:lnTo>
                <a:lnTo>
                  <a:pt x="421" y="0"/>
                </a:lnTo>
                <a:lnTo>
                  <a:pt x="370" y="0"/>
                </a:lnTo>
                <a:lnTo>
                  <a:pt x="421" y="51"/>
                </a:lnTo>
                <a:lnTo>
                  <a:pt x="368" y="104"/>
                </a:lnTo>
                <a:close/>
                <a:moveTo>
                  <a:pt x="368" y="367"/>
                </a:moveTo>
                <a:lnTo>
                  <a:pt x="52" y="367"/>
                </a:lnTo>
                <a:lnTo>
                  <a:pt x="52" y="314"/>
                </a:lnTo>
                <a:lnTo>
                  <a:pt x="368" y="314"/>
                </a:lnTo>
                <a:lnTo>
                  <a:pt x="368" y="367"/>
                </a:lnTo>
                <a:close/>
                <a:moveTo>
                  <a:pt x="368" y="262"/>
                </a:moveTo>
                <a:lnTo>
                  <a:pt x="52" y="262"/>
                </a:lnTo>
                <a:lnTo>
                  <a:pt x="52" y="209"/>
                </a:lnTo>
                <a:lnTo>
                  <a:pt x="368" y="209"/>
                </a:lnTo>
                <a:lnTo>
                  <a:pt x="368" y="26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9933575-98EB-BD1C-B205-B86D4B98F6D2}"/>
              </a:ext>
            </a:extLst>
          </p:cNvPr>
          <p:cNvGrpSpPr/>
          <p:nvPr/>
        </p:nvGrpSpPr>
        <p:grpSpPr>
          <a:xfrm>
            <a:off x="2323942" y="1033199"/>
            <a:ext cx="631295" cy="521253"/>
            <a:chOff x="3022134" y="2060575"/>
            <a:chExt cx="865188" cy="714375"/>
          </a:xfrm>
          <a:solidFill>
            <a:srgbClr val="8FAADC"/>
          </a:solidFill>
        </p:grpSpPr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6E1997AD-4930-C13C-548F-424264D9D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90DEB998-0300-0C0F-BA02-D56E3B0D7D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Freeform 33">
            <a:extLst>
              <a:ext uri="{FF2B5EF4-FFF2-40B4-BE49-F238E27FC236}">
                <a16:creationId xmlns:a16="http://schemas.microsoft.com/office/drawing/2014/main" id="{14CF97F2-EC0B-AB29-7675-959F66EB7799}"/>
              </a:ext>
            </a:extLst>
          </p:cNvPr>
          <p:cNvSpPr>
            <a:spLocks noEditPoints="1"/>
          </p:cNvSpPr>
          <p:nvPr/>
        </p:nvSpPr>
        <p:spPr bwMode="auto">
          <a:xfrm>
            <a:off x="6428633" y="4321445"/>
            <a:ext cx="474100" cy="411409"/>
          </a:xfrm>
          <a:custGeom>
            <a:avLst/>
            <a:gdLst>
              <a:gd name="T0" fmla="*/ 42 w 255"/>
              <a:gd name="T1" fmla="*/ 23 h 221"/>
              <a:gd name="T2" fmla="*/ 11 w 255"/>
              <a:gd name="T3" fmla="*/ 4 h 221"/>
              <a:gd name="T4" fmla="*/ 0 w 255"/>
              <a:gd name="T5" fmla="*/ 10 h 221"/>
              <a:gd name="T6" fmla="*/ 0 w 255"/>
              <a:gd name="T7" fmla="*/ 50 h 221"/>
              <a:gd name="T8" fmla="*/ 11 w 255"/>
              <a:gd name="T9" fmla="*/ 56 h 221"/>
              <a:gd name="T10" fmla="*/ 42 w 255"/>
              <a:gd name="T11" fmla="*/ 37 h 221"/>
              <a:gd name="T12" fmla="*/ 42 w 255"/>
              <a:gd name="T13" fmla="*/ 23 h 221"/>
              <a:gd name="T14" fmla="*/ 241 w 255"/>
              <a:gd name="T15" fmla="*/ 10 h 221"/>
              <a:gd name="T16" fmla="*/ 80 w 255"/>
              <a:gd name="T17" fmla="*/ 10 h 221"/>
              <a:gd name="T18" fmla="*/ 67 w 255"/>
              <a:gd name="T19" fmla="*/ 23 h 221"/>
              <a:gd name="T20" fmla="*/ 67 w 255"/>
              <a:gd name="T21" fmla="*/ 37 h 221"/>
              <a:gd name="T22" fmla="*/ 80 w 255"/>
              <a:gd name="T23" fmla="*/ 50 h 221"/>
              <a:gd name="T24" fmla="*/ 241 w 255"/>
              <a:gd name="T25" fmla="*/ 50 h 221"/>
              <a:gd name="T26" fmla="*/ 255 w 255"/>
              <a:gd name="T27" fmla="*/ 37 h 221"/>
              <a:gd name="T28" fmla="*/ 255 w 255"/>
              <a:gd name="T29" fmla="*/ 23 h 221"/>
              <a:gd name="T30" fmla="*/ 241 w 255"/>
              <a:gd name="T31" fmla="*/ 10 h 221"/>
              <a:gd name="T32" fmla="*/ 11 w 255"/>
              <a:gd name="T33" fmla="*/ 137 h 221"/>
              <a:gd name="T34" fmla="*/ 42 w 255"/>
              <a:gd name="T35" fmla="*/ 118 h 221"/>
              <a:gd name="T36" fmla="*/ 42 w 255"/>
              <a:gd name="T37" fmla="*/ 104 h 221"/>
              <a:gd name="T38" fmla="*/ 12 w 255"/>
              <a:gd name="T39" fmla="*/ 90 h 221"/>
              <a:gd name="T40" fmla="*/ 0 w 255"/>
              <a:gd name="T41" fmla="*/ 97 h 221"/>
              <a:gd name="T42" fmla="*/ 0 w 255"/>
              <a:gd name="T43" fmla="*/ 131 h 221"/>
              <a:gd name="T44" fmla="*/ 11 w 255"/>
              <a:gd name="T45" fmla="*/ 137 h 221"/>
              <a:gd name="T46" fmla="*/ 241 w 255"/>
              <a:gd name="T47" fmla="*/ 90 h 221"/>
              <a:gd name="T48" fmla="*/ 80 w 255"/>
              <a:gd name="T49" fmla="*/ 90 h 221"/>
              <a:gd name="T50" fmla="*/ 67 w 255"/>
              <a:gd name="T51" fmla="*/ 104 h 221"/>
              <a:gd name="T52" fmla="*/ 67 w 255"/>
              <a:gd name="T53" fmla="*/ 117 h 221"/>
              <a:gd name="T54" fmla="*/ 80 w 255"/>
              <a:gd name="T55" fmla="*/ 131 h 221"/>
              <a:gd name="T56" fmla="*/ 241 w 255"/>
              <a:gd name="T57" fmla="*/ 131 h 221"/>
              <a:gd name="T58" fmla="*/ 255 w 255"/>
              <a:gd name="T59" fmla="*/ 117 h 221"/>
              <a:gd name="T60" fmla="*/ 255 w 255"/>
              <a:gd name="T61" fmla="*/ 104 h 221"/>
              <a:gd name="T62" fmla="*/ 241 w 255"/>
              <a:gd name="T63" fmla="*/ 90 h 221"/>
              <a:gd name="T64" fmla="*/ 42 w 255"/>
              <a:gd name="T65" fmla="*/ 184 h 221"/>
              <a:gd name="T66" fmla="*/ 11 w 255"/>
              <a:gd name="T67" fmla="*/ 164 h 221"/>
              <a:gd name="T68" fmla="*/ 0 w 255"/>
              <a:gd name="T69" fmla="*/ 171 h 221"/>
              <a:gd name="T70" fmla="*/ 0 w 255"/>
              <a:gd name="T71" fmla="*/ 211 h 221"/>
              <a:gd name="T72" fmla="*/ 11 w 255"/>
              <a:gd name="T73" fmla="*/ 217 h 221"/>
              <a:gd name="T74" fmla="*/ 42 w 255"/>
              <a:gd name="T75" fmla="*/ 198 h 221"/>
              <a:gd name="T76" fmla="*/ 42 w 255"/>
              <a:gd name="T77" fmla="*/ 184 h 221"/>
              <a:gd name="T78" fmla="*/ 241 w 255"/>
              <a:gd name="T79" fmla="*/ 171 h 221"/>
              <a:gd name="T80" fmla="*/ 80 w 255"/>
              <a:gd name="T81" fmla="*/ 171 h 221"/>
              <a:gd name="T82" fmla="*/ 67 w 255"/>
              <a:gd name="T83" fmla="*/ 184 h 221"/>
              <a:gd name="T84" fmla="*/ 67 w 255"/>
              <a:gd name="T85" fmla="*/ 198 h 221"/>
              <a:gd name="T86" fmla="*/ 80 w 255"/>
              <a:gd name="T87" fmla="*/ 211 h 221"/>
              <a:gd name="T88" fmla="*/ 241 w 255"/>
              <a:gd name="T89" fmla="*/ 211 h 221"/>
              <a:gd name="T90" fmla="*/ 255 w 255"/>
              <a:gd name="T91" fmla="*/ 198 h 221"/>
              <a:gd name="T92" fmla="*/ 255 w 255"/>
              <a:gd name="T93" fmla="*/ 184 h 221"/>
              <a:gd name="T94" fmla="*/ 241 w 255"/>
              <a:gd name="T95" fmla="*/ 17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5" h="221">
                <a:moveTo>
                  <a:pt x="42" y="23"/>
                </a:moveTo>
                <a:cubicBezTo>
                  <a:pt x="11" y="4"/>
                  <a:pt x="11" y="4"/>
                  <a:pt x="11" y="4"/>
                </a:cubicBezTo>
                <a:cubicBezTo>
                  <a:pt x="5" y="0"/>
                  <a:pt x="0" y="3"/>
                  <a:pt x="0" y="1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8"/>
                  <a:pt x="5" y="60"/>
                  <a:pt x="11" y="56"/>
                </a:cubicBezTo>
                <a:cubicBezTo>
                  <a:pt x="42" y="37"/>
                  <a:pt x="42" y="37"/>
                  <a:pt x="42" y="37"/>
                </a:cubicBezTo>
                <a:cubicBezTo>
                  <a:pt x="49" y="33"/>
                  <a:pt x="49" y="27"/>
                  <a:pt x="42" y="23"/>
                </a:cubicBezTo>
                <a:close/>
                <a:moveTo>
                  <a:pt x="241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73" y="10"/>
                  <a:pt x="67" y="16"/>
                  <a:pt x="67" y="23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44"/>
                  <a:pt x="73" y="50"/>
                  <a:pt x="80" y="50"/>
                </a:cubicBezTo>
                <a:cubicBezTo>
                  <a:pt x="241" y="50"/>
                  <a:pt x="241" y="50"/>
                  <a:pt x="241" y="50"/>
                </a:cubicBezTo>
                <a:cubicBezTo>
                  <a:pt x="249" y="50"/>
                  <a:pt x="255" y="44"/>
                  <a:pt x="255" y="37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5" y="16"/>
                  <a:pt x="249" y="10"/>
                  <a:pt x="241" y="10"/>
                </a:cubicBezTo>
                <a:close/>
                <a:moveTo>
                  <a:pt x="11" y="137"/>
                </a:moveTo>
                <a:cubicBezTo>
                  <a:pt x="42" y="118"/>
                  <a:pt x="42" y="118"/>
                  <a:pt x="42" y="118"/>
                </a:cubicBezTo>
                <a:cubicBezTo>
                  <a:pt x="49" y="114"/>
                  <a:pt x="48" y="108"/>
                  <a:pt x="42" y="104"/>
                </a:cubicBezTo>
                <a:cubicBezTo>
                  <a:pt x="12" y="90"/>
                  <a:pt x="12" y="90"/>
                  <a:pt x="12" y="90"/>
                </a:cubicBezTo>
                <a:cubicBezTo>
                  <a:pt x="5" y="86"/>
                  <a:pt x="0" y="90"/>
                  <a:pt x="0" y="9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8"/>
                  <a:pt x="5" y="141"/>
                  <a:pt x="11" y="137"/>
                </a:cubicBezTo>
                <a:close/>
                <a:moveTo>
                  <a:pt x="241" y="90"/>
                </a:moveTo>
                <a:cubicBezTo>
                  <a:pt x="80" y="90"/>
                  <a:pt x="80" y="90"/>
                  <a:pt x="80" y="90"/>
                </a:cubicBezTo>
                <a:cubicBezTo>
                  <a:pt x="73" y="90"/>
                  <a:pt x="67" y="96"/>
                  <a:pt x="67" y="104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7" y="125"/>
                  <a:pt x="73" y="131"/>
                  <a:pt x="80" y="131"/>
                </a:cubicBezTo>
                <a:cubicBezTo>
                  <a:pt x="241" y="131"/>
                  <a:pt x="241" y="131"/>
                  <a:pt x="241" y="131"/>
                </a:cubicBezTo>
                <a:cubicBezTo>
                  <a:pt x="249" y="131"/>
                  <a:pt x="255" y="125"/>
                  <a:pt x="255" y="117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5" y="96"/>
                  <a:pt x="249" y="90"/>
                  <a:pt x="241" y="90"/>
                </a:cubicBezTo>
                <a:close/>
                <a:moveTo>
                  <a:pt x="42" y="184"/>
                </a:moveTo>
                <a:cubicBezTo>
                  <a:pt x="11" y="164"/>
                  <a:pt x="11" y="164"/>
                  <a:pt x="11" y="164"/>
                </a:cubicBezTo>
                <a:cubicBezTo>
                  <a:pt x="5" y="161"/>
                  <a:pt x="0" y="163"/>
                  <a:pt x="0" y="171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8"/>
                  <a:pt x="5" y="221"/>
                  <a:pt x="11" y="217"/>
                </a:cubicBezTo>
                <a:cubicBezTo>
                  <a:pt x="42" y="198"/>
                  <a:pt x="42" y="198"/>
                  <a:pt x="42" y="198"/>
                </a:cubicBezTo>
                <a:cubicBezTo>
                  <a:pt x="49" y="194"/>
                  <a:pt x="49" y="188"/>
                  <a:pt x="42" y="184"/>
                </a:cubicBezTo>
                <a:close/>
                <a:moveTo>
                  <a:pt x="241" y="171"/>
                </a:moveTo>
                <a:cubicBezTo>
                  <a:pt x="80" y="171"/>
                  <a:pt x="80" y="171"/>
                  <a:pt x="80" y="171"/>
                </a:cubicBezTo>
                <a:cubicBezTo>
                  <a:pt x="73" y="171"/>
                  <a:pt x="67" y="177"/>
                  <a:pt x="67" y="184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5"/>
                  <a:pt x="73" y="211"/>
                  <a:pt x="80" y="211"/>
                </a:cubicBezTo>
                <a:cubicBezTo>
                  <a:pt x="241" y="211"/>
                  <a:pt x="241" y="211"/>
                  <a:pt x="241" y="211"/>
                </a:cubicBezTo>
                <a:cubicBezTo>
                  <a:pt x="249" y="211"/>
                  <a:pt x="255" y="205"/>
                  <a:pt x="255" y="198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77"/>
                  <a:pt x="249" y="171"/>
                  <a:pt x="241" y="171"/>
                </a:cubicBezTo>
                <a:close/>
              </a:path>
            </a:pathLst>
          </a:custGeom>
          <a:solidFill>
            <a:srgbClr val="0036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09F28ABA-A8BB-47F4-BEF7-40FEB44CF6F4}"/>
              </a:ext>
            </a:extLst>
          </p:cNvPr>
          <p:cNvSpPr/>
          <p:nvPr/>
        </p:nvSpPr>
        <p:spPr>
          <a:xfrm>
            <a:off x="6400894" y="4874500"/>
            <a:ext cx="1447706" cy="15526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6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 Report Amendment Memo for SR 10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443B6518-DAF6-CB73-BCF0-5717D2E7B45A}"/>
              </a:ext>
            </a:extLst>
          </p:cNvPr>
          <p:cNvSpPr/>
          <p:nvPr/>
        </p:nvSpPr>
        <p:spPr>
          <a:xfrm>
            <a:off x="8046469" y="4886333"/>
            <a:ext cx="1340932" cy="13535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6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MEETING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Advisory Committee for SR 10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987271B-B9C8-5E9F-5C78-586F060F0ED6}"/>
              </a:ext>
            </a:extLst>
          </p:cNvPr>
          <p:cNvGrpSpPr/>
          <p:nvPr/>
        </p:nvGrpSpPr>
        <p:grpSpPr>
          <a:xfrm>
            <a:off x="8470079" y="1111697"/>
            <a:ext cx="493713" cy="461963"/>
            <a:chOff x="7812088" y="4827588"/>
            <a:chExt cx="493713" cy="461963"/>
          </a:xfrm>
          <a:solidFill>
            <a:srgbClr val="003686"/>
          </a:solidFill>
        </p:grpSpPr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46220789-297C-ABCF-8CAC-D0BDA7098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5913" y="5137151"/>
              <a:ext cx="247650" cy="152400"/>
            </a:xfrm>
            <a:custGeom>
              <a:avLst/>
              <a:gdLst>
                <a:gd name="T0" fmla="*/ 0 w 156"/>
                <a:gd name="T1" fmla="*/ 38 h 96"/>
                <a:gd name="T2" fmla="*/ 0 w 156"/>
                <a:gd name="T3" fmla="*/ 96 h 96"/>
                <a:gd name="T4" fmla="*/ 156 w 156"/>
                <a:gd name="T5" fmla="*/ 96 h 96"/>
                <a:gd name="T6" fmla="*/ 156 w 156"/>
                <a:gd name="T7" fmla="*/ 38 h 96"/>
                <a:gd name="T8" fmla="*/ 156 w 156"/>
                <a:gd name="T9" fmla="*/ 0 h 96"/>
                <a:gd name="T10" fmla="*/ 0 w 156"/>
                <a:gd name="T11" fmla="*/ 0 h 96"/>
                <a:gd name="T12" fmla="*/ 0 w 156"/>
                <a:gd name="T13" fmla="*/ 38 h 96"/>
                <a:gd name="T14" fmla="*/ 20 w 156"/>
                <a:gd name="T15" fmla="*/ 18 h 96"/>
                <a:gd name="T16" fmla="*/ 136 w 156"/>
                <a:gd name="T17" fmla="*/ 18 h 96"/>
                <a:gd name="T18" fmla="*/ 136 w 156"/>
                <a:gd name="T19" fmla="*/ 38 h 96"/>
                <a:gd name="T20" fmla="*/ 20 w 156"/>
                <a:gd name="T21" fmla="*/ 38 h 96"/>
                <a:gd name="T22" fmla="*/ 20 w 156"/>
                <a:gd name="T23" fmla="*/ 18 h 96"/>
                <a:gd name="T24" fmla="*/ 20 w 156"/>
                <a:gd name="T25" fmla="*/ 57 h 96"/>
                <a:gd name="T26" fmla="*/ 136 w 156"/>
                <a:gd name="T27" fmla="*/ 57 h 96"/>
                <a:gd name="T28" fmla="*/ 136 w 156"/>
                <a:gd name="T29" fmla="*/ 77 h 96"/>
                <a:gd name="T30" fmla="*/ 20 w 156"/>
                <a:gd name="T31" fmla="*/ 77 h 96"/>
                <a:gd name="T32" fmla="*/ 20 w 156"/>
                <a:gd name="T33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6">
                  <a:moveTo>
                    <a:pt x="0" y="38"/>
                  </a:moveTo>
                  <a:lnTo>
                    <a:pt x="0" y="96"/>
                  </a:lnTo>
                  <a:lnTo>
                    <a:pt x="156" y="96"/>
                  </a:lnTo>
                  <a:lnTo>
                    <a:pt x="156" y="38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20" y="18"/>
                  </a:moveTo>
                  <a:lnTo>
                    <a:pt x="136" y="18"/>
                  </a:lnTo>
                  <a:lnTo>
                    <a:pt x="136" y="38"/>
                  </a:lnTo>
                  <a:lnTo>
                    <a:pt x="20" y="38"/>
                  </a:lnTo>
                  <a:lnTo>
                    <a:pt x="20" y="18"/>
                  </a:lnTo>
                  <a:close/>
                  <a:moveTo>
                    <a:pt x="20" y="57"/>
                  </a:moveTo>
                  <a:lnTo>
                    <a:pt x="136" y="57"/>
                  </a:lnTo>
                  <a:lnTo>
                    <a:pt x="136" y="77"/>
                  </a:lnTo>
                  <a:lnTo>
                    <a:pt x="20" y="77"/>
                  </a:lnTo>
                  <a:lnTo>
                    <a:pt x="2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384CB693-BAC9-403E-BD03-837F5925D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4827588"/>
              <a:ext cx="247650" cy="153988"/>
            </a:xfrm>
            <a:custGeom>
              <a:avLst/>
              <a:gdLst>
                <a:gd name="T0" fmla="*/ 156 w 156"/>
                <a:gd name="T1" fmla="*/ 59 h 97"/>
                <a:gd name="T2" fmla="*/ 156 w 156"/>
                <a:gd name="T3" fmla="*/ 0 h 97"/>
                <a:gd name="T4" fmla="*/ 0 w 156"/>
                <a:gd name="T5" fmla="*/ 0 h 97"/>
                <a:gd name="T6" fmla="*/ 0 w 156"/>
                <a:gd name="T7" fmla="*/ 59 h 97"/>
                <a:gd name="T8" fmla="*/ 0 w 156"/>
                <a:gd name="T9" fmla="*/ 97 h 97"/>
                <a:gd name="T10" fmla="*/ 156 w 156"/>
                <a:gd name="T11" fmla="*/ 97 h 97"/>
                <a:gd name="T12" fmla="*/ 156 w 156"/>
                <a:gd name="T13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97">
                  <a:moveTo>
                    <a:pt x="156" y="59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156" y="97"/>
                  </a:lnTo>
                  <a:lnTo>
                    <a:pt x="15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8250B1A3-EB26-885A-0A79-79470478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921251"/>
              <a:ext cx="493713" cy="276225"/>
            </a:xfrm>
            <a:custGeom>
              <a:avLst/>
              <a:gdLst>
                <a:gd name="T0" fmla="*/ 232 w 265"/>
                <a:gd name="T1" fmla="*/ 0 h 149"/>
                <a:gd name="T2" fmla="*/ 215 w 265"/>
                <a:gd name="T3" fmla="*/ 0 h 149"/>
                <a:gd name="T4" fmla="*/ 215 w 265"/>
                <a:gd name="T5" fmla="*/ 33 h 149"/>
                <a:gd name="T6" fmla="*/ 215 w 265"/>
                <a:gd name="T7" fmla="*/ 49 h 149"/>
                <a:gd name="T8" fmla="*/ 50 w 265"/>
                <a:gd name="T9" fmla="*/ 49 h 149"/>
                <a:gd name="T10" fmla="*/ 50 w 265"/>
                <a:gd name="T11" fmla="*/ 33 h 149"/>
                <a:gd name="T12" fmla="*/ 50 w 265"/>
                <a:gd name="T13" fmla="*/ 0 h 149"/>
                <a:gd name="T14" fmla="*/ 33 w 265"/>
                <a:gd name="T15" fmla="*/ 0 h 149"/>
                <a:gd name="T16" fmla="*/ 0 w 265"/>
                <a:gd name="T17" fmla="*/ 33 h 149"/>
                <a:gd name="T18" fmla="*/ 0 w 265"/>
                <a:gd name="T19" fmla="*/ 116 h 149"/>
                <a:gd name="T20" fmla="*/ 33 w 265"/>
                <a:gd name="T21" fmla="*/ 149 h 149"/>
                <a:gd name="T22" fmla="*/ 50 w 265"/>
                <a:gd name="T23" fmla="*/ 149 h 149"/>
                <a:gd name="T24" fmla="*/ 50 w 265"/>
                <a:gd name="T25" fmla="*/ 116 h 149"/>
                <a:gd name="T26" fmla="*/ 50 w 265"/>
                <a:gd name="T27" fmla="*/ 99 h 149"/>
                <a:gd name="T28" fmla="*/ 215 w 265"/>
                <a:gd name="T29" fmla="*/ 99 h 149"/>
                <a:gd name="T30" fmla="*/ 215 w 265"/>
                <a:gd name="T31" fmla="*/ 116 h 149"/>
                <a:gd name="T32" fmla="*/ 215 w 265"/>
                <a:gd name="T33" fmla="*/ 149 h 149"/>
                <a:gd name="T34" fmla="*/ 232 w 265"/>
                <a:gd name="T35" fmla="*/ 149 h 149"/>
                <a:gd name="T36" fmla="*/ 265 w 265"/>
                <a:gd name="T37" fmla="*/ 116 h 149"/>
                <a:gd name="T38" fmla="*/ 265 w 265"/>
                <a:gd name="T39" fmla="*/ 33 h 149"/>
                <a:gd name="T40" fmla="*/ 232 w 265"/>
                <a:gd name="T4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149">
                  <a:moveTo>
                    <a:pt x="2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2"/>
                    <a:pt x="16" y="149"/>
                    <a:pt x="33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49"/>
                    <a:pt x="215" y="149"/>
                    <a:pt x="215" y="149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48" y="149"/>
                    <a:pt x="265" y="132"/>
                    <a:pt x="265" y="116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5" y="16"/>
                    <a:pt x="248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B332B2D-C94D-9D85-79B0-7FF499E25292}"/>
              </a:ext>
            </a:extLst>
          </p:cNvPr>
          <p:cNvGrpSpPr/>
          <p:nvPr/>
        </p:nvGrpSpPr>
        <p:grpSpPr>
          <a:xfrm rot="10800000">
            <a:off x="8387375" y="3499498"/>
            <a:ext cx="97388" cy="612599"/>
            <a:chOff x="922838" y="1532456"/>
            <a:chExt cx="97388" cy="612599"/>
          </a:xfrm>
          <a:solidFill>
            <a:srgbClr val="003686"/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2722A3B-E7EE-4AD8-39C6-DF0851119D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6DB4D27-2AFE-967A-CD90-D164FAD01109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C39364E-87CA-6A36-2FCD-7821EA2F2266}"/>
              </a:ext>
            </a:extLst>
          </p:cNvPr>
          <p:cNvGrpSpPr/>
          <p:nvPr/>
        </p:nvGrpSpPr>
        <p:grpSpPr>
          <a:xfrm>
            <a:off x="8119021" y="4275957"/>
            <a:ext cx="631295" cy="521253"/>
            <a:chOff x="3022134" y="2060575"/>
            <a:chExt cx="865188" cy="714375"/>
          </a:xfrm>
          <a:solidFill>
            <a:srgbClr val="003686"/>
          </a:solidFill>
        </p:grpSpPr>
        <p:sp>
          <p:nvSpPr>
            <p:cNvPr id="223" name="Freeform 5">
              <a:extLst>
                <a:ext uri="{FF2B5EF4-FFF2-40B4-BE49-F238E27FC236}">
                  <a16:creationId xmlns:a16="http://schemas.microsoft.com/office/drawing/2014/main" id="{60C2EBE1-7D00-C469-743C-99DB42535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id="{20DD7BB7-382E-031E-35D1-71A78892F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F3194207-F87D-8497-3206-3204CAD3BB7B}"/>
              </a:ext>
            </a:extLst>
          </p:cNvPr>
          <p:cNvSpPr/>
          <p:nvPr/>
        </p:nvSpPr>
        <p:spPr>
          <a:xfrm>
            <a:off x="9570814" y="4874500"/>
            <a:ext cx="2315605" cy="15663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MEETINGS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Advisory Committee meetings for US 31 @ SR 110, CR700 and access control, 10 &amp; 110 follow-up CACs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PIM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092F726-73A5-9648-69DF-4D3D2D9D3DAD}"/>
              </a:ext>
            </a:extLst>
          </p:cNvPr>
          <p:cNvGrpSpPr/>
          <p:nvPr/>
        </p:nvGrpSpPr>
        <p:grpSpPr>
          <a:xfrm rot="10800000">
            <a:off x="10118659" y="349292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474F95F-E917-272F-8E4B-CEE04495202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254D32B-E7E8-15D6-C6A5-88FDA7E27E91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6AC91C6-E161-6C52-5378-31ADE46049B8}"/>
              </a:ext>
            </a:extLst>
          </p:cNvPr>
          <p:cNvGrpSpPr/>
          <p:nvPr/>
        </p:nvGrpSpPr>
        <p:grpSpPr>
          <a:xfrm>
            <a:off x="9900399" y="4269380"/>
            <a:ext cx="631295" cy="521253"/>
            <a:chOff x="3022134" y="2060575"/>
            <a:chExt cx="865188" cy="714375"/>
          </a:xfrm>
          <a:solidFill>
            <a:srgbClr val="002060"/>
          </a:solidFill>
        </p:grpSpPr>
        <p:sp>
          <p:nvSpPr>
            <p:cNvPr id="237" name="Freeform 5">
              <a:extLst>
                <a:ext uri="{FF2B5EF4-FFF2-40B4-BE49-F238E27FC236}">
                  <a16:creationId xmlns:a16="http://schemas.microsoft.com/office/drawing/2014/main" id="{8EBDDC11-74DA-1820-0C70-2C095090F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6">
              <a:extLst>
                <a:ext uri="{FF2B5EF4-FFF2-40B4-BE49-F238E27FC236}">
                  <a16:creationId xmlns:a16="http://schemas.microsoft.com/office/drawing/2014/main" id="{EDCC34D1-ACAA-07B1-F54F-4FB33E678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134" y="2060575"/>
              <a:ext cx="865188" cy="71437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6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0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3 w 287"/>
                <a:gd name="T69" fmla="*/ 0 h 237"/>
                <a:gd name="T70" fmla="*/ 108 w 287"/>
                <a:gd name="T71" fmla="*/ 36 h 237"/>
                <a:gd name="T72" fmla="*/ 143 w 287"/>
                <a:gd name="T73" fmla="*/ 72 h 237"/>
                <a:gd name="T74" fmla="*/ 179 w 287"/>
                <a:gd name="T75" fmla="*/ 36 h 237"/>
                <a:gd name="T76" fmla="*/ 143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6 w 287"/>
                <a:gd name="T97" fmla="*/ 214 h 237"/>
                <a:gd name="T98" fmla="*/ 36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7 w 287"/>
                <a:gd name="T107" fmla="*/ 237 h 237"/>
                <a:gd name="T108" fmla="*/ 199 w 287"/>
                <a:gd name="T109" fmla="*/ 237 h 237"/>
                <a:gd name="T110" fmla="*/ 199 w 287"/>
                <a:gd name="T111" fmla="*/ 137 h 237"/>
                <a:gd name="T112" fmla="*/ 143 w 287"/>
                <a:gd name="T113" fmla="*/ 81 h 237"/>
                <a:gd name="T114" fmla="*/ 87 w 287"/>
                <a:gd name="T115" fmla="*/ 137 h 237"/>
                <a:gd name="T116" fmla="*/ 87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6" y="103"/>
                    <a:pt x="276" y="94"/>
                  </a:cubicBezTo>
                  <a:cubicBezTo>
                    <a:pt x="276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0" y="85"/>
                    <a:pt x="10" y="94"/>
                  </a:cubicBezTo>
                  <a:cubicBezTo>
                    <a:pt x="10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3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3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3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4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6" y="124"/>
                    <a:pt x="54" y="106"/>
                    <a:pt x="75" y="106"/>
                  </a:cubicBezTo>
                  <a:cubicBezTo>
                    <a:pt x="79" y="106"/>
                    <a:pt x="82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7" y="237"/>
                  </a:moveTo>
                  <a:cubicBezTo>
                    <a:pt x="199" y="237"/>
                    <a:pt x="199" y="237"/>
                    <a:pt x="199" y="237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06"/>
                    <a:pt x="174" y="81"/>
                    <a:pt x="143" y="81"/>
                  </a:cubicBezTo>
                  <a:cubicBezTo>
                    <a:pt x="113" y="81"/>
                    <a:pt x="87" y="106"/>
                    <a:pt x="87" y="137"/>
                  </a:cubicBezTo>
                  <a:lnTo>
                    <a:pt x="87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4" name="Graphic 243">
            <a:extLst>
              <a:ext uri="{FF2B5EF4-FFF2-40B4-BE49-F238E27FC236}">
                <a16:creationId xmlns:a16="http://schemas.microsoft.com/office/drawing/2014/main" id="{487B4BB6-3634-2351-C387-5C43DC317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369" y="2170443"/>
            <a:ext cx="853409" cy="36296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BAB178C-F73D-A923-2DC0-266CA33DC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578" y="5083744"/>
            <a:ext cx="555628" cy="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C731038-3983-DEA7-C580-08313293D756}"/>
              </a:ext>
            </a:extLst>
          </p:cNvPr>
          <p:cNvGrpSpPr/>
          <p:nvPr/>
        </p:nvGrpSpPr>
        <p:grpSpPr>
          <a:xfrm>
            <a:off x="9910969" y="1589197"/>
            <a:ext cx="98859" cy="1425790"/>
            <a:chOff x="922838" y="1532456"/>
            <a:chExt cx="97388" cy="1544023"/>
          </a:xfrm>
          <a:solidFill>
            <a:srgbClr val="92D050"/>
          </a:solidFill>
        </p:grpSpPr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724EDC74-4915-6C30-420F-AA6E28865669}"/>
                </a:ext>
              </a:extLst>
            </p:cNvPr>
            <p:cNvCxnSpPr>
              <a:cxnSpLocks/>
              <a:endCxn id="355" idx="4"/>
            </p:cNvCxnSpPr>
            <p:nvPr/>
          </p:nvCxnSpPr>
          <p:spPr>
            <a:xfrm flipH="1" flipV="1">
              <a:off x="971532" y="1629845"/>
              <a:ext cx="6935" cy="1446634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E86E77A0-D24C-D0ED-BEC6-2411C613EFC8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8" name="Picture 12"/>
          <p:cNvPicPr/>
          <p:nvPr/>
        </p:nvPicPr>
        <p:blipFill>
          <a:blip r:embed="rId2"/>
          <a:stretch/>
        </p:blipFill>
        <p:spPr>
          <a:xfrm>
            <a:off x="9015480" y="132840"/>
            <a:ext cx="613800" cy="61380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9596520" y="121680"/>
            <a:ext cx="237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US 31 Corridor projects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in Marshall &amp; Fulton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85400" y="119160"/>
            <a:ext cx="274284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2060"/>
                </a:solidFill>
                <a:latin typeface="Calibri Light"/>
                <a:ea typeface="Calibri Light"/>
              </a:rPr>
              <a:t>History</a:t>
            </a:r>
            <a:endParaRPr lang="en-US" sz="4400" strike="noStrike" spc="-1" dirty="0">
              <a:latin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D5C035-4CDB-397E-4EC2-8850ED28745D}"/>
              </a:ext>
            </a:extLst>
          </p:cNvPr>
          <p:cNvGrpSpPr/>
          <p:nvPr/>
        </p:nvGrpSpPr>
        <p:grpSpPr>
          <a:xfrm>
            <a:off x="2959947" y="3124143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F32750-0430-2808-5681-9EA1B9243D2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A2E2310-DB42-DB1C-865A-1D1800DED2B1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sp>
        <p:nvSpPr>
          <p:cNvPr id="206" name="Freeform 37">
            <a:extLst>
              <a:ext uri="{FF2B5EF4-FFF2-40B4-BE49-F238E27FC236}">
                <a16:creationId xmlns:a16="http://schemas.microsoft.com/office/drawing/2014/main" id="{1E5A99FB-C75A-AFE4-BFE3-E5E899EBA079}"/>
              </a:ext>
            </a:extLst>
          </p:cNvPr>
          <p:cNvSpPr>
            <a:spLocks noEditPoints="1"/>
          </p:cNvSpPr>
          <p:nvPr/>
        </p:nvSpPr>
        <p:spPr bwMode="auto">
          <a:xfrm>
            <a:off x="1130296" y="4292828"/>
            <a:ext cx="411177" cy="481088"/>
          </a:xfrm>
          <a:custGeom>
            <a:avLst/>
            <a:gdLst>
              <a:gd name="T0" fmla="*/ 162 w 212"/>
              <a:gd name="T1" fmla="*/ 0 h 287"/>
              <a:gd name="T2" fmla="*/ 18 w 212"/>
              <a:gd name="T3" fmla="*/ 0 h 287"/>
              <a:gd name="T4" fmla="*/ 0 w 212"/>
              <a:gd name="T5" fmla="*/ 18 h 287"/>
              <a:gd name="T6" fmla="*/ 0 w 212"/>
              <a:gd name="T7" fmla="*/ 269 h 287"/>
              <a:gd name="T8" fmla="*/ 18 w 212"/>
              <a:gd name="T9" fmla="*/ 287 h 287"/>
              <a:gd name="T10" fmla="*/ 195 w 212"/>
              <a:gd name="T11" fmla="*/ 287 h 287"/>
              <a:gd name="T12" fmla="*/ 212 w 212"/>
              <a:gd name="T13" fmla="*/ 269 h 287"/>
              <a:gd name="T14" fmla="*/ 212 w 212"/>
              <a:gd name="T15" fmla="*/ 55 h 287"/>
              <a:gd name="T16" fmla="*/ 162 w 212"/>
              <a:gd name="T17" fmla="*/ 0 h 287"/>
              <a:gd name="T18" fmla="*/ 166 w 212"/>
              <a:gd name="T19" fmla="*/ 27 h 287"/>
              <a:gd name="T20" fmla="*/ 188 w 212"/>
              <a:gd name="T21" fmla="*/ 50 h 287"/>
              <a:gd name="T22" fmla="*/ 166 w 212"/>
              <a:gd name="T23" fmla="*/ 50 h 287"/>
              <a:gd name="T24" fmla="*/ 166 w 212"/>
              <a:gd name="T25" fmla="*/ 27 h 287"/>
              <a:gd name="T26" fmla="*/ 198 w 212"/>
              <a:gd name="T27" fmla="*/ 269 h 287"/>
              <a:gd name="T28" fmla="*/ 195 w 212"/>
              <a:gd name="T29" fmla="*/ 272 h 287"/>
              <a:gd name="T30" fmla="*/ 18 w 212"/>
              <a:gd name="T31" fmla="*/ 272 h 287"/>
              <a:gd name="T32" fmla="*/ 15 w 212"/>
              <a:gd name="T33" fmla="*/ 269 h 287"/>
              <a:gd name="T34" fmla="*/ 15 w 212"/>
              <a:gd name="T35" fmla="*/ 18 h 287"/>
              <a:gd name="T36" fmla="*/ 18 w 212"/>
              <a:gd name="T37" fmla="*/ 15 h 287"/>
              <a:gd name="T38" fmla="*/ 152 w 212"/>
              <a:gd name="T39" fmla="*/ 15 h 287"/>
              <a:gd name="T40" fmla="*/ 152 w 212"/>
              <a:gd name="T41" fmla="*/ 58 h 287"/>
              <a:gd name="T42" fmla="*/ 159 w 212"/>
              <a:gd name="T43" fmla="*/ 65 h 287"/>
              <a:gd name="T44" fmla="*/ 198 w 212"/>
              <a:gd name="T45" fmla="*/ 65 h 287"/>
              <a:gd name="T46" fmla="*/ 198 w 212"/>
              <a:gd name="T47" fmla="*/ 269 h 287"/>
              <a:gd name="T48" fmla="*/ 41 w 212"/>
              <a:gd name="T49" fmla="*/ 79 h 287"/>
              <a:gd name="T50" fmla="*/ 167 w 212"/>
              <a:gd name="T51" fmla="*/ 79 h 287"/>
              <a:gd name="T52" fmla="*/ 172 w 212"/>
              <a:gd name="T53" fmla="*/ 84 h 287"/>
              <a:gd name="T54" fmla="*/ 167 w 212"/>
              <a:gd name="T55" fmla="*/ 90 h 287"/>
              <a:gd name="T56" fmla="*/ 41 w 212"/>
              <a:gd name="T57" fmla="*/ 90 h 287"/>
              <a:gd name="T58" fmla="*/ 36 w 212"/>
              <a:gd name="T59" fmla="*/ 84 h 287"/>
              <a:gd name="T60" fmla="*/ 41 w 212"/>
              <a:gd name="T61" fmla="*/ 79 h 287"/>
              <a:gd name="T62" fmla="*/ 172 w 212"/>
              <a:gd name="T63" fmla="*/ 121 h 287"/>
              <a:gd name="T64" fmla="*/ 167 w 212"/>
              <a:gd name="T65" fmla="*/ 127 h 287"/>
              <a:gd name="T66" fmla="*/ 41 w 212"/>
              <a:gd name="T67" fmla="*/ 127 h 287"/>
              <a:gd name="T68" fmla="*/ 36 w 212"/>
              <a:gd name="T69" fmla="*/ 121 h 287"/>
              <a:gd name="T70" fmla="*/ 41 w 212"/>
              <a:gd name="T71" fmla="*/ 116 h 287"/>
              <a:gd name="T72" fmla="*/ 167 w 212"/>
              <a:gd name="T73" fmla="*/ 116 h 287"/>
              <a:gd name="T74" fmla="*/ 172 w 212"/>
              <a:gd name="T75" fmla="*/ 121 h 287"/>
              <a:gd name="T76" fmla="*/ 172 w 212"/>
              <a:gd name="T77" fmla="*/ 157 h 287"/>
              <a:gd name="T78" fmla="*/ 167 w 212"/>
              <a:gd name="T79" fmla="*/ 163 h 287"/>
              <a:gd name="T80" fmla="*/ 41 w 212"/>
              <a:gd name="T81" fmla="*/ 163 h 287"/>
              <a:gd name="T82" fmla="*/ 36 w 212"/>
              <a:gd name="T83" fmla="*/ 157 h 287"/>
              <a:gd name="T84" fmla="*/ 41 w 212"/>
              <a:gd name="T85" fmla="*/ 152 h 287"/>
              <a:gd name="T86" fmla="*/ 167 w 212"/>
              <a:gd name="T87" fmla="*/ 152 h 287"/>
              <a:gd name="T88" fmla="*/ 172 w 212"/>
              <a:gd name="T89" fmla="*/ 157 h 287"/>
              <a:gd name="T90" fmla="*/ 172 w 212"/>
              <a:gd name="T91" fmla="*/ 194 h 287"/>
              <a:gd name="T92" fmla="*/ 167 w 212"/>
              <a:gd name="T93" fmla="*/ 199 h 287"/>
              <a:gd name="T94" fmla="*/ 41 w 212"/>
              <a:gd name="T95" fmla="*/ 199 h 287"/>
              <a:gd name="T96" fmla="*/ 36 w 212"/>
              <a:gd name="T97" fmla="*/ 194 h 287"/>
              <a:gd name="T98" fmla="*/ 41 w 212"/>
              <a:gd name="T99" fmla="*/ 188 h 287"/>
              <a:gd name="T100" fmla="*/ 167 w 212"/>
              <a:gd name="T101" fmla="*/ 188 h 287"/>
              <a:gd name="T102" fmla="*/ 172 w 212"/>
              <a:gd name="T103" fmla="*/ 19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287">
                <a:moveTo>
                  <a:pt x="16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7"/>
                  <a:pt x="18" y="287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204" y="287"/>
                  <a:pt x="212" y="279"/>
                  <a:pt x="212" y="269"/>
                </a:cubicBezTo>
                <a:cubicBezTo>
                  <a:pt x="212" y="55"/>
                  <a:pt x="212" y="55"/>
                  <a:pt x="212" y="55"/>
                </a:cubicBezTo>
                <a:lnTo>
                  <a:pt x="162" y="0"/>
                </a:lnTo>
                <a:close/>
                <a:moveTo>
                  <a:pt x="166" y="27"/>
                </a:moveTo>
                <a:cubicBezTo>
                  <a:pt x="188" y="50"/>
                  <a:pt x="188" y="50"/>
                  <a:pt x="188" y="50"/>
                </a:cubicBezTo>
                <a:cubicBezTo>
                  <a:pt x="166" y="50"/>
                  <a:pt x="166" y="50"/>
                  <a:pt x="166" y="50"/>
                </a:cubicBezTo>
                <a:lnTo>
                  <a:pt x="166" y="27"/>
                </a:lnTo>
                <a:close/>
                <a:moveTo>
                  <a:pt x="198" y="269"/>
                </a:moveTo>
                <a:cubicBezTo>
                  <a:pt x="198" y="271"/>
                  <a:pt x="196" y="272"/>
                  <a:pt x="195" y="272"/>
                </a:cubicBezTo>
                <a:cubicBezTo>
                  <a:pt x="18" y="272"/>
                  <a:pt x="18" y="272"/>
                  <a:pt x="18" y="272"/>
                </a:cubicBezTo>
                <a:cubicBezTo>
                  <a:pt x="16" y="272"/>
                  <a:pt x="15" y="271"/>
                  <a:pt x="15" y="26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6"/>
                  <a:pt x="16" y="15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62"/>
                  <a:pt x="155" y="65"/>
                  <a:pt x="159" y="65"/>
                </a:cubicBezTo>
                <a:cubicBezTo>
                  <a:pt x="198" y="65"/>
                  <a:pt x="198" y="65"/>
                  <a:pt x="198" y="65"/>
                </a:cubicBezTo>
                <a:lnTo>
                  <a:pt x="198" y="269"/>
                </a:lnTo>
                <a:close/>
                <a:moveTo>
                  <a:pt x="41" y="79"/>
                </a:moveTo>
                <a:cubicBezTo>
                  <a:pt x="167" y="79"/>
                  <a:pt x="167" y="79"/>
                  <a:pt x="167" y="79"/>
                </a:cubicBezTo>
                <a:cubicBezTo>
                  <a:pt x="170" y="79"/>
                  <a:pt x="172" y="81"/>
                  <a:pt x="172" y="84"/>
                </a:cubicBezTo>
                <a:cubicBezTo>
                  <a:pt x="172" y="87"/>
                  <a:pt x="170" y="90"/>
                  <a:pt x="167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8" y="90"/>
                  <a:pt x="36" y="87"/>
                  <a:pt x="36" y="84"/>
                </a:cubicBezTo>
                <a:cubicBezTo>
                  <a:pt x="36" y="81"/>
                  <a:pt x="38" y="79"/>
                  <a:pt x="41" y="79"/>
                </a:cubicBezTo>
                <a:close/>
                <a:moveTo>
                  <a:pt x="172" y="121"/>
                </a:moveTo>
                <a:cubicBezTo>
                  <a:pt x="172" y="125"/>
                  <a:pt x="170" y="127"/>
                  <a:pt x="167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7"/>
                  <a:pt x="36" y="125"/>
                  <a:pt x="36" y="121"/>
                </a:cubicBezTo>
                <a:cubicBezTo>
                  <a:pt x="36" y="118"/>
                  <a:pt x="38" y="116"/>
                  <a:pt x="41" y="116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70" y="116"/>
                  <a:pt x="172" y="118"/>
                  <a:pt x="172" y="121"/>
                </a:cubicBezTo>
                <a:close/>
                <a:moveTo>
                  <a:pt x="172" y="157"/>
                </a:moveTo>
                <a:cubicBezTo>
                  <a:pt x="172" y="160"/>
                  <a:pt x="170" y="163"/>
                  <a:pt x="167" y="163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38" y="163"/>
                  <a:pt x="36" y="160"/>
                  <a:pt x="36" y="157"/>
                </a:cubicBezTo>
                <a:cubicBezTo>
                  <a:pt x="36" y="154"/>
                  <a:pt x="38" y="152"/>
                  <a:pt x="41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70" y="152"/>
                  <a:pt x="172" y="154"/>
                  <a:pt x="172" y="157"/>
                </a:cubicBezTo>
                <a:close/>
                <a:moveTo>
                  <a:pt x="172" y="194"/>
                </a:moveTo>
                <a:cubicBezTo>
                  <a:pt x="172" y="197"/>
                  <a:pt x="170" y="199"/>
                  <a:pt x="167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38" y="199"/>
                  <a:pt x="36" y="197"/>
                  <a:pt x="36" y="194"/>
                </a:cubicBezTo>
                <a:cubicBezTo>
                  <a:pt x="36" y="191"/>
                  <a:pt x="38" y="188"/>
                  <a:pt x="4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0" y="188"/>
                  <a:pt x="172" y="191"/>
                  <a:pt x="172" y="19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07" name="Freeform 6">
            <a:extLst>
              <a:ext uri="{FF2B5EF4-FFF2-40B4-BE49-F238E27FC236}">
                <a16:creationId xmlns:a16="http://schemas.microsoft.com/office/drawing/2014/main" id="{4AC0B15E-6623-5CAA-5E60-A8186283B050}"/>
              </a:ext>
            </a:extLst>
          </p:cNvPr>
          <p:cNvSpPr>
            <a:spLocks noEditPoints="1"/>
          </p:cNvSpPr>
          <p:nvPr/>
        </p:nvSpPr>
        <p:spPr bwMode="auto">
          <a:xfrm>
            <a:off x="2673142" y="1034874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E7F26FAD-BC34-865B-9283-6C0C41545396}"/>
              </a:ext>
            </a:extLst>
          </p:cNvPr>
          <p:cNvSpPr/>
          <p:nvPr/>
        </p:nvSpPr>
        <p:spPr>
          <a:xfrm>
            <a:off x="1165608" y="4886333"/>
            <a:ext cx="1477107" cy="17481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Draft Engineers Report SR 10 for INDOT &amp; FHWA Review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8C2EB10-BC2D-B19E-88A8-EDFDBB2C01BF}"/>
              </a:ext>
            </a:extLst>
          </p:cNvPr>
          <p:cNvGrpSpPr/>
          <p:nvPr/>
        </p:nvGrpSpPr>
        <p:grpSpPr>
          <a:xfrm rot="10800000">
            <a:off x="1287191" y="349292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4DBE4C7-0BCB-8E4A-1F57-05A68CF05CE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68CAE08D-F695-ED36-5153-D8A7FF77BEE5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E1439AE-0640-54E8-2515-6A89404C1AF4}"/>
              </a:ext>
            </a:extLst>
          </p:cNvPr>
          <p:cNvSpPr/>
          <p:nvPr/>
        </p:nvSpPr>
        <p:spPr>
          <a:xfrm>
            <a:off x="699371" y="3328467"/>
            <a:ext cx="10802826" cy="5361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2024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0983678D-A746-BE31-927E-16CB4581A8C1}"/>
              </a:ext>
            </a:extLst>
          </p:cNvPr>
          <p:cNvSpPr/>
          <p:nvPr/>
        </p:nvSpPr>
        <p:spPr>
          <a:xfrm>
            <a:off x="1346479" y="1661864"/>
            <a:ext cx="4266602" cy="13565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Transportation Conditions Report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 &amp; Need Report FINAL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 of Alternatives (Level 1) Screening Report FINAL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5199DA20-51FE-6EE1-4983-E9D46F41E886}"/>
              </a:ext>
            </a:extLst>
          </p:cNvPr>
          <p:cNvSpPr/>
          <p:nvPr/>
        </p:nvSpPr>
        <p:spPr>
          <a:xfrm>
            <a:off x="2915705" y="4895256"/>
            <a:ext cx="1444398" cy="13535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Involvement Plan</a:t>
            </a: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EE37EF1-8CD9-92B5-2F34-444AC90BDFCF}"/>
              </a:ext>
            </a:extLst>
          </p:cNvPr>
          <p:cNvGrpSpPr/>
          <p:nvPr/>
        </p:nvGrpSpPr>
        <p:grpSpPr>
          <a:xfrm rot="10800000">
            <a:off x="3601508" y="3501844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9987BF1-B50C-45D5-8781-9FD6398F846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92351AF-825F-8A61-29DA-49D8A0039767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CFCFAF5-3591-E888-E576-A95D593CF821}"/>
              </a:ext>
            </a:extLst>
          </p:cNvPr>
          <p:cNvGrpSpPr/>
          <p:nvPr/>
        </p:nvGrpSpPr>
        <p:grpSpPr>
          <a:xfrm>
            <a:off x="3391048" y="4305625"/>
            <a:ext cx="493713" cy="461963"/>
            <a:chOff x="7812088" y="4827588"/>
            <a:chExt cx="493713" cy="461963"/>
          </a:xfrm>
          <a:solidFill>
            <a:srgbClr val="002060"/>
          </a:solidFill>
        </p:grpSpPr>
        <p:sp>
          <p:nvSpPr>
            <p:cNvPr id="294" name="Freeform 27">
              <a:extLst>
                <a:ext uri="{FF2B5EF4-FFF2-40B4-BE49-F238E27FC236}">
                  <a16:creationId xmlns:a16="http://schemas.microsoft.com/office/drawing/2014/main" id="{6106D513-E988-85AD-F042-C3FF450F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5913" y="5137151"/>
              <a:ext cx="247650" cy="152400"/>
            </a:xfrm>
            <a:custGeom>
              <a:avLst/>
              <a:gdLst>
                <a:gd name="T0" fmla="*/ 0 w 156"/>
                <a:gd name="T1" fmla="*/ 38 h 96"/>
                <a:gd name="T2" fmla="*/ 0 w 156"/>
                <a:gd name="T3" fmla="*/ 96 h 96"/>
                <a:gd name="T4" fmla="*/ 156 w 156"/>
                <a:gd name="T5" fmla="*/ 96 h 96"/>
                <a:gd name="T6" fmla="*/ 156 w 156"/>
                <a:gd name="T7" fmla="*/ 38 h 96"/>
                <a:gd name="T8" fmla="*/ 156 w 156"/>
                <a:gd name="T9" fmla="*/ 0 h 96"/>
                <a:gd name="T10" fmla="*/ 0 w 156"/>
                <a:gd name="T11" fmla="*/ 0 h 96"/>
                <a:gd name="T12" fmla="*/ 0 w 156"/>
                <a:gd name="T13" fmla="*/ 38 h 96"/>
                <a:gd name="T14" fmla="*/ 20 w 156"/>
                <a:gd name="T15" fmla="*/ 18 h 96"/>
                <a:gd name="T16" fmla="*/ 136 w 156"/>
                <a:gd name="T17" fmla="*/ 18 h 96"/>
                <a:gd name="T18" fmla="*/ 136 w 156"/>
                <a:gd name="T19" fmla="*/ 38 h 96"/>
                <a:gd name="T20" fmla="*/ 20 w 156"/>
                <a:gd name="T21" fmla="*/ 38 h 96"/>
                <a:gd name="T22" fmla="*/ 20 w 156"/>
                <a:gd name="T23" fmla="*/ 18 h 96"/>
                <a:gd name="T24" fmla="*/ 20 w 156"/>
                <a:gd name="T25" fmla="*/ 57 h 96"/>
                <a:gd name="T26" fmla="*/ 136 w 156"/>
                <a:gd name="T27" fmla="*/ 57 h 96"/>
                <a:gd name="T28" fmla="*/ 136 w 156"/>
                <a:gd name="T29" fmla="*/ 77 h 96"/>
                <a:gd name="T30" fmla="*/ 20 w 156"/>
                <a:gd name="T31" fmla="*/ 77 h 96"/>
                <a:gd name="T32" fmla="*/ 20 w 156"/>
                <a:gd name="T33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6">
                  <a:moveTo>
                    <a:pt x="0" y="38"/>
                  </a:moveTo>
                  <a:lnTo>
                    <a:pt x="0" y="96"/>
                  </a:lnTo>
                  <a:lnTo>
                    <a:pt x="156" y="96"/>
                  </a:lnTo>
                  <a:lnTo>
                    <a:pt x="156" y="38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20" y="18"/>
                  </a:moveTo>
                  <a:lnTo>
                    <a:pt x="136" y="18"/>
                  </a:lnTo>
                  <a:lnTo>
                    <a:pt x="136" y="38"/>
                  </a:lnTo>
                  <a:lnTo>
                    <a:pt x="20" y="38"/>
                  </a:lnTo>
                  <a:lnTo>
                    <a:pt x="20" y="18"/>
                  </a:lnTo>
                  <a:close/>
                  <a:moveTo>
                    <a:pt x="20" y="57"/>
                  </a:moveTo>
                  <a:lnTo>
                    <a:pt x="136" y="57"/>
                  </a:lnTo>
                  <a:lnTo>
                    <a:pt x="136" y="77"/>
                  </a:lnTo>
                  <a:lnTo>
                    <a:pt x="20" y="77"/>
                  </a:lnTo>
                  <a:lnTo>
                    <a:pt x="2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95" name="Freeform 28">
              <a:extLst>
                <a:ext uri="{FF2B5EF4-FFF2-40B4-BE49-F238E27FC236}">
                  <a16:creationId xmlns:a16="http://schemas.microsoft.com/office/drawing/2014/main" id="{337D646D-2091-B700-570E-6DFAA023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4827588"/>
              <a:ext cx="247650" cy="153988"/>
            </a:xfrm>
            <a:custGeom>
              <a:avLst/>
              <a:gdLst>
                <a:gd name="T0" fmla="*/ 156 w 156"/>
                <a:gd name="T1" fmla="*/ 59 h 97"/>
                <a:gd name="T2" fmla="*/ 156 w 156"/>
                <a:gd name="T3" fmla="*/ 0 h 97"/>
                <a:gd name="T4" fmla="*/ 0 w 156"/>
                <a:gd name="T5" fmla="*/ 0 h 97"/>
                <a:gd name="T6" fmla="*/ 0 w 156"/>
                <a:gd name="T7" fmla="*/ 59 h 97"/>
                <a:gd name="T8" fmla="*/ 0 w 156"/>
                <a:gd name="T9" fmla="*/ 97 h 97"/>
                <a:gd name="T10" fmla="*/ 156 w 156"/>
                <a:gd name="T11" fmla="*/ 97 h 97"/>
                <a:gd name="T12" fmla="*/ 156 w 156"/>
                <a:gd name="T13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97">
                  <a:moveTo>
                    <a:pt x="156" y="59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156" y="97"/>
                  </a:lnTo>
                  <a:lnTo>
                    <a:pt x="15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96" name="Freeform 29">
              <a:extLst>
                <a:ext uri="{FF2B5EF4-FFF2-40B4-BE49-F238E27FC236}">
                  <a16:creationId xmlns:a16="http://schemas.microsoft.com/office/drawing/2014/main" id="{43C557A6-4B24-DA19-11C2-C3B8635F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921251"/>
              <a:ext cx="493713" cy="276225"/>
            </a:xfrm>
            <a:custGeom>
              <a:avLst/>
              <a:gdLst>
                <a:gd name="T0" fmla="*/ 232 w 265"/>
                <a:gd name="T1" fmla="*/ 0 h 149"/>
                <a:gd name="T2" fmla="*/ 215 w 265"/>
                <a:gd name="T3" fmla="*/ 0 h 149"/>
                <a:gd name="T4" fmla="*/ 215 w 265"/>
                <a:gd name="T5" fmla="*/ 33 h 149"/>
                <a:gd name="T6" fmla="*/ 215 w 265"/>
                <a:gd name="T7" fmla="*/ 49 h 149"/>
                <a:gd name="T8" fmla="*/ 50 w 265"/>
                <a:gd name="T9" fmla="*/ 49 h 149"/>
                <a:gd name="T10" fmla="*/ 50 w 265"/>
                <a:gd name="T11" fmla="*/ 33 h 149"/>
                <a:gd name="T12" fmla="*/ 50 w 265"/>
                <a:gd name="T13" fmla="*/ 0 h 149"/>
                <a:gd name="T14" fmla="*/ 33 w 265"/>
                <a:gd name="T15" fmla="*/ 0 h 149"/>
                <a:gd name="T16" fmla="*/ 0 w 265"/>
                <a:gd name="T17" fmla="*/ 33 h 149"/>
                <a:gd name="T18" fmla="*/ 0 w 265"/>
                <a:gd name="T19" fmla="*/ 116 h 149"/>
                <a:gd name="T20" fmla="*/ 33 w 265"/>
                <a:gd name="T21" fmla="*/ 149 h 149"/>
                <a:gd name="T22" fmla="*/ 50 w 265"/>
                <a:gd name="T23" fmla="*/ 149 h 149"/>
                <a:gd name="T24" fmla="*/ 50 w 265"/>
                <a:gd name="T25" fmla="*/ 116 h 149"/>
                <a:gd name="T26" fmla="*/ 50 w 265"/>
                <a:gd name="T27" fmla="*/ 99 h 149"/>
                <a:gd name="T28" fmla="*/ 215 w 265"/>
                <a:gd name="T29" fmla="*/ 99 h 149"/>
                <a:gd name="T30" fmla="*/ 215 w 265"/>
                <a:gd name="T31" fmla="*/ 116 h 149"/>
                <a:gd name="T32" fmla="*/ 215 w 265"/>
                <a:gd name="T33" fmla="*/ 149 h 149"/>
                <a:gd name="T34" fmla="*/ 232 w 265"/>
                <a:gd name="T35" fmla="*/ 149 h 149"/>
                <a:gd name="T36" fmla="*/ 265 w 265"/>
                <a:gd name="T37" fmla="*/ 116 h 149"/>
                <a:gd name="T38" fmla="*/ 265 w 265"/>
                <a:gd name="T39" fmla="*/ 33 h 149"/>
                <a:gd name="T40" fmla="*/ 232 w 265"/>
                <a:gd name="T4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149">
                  <a:moveTo>
                    <a:pt x="232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0"/>
                    <a:pt x="0" y="16"/>
                    <a:pt x="0" y="3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2"/>
                    <a:pt x="16" y="149"/>
                    <a:pt x="33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49"/>
                    <a:pt x="215" y="149"/>
                    <a:pt x="215" y="149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48" y="149"/>
                    <a:pt x="265" y="132"/>
                    <a:pt x="265" y="116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5" y="16"/>
                    <a:pt x="248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</p:grp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5235138A-ECF2-069D-30D5-2E2EE25D71D3}"/>
              </a:ext>
            </a:extLst>
          </p:cNvPr>
          <p:cNvSpPr/>
          <p:nvPr/>
        </p:nvSpPr>
        <p:spPr>
          <a:xfrm>
            <a:off x="4658066" y="4886333"/>
            <a:ext cx="1944359" cy="15663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Purpose and Need Report – INDOT Approved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(Currently in FHWA Review) 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580EA9CB-FD0F-297F-8FDB-3ADE8356E86A}"/>
              </a:ext>
            </a:extLst>
          </p:cNvPr>
          <p:cNvGrpSpPr/>
          <p:nvPr/>
        </p:nvGrpSpPr>
        <p:grpSpPr>
          <a:xfrm rot="10800000">
            <a:off x="5614521" y="349292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EDFC208-0B68-B333-3C6D-D0D65093B1B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E7B95B5B-1DEC-1292-1E41-9800EA707C95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Freeform 33">
            <a:extLst>
              <a:ext uri="{FF2B5EF4-FFF2-40B4-BE49-F238E27FC236}">
                <a16:creationId xmlns:a16="http://schemas.microsoft.com/office/drawing/2014/main" id="{9727F405-27B7-57D6-A948-69CF6BF7366F}"/>
              </a:ext>
            </a:extLst>
          </p:cNvPr>
          <p:cNvSpPr>
            <a:spLocks noEditPoints="1"/>
          </p:cNvSpPr>
          <p:nvPr/>
        </p:nvSpPr>
        <p:spPr bwMode="auto">
          <a:xfrm>
            <a:off x="5433084" y="4321445"/>
            <a:ext cx="474100" cy="411409"/>
          </a:xfrm>
          <a:custGeom>
            <a:avLst/>
            <a:gdLst>
              <a:gd name="T0" fmla="*/ 42 w 255"/>
              <a:gd name="T1" fmla="*/ 23 h 221"/>
              <a:gd name="T2" fmla="*/ 11 w 255"/>
              <a:gd name="T3" fmla="*/ 4 h 221"/>
              <a:gd name="T4" fmla="*/ 0 w 255"/>
              <a:gd name="T5" fmla="*/ 10 h 221"/>
              <a:gd name="T6" fmla="*/ 0 w 255"/>
              <a:gd name="T7" fmla="*/ 50 h 221"/>
              <a:gd name="T8" fmla="*/ 11 w 255"/>
              <a:gd name="T9" fmla="*/ 56 h 221"/>
              <a:gd name="T10" fmla="*/ 42 w 255"/>
              <a:gd name="T11" fmla="*/ 37 h 221"/>
              <a:gd name="T12" fmla="*/ 42 w 255"/>
              <a:gd name="T13" fmla="*/ 23 h 221"/>
              <a:gd name="T14" fmla="*/ 241 w 255"/>
              <a:gd name="T15" fmla="*/ 10 h 221"/>
              <a:gd name="T16" fmla="*/ 80 w 255"/>
              <a:gd name="T17" fmla="*/ 10 h 221"/>
              <a:gd name="T18" fmla="*/ 67 w 255"/>
              <a:gd name="T19" fmla="*/ 23 h 221"/>
              <a:gd name="T20" fmla="*/ 67 w 255"/>
              <a:gd name="T21" fmla="*/ 37 h 221"/>
              <a:gd name="T22" fmla="*/ 80 w 255"/>
              <a:gd name="T23" fmla="*/ 50 h 221"/>
              <a:gd name="T24" fmla="*/ 241 w 255"/>
              <a:gd name="T25" fmla="*/ 50 h 221"/>
              <a:gd name="T26" fmla="*/ 255 w 255"/>
              <a:gd name="T27" fmla="*/ 37 h 221"/>
              <a:gd name="T28" fmla="*/ 255 w 255"/>
              <a:gd name="T29" fmla="*/ 23 h 221"/>
              <a:gd name="T30" fmla="*/ 241 w 255"/>
              <a:gd name="T31" fmla="*/ 10 h 221"/>
              <a:gd name="T32" fmla="*/ 11 w 255"/>
              <a:gd name="T33" fmla="*/ 137 h 221"/>
              <a:gd name="T34" fmla="*/ 42 w 255"/>
              <a:gd name="T35" fmla="*/ 118 h 221"/>
              <a:gd name="T36" fmla="*/ 42 w 255"/>
              <a:gd name="T37" fmla="*/ 104 h 221"/>
              <a:gd name="T38" fmla="*/ 12 w 255"/>
              <a:gd name="T39" fmla="*/ 90 h 221"/>
              <a:gd name="T40" fmla="*/ 0 w 255"/>
              <a:gd name="T41" fmla="*/ 97 h 221"/>
              <a:gd name="T42" fmla="*/ 0 w 255"/>
              <a:gd name="T43" fmla="*/ 131 h 221"/>
              <a:gd name="T44" fmla="*/ 11 w 255"/>
              <a:gd name="T45" fmla="*/ 137 h 221"/>
              <a:gd name="T46" fmla="*/ 241 w 255"/>
              <a:gd name="T47" fmla="*/ 90 h 221"/>
              <a:gd name="T48" fmla="*/ 80 w 255"/>
              <a:gd name="T49" fmla="*/ 90 h 221"/>
              <a:gd name="T50" fmla="*/ 67 w 255"/>
              <a:gd name="T51" fmla="*/ 104 h 221"/>
              <a:gd name="T52" fmla="*/ 67 w 255"/>
              <a:gd name="T53" fmla="*/ 117 h 221"/>
              <a:gd name="T54" fmla="*/ 80 w 255"/>
              <a:gd name="T55" fmla="*/ 131 h 221"/>
              <a:gd name="T56" fmla="*/ 241 w 255"/>
              <a:gd name="T57" fmla="*/ 131 h 221"/>
              <a:gd name="T58" fmla="*/ 255 w 255"/>
              <a:gd name="T59" fmla="*/ 117 h 221"/>
              <a:gd name="T60" fmla="*/ 255 w 255"/>
              <a:gd name="T61" fmla="*/ 104 h 221"/>
              <a:gd name="T62" fmla="*/ 241 w 255"/>
              <a:gd name="T63" fmla="*/ 90 h 221"/>
              <a:gd name="T64" fmla="*/ 42 w 255"/>
              <a:gd name="T65" fmla="*/ 184 h 221"/>
              <a:gd name="T66" fmla="*/ 11 w 255"/>
              <a:gd name="T67" fmla="*/ 164 h 221"/>
              <a:gd name="T68" fmla="*/ 0 w 255"/>
              <a:gd name="T69" fmla="*/ 171 h 221"/>
              <a:gd name="T70" fmla="*/ 0 w 255"/>
              <a:gd name="T71" fmla="*/ 211 h 221"/>
              <a:gd name="T72" fmla="*/ 11 w 255"/>
              <a:gd name="T73" fmla="*/ 217 h 221"/>
              <a:gd name="T74" fmla="*/ 42 w 255"/>
              <a:gd name="T75" fmla="*/ 198 h 221"/>
              <a:gd name="T76" fmla="*/ 42 w 255"/>
              <a:gd name="T77" fmla="*/ 184 h 221"/>
              <a:gd name="T78" fmla="*/ 241 w 255"/>
              <a:gd name="T79" fmla="*/ 171 h 221"/>
              <a:gd name="T80" fmla="*/ 80 w 255"/>
              <a:gd name="T81" fmla="*/ 171 h 221"/>
              <a:gd name="T82" fmla="*/ 67 w 255"/>
              <a:gd name="T83" fmla="*/ 184 h 221"/>
              <a:gd name="T84" fmla="*/ 67 w 255"/>
              <a:gd name="T85" fmla="*/ 198 h 221"/>
              <a:gd name="T86" fmla="*/ 80 w 255"/>
              <a:gd name="T87" fmla="*/ 211 h 221"/>
              <a:gd name="T88" fmla="*/ 241 w 255"/>
              <a:gd name="T89" fmla="*/ 211 h 221"/>
              <a:gd name="T90" fmla="*/ 255 w 255"/>
              <a:gd name="T91" fmla="*/ 198 h 221"/>
              <a:gd name="T92" fmla="*/ 255 w 255"/>
              <a:gd name="T93" fmla="*/ 184 h 221"/>
              <a:gd name="T94" fmla="*/ 241 w 255"/>
              <a:gd name="T95" fmla="*/ 17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5" h="221">
                <a:moveTo>
                  <a:pt x="42" y="23"/>
                </a:moveTo>
                <a:cubicBezTo>
                  <a:pt x="11" y="4"/>
                  <a:pt x="11" y="4"/>
                  <a:pt x="11" y="4"/>
                </a:cubicBezTo>
                <a:cubicBezTo>
                  <a:pt x="5" y="0"/>
                  <a:pt x="0" y="3"/>
                  <a:pt x="0" y="1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8"/>
                  <a:pt x="5" y="60"/>
                  <a:pt x="11" y="56"/>
                </a:cubicBezTo>
                <a:cubicBezTo>
                  <a:pt x="42" y="37"/>
                  <a:pt x="42" y="37"/>
                  <a:pt x="42" y="37"/>
                </a:cubicBezTo>
                <a:cubicBezTo>
                  <a:pt x="49" y="33"/>
                  <a:pt x="49" y="27"/>
                  <a:pt x="42" y="23"/>
                </a:cubicBezTo>
                <a:close/>
                <a:moveTo>
                  <a:pt x="241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73" y="10"/>
                  <a:pt x="67" y="16"/>
                  <a:pt x="67" y="23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44"/>
                  <a:pt x="73" y="50"/>
                  <a:pt x="80" y="50"/>
                </a:cubicBezTo>
                <a:cubicBezTo>
                  <a:pt x="241" y="50"/>
                  <a:pt x="241" y="50"/>
                  <a:pt x="241" y="50"/>
                </a:cubicBezTo>
                <a:cubicBezTo>
                  <a:pt x="249" y="50"/>
                  <a:pt x="255" y="44"/>
                  <a:pt x="255" y="37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5" y="16"/>
                  <a:pt x="249" y="10"/>
                  <a:pt x="241" y="10"/>
                </a:cubicBezTo>
                <a:close/>
                <a:moveTo>
                  <a:pt x="11" y="137"/>
                </a:moveTo>
                <a:cubicBezTo>
                  <a:pt x="42" y="118"/>
                  <a:pt x="42" y="118"/>
                  <a:pt x="42" y="118"/>
                </a:cubicBezTo>
                <a:cubicBezTo>
                  <a:pt x="49" y="114"/>
                  <a:pt x="48" y="108"/>
                  <a:pt x="42" y="104"/>
                </a:cubicBezTo>
                <a:cubicBezTo>
                  <a:pt x="12" y="90"/>
                  <a:pt x="12" y="90"/>
                  <a:pt x="12" y="90"/>
                </a:cubicBezTo>
                <a:cubicBezTo>
                  <a:pt x="5" y="86"/>
                  <a:pt x="0" y="90"/>
                  <a:pt x="0" y="9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8"/>
                  <a:pt x="5" y="141"/>
                  <a:pt x="11" y="137"/>
                </a:cubicBezTo>
                <a:close/>
                <a:moveTo>
                  <a:pt x="241" y="90"/>
                </a:moveTo>
                <a:cubicBezTo>
                  <a:pt x="80" y="90"/>
                  <a:pt x="80" y="90"/>
                  <a:pt x="80" y="90"/>
                </a:cubicBezTo>
                <a:cubicBezTo>
                  <a:pt x="73" y="90"/>
                  <a:pt x="67" y="96"/>
                  <a:pt x="67" y="104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7" y="125"/>
                  <a:pt x="73" y="131"/>
                  <a:pt x="80" y="131"/>
                </a:cubicBezTo>
                <a:cubicBezTo>
                  <a:pt x="241" y="131"/>
                  <a:pt x="241" y="131"/>
                  <a:pt x="241" y="131"/>
                </a:cubicBezTo>
                <a:cubicBezTo>
                  <a:pt x="249" y="131"/>
                  <a:pt x="255" y="125"/>
                  <a:pt x="255" y="117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5" y="96"/>
                  <a:pt x="249" y="90"/>
                  <a:pt x="241" y="90"/>
                </a:cubicBezTo>
                <a:close/>
                <a:moveTo>
                  <a:pt x="42" y="184"/>
                </a:moveTo>
                <a:cubicBezTo>
                  <a:pt x="11" y="164"/>
                  <a:pt x="11" y="164"/>
                  <a:pt x="11" y="164"/>
                </a:cubicBezTo>
                <a:cubicBezTo>
                  <a:pt x="5" y="161"/>
                  <a:pt x="0" y="163"/>
                  <a:pt x="0" y="171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8"/>
                  <a:pt x="5" y="221"/>
                  <a:pt x="11" y="217"/>
                </a:cubicBezTo>
                <a:cubicBezTo>
                  <a:pt x="42" y="198"/>
                  <a:pt x="42" y="198"/>
                  <a:pt x="42" y="198"/>
                </a:cubicBezTo>
                <a:cubicBezTo>
                  <a:pt x="49" y="194"/>
                  <a:pt x="49" y="188"/>
                  <a:pt x="42" y="184"/>
                </a:cubicBezTo>
                <a:close/>
                <a:moveTo>
                  <a:pt x="241" y="171"/>
                </a:moveTo>
                <a:cubicBezTo>
                  <a:pt x="80" y="171"/>
                  <a:pt x="80" y="171"/>
                  <a:pt x="80" y="171"/>
                </a:cubicBezTo>
                <a:cubicBezTo>
                  <a:pt x="73" y="171"/>
                  <a:pt x="67" y="177"/>
                  <a:pt x="67" y="184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5"/>
                  <a:pt x="73" y="211"/>
                  <a:pt x="80" y="211"/>
                </a:cubicBezTo>
                <a:cubicBezTo>
                  <a:pt x="241" y="211"/>
                  <a:pt x="241" y="211"/>
                  <a:pt x="241" y="211"/>
                </a:cubicBezTo>
                <a:cubicBezTo>
                  <a:pt x="249" y="211"/>
                  <a:pt x="255" y="205"/>
                  <a:pt x="255" y="198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77"/>
                  <a:pt x="249" y="171"/>
                  <a:pt x="241" y="1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37">
            <a:extLst>
              <a:ext uri="{FF2B5EF4-FFF2-40B4-BE49-F238E27FC236}">
                <a16:creationId xmlns:a16="http://schemas.microsoft.com/office/drawing/2014/main" id="{80042C62-C767-D392-759C-80F024576B50}"/>
              </a:ext>
            </a:extLst>
          </p:cNvPr>
          <p:cNvSpPr>
            <a:spLocks noEditPoints="1"/>
          </p:cNvSpPr>
          <p:nvPr/>
        </p:nvSpPr>
        <p:spPr bwMode="auto">
          <a:xfrm>
            <a:off x="8080801" y="4292828"/>
            <a:ext cx="411177" cy="481088"/>
          </a:xfrm>
          <a:custGeom>
            <a:avLst/>
            <a:gdLst>
              <a:gd name="T0" fmla="*/ 162 w 212"/>
              <a:gd name="T1" fmla="*/ 0 h 287"/>
              <a:gd name="T2" fmla="*/ 18 w 212"/>
              <a:gd name="T3" fmla="*/ 0 h 287"/>
              <a:gd name="T4" fmla="*/ 0 w 212"/>
              <a:gd name="T5" fmla="*/ 18 h 287"/>
              <a:gd name="T6" fmla="*/ 0 w 212"/>
              <a:gd name="T7" fmla="*/ 269 h 287"/>
              <a:gd name="T8" fmla="*/ 18 w 212"/>
              <a:gd name="T9" fmla="*/ 287 h 287"/>
              <a:gd name="T10" fmla="*/ 195 w 212"/>
              <a:gd name="T11" fmla="*/ 287 h 287"/>
              <a:gd name="T12" fmla="*/ 212 w 212"/>
              <a:gd name="T13" fmla="*/ 269 h 287"/>
              <a:gd name="T14" fmla="*/ 212 w 212"/>
              <a:gd name="T15" fmla="*/ 55 h 287"/>
              <a:gd name="T16" fmla="*/ 162 w 212"/>
              <a:gd name="T17" fmla="*/ 0 h 287"/>
              <a:gd name="T18" fmla="*/ 166 w 212"/>
              <a:gd name="T19" fmla="*/ 27 h 287"/>
              <a:gd name="T20" fmla="*/ 188 w 212"/>
              <a:gd name="T21" fmla="*/ 50 h 287"/>
              <a:gd name="T22" fmla="*/ 166 w 212"/>
              <a:gd name="T23" fmla="*/ 50 h 287"/>
              <a:gd name="T24" fmla="*/ 166 w 212"/>
              <a:gd name="T25" fmla="*/ 27 h 287"/>
              <a:gd name="T26" fmla="*/ 198 w 212"/>
              <a:gd name="T27" fmla="*/ 269 h 287"/>
              <a:gd name="T28" fmla="*/ 195 w 212"/>
              <a:gd name="T29" fmla="*/ 272 h 287"/>
              <a:gd name="T30" fmla="*/ 18 w 212"/>
              <a:gd name="T31" fmla="*/ 272 h 287"/>
              <a:gd name="T32" fmla="*/ 15 w 212"/>
              <a:gd name="T33" fmla="*/ 269 h 287"/>
              <a:gd name="T34" fmla="*/ 15 w 212"/>
              <a:gd name="T35" fmla="*/ 18 h 287"/>
              <a:gd name="T36" fmla="*/ 18 w 212"/>
              <a:gd name="T37" fmla="*/ 15 h 287"/>
              <a:gd name="T38" fmla="*/ 152 w 212"/>
              <a:gd name="T39" fmla="*/ 15 h 287"/>
              <a:gd name="T40" fmla="*/ 152 w 212"/>
              <a:gd name="T41" fmla="*/ 58 h 287"/>
              <a:gd name="T42" fmla="*/ 159 w 212"/>
              <a:gd name="T43" fmla="*/ 65 h 287"/>
              <a:gd name="T44" fmla="*/ 198 w 212"/>
              <a:gd name="T45" fmla="*/ 65 h 287"/>
              <a:gd name="T46" fmla="*/ 198 w 212"/>
              <a:gd name="T47" fmla="*/ 269 h 287"/>
              <a:gd name="T48" fmla="*/ 41 w 212"/>
              <a:gd name="T49" fmla="*/ 79 h 287"/>
              <a:gd name="T50" fmla="*/ 167 w 212"/>
              <a:gd name="T51" fmla="*/ 79 h 287"/>
              <a:gd name="T52" fmla="*/ 172 w 212"/>
              <a:gd name="T53" fmla="*/ 84 h 287"/>
              <a:gd name="T54" fmla="*/ 167 w 212"/>
              <a:gd name="T55" fmla="*/ 90 h 287"/>
              <a:gd name="T56" fmla="*/ 41 w 212"/>
              <a:gd name="T57" fmla="*/ 90 h 287"/>
              <a:gd name="T58" fmla="*/ 36 w 212"/>
              <a:gd name="T59" fmla="*/ 84 h 287"/>
              <a:gd name="T60" fmla="*/ 41 w 212"/>
              <a:gd name="T61" fmla="*/ 79 h 287"/>
              <a:gd name="T62" fmla="*/ 172 w 212"/>
              <a:gd name="T63" fmla="*/ 121 h 287"/>
              <a:gd name="T64" fmla="*/ 167 w 212"/>
              <a:gd name="T65" fmla="*/ 127 h 287"/>
              <a:gd name="T66" fmla="*/ 41 w 212"/>
              <a:gd name="T67" fmla="*/ 127 h 287"/>
              <a:gd name="T68" fmla="*/ 36 w 212"/>
              <a:gd name="T69" fmla="*/ 121 h 287"/>
              <a:gd name="T70" fmla="*/ 41 w 212"/>
              <a:gd name="T71" fmla="*/ 116 h 287"/>
              <a:gd name="T72" fmla="*/ 167 w 212"/>
              <a:gd name="T73" fmla="*/ 116 h 287"/>
              <a:gd name="T74" fmla="*/ 172 w 212"/>
              <a:gd name="T75" fmla="*/ 121 h 287"/>
              <a:gd name="T76" fmla="*/ 172 w 212"/>
              <a:gd name="T77" fmla="*/ 157 h 287"/>
              <a:gd name="T78" fmla="*/ 167 w 212"/>
              <a:gd name="T79" fmla="*/ 163 h 287"/>
              <a:gd name="T80" fmla="*/ 41 w 212"/>
              <a:gd name="T81" fmla="*/ 163 h 287"/>
              <a:gd name="T82" fmla="*/ 36 w 212"/>
              <a:gd name="T83" fmla="*/ 157 h 287"/>
              <a:gd name="T84" fmla="*/ 41 w 212"/>
              <a:gd name="T85" fmla="*/ 152 h 287"/>
              <a:gd name="T86" fmla="*/ 167 w 212"/>
              <a:gd name="T87" fmla="*/ 152 h 287"/>
              <a:gd name="T88" fmla="*/ 172 w 212"/>
              <a:gd name="T89" fmla="*/ 157 h 287"/>
              <a:gd name="T90" fmla="*/ 172 w 212"/>
              <a:gd name="T91" fmla="*/ 194 h 287"/>
              <a:gd name="T92" fmla="*/ 167 w 212"/>
              <a:gd name="T93" fmla="*/ 199 h 287"/>
              <a:gd name="T94" fmla="*/ 41 w 212"/>
              <a:gd name="T95" fmla="*/ 199 h 287"/>
              <a:gd name="T96" fmla="*/ 36 w 212"/>
              <a:gd name="T97" fmla="*/ 194 h 287"/>
              <a:gd name="T98" fmla="*/ 41 w 212"/>
              <a:gd name="T99" fmla="*/ 188 h 287"/>
              <a:gd name="T100" fmla="*/ 167 w 212"/>
              <a:gd name="T101" fmla="*/ 188 h 287"/>
              <a:gd name="T102" fmla="*/ 172 w 212"/>
              <a:gd name="T103" fmla="*/ 19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287">
                <a:moveTo>
                  <a:pt x="16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7"/>
                  <a:pt x="18" y="287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204" y="287"/>
                  <a:pt x="212" y="279"/>
                  <a:pt x="212" y="269"/>
                </a:cubicBezTo>
                <a:cubicBezTo>
                  <a:pt x="212" y="55"/>
                  <a:pt x="212" y="55"/>
                  <a:pt x="212" y="55"/>
                </a:cubicBezTo>
                <a:lnTo>
                  <a:pt x="162" y="0"/>
                </a:lnTo>
                <a:close/>
                <a:moveTo>
                  <a:pt x="166" y="27"/>
                </a:moveTo>
                <a:cubicBezTo>
                  <a:pt x="188" y="50"/>
                  <a:pt x="188" y="50"/>
                  <a:pt x="188" y="50"/>
                </a:cubicBezTo>
                <a:cubicBezTo>
                  <a:pt x="166" y="50"/>
                  <a:pt x="166" y="50"/>
                  <a:pt x="166" y="50"/>
                </a:cubicBezTo>
                <a:lnTo>
                  <a:pt x="166" y="27"/>
                </a:lnTo>
                <a:close/>
                <a:moveTo>
                  <a:pt x="198" y="269"/>
                </a:moveTo>
                <a:cubicBezTo>
                  <a:pt x="198" y="271"/>
                  <a:pt x="196" y="272"/>
                  <a:pt x="195" y="272"/>
                </a:cubicBezTo>
                <a:cubicBezTo>
                  <a:pt x="18" y="272"/>
                  <a:pt x="18" y="272"/>
                  <a:pt x="18" y="272"/>
                </a:cubicBezTo>
                <a:cubicBezTo>
                  <a:pt x="16" y="272"/>
                  <a:pt x="15" y="271"/>
                  <a:pt x="15" y="26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6"/>
                  <a:pt x="16" y="15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62"/>
                  <a:pt x="155" y="65"/>
                  <a:pt x="159" y="65"/>
                </a:cubicBezTo>
                <a:cubicBezTo>
                  <a:pt x="198" y="65"/>
                  <a:pt x="198" y="65"/>
                  <a:pt x="198" y="65"/>
                </a:cubicBezTo>
                <a:lnTo>
                  <a:pt x="198" y="269"/>
                </a:lnTo>
                <a:close/>
                <a:moveTo>
                  <a:pt x="41" y="79"/>
                </a:moveTo>
                <a:cubicBezTo>
                  <a:pt x="167" y="79"/>
                  <a:pt x="167" y="79"/>
                  <a:pt x="167" y="79"/>
                </a:cubicBezTo>
                <a:cubicBezTo>
                  <a:pt x="170" y="79"/>
                  <a:pt x="172" y="81"/>
                  <a:pt x="172" y="84"/>
                </a:cubicBezTo>
                <a:cubicBezTo>
                  <a:pt x="172" y="87"/>
                  <a:pt x="170" y="90"/>
                  <a:pt x="167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8" y="90"/>
                  <a:pt x="36" y="87"/>
                  <a:pt x="36" y="84"/>
                </a:cubicBezTo>
                <a:cubicBezTo>
                  <a:pt x="36" y="81"/>
                  <a:pt x="38" y="79"/>
                  <a:pt x="41" y="79"/>
                </a:cubicBezTo>
                <a:close/>
                <a:moveTo>
                  <a:pt x="172" y="121"/>
                </a:moveTo>
                <a:cubicBezTo>
                  <a:pt x="172" y="125"/>
                  <a:pt x="170" y="127"/>
                  <a:pt x="167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7"/>
                  <a:pt x="36" y="125"/>
                  <a:pt x="36" y="121"/>
                </a:cubicBezTo>
                <a:cubicBezTo>
                  <a:pt x="36" y="118"/>
                  <a:pt x="38" y="116"/>
                  <a:pt x="41" y="116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70" y="116"/>
                  <a:pt x="172" y="118"/>
                  <a:pt x="172" y="121"/>
                </a:cubicBezTo>
                <a:close/>
                <a:moveTo>
                  <a:pt x="172" y="157"/>
                </a:moveTo>
                <a:cubicBezTo>
                  <a:pt x="172" y="160"/>
                  <a:pt x="170" y="163"/>
                  <a:pt x="167" y="163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38" y="163"/>
                  <a:pt x="36" y="160"/>
                  <a:pt x="36" y="157"/>
                </a:cubicBezTo>
                <a:cubicBezTo>
                  <a:pt x="36" y="154"/>
                  <a:pt x="38" y="152"/>
                  <a:pt x="41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70" y="152"/>
                  <a:pt x="172" y="154"/>
                  <a:pt x="172" y="157"/>
                </a:cubicBezTo>
                <a:close/>
                <a:moveTo>
                  <a:pt x="172" y="194"/>
                </a:moveTo>
                <a:cubicBezTo>
                  <a:pt x="172" y="197"/>
                  <a:pt x="170" y="199"/>
                  <a:pt x="167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38" y="199"/>
                  <a:pt x="36" y="197"/>
                  <a:pt x="36" y="194"/>
                </a:cubicBezTo>
                <a:cubicBezTo>
                  <a:pt x="36" y="191"/>
                  <a:pt x="38" y="188"/>
                  <a:pt x="4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0" y="188"/>
                  <a:pt x="172" y="191"/>
                  <a:pt x="172" y="19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95AF908A-3288-06F4-856B-BB5F988F1622}"/>
              </a:ext>
            </a:extLst>
          </p:cNvPr>
          <p:cNvSpPr/>
          <p:nvPr/>
        </p:nvSpPr>
        <p:spPr>
          <a:xfrm>
            <a:off x="7314210" y="4886333"/>
            <a:ext cx="1944359" cy="15663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Draft Engineers Report SR 110 &amp;  CR 700 for INDOT&amp; FHWA Review</a:t>
            </a: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A388156-F1F2-B915-40A3-D420ACBC1DCD}"/>
              </a:ext>
            </a:extLst>
          </p:cNvPr>
          <p:cNvGrpSpPr/>
          <p:nvPr/>
        </p:nvGrpSpPr>
        <p:grpSpPr>
          <a:xfrm rot="10800000">
            <a:off x="8237696" y="349292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FAC4A29-326D-C579-39F7-7F5D65BD795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B23EB42-F8FC-37CA-E53C-D1B51D461467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C410E9B7-DA1D-ABCE-BD13-6FC2973E73A7}"/>
              </a:ext>
            </a:extLst>
          </p:cNvPr>
          <p:cNvSpPr/>
          <p:nvPr/>
        </p:nvSpPr>
        <p:spPr>
          <a:xfrm>
            <a:off x="9910607" y="4886333"/>
            <a:ext cx="1944359" cy="15663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MEETINGS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Advisory Committee meetings for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 10 &amp; CR700</a:t>
            </a: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B81D90BC-E3D2-EBF6-57A9-CFBC2D178857}"/>
              </a:ext>
            </a:extLst>
          </p:cNvPr>
          <p:cNvGrpSpPr/>
          <p:nvPr/>
        </p:nvGrpSpPr>
        <p:grpSpPr>
          <a:xfrm rot="10800000">
            <a:off x="10834093" y="349292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E89042D2-511D-B472-1816-8EB0C192391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EE86F63-7D13-A2B8-4DD9-F09DB5868C5E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Freeform 6">
            <a:extLst>
              <a:ext uri="{FF2B5EF4-FFF2-40B4-BE49-F238E27FC236}">
                <a16:creationId xmlns:a16="http://schemas.microsoft.com/office/drawing/2014/main" id="{4FAE4A18-E2D2-0EF8-3E44-470CA9366F3B}"/>
              </a:ext>
            </a:extLst>
          </p:cNvPr>
          <p:cNvSpPr>
            <a:spLocks noEditPoints="1"/>
          </p:cNvSpPr>
          <p:nvPr/>
        </p:nvSpPr>
        <p:spPr bwMode="auto">
          <a:xfrm>
            <a:off x="10565739" y="4226841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" name="Rectangle: Rounded Corners 357">
            <a:extLst>
              <a:ext uri="{FF2B5EF4-FFF2-40B4-BE49-F238E27FC236}">
                <a16:creationId xmlns:a16="http://schemas.microsoft.com/office/drawing/2014/main" id="{B878A406-8F59-2A31-47E6-FD4B76CED8F1}"/>
              </a:ext>
            </a:extLst>
          </p:cNvPr>
          <p:cNvSpPr/>
          <p:nvPr/>
        </p:nvSpPr>
        <p:spPr>
          <a:xfrm>
            <a:off x="5854679" y="1363911"/>
            <a:ext cx="2498570" cy="1654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</a:p>
          <a:p>
            <a:pPr lvl="0" algn="ctr">
              <a:lnSpc>
                <a:spcPts val="1500"/>
              </a:lnSpc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Screening Report FINAL, </a:t>
            </a:r>
          </a:p>
          <a:p>
            <a:pPr lvl="0" algn="ctr">
              <a:lnSpc>
                <a:spcPts val="1500"/>
              </a:lnSpc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MEETINGS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Office Hours</a:t>
            </a: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8879612C-C310-2E91-3BB0-F9827C9F91E3}"/>
              </a:ext>
            </a:extLst>
          </p:cNvPr>
          <p:cNvGrpSpPr/>
          <p:nvPr/>
        </p:nvGrpSpPr>
        <p:grpSpPr>
          <a:xfrm>
            <a:off x="7055270" y="3137927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4C0A3A4C-28E6-4535-279E-B3E0067FA2E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70F89C1-F4FC-2A8B-FFF5-06907086ED1B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sp>
        <p:nvSpPr>
          <p:cNvPr id="363" name="Rectangle: Rounded Corners 362">
            <a:extLst>
              <a:ext uri="{FF2B5EF4-FFF2-40B4-BE49-F238E27FC236}">
                <a16:creationId xmlns:a16="http://schemas.microsoft.com/office/drawing/2014/main" id="{D8352696-67B5-6AA9-FFCC-8FB15341AAF5}"/>
              </a:ext>
            </a:extLst>
          </p:cNvPr>
          <p:cNvSpPr/>
          <p:nvPr/>
        </p:nvSpPr>
        <p:spPr>
          <a:xfrm>
            <a:off x="8676385" y="1147220"/>
            <a:ext cx="2498570" cy="18673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PROGRESS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Level 3 Screening Report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MEETINGS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PIM (two) and Community Office Hours</a:t>
            </a: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68C61FD-BCA5-E1A5-4E41-1776F4F7E5E3}"/>
              </a:ext>
            </a:extLst>
          </p:cNvPr>
          <p:cNvGrpSpPr/>
          <p:nvPr/>
        </p:nvGrpSpPr>
        <p:grpSpPr>
          <a:xfrm>
            <a:off x="9876976" y="3134061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083E063-6A85-EC7A-62FA-F518DE254E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5F3CB13-7552-8A00-F470-46F013B68C11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5905C97-136D-9AB6-6438-9FB55B1D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369" y="2170443"/>
            <a:ext cx="853409" cy="36296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6F2CCA-6889-6072-3433-298572B42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578" y="5083744"/>
            <a:ext cx="555628" cy="578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02CFC-E3F7-CEF4-77FB-43A0A2FF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>
            <a:extLst>
              <a:ext uri="{FF2B5EF4-FFF2-40B4-BE49-F238E27FC236}">
                <a16:creationId xmlns:a16="http://schemas.microsoft.com/office/drawing/2014/main" id="{B579C6BD-D25B-B67E-9A36-65FAA925F75A}"/>
              </a:ext>
            </a:extLst>
          </p:cNvPr>
          <p:cNvSpPr txBox="1"/>
          <p:nvPr/>
        </p:nvSpPr>
        <p:spPr>
          <a:xfrm>
            <a:off x="152280" y="0"/>
            <a:ext cx="11886840" cy="837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2060"/>
                </a:solidFill>
                <a:latin typeface="Calibri Light"/>
                <a:ea typeface="Calibri Light"/>
              </a:rPr>
              <a:t>History &amp; Projected Engagement</a:t>
            </a:r>
            <a:endParaRPr lang="en-US" sz="4400" b="0" strike="noStrike" spc="-1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33" name="Picture 14">
            <a:extLst>
              <a:ext uri="{FF2B5EF4-FFF2-40B4-BE49-F238E27FC236}">
                <a16:creationId xmlns:a16="http://schemas.microsoft.com/office/drawing/2014/main" id="{A88A6248-F612-74D7-6B2C-6AD5DFEF773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015480" y="132840"/>
            <a:ext cx="613800" cy="613800"/>
          </a:xfrm>
          <a:prstGeom prst="rect">
            <a:avLst/>
          </a:prstGeom>
          <a:ln>
            <a:noFill/>
          </a:ln>
        </p:spPr>
      </p:pic>
      <p:sp>
        <p:nvSpPr>
          <p:cNvPr id="234" name="CustomShape 2">
            <a:extLst>
              <a:ext uri="{FF2B5EF4-FFF2-40B4-BE49-F238E27FC236}">
                <a16:creationId xmlns:a16="http://schemas.microsoft.com/office/drawing/2014/main" id="{C2C9BB14-F82A-D4E8-7F49-22B904DC9D40}"/>
              </a:ext>
            </a:extLst>
          </p:cNvPr>
          <p:cNvSpPr/>
          <p:nvPr/>
        </p:nvSpPr>
        <p:spPr>
          <a:xfrm>
            <a:off x="9596520" y="121680"/>
            <a:ext cx="237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US 31 Corridor projects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in Marshall &amp; Fulton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88ED99-B4EE-589E-1023-7704A9BFA805}"/>
              </a:ext>
            </a:extLst>
          </p:cNvPr>
          <p:cNvGrpSpPr/>
          <p:nvPr/>
        </p:nvGrpSpPr>
        <p:grpSpPr>
          <a:xfrm>
            <a:off x="2590078" y="3112458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2D0FD6-E04F-2406-1A7E-3FF02FC1E19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4AE7B5-F5C5-1C06-3EEE-A45AC8627175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305431C-CA03-D390-08FF-3462B17820A8}"/>
              </a:ext>
            </a:extLst>
          </p:cNvPr>
          <p:cNvSpPr/>
          <p:nvPr/>
        </p:nvSpPr>
        <p:spPr>
          <a:xfrm>
            <a:off x="7333861" y="3328467"/>
            <a:ext cx="4158905" cy="53618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2026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EA59FF-44D6-0ECB-46ED-90A8FA7B88CA}"/>
              </a:ext>
            </a:extLst>
          </p:cNvPr>
          <p:cNvSpPr/>
          <p:nvPr/>
        </p:nvSpPr>
        <p:spPr>
          <a:xfrm>
            <a:off x="699232" y="3328467"/>
            <a:ext cx="6634629" cy="536182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/>
              <a:t>2025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1C47E32-677B-A79A-22D5-E2D5BD894D71}"/>
              </a:ext>
            </a:extLst>
          </p:cNvPr>
          <p:cNvSpPr/>
          <p:nvPr/>
        </p:nvSpPr>
        <p:spPr>
          <a:xfrm>
            <a:off x="1793345" y="1634790"/>
            <a:ext cx="1788240" cy="13565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FAAD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PEL FINAL LEVEL 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Report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(Winter)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20E3698-9970-8781-C1B7-E64E4BCE96E1}"/>
              </a:ext>
            </a:extLst>
          </p:cNvPr>
          <p:cNvSpPr/>
          <p:nvPr/>
        </p:nvSpPr>
        <p:spPr>
          <a:xfrm>
            <a:off x="7250759" y="4633056"/>
            <a:ext cx="2089184" cy="15693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10, SR 110, CR 700, </a:t>
            </a: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19</a:t>
            </a:r>
            <a:r>
              <a:rPr lang="en-US" sz="1600" b="1" baseline="30000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 ROAD BRIDGE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&amp; ACCESS CONTROL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Meeting (2/2026)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C13B5E-C18E-B7DB-0A1F-AB426CB77661}"/>
              </a:ext>
            </a:extLst>
          </p:cNvPr>
          <p:cNvGrpSpPr/>
          <p:nvPr/>
        </p:nvGrpSpPr>
        <p:grpSpPr>
          <a:xfrm>
            <a:off x="5483307" y="3121347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905D1F-704B-272F-9ADD-5B699EEC521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86CE023-A20D-C02F-ED34-84D46FA5F8E5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FD63EABE-CCD1-0012-2086-61754A04D775}"/>
              </a:ext>
            </a:extLst>
          </p:cNvPr>
          <p:cNvSpPr/>
          <p:nvPr/>
        </p:nvSpPr>
        <p:spPr>
          <a:xfrm>
            <a:off x="5510952" y="1721855"/>
            <a:ext cx="1755442" cy="13602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8FAAD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PEL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solidFill>
                  <a:srgbClr val="8FAAD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UDY COMPLETE</a:t>
            </a:r>
          </a:p>
          <a:p>
            <a:pPr lvl="0" algn="ctr">
              <a:lnSpc>
                <a:spcPts val="1500"/>
              </a:lnSpc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Report</a:t>
            </a:r>
          </a:p>
          <a:p>
            <a:pPr lvl="0" algn="ctr">
              <a:lnSpc>
                <a:spcPts val="1500"/>
              </a:lnSpc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(Summer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4" name="Freeform 37">
            <a:extLst>
              <a:ext uri="{FF2B5EF4-FFF2-40B4-BE49-F238E27FC236}">
                <a16:creationId xmlns:a16="http://schemas.microsoft.com/office/drawing/2014/main" id="{BEC3FE28-496F-26CF-C277-F4BAB0761A82}"/>
              </a:ext>
            </a:extLst>
          </p:cNvPr>
          <p:cNvSpPr>
            <a:spLocks noEditPoints="1"/>
          </p:cNvSpPr>
          <p:nvPr/>
        </p:nvSpPr>
        <p:spPr bwMode="auto">
          <a:xfrm>
            <a:off x="2491924" y="1076022"/>
            <a:ext cx="411177" cy="481088"/>
          </a:xfrm>
          <a:custGeom>
            <a:avLst/>
            <a:gdLst>
              <a:gd name="T0" fmla="*/ 162 w 212"/>
              <a:gd name="T1" fmla="*/ 0 h 287"/>
              <a:gd name="T2" fmla="*/ 18 w 212"/>
              <a:gd name="T3" fmla="*/ 0 h 287"/>
              <a:gd name="T4" fmla="*/ 0 w 212"/>
              <a:gd name="T5" fmla="*/ 18 h 287"/>
              <a:gd name="T6" fmla="*/ 0 w 212"/>
              <a:gd name="T7" fmla="*/ 269 h 287"/>
              <a:gd name="T8" fmla="*/ 18 w 212"/>
              <a:gd name="T9" fmla="*/ 287 h 287"/>
              <a:gd name="T10" fmla="*/ 195 w 212"/>
              <a:gd name="T11" fmla="*/ 287 h 287"/>
              <a:gd name="T12" fmla="*/ 212 w 212"/>
              <a:gd name="T13" fmla="*/ 269 h 287"/>
              <a:gd name="T14" fmla="*/ 212 w 212"/>
              <a:gd name="T15" fmla="*/ 55 h 287"/>
              <a:gd name="T16" fmla="*/ 162 w 212"/>
              <a:gd name="T17" fmla="*/ 0 h 287"/>
              <a:gd name="T18" fmla="*/ 166 w 212"/>
              <a:gd name="T19" fmla="*/ 27 h 287"/>
              <a:gd name="T20" fmla="*/ 188 w 212"/>
              <a:gd name="T21" fmla="*/ 50 h 287"/>
              <a:gd name="T22" fmla="*/ 166 w 212"/>
              <a:gd name="T23" fmla="*/ 50 h 287"/>
              <a:gd name="T24" fmla="*/ 166 w 212"/>
              <a:gd name="T25" fmla="*/ 27 h 287"/>
              <a:gd name="T26" fmla="*/ 198 w 212"/>
              <a:gd name="T27" fmla="*/ 269 h 287"/>
              <a:gd name="T28" fmla="*/ 195 w 212"/>
              <a:gd name="T29" fmla="*/ 272 h 287"/>
              <a:gd name="T30" fmla="*/ 18 w 212"/>
              <a:gd name="T31" fmla="*/ 272 h 287"/>
              <a:gd name="T32" fmla="*/ 15 w 212"/>
              <a:gd name="T33" fmla="*/ 269 h 287"/>
              <a:gd name="T34" fmla="*/ 15 w 212"/>
              <a:gd name="T35" fmla="*/ 18 h 287"/>
              <a:gd name="T36" fmla="*/ 18 w 212"/>
              <a:gd name="T37" fmla="*/ 15 h 287"/>
              <a:gd name="T38" fmla="*/ 152 w 212"/>
              <a:gd name="T39" fmla="*/ 15 h 287"/>
              <a:gd name="T40" fmla="*/ 152 w 212"/>
              <a:gd name="T41" fmla="*/ 58 h 287"/>
              <a:gd name="T42" fmla="*/ 159 w 212"/>
              <a:gd name="T43" fmla="*/ 65 h 287"/>
              <a:gd name="T44" fmla="*/ 198 w 212"/>
              <a:gd name="T45" fmla="*/ 65 h 287"/>
              <a:gd name="T46" fmla="*/ 198 w 212"/>
              <a:gd name="T47" fmla="*/ 269 h 287"/>
              <a:gd name="T48" fmla="*/ 41 w 212"/>
              <a:gd name="T49" fmla="*/ 79 h 287"/>
              <a:gd name="T50" fmla="*/ 167 w 212"/>
              <a:gd name="T51" fmla="*/ 79 h 287"/>
              <a:gd name="T52" fmla="*/ 172 w 212"/>
              <a:gd name="T53" fmla="*/ 84 h 287"/>
              <a:gd name="T54" fmla="*/ 167 w 212"/>
              <a:gd name="T55" fmla="*/ 90 h 287"/>
              <a:gd name="T56" fmla="*/ 41 w 212"/>
              <a:gd name="T57" fmla="*/ 90 h 287"/>
              <a:gd name="T58" fmla="*/ 36 w 212"/>
              <a:gd name="T59" fmla="*/ 84 h 287"/>
              <a:gd name="T60" fmla="*/ 41 w 212"/>
              <a:gd name="T61" fmla="*/ 79 h 287"/>
              <a:gd name="T62" fmla="*/ 172 w 212"/>
              <a:gd name="T63" fmla="*/ 121 h 287"/>
              <a:gd name="T64" fmla="*/ 167 w 212"/>
              <a:gd name="T65" fmla="*/ 127 h 287"/>
              <a:gd name="T66" fmla="*/ 41 w 212"/>
              <a:gd name="T67" fmla="*/ 127 h 287"/>
              <a:gd name="T68" fmla="*/ 36 w 212"/>
              <a:gd name="T69" fmla="*/ 121 h 287"/>
              <a:gd name="T70" fmla="*/ 41 w 212"/>
              <a:gd name="T71" fmla="*/ 116 h 287"/>
              <a:gd name="T72" fmla="*/ 167 w 212"/>
              <a:gd name="T73" fmla="*/ 116 h 287"/>
              <a:gd name="T74" fmla="*/ 172 w 212"/>
              <a:gd name="T75" fmla="*/ 121 h 287"/>
              <a:gd name="T76" fmla="*/ 172 w 212"/>
              <a:gd name="T77" fmla="*/ 157 h 287"/>
              <a:gd name="T78" fmla="*/ 167 w 212"/>
              <a:gd name="T79" fmla="*/ 163 h 287"/>
              <a:gd name="T80" fmla="*/ 41 w 212"/>
              <a:gd name="T81" fmla="*/ 163 h 287"/>
              <a:gd name="T82" fmla="*/ 36 w 212"/>
              <a:gd name="T83" fmla="*/ 157 h 287"/>
              <a:gd name="T84" fmla="*/ 41 w 212"/>
              <a:gd name="T85" fmla="*/ 152 h 287"/>
              <a:gd name="T86" fmla="*/ 167 w 212"/>
              <a:gd name="T87" fmla="*/ 152 h 287"/>
              <a:gd name="T88" fmla="*/ 172 w 212"/>
              <a:gd name="T89" fmla="*/ 157 h 287"/>
              <a:gd name="T90" fmla="*/ 172 w 212"/>
              <a:gd name="T91" fmla="*/ 194 h 287"/>
              <a:gd name="T92" fmla="*/ 167 w 212"/>
              <a:gd name="T93" fmla="*/ 199 h 287"/>
              <a:gd name="T94" fmla="*/ 41 w 212"/>
              <a:gd name="T95" fmla="*/ 199 h 287"/>
              <a:gd name="T96" fmla="*/ 36 w 212"/>
              <a:gd name="T97" fmla="*/ 194 h 287"/>
              <a:gd name="T98" fmla="*/ 41 w 212"/>
              <a:gd name="T99" fmla="*/ 188 h 287"/>
              <a:gd name="T100" fmla="*/ 167 w 212"/>
              <a:gd name="T101" fmla="*/ 188 h 287"/>
              <a:gd name="T102" fmla="*/ 172 w 212"/>
              <a:gd name="T103" fmla="*/ 19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287">
                <a:moveTo>
                  <a:pt x="16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7"/>
                  <a:pt x="18" y="287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204" y="287"/>
                  <a:pt x="212" y="279"/>
                  <a:pt x="212" y="269"/>
                </a:cubicBezTo>
                <a:cubicBezTo>
                  <a:pt x="212" y="55"/>
                  <a:pt x="212" y="55"/>
                  <a:pt x="212" y="55"/>
                </a:cubicBezTo>
                <a:lnTo>
                  <a:pt x="162" y="0"/>
                </a:lnTo>
                <a:close/>
                <a:moveTo>
                  <a:pt x="166" y="27"/>
                </a:moveTo>
                <a:cubicBezTo>
                  <a:pt x="188" y="50"/>
                  <a:pt x="188" y="50"/>
                  <a:pt x="188" y="50"/>
                </a:cubicBezTo>
                <a:cubicBezTo>
                  <a:pt x="166" y="50"/>
                  <a:pt x="166" y="50"/>
                  <a:pt x="166" y="50"/>
                </a:cubicBezTo>
                <a:lnTo>
                  <a:pt x="166" y="27"/>
                </a:lnTo>
                <a:close/>
                <a:moveTo>
                  <a:pt x="198" y="269"/>
                </a:moveTo>
                <a:cubicBezTo>
                  <a:pt x="198" y="271"/>
                  <a:pt x="196" y="272"/>
                  <a:pt x="195" y="272"/>
                </a:cubicBezTo>
                <a:cubicBezTo>
                  <a:pt x="18" y="272"/>
                  <a:pt x="18" y="272"/>
                  <a:pt x="18" y="272"/>
                </a:cubicBezTo>
                <a:cubicBezTo>
                  <a:pt x="16" y="272"/>
                  <a:pt x="15" y="271"/>
                  <a:pt x="15" y="26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6"/>
                  <a:pt x="16" y="15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62"/>
                  <a:pt x="155" y="65"/>
                  <a:pt x="159" y="65"/>
                </a:cubicBezTo>
                <a:cubicBezTo>
                  <a:pt x="198" y="65"/>
                  <a:pt x="198" y="65"/>
                  <a:pt x="198" y="65"/>
                </a:cubicBezTo>
                <a:lnTo>
                  <a:pt x="198" y="269"/>
                </a:lnTo>
                <a:close/>
                <a:moveTo>
                  <a:pt x="41" y="79"/>
                </a:moveTo>
                <a:cubicBezTo>
                  <a:pt x="167" y="79"/>
                  <a:pt x="167" y="79"/>
                  <a:pt x="167" y="79"/>
                </a:cubicBezTo>
                <a:cubicBezTo>
                  <a:pt x="170" y="79"/>
                  <a:pt x="172" y="81"/>
                  <a:pt x="172" y="84"/>
                </a:cubicBezTo>
                <a:cubicBezTo>
                  <a:pt x="172" y="87"/>
                  <a:pt x="170" y="90"/>
                  <a:pt x="167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8" y="90"/>
                  <a:pt x="36" y="87"/>
                  <a:pt x="36" y="84"/>
                </a:cubicBezTo>
                <a:cubicBezTo>
                  <a:pt x="36" y="81"/>
                  <a:pt x="38" y="79"/>
                  <a:pt x="41" y="79"/>
                </a:cubicBezTo>
                <a:close/>
                <a:moveTo>
                  <a:pt x="172" y="121"/>
                </a:moveTo>
                <a:cubicBezTo>
                  <a:pt x="172" y="125"/>
                  <a:pt x="170" y="127"/>
                  <a:pt x="167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7"/>
                  <a:pt x="36" y="125"/>
                  <a:pt x="36" y="121"/>
                </a:cubicBezTo>
                <a:cubicBezTo>
                  <a:pt x="36" y="118"/>
                  <a:pt x="38" y="116"/>
                  <a:pt x="41" y="116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70" y="116"/>
                  <a:pt x="172" y="118"/>
                  <a:pt x="172" y="121"/>
                </a:cubicBezTo>
                <a:close/>
                <a:moveTo>
                  <a:pt x="172" y="157"/>
                </a:moveTo>
                <a:cubicBezTo>
                  <a:pt x="172" y="160"/>
                  <a:pt x="170" y="163"/>
                  <a:pt x="167" y="163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38" y="163"/>
                  <a:pt x="36" y="160"/>
                  <a:pt x="36" y="157"/>
                </a:cubicBezTo>
                <a:cubicBezTo>
                  <a:pt x="36" y="154"/>
                  <a:pt x="38" y="152"/>
                  <a:pt x="41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70" y="152"/>
                  <a:pt x="172" y="154"/>
                  <a:pt x="172" y="157"/>
                </a:cubicBezTo>
                <a:close/>
                <a:moveTo>
                  <a:pt x="172" y="194"/>
                </a:moveTo>
                <a:cubicBezTo>
                  <a:pt x="172" y="197"/>
                  <a:pt x="170" y="199"/>
                  <a:pt x="167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38" y="199"/>
                  <a:pt x="36" y="197"/>
                  <a:pt x="36" y="194"/>
                </a:cubicBezTo>
                <a:cubicBezTo>
                  <a:pt x="36" y="191"/>
                  <a:pt x="38" y="188"/>
                  <a:pt x="4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0" y="188"/>
                  <a:pt x="172" y="191"/>
                  <a:pt x="172" y="194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37">
            <a:extLst>
              <a:ext uri="{FF2B5EF4-FFF2-40B4-BE49-F238E27FC236}">
                <a16:creationId xmlns:a16="http://schemas.microsoft.com/office/drawing/2014/main" id="{CB9039A7-758A-622D-8DDA-F2255085229D}"/>
              </a:ext>
            </a:extLst>
          </p:cNvPr>
          <p:cNvSpPr>
            <a:spLocks noEditPoints="1"/>
          </p:cNvSpPr>
          <p:nvPr/>
        </p:nvSpPr>
        <p:spPr bwMode="auto">
          <a:xfrm>
            <a:off x="4981179" y="1257256"/>
            <a:ext cx="411177" cy="481088"/>
          </a:xfrm>
          <a:custGeom>
            <a:avLst/>
            <a:gdLst>
              <a:gd name="T0" fmla="*/ 162 w 212"/>
              <a:gd name="T1" fmla="*/ 0 h 287"/>
              <a:gd name="T2" fmla="*/ 18 w 212"/>
              <a:gd name="T3" fmla="*/ 0 h 287"/>
              <a:gd name="T4" fmla="*/ 0 w 212"/>
              <a:gd name="T5" fmla="*/ 18 h 287"/>
              <a:gd name="T6" fmla="*/ 0 w 212"/>
              <a:gd name="T7" fmla="*/ 269 h 287"/>
              <a:gd name="T8" fmla="*/ 18 w 212"/>
              <a:gd name="T9" fmla="*/ 287 h 287"/>
              <a:gd name="T10" fmla="*/ 195 w 212"/>
              <a:gd name="T11" fmla="*/ 287 h 287"/>
              <a:gd name="T12" fmla="*/ 212 w 212"/>
              <a:gd name="T13" fmla="*/ 269 h 287"/>
              <a:gd name="T14" fmla="*/ 212 w 212"/>
              <a:gd name="T15" fmla="*/ 55 h 287"/>
              <a:gd name="T16" fmla="*/ 162 w 212"/>
              <a:gd name="T17" fmla="*/ 0 h 287"/>
              <a:gd name="T18" fmla="*/ 166 w 212"/>
              <a:gd name="T19" fmla="*/ 27 h 287"/>
              <a:gd name="T20" fmla="*/ 188 w 212"/>
              <a:gd name="T21" fmla="*/ 50 h 287"/>
              <a:gd name="T22" fmla="*/ 166 w 212"/>
              <a:gd name="T23" fmla="*/ 50 h 287"/>
              <a:gd name="T24" fmla="*/ 166 w 212"/>
              <a:gd name="T25" fmla="*/ 27 h 287"/>
              <a:gd name="T26" fmla="*/ 198 w 212"/>
              <a:gd name="T27" fmla="*/ 269 h 287"/>
              <a:gd name="T28" fmla="*/ 195 w 212"/>
              <a:gd name="T29" fmla="*/ 272 h 287"/>
              <a:gd name="T30" fmla="*/ 18 w 212"/>
              <a:gd name="T31" fmla="*/ 272 h 287"/>
              <a:gd name="T32" fmla="*/ 15 w 212"/>
              <a:gd name="T33" fmla="*/ 269 h 287"/>
              <a:gd name="T34" fmla="*/ 15 w 212"/>
              <a:gd name="T35" fmla="*/ 18 h 287"/>
              <a:gd name="T36" fmla="*/ 18 w 212"/>
              <a:gd name="T37" fmla="*/ 15 h 287"/>
              <a:gd name="T38" fmla="*/ 152 w 212"/>
              <a:gd name="T39" fmla="*/ 15 h 287"/>
              <a:gd name="T40" fmla="*/ 152 w 212"/>
              <a:gd name="T41" fmla="*/ 58 h 287"/>
              <a:gd name="T42" fmla="*/ 159 w 212"/>
              <a:gd name="T43" fmla="*/ 65 h 287"/>
              <a:gd name="T44" fmla="*/ 198 w 212"/>
              <a:gd name="T45" fmla="*/ 65 h 287"/>
              <a:gd name="T46" fmla="*/ 198 w 212"/>
              <a:gd name="T47" fmla="*/ 269 h 287"/>
              <a:gd name="T48" fmla="*/ 41 w 212"/>
              <a:gd name="T49" fmla="*/ 79 h 287"/>
              <a:gd name="T50" fmla="*/ 167 w 212"/>
              <a:gd name="T51" fmla="*/ 79 h 287"/>
              <a:gd name="T52" fmla="*/ 172 w 212"/>
              <a:gd name="T53" fmla="*/ 84 h 287"/>
              <a:gd name="T54" fmla="*/ 167 w 212"/>
              <a:gd name="T55" fmla="*/ 90 h 287"/>
              <a:gd name="T56" fmla="*/ 41 w 212"/>
              <a:gd name="T57" fmla="*/ 90 h 287"/>
              <a:gd name="T58" fmla="*/ 36 w 212"/>
              <a:gd name="T59" fmla="*/ 84 h 287"/>
              <a:gd name="T60" fmla="*/ 41 w 212"/>
              <a:gd name="T61" fmla="*/ 79 h 287"/>
              <a:gd name="T62" fmla="*/ 172 w 212"/>
              <a:gd name="T63" fmla="*/ 121 h 287"/>
              <a:gd name="T64" fmla="*/ 167 w 212"/>
              <a:gd name="T65" fmla="*/ 127 h 287"/>
              <a:gd name="T66" fmla="*/ 41 w 212"/>
              <a:gd name="T67" fmla="*/ 127 h 287"/>
              <a:gd name="T68" fmla="*/ 36 w 212"/>
              <a:gd name="T69" fmla="*/ 121 h 287"/>
              <a:gd name="T70" fmla="*/ 41 w 212"/>
              <a:gd name="T71" fmla="*/ 116 h 287"/>
              <a:gd name="T72" fmla="*/ 167 w 212"/>
              <a:gd name="T73" fmla="*/ 116 h 287"/>
              <a:gd name="T74" fmla="*/ 172 w 212"/>
              <a:gd name="T75" fmla="*/ 121 h 287"/>
              <a:gd name="T76" fmla="*/ 172 w 212"/>
              <a:gd name="T77" fmla="*/ 157 h 287"/>
              <a:gd name="T78" fmla="*/ 167 w 212"/>
              <a:gd name="T79" fmla="*/ 163 h 287"/>
              <a:gd name="T80" fmla="*/ 41 w 212"/>
              <a:gd name="T81" fmla="*/ 163 h 287"/>
              <a:gd name="T82" fmla="*/ 36 w 212"/>
              <a:gd name="T83" fmla="*/ 157 h 287"/>
              <a:gd name="T84" fmla="*/ 41 w 212"/>
              <a:gd name="T85" fmla="*/ 152 h 287"/>
              <a:gd name="T86" fmla="*/ 167 w 212"/>
              <a:gd name="T87" fmla="*/ 152 h 287"/>
              <a:gd name="T88" fmla="*/ 172 w 212"/>
              <a:gd name="T89" fmla="*/ 157 h 287"/>
              <a:gd name="T90" fmla="*/ 172 w 212"/>
              <a:gd name="T91" fmla="*/ 194 h 287"/>
              <a:gd name="T92" fmla="*/ 167 w 212"/>
              <a:gd name="T93" fmla="*/ 199 h 287"/>
              <a:gd name="T94" fmla="*/ 41 w 212"/>
              <a:gd name="T95" fmla="*/ 199 h 287"/>
              <a:gd name="T96" fmla="*/ 36 w 212"/>
              <a:gd name="T97" fmla="*/ 194 h 287"/>
              <a:gd name="T98" fmla="*/ 41 w 212"/>
              <a:gd name="T99" fmla="*/ 188 h 287"/>
              <a:gd name="T100" fmla="*/ 167 w 212"/>
              <a:gd name="T101" fmla="*/ 188 h 287"/>
              <a:gd name="T102" fmla="*/ 172 w 212"/>
              <a:gd name="T103" fmla="*/ 19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287">
                <a:moveTo>
                  <a:pt x="16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7"/>
                  <a:pt x="18" y="287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204" y="287"/>
                  <a:pt x="212" y="279"/>
                  <a:pt x="212" y="269"/>
                </a:cubicBezTo>
                <a:cubicBezTo>
                  <a:pt x="212" y="55"/>
                  <a:pt x="212" y="55"/>
                  <a:pt x="212" y="55"/>
                </a:cubicBezTo>
                <a:lnTo>
                  <a:pt x="162" y="0"/>
                </a:lnTo>
                <a:close/>
                <a:moveTo>
                  <a:pt x="166" y="27"/>
                </a:moveTo>
                <a:cubicBezTo>
                  <a:pt x="188" y="50"/>
                  <a:pt x="188" y="50"/>
                  <a:pt x="188" y="50"/>
                </a:cubicBezTo>
                <a:cubicBezTo>
                  <a:pt x="166" y="50"/>
                  <a:pt x="166" y="50"/>
                  <a:pt x="166" y="50"/>
                </a:cubicBezTo>
                <a:lnTo>
                  <a:pt x="166" y="27"/>
                </a:lnTo>
                <a:close/>
                <a:moveTo>
                  <a:pt x="198" y="269"/>
                </a:moveTo>
                <a:cubicBezTo>
                  <a:pt x="198" y="271"/>
                  <a:pt x="196" y="272"/>
                  <a:pt x="195" y="272"/>
                </a:cubicBezTo>
                <a:cubicBezTo>
                  <a:pt x="18" y="272"/>
                  <a:pt x="18" y="272"/>
                  <a:pt x="18" y="272"/>
                </a:cubicBezTo>
                <a:cubicBezTo>
                  <a:pt x="16" y="272"/>
                  <a:pt x="15" y="271"/>
                  <a:pt x="15" y="26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6"/>
                  <a:pt x="16" y="15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2" y="62"/>
                  <a:pt x="155" y="65"/>
                  <a:pt x="159" y="65"/>
                </a:cubicBezTo>
                <a:cubicBezTo>
                  <a:pt x="198" y="65"/>
                  <a:pt x="198" y="65"/>
                  <a:pt x="198" y="65"/>
                </a:cubicBezTo>
                <a:lnTo>
                  <a:pt x="198" y="269"/>
                </a:lnTo>
                <a:close/>
                <a:moveTo>
                  <a:pt x="41" y="79"/>
                </a:moveTo>
                <a:cubicBezTo>
                  <a:pt x="167" y="79"/>
                  <a:pt x="167" y="79"/>
                  <a:pt x="167" y="79"/>
                </a:cubicBezTo>
                <a:cubicBezTo>
                  <a:pt x="170" y="79"/>
                  <a:pt x="172" y="81"/>
                  <a:pt x="172" y="84"/>
                </a:cubicBezTo>
                <a:cubicBezTo>
                  <a:pt x="172" y="87"/>
                  <a:pt x="170" y="90"/>
                  <a:pt x="167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8" y="90"/>
                  <a:pt x="36" y="87"/>
                  <a:pt x="36" y="84"/>
                </a:cubicBezTo>
                <a:cubicBezTo>
                  <a:pt x="36" y="81"/>
                  <a:pt x="38" y="79"/>
                  <a:pt x="41" y="79"/>
                </a:cubicBezTo>
                <a:close/>
                <a:moveTo>
                  <a:pt x="172" y="121"/>
                </a:moveTo>
                <a:cubicBezTo>
                  <a:pt x="172" y="125"/>
                  <a:pt x="170" y="127"/>
                  <a:pt x="167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7"/>
                  <a:pt x="36" y="125"/>
                  <a:pt x="36" y="121"/>
                </a:cubicBezTo>
                <a:cubicBezTo>
                  <a:pt x="36" y="118"/>
                  <a:pt x="38" y="116"/>
                  <a:pt x="41" y="116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70" y="116"/>
                  <a:pt x="172" y="118"/>
                  <a:pt x="172" y="121"/>
                </a:cubicBezTo>
                <a:close/>
                <a:moveTo>
                  <a:pt x="172" y="157"/>
                </a:moveTo>
                <a:cubicBezTo>
                  <a:pt x="172" y="160"/>
                  <a:pt x="170" y="163"/>
                  <a:pt x="167" y="163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38" y="163"/>
                  <a:pt x="36" y="160"/>
                  <a:pt x="36" y="157"/>
                </a:cubicBezTo>
                <a:cubicBezTo>
                  <a:pt x="36" y="154"/>
                  <a:pt x="38" y="152"/>
                  <a:pt x="41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70" y="152"/>
                  <a:pt x="172" y="154"/>
                  <a:pt x="172" y="157"/>
                </a:cubicBezTo>
                <a:close/>
                <a:moveTo>
                  <a:pt x="172" y="194"/>
                </a:moveTo>
                <a:cubicBezTo>
                  <a:pt x="172" y="197"/>
                  <a:pt x="170" y="199"/>
                  <a:pt x="167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38" y="199"/>
                  <a:pt x="36" y="197"/>
                  <a:pt x="36" y="194"/>
                </a:cubicBezTo>
                <a:cubicBezTo>
                  <a:pt x="36" y="191"/>
                  <a:pt x="38" y="188"/>
                  <a:pt x="4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70" y="188"/>
                  <a:pt x="172" y="191"/>
                  <a:pt x="172" y="194"/>
                </a:cubicBez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01BDBA62-9C66-6D52-24AB-9BE05E459CB0}"/>
              </a:ext>
            </a:extLst>
          </p:cNvPr>
          <p:cNvSpPr/>
          <p:nvPr/>
        </p:nvSpPr>
        <p:spPr>
          <a:xfrm>
            <a:off x="1175656" y="4886333"/>
            <a:ext cx="2240783" cy="13535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110 &amp;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ACCESS CONTROL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CAC3 – Preliminary Preferred Alternative  (2/20/2025)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A527636-345B-EFC0-57A0-3A216E794E7F}"/>
              </a:ext>
            </a:extLst>
          </p:cNvPr>
          <p:cNvGrpSpPr/>
          <p:nvPr/>
        </p:nvGrpSpPr>
        <p:grpSpPr>
          <a:xfrm rot="10800000">
            <a:off x="1960219" y="3492921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92457DF-7896-4B19-B243-7A75B4A0ED5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3E7D4F69-725A-7DDE-79C7-BD4FE09C5019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BBE13C4-C09F-E0B3-69EF-32F0B6F598FA}"/>
              </a:ext>
            </a:extLst>
          </p:cNvPr>
          <p:cNvGrpSpPr/>
          <p:nvPr/>
        </p:nvGrpSpPr>
        <p:grpSpPr>
          <a:xfrm>
            <a:off x="1708958" y="4321445"/>
            <a:ext cx="482327" cy="456408"/>
            <a:chOff x="4945063" y="2254250"/>
            <a:chExt cx="679450" cy="642938"/>
          </a:xfrm>
          <a:solidFill>
            <a:srgbClr val="8FAADC"/>
          </a:solidFill>
        </p:grpSpPr>
        <p:sp>
          <p:nvSpPr>
            <p:cNvPr id="201" name="Freeform 10">
              <a:extLst>
                <a:ext uri="{FF2B5EF4-FFF2-40B4-BE49-F238E27FC236}">
                  <a16:creationId xmlns:a16="http://schemas.microsoft.com/office/drawing/2014/main" id="{6C8F7DF3-DCFB-7B96-8DAD-85AC02815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2511425"/>
              <a:ext cx="193675" cy="385763"/>
            </a:xfrm>
            <a:custGeom>
              <a:avLst/>
              <a:gdLst>
                <a:gd name="T0" fmla="*/ 49 w 64"/>
                <a:gd name="T1" fmla="*/ 15 h 128"/>
                <a:gd name="T2" fmla="*/ 49 w 64"/>
                <a:gd name="T3" fmla="*/ 54 h 128"/>
                <a:gd name="T4" fmla="*/ 15 w 64"/>
                <a:gd name="T5" fmla="*/ 54 h 128"/>
                <a:gd name="T6" fmla="*/ 15 w 64"/>
                <a:gd name="T7" fmla="*/ 15 h 128"/>
                <a:gd name="T8" fmla="*/ 49 w 64"/>
                <a:gd name="T9" fmla="*/ 15 h 128"/>
                <a:gd name="T10" fmla="*/ 59 w 64"/>
                <a:gd name="T11" fmla="*/ 0 h 128"/>
                <a:gd name="T12" fmla="*/ 5 w 64"/>
                <a:gd name="T13" fmla="*/ 0 h 128"/>
                <a:gd name="T14" fmla="*/ 0 w 64"/>
                <a:gd name="T15" fmla="*/ 5 h 128"/>
                <a:gd name="T16" fmla="*/ 0 w 64"/>
                <a:gd name="T17" fmla="*/ 123 h 128"/>
                <a:gd name="T18" fmla="*/ 5 w 64"/>
                <a:gd name="T19" fmla="*/ 128 h 128"/>
                <a:gd name="T20" fmla="*/ 59 w 64"/>
                <a:gd name="T21" fmla="*/ 128 h 128"/>
                <a:gd name="T22" fmla="*/ 64 w 64"/>
                <a:gd name="T23" fmla="*/ 123 h 128"/>
                <a:gd name="T24" fmla="*/ 64 w 64"/>
                <a:gd name="T25" fmla="*/ 5 h 128"/>
                <a:gd name="T26" fmla="*/ 59 w 6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28">
                  <a:moveTo>
                    <a:pt x="49" y="15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6"/>
                    <a:pt x="2" y="128"/>
                    <a:pt x="5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2" y="128"/>
                    <a:pt x="64" y="126"/>
                    <a:pt x="64" y="1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">
              <a:extLst>
                <a:ext uri="{FF2B5EF4-FFF2-40B4-BE49-F238E27FC236}">
                  <a16:creationId xmlns:a16="http://schemas.microsoft.com/office/drawing/2014/main" id="{770696B1-69D1-3711-7D38-85EA12AC6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417763"/>
              <a:ext cx="193675" cy="479425"/>
            </a:xfrm>
            <a:custGeom>
              <a:avLst/>
              <a:gdLst>
                <a:gd name="T0" fmla="*/ 49 w 64"/>
                <a:gd name="T1" fmla="*/ 15 h 159"/>
                <a:gd name="T2" fmla="*/ 49 w 64"/>
                <a:gd name="T3" fmla="*/ 95 h 159"/>
                <a:gd name="T4" fmla="*/ 15 w 64"/>
                <a:gd name="T5" fmla="*/ 95 h 159"/>
                <a:gd name="T6" fmla="*/ 15 w 64"/>
                <a:gd name="T7" fmla="*/ 15 h 159"/>
                <a:gd name="T8" fmla="*/ 49 w 64"/>
                <a:gd name="T9" fmla="*/ 15 h 159"/>
                <a:gd name="T10" fmla="*/ 59 w 64"/>
                <a:gd name="T11" fmla="*/ 0 h 159"/>
                <a:gd name="T12" fmla="*/ 5 w 64"/>
                <a:gd name="T13" fmla="*/ 0 h 159"/>
                <a:gd name="T14" fmla="*/ 0 w 64"/>
                <a:gd name="T15" fmla="*/ 5 h 159"/>
                <a:gd name="T16" fmla="*/ 0 w 64"/>
                <a:gd name="T17" fmla="*/ 154 h 159"/>
                <a:gd name="T18" fmla="*/ 5 w 64"/>
                <a:gd name="T19" fmla="*/ 159 h 159"/>
                <a:gd name="T20" fmla="*/ 59 w 64"/>
                <a:gd name="T21" fmla="*/ 159 h 159"/>
                <a:gd name="T22" fmla="*/ 64 w 64"/>
                <a:gd name="T23" fmla="*/ 154 h 159"/>
                <a:gd name="T24" fmla="*/ 64 w 64"/>
                <a:gd name="T25" fmla="*/ 5 h 159"/>
                <a:gd name="T26" fmla="*/ 59 w 64"/>
                <a:gd name="T2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9">
                  <a:moveTo>
                    <a:pt x="49" y="1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5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2" y="159"/>
                    <a:pt x="64" y="157"/>
                    <a:pt x="64" y="15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>
              <a:extLst>
                <a:ext uri="{FF2B5EF4-FFF2-40B4-BE49-F238E27FC236}">
                  <a16:creationId xmlns:a16="http://schemas.microsoft.com/office/drawing/2014/main" id="{49901FE7-B710-CA3B-736A-147CC9586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2254250"/>
              <a:ext cx="196850" cy="642938"/>
            </a:xfrm>
            <a:custGeom>
              <a:avLst/>
              <a:gdLst>
                <a:gd name="T0" fmla="*/ 49 w 65"/>
                <a:gd name="T1" fmla="*/ 16 h 213"/>
                <a:gd name="T2" fmla="*/ 49 w 65"/>
                <a:gd name="T3" fmla="*/ 114 h 213"/>
                <a:gd name="T4" fmla="*/ 16 w 65"/>
                <a:gd name="T5" fmla="*/ 114 h 213"/>
                <a:gd name="T6" fmla="*/ 16 w 65"/>
                <a:gd name="T7" fmla="*/ 16 h 213"/>
                <a:gd name="T8" fmla="*/ 49 w 65"/>
                <a:gd name="T9" fmla="*/ 16 h 213"/>
                <a:gd name="T10" fmla="*/ 60 w 65"/>
                <a:gd name="T11" fmla="*/ 0 h 213"/>
                <a:gd name="T12" fmla="*/ 5 w 65"/>
                <a:gd name="T13" fmla="*/ 0 h 213"/>
                <a:gd name="T14" fmla="*/ 0 w 65"/>
                <a:gd name="T15" fmla="*/ 5 h 213"/>
                <a:gd name="T16" fmla="*/ 0 w 65"/>
                <a:gd name="T17" fmla="*/ 208 h 213"/>
                <a:gd name="T18" fmla="*/ 5 w 65"/>
                <a:gd name="T19" fmla="*/ 213 h 213"/>
                <a:gd name="T20" fmla="*/ 60 w 65"/>
                <a:gd name="T21" fmla="*/ 213 h 213"/>
                <a:gd name="T22" fmla="*/ 65 w 65"/>
                <a:gd name="T23" fmla="*/ 208 h 213"/>
                <a:gd name="T24" fmla="*/ 65 w 65"/>
                <a:gd name="T25" fmla="*/ 5 h 213"/>
                <a:gd name="T26" fmla="*/ 60 w 65"/>
                <a:gd name="T2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213">
                  <a:moveTo>
                    <a:pt x="49" y="16"/>
                  </a:moveTo>
                  <a:cubicBezTo>
                    <a:pt x="49" y="114"/>
                    <a:pt x="49" y="114"/>
                    <a:pt x="49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9" y="16"/>
                    <a:pt x="49" y="16"/>
                    <a:pt x="49" y="16"/>
                  </a:cubicBezTo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3" y="213"/>
                    <a:pt x="5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2" y="213"/>
                    <a:pt x="65" y="210"/>
                    <a:pt x="65" y="208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3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">
              <a:extLst>
                <a:ext uri="{FF2B5EF4-FFF2-40B4-BE49-F238E27FC236}">
                  <a16:creationId xmlns:a16="http://schemas.microsoft.com/office/drawing/2014/main" id="{843E8EF9-340D-6770-45BA-3250142C8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2511425"/>
              <a:ext cx="193675" cy="385763"/>
            </a:xfrm>
            <a:custGeom>
              <a:avLst/>
              <a:gdLst>
                <a:gd name="T0" fmla="*/ 49 w 64"/>
                <a:gd name="T1" fmla="*/ 15 h 128"/>
                <a:gd name="T2" fmla="*/ 49 w 64"/>
                <a:gd name="T3" fmla="*/ 54 h 128"/>
                <a:gd name="T4" fmla="*/ 15 w 64"/>
                <a:gd name="T5" fmla="*/ 54 h 128"/>
                <a:gd name="T6" fmla="*/ 15 w 64"/>
                <a:gd name="T7" fmla="*/ 15 h 128"/>
                <a:gd name="T8" fmla="*/ 49 w 64"/>
                <a:gd name="T9" fmla="*/ 15 h 128"/>
                <a:gd name="T10" fmla="*/ 59 w 64"/>
                <a:gd name="T11" fmla="*/ 0 h 128"/>
                <a:gd name="T12" fmla="*/ 5 w 64"/>
                <a:gd name="T13" fmla="*/ 0 h 128"/>
                <a:gd name="T14" fmla="*/ 0 w 64"/>
                <a:gd name="T15" fmla="*/ 5 h 128"/>
                <a:gd name="T16" fmla="*/ 0 w 64"/>
                <a:gd name="T17" fmla="*/ 123 h 128"/>
                <a:gd name="T18" fmla="*/ 5 w 64"/>
                <a:gd name="T19" fmla="*/ 128 h 128"/>
                <a:gd name="T20" fmla="*/ 59 w 64"/>
                <a:gd name="T21" fmla="*/ 128 h 128"/>
                <a:gd name="T22" fmla="*/ 64 w 64"/>
                <a:gd name="T23" fmla="*/ 123 h 128"/>
                <a:gd name="T24" fmla="*/ 64 w 64"/>
                <a:gd name="T25" fmla="*/ 5 h 128"/>
                <a:gd name="T26" fmla="*/ 59 w 64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28">
                  <a:moveTo>
                    <a:pt x="49" y="15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6"/>
                    <a:pt x="2" y="128"/>
                    <a:pt x="5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2" y="128"/>
                    <a:pt x="64" y="126"/>
                    <a:pt x="64" y="12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>
              <a:extLst>
                <a:ext uri="{FF2B5EF4-FFF2-40B4-BE49-F238E27FC236}">
                  <a16:creationId xmlns:a16="http://schemas.microsoft.com/office/drawing/2014/main" id="{FF62B562-8B36-49CA-FD8A-B586D3012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417763"/>
              <a:ext cx="193675" cy="479425"/>
            </a:xfrm>
            <a:custGeom>
              <a:avLst/>
              <a:gdLst>
                <a:gd name="T0" fmla="*/ 49 w 64"/>
                <a:gd name="T1" fmla="*/ 15 h 159"/>
                <a:gd name="T2" fmla="*/ 49 w 64"/>
                <a:gd name="T3" fmla="*/ 95 h 159"/>
                <a:gd name="T4" fmla="*/ 15 w 64"/>
                <a:gd name="T5" fmla="*/ 95 h 159"/>
                <a:gd name="T6" fmla="*/ 15 w 64"/>
                <a:gd name="T7" fmla="*/ 15 h 159"/>
                <a:gd name="T8" fmla="*/ 49 w 64"/>
                <a:gd name="T9" fmla="*/ 15 h 159"/>
                <a:gd name="T10" fmla="*/ 59 w 64"/>
                <a:gd name="T11" fmla="*/ 0 h 159"/>
                <a:gd name="T12" fmla="*/ 5 w 64"/>
                <a:gd name="T13" fmla="*/ 0 h 159"/>
                <a:gd name="T14" fmla="*/ 0 w 64"/>
                <a:gd name="T15" fmla="*/ 5 h 159"/>
                <a:gd name="T16" fmla="*/ 0 w 64"/>
                <a:gd name="T17" fmla="*/ 154 h 159"/>
                <a:gd name="T18" fmla="*/ 5 w 64"/>
                <a:gd name="T19" fmla="*/ 159 h 159"/>
                <a:gd name="T20" fmla="*/ 59 w 64"/>
                <a:gd name="T21" fmla="*/ 159 h 159"/>
                <a:gd name="T22" fmla="*/ 64 w 64"/>
                <a:gd name="T23" fmla="*/ 154 h 159"/>
                <a:gd name="T24" fmla="*/ 64 w 64"/>
                <a:gd name="T25" fmla="*/ 5 h 159"/>
                <a:gd name="T26" fmla="*/ 59 w 64"/>
                <a:gd name="T2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59">
                  <a:moveTo>
                    <a:pt x="49" y="1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9" y="15"/>
                    <a:pt x="49" y="15"/>
                    <a:pt x="49" y="15"/>
                  </a:cubicBezTo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5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2" y="159"/>
                    <a:pt x="64" y="157"/>
                    <a:pt x="64" y="15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>
              <a:extLst>
                <a:ext uri="{FF2B5EF4-FFF2-40B4-BE49-F238E27FC236}">
                  <a16:creationId xmlns:a16="http://schemas.microsoft.com/office/drawing/2014/main" id="{EFE0CB80-B0C4-6373-9956-9B68E2B80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2254250"/>
              <a:ext cx="196850" cy="642938"/>
            </a:xfrm>
            <a:custGeom>
              <a:avLst/>
              <a:gdLst>
                <a:gd name="T0" fmla="*/ 49 w 65"/>
                <a:gd name="T1" fmla="*/ 16 h 213"/>
                <a:gd name="T2" fmla="*/ 49 w 65"/>
                <a:gd name="T3" fmla="*/ 114 h 213"/>
                <a:gd name="T4" fmla="*/ 16 w 65"/>
                <a:gd name="T5" fmla="*/ 114 h 213"/>
                <a:gd name="T6" fmla="*/ 16 w 65"/>
                <a:gd name="T7" fmla="*/ 16 h 213"/>
                <a:gd name="T8" fmla="*/ 49 w 65"/>
                <a:gd name="T9" fmla="*/ 16 h 213"/>
                <a:gd name="T10" fmla="*/ 60 w 65"/>
                <a:gd name="T11" fmla="*/ 0 h 213"/>
                <a:gd name="T12" fmla="*/ 5 w 65"/>
                <a:gd name="T13" fmla="*/ 0 h 213"/>
                <a:gd name="T14" fmla="*/ 0 w 65"/>
                <a:gd name="T15" fmla="*/ 5 h 213"/>
                <a:gd name="T16" fmla="*/ 0 w 65"/>
                <a:gd name="T17" fmla="*/ 208 h 213"/>
                <a:gd name="T18" fmla="*/ 5 w 65"/>
                <a:gd name="T19" fmla="*/ 213 h 213"/>
                <a:gd name="T20" fmla="*/ 60 w 65"/>
                <a:gd name="T21" fmla="*/ 213 h 213"/>
                <a:gd name="T22" fmla="*/ 65 w 65"/>
                <a:gd name="T23" fmla="*/ 208 h 213"/>
                <a:gd name="T24" fmla="*/ 65 w 65"/>
                <a:gd name="T25" fmla="*/ 5 h 213"/>
                <a:gd name="T26" fmla="*/ 60 w 65"/>
                <a:gd name="T2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213">
                  <a:moveTo>
                    <a:pt x="49" y="16"/>
                  </a:moveTo>
                  <a:cubicBezTo>
                    <a:pt x="49" y="114"/>
                    <a:pt x="49" y="114"/>
                    <a:pt x="49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9" y="16"/>
                    <a:pt x="49" y="16"/>
                    <a:pt x="49" y="16"/>
                  </a:cubicBezTo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3" y="213"/>
                    <a:pt x="5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2" y="213"/>
                    <a:pt x="65" y="210"/>
                    <a:pt x="65" y="208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3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7D805A9F-3C1C-102E-EA3E-312D350D5989}"/>
              </a:ext>
            </a:extLst>
          </p:cNvPr>
          <p:cNvSpPr/>
          <p:nvPr/>
        </p:nvSpPr>
        <p:spPr>
          <a:xfrm>
            <a:off x="4074639" y="4565503"/>
            <a:ext cx="2009077" cy="19920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10, SR 110, CR 700,  19th ROAD BRIDGE &amp;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ACCESS CONTROL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Open House (3/13/2025)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FFE6FAF-C1B9-8E6A-0FFC-9627734E0FE9}"/>
              </a:ext>
            </a:extLst>
          </p:cNvPr>
          <p:cNvGrpSpPr/>
          <p:nvPr/>
        </p:nvGrpSpPr>
        <p:grpSpPr>
          <a:xfrm rot="10800000">
            <a:off x="5023094" y="3762073"/>
            <a:ext cx="97388" cy="612599"/>
            <a:chOff x="922838" y="1532456"/>
            <a:chExt cx="97388" cy="612599"/>
          </a:xfrm>
          <a:solidFill>
            <a:srgbClr val="8FAADC"/>
          </a:solidFill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D126164-E12C-FD7E-F334-103EF824AE9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9C6AD1A-E4B2-2E44-CD9F-8B3BE935B93A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Freeform 6">
            <a:extLst>
              <a:ext uri="{FF2B5EF4-FFF2-40B4-BE49-F238E27FC236}">
                <a16:creationId xmlns:a16="http://schemas.microsoft.com/office/drawing/2014/main" id="{45D1BDA1-9725-9FD8-29FB-1D6615A49221}"/>
              </a:ext>
            </a:extLst>
          </p:cNvPr>
          <p:cNvSpPr>
            <a:spLocks noEditPoints="1"/>
          </p:cNvSpPr>
          <p:nvPr/>
        </p:nvSpPr>
        <p:spPr bwMode="auto">
          <a:xfrm>
            <a:off x="4160453" y="3928261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8FAADC"/>
          </a:solidFill>
          <a:ln w="9525">
            <a:solidFill>
              <a:srgbClr val="8FAAD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5" name="Freeform 6">
            <a:extLst>
              <a:ext uri="{FF2B5EF4-FFF2-40B4-BE49-F238E27FC236}">
                <a16:creationId xmlns:a16="http://schemas.microsoft.com/office/drawing/2014/main" id="{1E48C585-E123-DB1E-EFC6-7E81F9327C01}"/>
              </a:ext>
            </a:extLst>
          </p:cNvPr>
          <p:cNvSpPr>
            <a:spLocks noEditPoints="1"/>
          </p:cNvSpPr>
          <p:nvPr/>
        </p:nvSpPr>
        <p:spPr bwMode="auto">
          <a:xfrm>
            <a:off x="7937734" y="3992667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4472C4"/>
          </a:solidFill>
          <a:ln w="9525">
            <a:solidFill>
              <a:srgbClr val="4472C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F7E3E3-F474-D860-811D-74CCBE2A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369" y="2170443"/>
            <a:ext cx="853409" cy="36296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81B1A6F-5C9F-BD1A-7C5F-12BD78056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578" y="5083744"/>
            <a:ext cx="555628" cy="578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8925E7-3F3D-2E0C-79CD-1897AC72472D}"/>
              </a:ext>
            </a:extLst>
          </p:cNvPr>
          <p:cNvGrpSpPr/>
          <p:nvPr/>
        </p:nvGrpSpPr>
        <p:grpSpPr>
          <a:xfrm rot="10800000">
            <a:off x="7648752" y="3836957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C16BB99-03E6-1063-9508-D3A2949C3EE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D838D3-186A-82FA-C3AB-D9BB24CCBAF7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id="{60D562C6-D50B-B339-741F-B56A812CDDF5}"/>
              </a:ext>
            </a:extLst>
          </p:cNvPr>
          <p:cNvSpPr>
            <a:spLocks noEditPoints="1"/>
          </p:cNvSpPr>
          <p:nvPr/>
        </p:nvSpPr>
        <p:spPr bwMode="auto">
          <a:xfrm>
            <a:off x="10926640" y="3995778"/>
            <a:ext cx="631295" cy="52125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6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0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3 w 287"/>
              <a:gd name="T69" fmla="*/ 0 h 237"/>
              <a:gd name="T70" fmla="*/ 108 w 287"/>
              <a:gd name="T71" fmla="*/ 36 h 237"/>
              <a:gd name="T72" fmla="*/ 143 w 287"/>
              <a:gd name="T73" fmla="*/ 72 h 237"/>
              <a:gd name="T74" fmla="*/ 179 w 287"/>
              <a:gd name="T75" fmla="*/ 36 h 237"/>
              <a:gd name="T76" fmla="*/ 143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6 w 287"/>
              <a:gd name="T97" fmla="*/ 214 h 237"/>
              <a:gd name="T98" fmla="*/ 36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7 w 287"/>
              <a:gd name="T107" fmla="*/ 237 h 237"/>
              <a:gd name="T108" fmla="*/ 199 w 287"/>
              <a:gd name="T109" fmla="*/ 237 h 237"/>
              <a:gd name="T110" fmla="*/ 199 w 287"/>
              <a:gd name="T111" fmla="*/ 137 h 237"/>
              <a:gd name="T112" fmla="*/ 143 w 287"/>
              <a:gd name="T113" fmla="*/ 81 h 237"/>
              <a:gd name="T114" fmla="*/ 87 w 287"/>
              <a:gd name="T115" fmla="*/ 137 h 237"/>
              <a:gd name="T116" fmla="*/ 87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6" y="103"/>
                  <a:pt x="276" y="94"/>
                </a:cubicBezTo>
                <a:cubicBezTo>
                  <a:pt x="276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0" y="85"/>
                  <a:pt x="10" y="94"/>
                </a:cubicBezTo>
                <a:cubicBezTo>
                  <a:pt x="10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3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3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3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4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24"/>
                  <a:pt x="54" y="106"/>
                  <a:pt x="75" y="106"/>
                </a:cubicBezTo>
                <a:cubicBezTo>
                  <a:pt x="79" y="106"/>
                  <a:pt x="82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7" y="237"/>
                </a:moveTo>
                <a:cubicBezTo>
                  <a:pt x="199" y="237"/>
                  <a:pt x="199" y="237"/>
                  <a:pt x="199" y="237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06"/>
                  <a:pt x="174" y="81"/>
                  <a:pt x="143" y="81"/>
                </a:cubicBezTo>
                <a:cubicBezTo>
                  <a:pt x="113" y="81"/>
                  <a:pt x="87" y="106"/>
                  <a:pt x="87" y="137"/>
                </a:cubicBezTo>
                <a:lnTo>
                  <a:pt x="87" y="237"/>
                </a:lnTo>
                <a:close/>
              </a:path>
            </a:pathLst>
          </a:custGeom>
          <a:solidFill>
            <a:srgbClr val="4472C4"/>
          </a:solidFill>
          <a:ln w="9525">
            <a:solidFill>
              <a:srgbClr val="4472C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6CA47-A2CF-E4AE-2C3C-568BC3856FE7}"/>
              </a:ext>
            </a:extLst>
          </p:cNvPr>
          <p:cNvGrpSpPr/>
          <p:nvPr/>
        </p:nvGrpSpPr>
        <p:grpSpPr>
          <a:xfrm rot="10800000">
            <a:off x="10646989" y="3802745"/>
            <a:ext cx="97388" cy="612599"/>
            <a:chOff x="922838" y="1532456"/>
            <a:chExt cx="97388" cy="612599"/>
          </a:xfrm>
          <a:solidFill>
            <a:srgbClr val="4472C4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F5A3A0-2834-F5AB-8916-7C61C1F085D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A48C8D-74C8-4CD6-71FF-45A22E52BF0C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1C69B8-0269-1C37-4684-836EC9F100D2}"/>
              </a:ext>
            </a:extLst>
          </p:cNvPr>
          <p:cNvSpPr/>
          <p:nvPr/>
        </p:nvSpPr>
        <p:spPr>
          <a:xfrm>
            <a:off x="9595852" y="4682819"/>
            <a:ext cx="2123397" cy="15693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10, SR 110, CR 700, </a:t>
            </a: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19</a:t>
            </a:r>
            <a:r>
              <a:rPr lang="en-US" sz="1600" b="1" baseline="30000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rgbClr val="4472C4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 ROAD BRIDGE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&amp; ACCESS CONTROL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Hearing (9/2026)</a:t>
            </a:r>
          </a:p>
        </p:txBody>
      </p:sp>
    </p:spTree>
    <p:extLst>
      <p:ext uri="{BB962C8B-B14F-4D97-AF65-F5344CB8AC3E}">
        <p14:creationId xmlns:p14="http://schemas.microsoft.com/office/powerpoint/2010/main" val="130657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04D6B-B7F7-9C8A-E3AB-765A5541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>
            <a:extLst>
              <a:ext uri="{FF2B5EF4-FFF2-40B4-BE49-F238E27FC236}">
                <a16:creationId xmlns:a16="http://schemas.microsoft.com/office/drawing/2014/main" id="{A1BBFFD2-3400-E004-3CB3-1115908194F8}"/>
              </a:ext>
            </a:extLst>
          </p:cNvPr>
          <p:cNvSpPr txBox="1"/>
          <p:nvPr/>
        </p:nvSpPr>
        <p:spPr>
          <a:xfrm>
            <a:off x="152280" y="0"/>
            <a:ext cx="11886840" cy="837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2060"/>
                </a:solidFill>
                <a:latin typeface="Calibri Light" panose="020F0302020204030204" pitchFamily="34" charset="0"/>
                <a:ea typeface="Calibri Light"/>
                <a:cs typeface="Calibri Light" panose="020F0302020204030204" pitchFamily="34" charset="0"/>
              </a:rPr>
              <a:t>Projected Engagement</a:t>
            </a:r>
            <a:endParaRPr lang="en-US" sz="4400" b="0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3" name="Picture 14">
            <a:extLst>
              <a:ext uri="{FF2B5EF4-FFF2-40B4-BE49-F238E27FC236}">
                <a16:creationId xmlns:a16="http://schemas.microsoft.com/office/drawing/2014/main" id="{EF45B2C0-6F52-DD04-B290-2E557D67FF8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015480" y="132840"/>
            <a:ext cx="613800" cy="613800"/>
          </a:xfrm>
          <a:prstGeom prst="rect">
            <a:avLst/>
          </a:prstGeom>
          <a:ln>
            <a:noFill/>
          </a:ln>
        </p:spPr>
      </p:pic>
      <p:sp>
        <p:nvSpPr>
          <p:cNvPr id="234" name="CustomShape 2">
            <a:extLst>
              <a:ext uri="{FF2B5EF4-FFF2-40B4-BE49-F238E27FC236}">
                <a16:creationId xmlns:a16="http://schemas.microsoft.com/office/drawing/2014/main" id="{89B41704-1D36-AF52-1169-E4F16C770C88}"/>
              </a:ext>
            </a:extLst>
          </p:cNvPr>
          <p:cNvSpPr/>
          <p:nvPr/>
        </p:nvSpPr>
        <p:spPr>
          <a:xfrm>
            <a:off x="9596520" y="121680"/>
            <a:ext cx="2371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US 31 Corridor projects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latin typeface="Calibri Light"/>
              </a:rPr>
              <a:t>in Marshall &amp; Fulton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915212-F2DD-FEF7-AB03-839D712724F1}"/>
              </a:ext>
            </a:extLst>
          </p:cNvPr>
          <p:cNvGrpSpPr/>
          <p:nvPr/>
        </p:nvGrpSpPr>
        <p:grpSpPr>
          <a:xfrm>
            <a:off x="3530981" y="3333808"/>
            <a:ext cx="97388" cy="612599"/>
            <a:chOff x="922838" y="1532456"/>
            <a:chExt cx="97388" cy="612599"/>
          </a:xfrm>
          <a:solidFill>
            <a:srgbClr val="003686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2F4375-0815-CA13-246E-FF2F8CC6A3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0DB239-5A8A-CAA8-69C4-543278E7415D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C959B4A-0D18-1393-DC2D-CA2C7252BF45}"/>
              </a:ext>
            </a:extLst>
          </p:cNvPr>
          <p:cNvGrpSpPr/>
          <p:nvPr/>
        </p:nvGrpSpPr>
        <p:grpSpPr>
          <a:xfrm rot="10800000">
            <a:off x="9357996" y="4006000"/>
            <a:ext cx="97388" cy="612599"/>
            <a:chOff x="922838" y="1532456"/>
            <a:chExt cx="97388" cy="612599"/>
          </a:xfrm>
          <a:solidFill>
            <a:srgbClr val="002060"/>
          </a:solidFill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A0DC42C-A2A8-5A9F-4E59-C7FAC4F60C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CAA5375-A797-2983-EAD5-E12DD2CF7831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48D134B-4310-0107-CB64-3713338B7BDC}"/>
              </a:ext>
            </a:extLst>
          </p:cNvPr>
          <p:cNvSpPr/>
          <p:nvPr/>
        </p:nvSpPr>
        <p:spPr>
          <a:xfrm>
            <a:off x="1162762" y="2302883"/>
            <a:ext cx="2231132" cy="12288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686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10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3686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US 31 @ CR 700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686"/>
              </a:solidFill>
              <a:effectLst/>
              <a:uLnTx/>
              <a:uFillTx/>
              <a:latin typeface="Calibre Bold" panose="020B080303020206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Construction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Summer 2028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6FC9C1-C1C8-86D6-EF2F-5429F34BE6E2}"/>
              </a:ext>
            </a:extLst>
          </p:cNvPr>
          <p:cNvSpPr/>
          <p:nvPr/>
        </p:nvSpPr>
        <p:spPr>
          <a:xfrm>
            <a:off x="4463196" y="1464291"/>
            <a:ext cx="2242404" cy="19494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110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333CC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US 31 @ Access Control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19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Road Bridge</a:t>
            </a:r>
          </a:p>
          <a:p>
            <a:pPr lvl="0" algn="ctr">
              <a:lnSpc>
                <a:spcPts val="15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Project Letting</a:t>
            </a:r>
          </a:p>
          <a:p>
            <a:pPr lvl="0" algn="ctr">
              <a:lnSpc>
                <a:spcPts val="15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December 2029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7A044A-BEA8-ED07-77B1-E23A9C4D89F0}"/>
              </a:ext>
            </a:extLst>
          </p:cNvPr>
          <p:cNvSpPr/>
          <p:nvPr/>
        </p:nvSpPr>
        <p:spPr>
          <a:xfrm>
            <a:off x="9652000" y="4422885"/>
            <a:ext cx="2123440" cy="19494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SR 110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2060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US 31 @ Access Control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US 31 @ 19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e Bold" panose="020B0803030202060203" pitchFamily="34" charset="0"/>
                <a:cs typeface="Arial" panose="020B0604020202020204" pitchFamily="34" charset="0"/>
              </a:rPr>
              <a:t> Road Bridge</a:t>
            </a:r>
          </a:p>
          <a:p>
            <a:pPr marR="0" indent="0" algn="ctr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Construction Spring 2030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44D400A-3C57-82EA-2298-B60F6396B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578" y="5083744"/>
            <a:ext cx="555628" cy="57821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81602B3-0A8F-BCC0-8921-2FCE12738237}"/>
              </a:ext>
            </a:extLst>
          </p:cNvPr>
          <p:cNvSpPr/>
          <p:nvPr/>
        </p:nvSpPr>
        <p:spPr>
          <a:xfrm>
            <a:off x="1923231" y="4426486"/>
            <a:ext cx="1887071" cy="11437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3686"/>
                </a:solidFill>
                <a:latin typeface="Calibre Bold" panose="020B0803030202060203" pitchFamily="34" charset="0"/>
                <a:cs typeface="Arial" panose="020B0604020202020204" pitchFamily="34" charset="0"/>
              </a:rPr>
              <a:t>US 31 @ SR 10 US 31 @ CR 700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Letting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February 2028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3CE8EB-7828-EDE7-ABCB-4BEE7D79776B}"/>
              </a:ext>
            </a:extLst>
          </p:cNvPr>
          <p:cNvGrpSpPr/>
          <p:nvPr/>
        </p:nvGrpSpPr>
        <p:grpSpPr>
          <a:xfrm>
            <a:off x="6795581" y="3329915"/>
            <a:ext cx="97388" cy="612599"/>
            <a:chOff x="922838" y="1532456"/>
            <a:chExt cx="97388" cy="612599"/>
          </a:xfrm>
          <a:solidFill>
            <a:srgbClr val="3333CC"/>
          </a:solidFill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16A2B4-2FE4-31CC-0DB8-25C7BC3F944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515211"/>
            </a:xfrm>
            <a:prstGeom prst="line">
              <a:avLst/>
            </a:prstGeom>
            <a:grpFill/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D769A5-7A94-0353-253A-6A7FD3F0AC30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27B37A6-5553-5977-0F93-625ED994357B}"/>
              </a:ext>
            </a:extLst>
          </p:cNvPr>
          <p:cNvSpPr/>
          <p:nvPr/>
        </p:nvSpPr>
        <p:spPr>
          <a:xfrm>
            <a:off x="1034329" y="3730264"/>
            <a:ext cx="3203510" cy="536182"/>
          </a:xfrm>
          <a:prstGeom prst="rect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/>
              <a:t>2028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689DC-434D-9261-536B-2A020FF2EB5A}"/>
              </a:ext>
            </a:extLst>
          </p:cNvPr>
          <p:cNvSpPr/>
          <p:nvPr/>
        </p:nvSpPr>
        <p:spPr>
          <a:xfrm>
            <a:off x="7394447" y="3728024"/>
            <a:ext cx="3199842" cy="5361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2030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6D02B-D940-9902-6DA2-E6EC70216ECF}"/>
              </a:ext>
            </a:extLst>
          </p:cNvPr>
          <p:cNvSpPr/>
          <p:nvPr/>
        </p:nvSpPr>
        <p:spPr>
          <a:xfrm>
            <a:off x="4230998" y="3730671"/>
            <a:ext cx="3184351" cy="53798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2029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EEFC7B-4937-C264-C710-02C48E1B676A}"/>
              </a:ext>
            </a:extLst>
          </p:cNvPr>
          <p:cNvGrpSpPr/>
          <p:nvPr/>
        </p:nvGrpSpPr>
        <p:grpSpPr>
          <a:xfrm rot="10800000">
            <a:off x="1529461" y="4135120"/>
            <a:ext cx="97388" cy="471687"/>
            <a:chOff x="922838" y="1532456"/>
            <a:chExt cx="97388" cy="471687"/>
          </a:xfrm>
          <a:solidFill>
            <a:srgbClr val="003686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EC0111-3768-847E-F9B3-76977B0E16E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2932" y="1629844"/>
              <a:ext cx="0" cy="374299"/>
            </a:xfrm>
            <a:prstGeom prst="lin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FCFFDA-62F8-8141-9A7F-603D6E6F3043}"/>
                </a:ext>
              </a:extLst>
            </p:cNvPr>
            <p:cNvSpPr/>
            <p:nvPr/>
          </p:nvSpPr>
          <p:spPr>
            <a:xfrm>
              <a:off x="922838" y="1532456"/>
              <a:ext cx="97388" cy="97388"/>
            </a:xfrm>
            <a:prstGeom prst="ellipse">
              <a:avLst/>
            </a:prstGeom>
            <a:grpFill/>
            <a:ln>
              <a:solidFill>
                <a:srgbClr val="003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FAAD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33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8a2917-920b-4d67-ba78-470d0af40d77">
      <Terms xmlns="http://schemas.microsoft.com/office/infopath/2007/PartnerControls"/>
    </lcf76f155ced4ddcb4097134ff3c332f>
    <TaxCatchAll xmlns="5225a47b-e904-4da8-8353-5cb4cd26f3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664B6573F224F86082DE650800FC6" ma:contentTypeVersion="14" ma:contentTypeDescription="Create a new document." ma:contentTypeScope="" ma:versionID="f7842ada6e1138b3b5b05c6e3585eb6f">
  <xsd:schema xmlns:xsd="http://www.w3.org/2001/XMLSchema" xmlns:xs="http://www.w3.org/2001/XMLSchema" xmlns:p="http://schemas.microsoft.com/office/2006/metadata/properties" xmlns:ns2="908a2917-920b-4d67-ba78-470d0af40d77" xmlns:ns3="5225a47b-e904-4da8-8353-5cb4cd26f361" targetNamespace="http://schemas.microsoft.com/office/2006/metadata/properties" ma:root="true" ma:fieldsID="f721cadf3ee95574eba9b61e25eb5bd8" ns2:_="" ns3:_="">
    <xsd:import namespace="908a2917-920b-4d67-ba78-470d0af40d77"/>
    <xsd:import namespace="5225a47b-e904-4da8-8353-5cb4cd26f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a2917-920b-4d67-ba78-470d0af40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8c5551-1cc5-4817-86de-3f0f56085c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5a47b-e904-4da8-8353-5cb4cd26f3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2c21e33-bef4-4973-b852-de955fdd5012}" ma:internalName="TaxCatchAll" ma:showField="CatchAllData" ma:web="5225a47b-e904-4da8-8353-5cb4cd26f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EA7D9-6CC2-4057-8735-377ECDFC2D4D}">
  <ds:schemaRefs>
    <ds:schemaRef ds:uri="http://schemas.microsoft.com/office/2006/metadata/properties"/>
    <ds:schemaRef ds:uri="http://schemas.microsoft.com/office/infopath/2007/PartnerControls"/>
    <ds:schemaRef ds:uri="908a2917-920b-4d67-ba78-470d0af40d77"/>
    <ds:schemaRef ds:uri="5225a47b-e904-4da8-8353-5cb4cd26f361"/>
  </ds:schemaRefs>
</ds:datastoreItem>
</file>

<file path=customXml/itemProps2.xml><?xml version="1.0" encoding="utf-8"?>
<ds:datastoreItem xmlns:ds="http://schemas.openxmlformats.org/officeDocument/2006/customXml" ds:itemID="{AE9B807D-F746-4A49-8D00-DF0C94A1B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D7868-93F4-4F69-A319-0531B23710FF}"/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(1)</Template>
  <TotalTime>32119</TotalTime>
  <Words>519</Words>
  <Application>Microsoft Office PowerPoint</Application>
  <PresentationFormat>Widescreen</PresentationFormat>
  <Paragraphs>122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Calibre Bold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Garrett, Natalie R</dc:creator>
  <dc:description/>
  <cp:lastModifiedBy>Tom Spalding</cp:lastModifiedBy>
  <cp:revision>58</cp:revision>
  <dcterms:created xsi:type="dcterms:W3CDTF">2025-02-10T18:51:23Z</dcterms:created>
  <dcterms:modified xsi:type="dcterms:W3CDTF">2025-11-17T19:43:39Z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Indiana Office of Technology</vt:lpwstr>
  </property>
  <property fmtid="{D5CDD505-2E9C-101B-9397-08002B2CF9AE}" pid="4" name="ContentTypeId">
    <vt:lpwstr>0x0101006C9664B6573F224F86082DE650800FC6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MediaServiceImageTags">
    <vt:lpwstr/>
  </property>
  <property fmtid="{D5CDD505-2E9C-101B-9397-08002B2CF9AE}" pid="10" name="Notes">
    <vt:i4>20</vt:i4>
  </property>
  <property fmtid="{D5CDD505-2E9C-101B-9397-08002B2CF9AE}" pid="11" name="Order">
    <vt:lpwstr>3400.00000000000</vt:lpwstr>
  </property>
  <property fmtid="{D5CDD505-2E9C-101B-9397-08002B2CF9AE}" pid="12" name="PresentationFormat">
    <vt:lpwstr>Widescreen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52</vt:i4>
  </property>
  <property fmtid="{D5CDD505-2E9C-101B-9397-08002B2CF9AE}" pid="16" name="_ExtendedDescription">
    <vt:lpwstr/>
  </property>
</Properties>
</file>