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1" r:id="rId1"/>
    <p:sldMasterId id="2147483685" r:id="rId2"/>
    <p:sldMasterId id="2147483687" r:id="rId3"/>
  </p:sldMasterIdLst>
  <p:notesMasterIdLst>
    <p:notesMasterId r:id="rId29"/>
  </p:notesMasterIdLst>
  <p:handoutMasterIdLst>
    <p:handoutMasterId r:id="rId30"/>
  </p:handoutMasterIdLst>
  <p:sldIdLst>
    <p:sldId id="295" r:id="rId4"/>
    <p:sldId id="296" r:id="rId5"/>
    <p:sldId id="297" r:id="rId6"/>
    <p:sldId id="298" r:id="rId7"/>
    <p:sldId id="299" r:id="rId8"/>
    <p:sldId id="336" r:id="rId9"/>
    <p:sldId id="339" r:id="rId10"/>
    <p:sldId id="340" r:id="rId11"/>
    <p:sldId id="341" r:id="rId12"/>
    <p:sldId id="342" r:id="rId13"/>
    <p:sldId id="343" r:id="rId14"/>
    <p:sldId id="344" r:id="rId15"/>
    <p:sldId id="350" r:id="rId16"/>
    <p:sldId id="345" r:id="rId17"/>
    <p:sldId id="346" r:id="rId18"/>
    <p:sldId id="347" r:id="rId19"/>
    <p:sldId id="348" r:id="rId20"/>
    <p:sldId id="349" r:id="rId21"/>
    <p:sldId id="351" r:id="rId22"/>
    <p:sldId id="352" r:id="rId23"/>
    <p:sldId id="353" r:id="rId24"/>
    <p:sldId id="303" r:id="rId25"/>
    <p:sldId id="304" r:id="rId26"/>
    <p:sldId id="301" r:id="rId27"/>
    <p:sldId id="305" r:id="rId28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3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CC"/>
    <a:srgbClr val="FFFFFF"/>
    <a:srgbClr val="FDEE20"/>
    <a:srgbClr val="99CCFF"/>
    <a:srgbClr val="A3A3E0"/>
    <a:srgbClr val="6B6BD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92280" autoAdjust="0"/>
  </p:normalViewPr>
  <p:slideViewPr>
    <p:cSldViewPr>
      <p:cViewPr varScale="1">
        <p:scale>
          <a:sx n="66" d="100"/>
          <a:sy n="66" d="100"/>
        </p:scale>
        <p:origin x="102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67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3A2615-FAE2-4B6C-8F42-543DEDA09DFB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E717C6-E488-45BD-BD6E-4224FD1B2545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/>
            <a:t>Project Selection</a:t>
          </a:r>
        </a:p>
        <a:p>
          <a:r>
            <a:rPr lang="en-US" sz="1200" dirty="0"/>
            <a:t>Early Coordination</a:t>
          </a:r>
        </a:p>
      </dgm:t>
    </dgm:pt>
    <dgm:pt modelId="{FD3798D3-5588-4BF6-B3FA-17644140F181}" type="parTrans" cxnId="{5CBCE7F5-9AC9-4813-A8F6-955646E51335}">
      <dgm:prSet/>
      <dgm:spPr/>
      <dgm:t>
        <a:bodyPr/>
        <a:lstStyle/>
        <a:p>
          <a:endParaRPr lang="en-US"/>
        </a:p>
      </dgm:t>
    </dgm:pt>
    <dgm:pt modelId="{819EB952-5A14-428B-A8B3-28B223CD4B51}" type="sibTrans" cxnId="{5CBCE7F5-9AC9-4813-A8F6-955646E51335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874BA8F7-1C5D-4687-B53B-19BD2DE17DD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/>
            <a:t> Purpose &amp; Need</a:t>
          </a:r>
        </a:p>
        <a:p>
          <a:r>
            <a:rPr lang="en-US" sz="1200" dirty="0"/>
            <a:t>Develop alternatives </a:t>
          </a:r>
        </a:p>
        <a:p>
          <a:endParaRPr lang="en-US" sz="1200" dirty="0"/>
        </a:p>
      </dgm:t>
    </dgm:pt>
    <dgm:pt modelId="{EE76E8A4-8DB1-42B5-AC4B-BD7AA17E8A8E}" type="parTrans" cxnId="{3098A04F-B15C-49C3-BDB8-27A58EDC4587}">
      <dgm:prSet/>
      <dgm:spPr/>
      <dgm:t>
        <a:bodyPr/>
        <a:lstStyle/>
        <a:p>
          <a:endParaRPr lang="en-US"/>
        </a:p>
      </dgm:t>
    </dgm:pt>
    <dgm:pt modelId="{5D7F67BC-B64D-4BAE-B5DF-6A6A57FF4703}" type="sibTrans" cxnId="{3098A04F-B15C-49C3-BDB8-27A58EDC4587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F37E401F-BEA7-4C06-9467-D9868D0B8E4B}">
      <dgm:prSet phldrT="[Text]" custT="1"/>
      <dgm:spPr>
        <a:solidFill>
          <a:srgbClr val="002060"/>
        </a:solidFill>
      </dgm:spPr>
      <dgm:t>
        <a:bodyPr/>
        <a:lstStyle/>
        <a:p>
          <a:endParaRPr lang="en-US" sz="1200" spc="-20" baseline="0" dirty="0"/>
        </a:p>
        <a:p>
          <a:r>
            <a:rPr lang="en-US" sz="1200" spc="-20" baseline="0" dirty="0"/>
            <a:t>Preliminary design phase </a:t>
          </a:r>
        </a:p>
        <a:p>
          <a:r>
            <a:rPr lang="en-US" sz="1200" spc="-20" baseline="0" dirty="0"/>
            <a:t>Environmental Analysis</a:t>
          </a:r>
        </a:p>
        <a:p>
          <a:endParaRPr lang="en-US" sz="1200" spc="-20" baseline="0" dirty="0"/>
        </a:p>
        <a:p>
          <a:r>
            <a:rPr lang="en-US" sz="1200" spc="-20" baseline="0" dirty="0"/>
            <a:t> </a:t>
          </a:r>
        </a:p>
      </dgm:t>
    </dgm:pt>
    <dgm:pt modelId="{753B5655-441F-4C85-9EA5-89D89F2346BB}" type="parTrans" cxnId="{8D37CA97-D0A0-4B43-B9D4-2057223D70BE}">
      <dgm:prSet/>
      <dgm:spPr/>
      <dgm:t>
        <a:bodyPr/>
        <a:lstStyle/>
        <a:p>
          <a:endParaRPr lang="en-US"/>
        </a:p>
      </dgm:t>
    </dgm:pt>
    <dgm:pt modelId="{CDAA59DF-0140-431C-A4D5-892F1DF98DDF}" type="sibTrans" cxnId="{8D37CA97-D0A0-4B43-B9D4-2057223D70BE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744E2065-E961-4342-88CB-00798D6FD874}">
      <dgm:prSet phldrT="[Text]" custT="1"/>
      <dgm:spPr>
        <a:solidFill>
          <a:srgbClr val="002060"/>
        </a:solidFill>
      </dgm:spPr>
      <dgm:t>
        <a:bodyPr/>
        <a:lstStyle/>
        <a:p>
          <a:endParaRPr lang="en-US" sz="1200" dirty="0"/>
        </a:p>
        <a:p>
          <a:r>
            <a:rPr lang="en-US" sz="1200" dirty="0"/>
            <a:t>Design </a:t>
          </a:r>
        </a:p>
        <a:p>
          <a:r>
            <a:rPr lang="en-US" sz="1200" dirty="0"/>
            <a:t> Engineering </a:t>
          </a:r>
        </a:p>
        <a:p>
          <a:endParaRPr lang="en-US" sz="1200" dirty="0"/>
        </a:p>
        <a:p>
          <a:endParaRPr lang="en-US" sz="1200" dirty="0"/>
        </a:p>
      </dgm:t>
    </dgm:pt>
    <dgm:pt modelId="{4BA4F612-FB17-4629-A86B-A99532FC44AD}" type="parTrans" cxnId="{D5A70B02-3F81-4703-BA57-91F2F74DF165}">
      <dgm:prSet/>
      <dgm:spPr/>
      <dgm:t>
        <a:bodyPr/>
        <a:lstStyle/>
        <a:p>
          <a:endParaRPr lang="en-US"/>
        </a:p>
      </dgm:t>
    </dgm:pt>
    <dgm:pt modelId="{B19420DE-C13E-4B8D-9277-83D9BB622C69}" type="sibTrans" cxnId="{D5A70B02-3F81-4703-BA57-91F2F74DF165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A4377A7B-6ABF-4D12-8BAB-ECDBCAD2F52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/>
            <a:t>Real Estate</a:t>
          </a:r>
        </a:p>
        <a:p>
          <a:endParaRPr lang="en-US" sz="1200" dirty="0"/>
        </a:p>
        <a:p>
          <a:r>
            <a:rPr lang="en-US" sz="1200" dirty="0"/>
            <a:t>Project Letting</a:t>
          </a:r>
        </a:p>
        <a:p>
          <a:endParaRPr lang="en-US" sz="1200" dirty="0"/>
        </a:p>
        <a:p>
          <a:r>
            <a:rPr lang="en-US" sz="1200" dirty="0"/>
            <a:t>Construction   </a:t>
          </a:r>
        </a:p>
      </dgm:t>
    </dgm:pt>
    <dgm:pt modelId="{2765EBB3-C9BF-48B5-A84E-2A81B69275AF}" type="parTrans" cxnId="{73DF6CAA-475F-46AC-AF33-BD9A93FC69FA}">
      <dgm:prSet/>
      <dgm:spPr/>
      <dgm:t>
        <a:bodyPr/>
        <a:lstStyle/>
        <a:p>
          <a:endParaRPr lang="en-US"/>
        </a:p>
      </dgm:t>
    </dgm:pt>
    <dgm:pt modelId="{0E3BF46B-EF1B-4D9A-B01A-A0EB49995775}" type="sibTrans" cxnId="{73DF6CAA-475F-46AC-AF33-BD9A93FC69FA}">
      <dgm:prSet/>
      <dgm:spPr/>
      <dgm:t>
        <a:bodyPr/>
        <a:lstStyle/>
        <a:p>
          <a:endParaRPr lang="en-US"/>
        </a:p>
      </dgm:t>
    </dgm:pt>
    <dgm:pt modelId="{EBB34009-9C61-40A9-9E6B-F96D0236C823}" type="pres">
      <dgm:prSet presAssocID="{BE3A2615-FAE2-4B6C-8F42-543DEDA09D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B3C23D-C761-4994-9F17-4A689D638A47}" type="pres">
      <dgm:prSet presAssocID="{C4E717C6-E488-45BD-BD6E-4224FD1B2545}" presName="node" presStyleLbl="node1" presStyleIdx="0" presStyleCnt="5" custScaleY="183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069341-B3AF-4AC8-8F47-EB1F9A719FE0}" type="pres">
      <dgm:prSet presAssocID="{819EB952-5A14-428B-A8B3-28B223CD4B5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4ED92EF-1B4E-42E5-86EE-D59F8545D3FE}" type="pres">
      <dgm:prSet presAssocID="{819EB952-5A14-428B-A8B3-28B223CD4B5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7231A24-B32F-4130-8E3B-20976477676A}" type="pres">
      <dgm:prSet presAssocID="{874BA8F7-1C5D-4687-B53B-19BD2DE17DD9}" presName="node" presStyleLbl="node1" presStyleIdx="1" presStyleCnt="5" custScaleY="183512" custLinFactNeighborX="-13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BE390-B54B-4954-A178-E0390F000798}" type="pres">
      <dgm:prSet presAssocID="{5D7F67BC-B64D-4BAE-B5DF-6A6A57FF470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54E4DCF-02E1-4B58-A01B-694693830AAD}" type="pres">
      <dgm:prSet presAssocID="{5D7F67BC-B64D-4BAE-B5DF-6A6A57FF470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4AFF89BE-F819-492D-AE1F-1CC55FAABD12}" type="pres">
      <dgm:prSet presAssocID="{F37E401F-BEA7-4C06-9467-D9868D0B8E4B}" presName="node" presStyleLbl="node1" presStyleIdx="2" presStyleCnt="5" custScaleY="206451" custLinFactNeighborX="-25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68AA4-FA44-4646-8DBE-2907180FB588}" type="pres">
      <dgm:prSet presAssocID="{CDAA59DF-0140-431C-A4D5-892F1DF98DD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781E17B-C3A9-443B-A518-9944F670F74A}" type="pres">
      <dgm:prSet presAssocID="{CDAA59DF-0140-431C-A4D5-892F1DF98DD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B0B18CE-EE15-4CEC-9821-8D51EFB8BACE}" type="pres">
      <dgm:prSet presAssocID="{744E2065-E961-4342-88CB-00798D6FD874}" presName="node" presStyleLbl="node1" presStyleIdx="3" presStyleCnt="5" custScaleY="206451" custLinFactNeighborX="-34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FC09E-B7ED-4A13-B11A-1E2441F8B660}" type="pres">
      <dgm:prSet presAssocID="{B19420DE-C13E-4B8D-9277-83D9BB622C69}" presName="sibTrans" presStyleLbl="sibTrans2D1" presStyleIdx="3" presStyleCnt="4"/>
      <dgm:spPr/>
      <dgm:t>
        <a:bodyPr/>
        <a:lstStyle/>
        <a:p>
          <a:endParaRPr lang="en-US"/>
        </a:p>
      </dgm:t>
    </dgm:pt>
    <dgm:pt modelId="{4A608F8B-18FB-49AE-BCAE-17749FCB415D}" type="pres">
      <dgm:prSet presAssocID="{B19420DE-C13E-4B8D-9277-83D9BB622C69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97C32940-0CEA-4559-AA19-FE7276BB8C9F}" type="pres">
      <dgm:prSet presAssocID="{A4377A7B-6ABF-4D12-8BAB-ECDBCAD2F526}" presName="node" presStyleLbl="node1" presStyleIdx="4" presStyleCnt="5" custScaleY="206451" custLinFactNeighborX="-478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37CA97-D0A0-4B43-B9D4-2057223D70BE}" srcId="{BE3A2615-FAE2-4B6C-8F42-543DEDA09DFB}" destId="{F37E401F-BEA7-4C06-9467-D9868D0B8E4B}" srcOrd="2" destOrd="0" parTransId="{753B5655-441F-4C85-9EA5-89D89F2346BB}" sibTransId="{CDAA59DF-0140-431C-A4D5-892F1DF98DDF}"/>
    <dgm:cxn modelId="{0B2D6CFE-C98D-4E08-B2A8-4ADD307BE571}" type="presOf" srcId="{874BA8F7-1C5D-4687-B53B-19BD2DE17DD9}" destId="{37231A24-B32F-4130-8E3B-20976477676A}" srcOrd="0" destOrd="0" presId="urn:microsoft.com/office/officeart/2005/8/layout/process5"/>
    <dgm:cxn modelId="{EEE135FE-32DE-420A-8A1E-6FFF5D229C18}" type="presOf" srcId="{F37E401F-BEA7-4C06-9467-D9868D0B8E4B}" destId="{4AFF89BE-F819-492D-AE1F-1CC55FAABD12}" srcOrd="0" destOrd="0" presId="urn:microsoft.com/office/officeart/2005/8/layout/process5"/>
    <dgm:cxn modelId="{A5716E68-3CEB-4D51-91C0-3206C2DD663F}" type="presOf" srcId="{5D7F67BC-B64D-4BAE-B5DF-6A6A57FF4703}" destId="{A9DBE390-B54B-4954-A178-E0390F000798}" srcOrd="0" destOrd="0" presId="urn:microsoft.com/office/officeart/2005/8/layout/process5"/>
    <dgm:cxn modelId="{FDFDD03C-9DF4-4C80-94FE-30A22F8BAC4D}" type="presOf" srcId="{BE3A2615-FAE2-4B6C-8F42-543DEDA09DFB}" destId="{EBB34009-9C61-40A9-9E6B-F96D0236C823}" srcOrd="0" destOrd="0" presId="urn:microsoft.com/office/officeart/2005/8/layout/process5"/>
    <dgm:cxn modelId="{ED13829D-9921-4359-8674-49DD65755AD1}" type="presOf" srcId="{CDAA59DF-0140-431C-A4D5-892F1DF98DDF}" destId="{7DD68AA4-FA44-4646-8DBE-2907180FB588}" srcOrd="0" destOrd="0" presId="urn:microsoft.com/office/officeart/2005/8/layout/process5"/>
    <dgm:cxn modelId="{73DF6CAA-475F-46AC-AF33-BD9A93FC69FA}" srcId="{BE3A2615-FAE2-4B6C-8F42-543DEDA09DFB}" destId="{A4377A7B-6ABF-4D12-8BAB-ECDBCAD2F526}" srcOrd="4" destOrd="0" parTransId="{2765EBB3-C9BF-48B5-A84E-2A81B69275AF}" sibTransId="{0E3BF46B-EF1B-4D9A-B01A-A0EB49995775}"/>
    <dgm:cxn modelId="{5CBCE7F5-9AC9-4813-A8F6-955646E51335}" srcId="{BE3A2615-FAE2-4B6C-8F42-543DEDA09DFB}" destId="{C4E717C6-E488-45BD-BD6E-4224FD1B2545}" srcOrd="0" destOrd="0" parTransId="{FD3798D3-5588-4BF6-B3FA-17644140F181}" sibTransId="{819EB952-5A14-428B-A8B3-28B223CD4B51}"/>
    <dgm:cxn modelId="{10F8BE05-94BA-42E3-B7C0-4ADF953AC0C9}" type="presOf" srcId="{5D7F67BC-B64D-4BAE-B5DF-6A6A57FF4703}" destId="{B54E4DCF-02E1-4B58-A01B-694693830AAD}" srcOrd="1" destOrd="0" presId="urn:microsoft.com/office/officeart/2005/8/layout/process5"/>
    <dgm:cxn modelId="{EB7BCA03-28D2-4676-BF3A-3E1017131A85}" type="presOf" srcId="{B19420DE-C13E-4B8D-9277-83D9BB622C69}" destId="{4A608F8B-18FB-49AE-BCAE-17749FCB415D}" srcOrd="1" destOrd="0" presId="urn:microsoft.com/office/officeart/2005/8/layout/process5"/>
    <dgm:cxn modelId="{C10567F3-0019-4389-9C9D-B510B3A67181}" type="presOf" srcId="{819EB952-5A14-428B-A8B3-28B223CD4B51}" destId="{E4069341-B3AF-4AC8-8F47-EB1F9A719FE0}" srcOrd="0" destOrd="0" presId="urn:microsoft.com/office/officeart/2005/8/layout/process5"/>
    <dgm:cxn modelId="{50FBE03B-92E8-46CF-8274-C0E0E372021A}" type="presOf" srcId="{CDAA59DF-0140-431C-A4D5-892F1DF98DDF}" destId="{D781E17B-C3A9-443B-A518-9944F670F74A}" srcOrd="1" destOrd="0" presId="urn:microsoft.com/office/officeart/2005/8/layout/process5"/>
    <dgm:cxn modelId="{D5A70B02-3F81-4703-BA57-91F2F74DF165}" srcId="{BE3A2615-FAE2-4B6C-8F42-543DEDA09DFB}" destId="{744E2065-E961-4342-88CB-00798D6FD874}" srcOrd="3" destOrd="0" parTransId="{4BA4F612-FB17-4629-A86B-A99532FC44AD}" sibTransId="{B19420DE-C13E-4B8D-9277-83D9BB622C69}"/>
    <dgm:cxn modelId="{32681532-AC5B-43A1-B4CD-5B4946013841}" type="presOf" srcId="{A4377A7B-6ABF-4D12-8BAB-ECDBCAD2F526}" destId="{97C32940-0CEA-4559-AA19-FE7276BB8C9F}" srcOrd="0" destOrd="0" presId="urn:microsoft.com/office/officeart/2005/8/layout/process5"/>
    <dgm:cxn modelId="{3098A04F-B15C-49C3-BDB8-27A58EDC4587}" srcId="{BE3A2615-FAE2-4B6C-8F42-543DEDA09DFB}" destId="{874BA8F7-1C5D-4687-B53B-19BD2DE17DD9}" srcOrd="1" destOrd="0" parTransId="{EE76E8A4-8DB1-42B5-AC4B-BD7AA17E8A8E}" sibTransId="{5D7F67BC-B64D-4BAE-B5DF-6A6A57FF4703}"/>
    <dgm:cxn modelId="{F7DA6AB8-639B-477F-9720-0F3359F78F91}" type="presOf" srcId="{C4E717C6-E488-45BD-BD6E-4224FD1B2545}" destId="{E3B3C23D-C761-4994-9F17-4A689D638A47}" srcOrd="0" destOrd="0" presId="urn:microsoft.com/office/officeart/2005/8/layout/process5"/>
    <dgm:cxn modelId="{1A54F403-E5D0-49E9-93A5-C35AB2477E9A}" type="presOf" srcId="{744E2065-E961-4342-88CB-00798D6FD874}" destId="{6B0B18CE-EE15-4CEC-9821-8D51EFB8BACE}" srcOrd="0" destOrd="0" presId="urn:microsoft.com/office/officeart/2005/8/layout/process5"/>
    <dgm:cxn modelId="{8DF1F6AB-6E74-4851-9B26-3A682107FA4A}" type="presOf" srcId="{B19420DE-C13E-4B8D-9277-83D9BB622C69}" destId="{206FC09E-B7ED-4A13-B11A-1E2441F8B660}" srcOrd="0" destOrd="0" presId="urn:microsoft.com/office/officeart/2005/8/layout/process5"/>
    <dgm:cxn modelId="{700DF7FE-C494-4727-9628-2CED867FFDE2}" type="presOf" srcId="{819EB952-5A14-428B-A8B3-28B223CD4B51}" destId="{04ED92EF-1B4E-42E5-86EE-D59F8545D3FE}" srcOrd="1" destOrd="0" presId="urn:microsoft.com/office/officeart/2005/8/layout/process5"/>
    <dgm:cxn modelId="{AD566213-E561-4AAD-AE90-065251ABF288}" type="presParOf" srcId="{EBB34009-9C61-40A9-9E6B-F96D0236C823}" destId="{E3B3C23D-C761-4994-9F17-4A689D638A47}" srcOrd="0" destOrd="0" presId="urn:microsoft.com/office/officeart/2005/8/layout/process5"/>
    <dgm:cxn modelId="{54DC57DB-E634-4FA8-B5E4-A32C2049751A}" type="presParOf" srcId="{EBB34009-9C61-40A9-9E6B-F96D0236C823}" destId="{E4069341-B3AF-4AC8-8F47-EB1F9A719FE0}" srcOrd="1" destOrd="0" presId="urn:microsoft.com/office/officeart/2005/8/layout/process5"/>
    <dgm:cxn modelId="{2233B3F8-379C-40B5-80B2-DFE956969CDD}" type="presParOf" srcId="{E4069341-B3AF-4AC8-8F47-EB1F9A719FE0}" destId="{04ED92EF-1B4E-42E5-86EE-D59F8545D3FE}" srcOrd="0" destOrd="0" presId="urn:microsoft.com/office/officeart/2005/8/layout/process5"/>
    <dgm:cxn modelId="{6942FDE4-91E5-469C-A6C7-FE5731CCC125}" type="presParOf" srcId="{EBB34009-9C61-40A9-9E6B-F96D0236C823}" destId="{37231A24-B32F-4130-8E3B-20976477676A}" srcOrd="2" destOrd="0" presId="urn:microsoft.com/office/officeart/2005/8/layout/process5"/>
    <dgm:cxn modelId="{90920315-B35B-4D64-8F18-1C72F6EC9F9C}" type="presParOf" srcId="{EBB34009-9C61-40A9-9E6B-F96D0236C823}" destId="{A9DBE390-B54B-4954-A178-E0390F000798}" srcOrd="3" destOrd="0" presId="urn:microsoft.com/office/officeart/2005/8/layout/process5"/>
    <dgm:cxn modelId="{2CB423A5-508E-4699-BA36-878354F3C955}" type="presParOf" srcId="{A9DBE390-B54B-4954-A178-E0390F000798}" destId="{B54E4DCF-02E1-4B58-A01B-694693830AAD}" srcOrd="0" destOrd="0" presId="urn:microsoft.com/office/officeart/2005/8/layout/process5"/>
    <dgm:cxn modelId="{AD36DAFC-73EE-4EB1-ADB4-5C6C81C9BA2A}" type="presParOf" srcId="{EBB34009-9C61-40A9-9E6B-F96D0236C823}" destId="{4AFF89BE-F819-492D-AE1F-1CC55FAABD12}" srcOrd="4" destOrd="0" presId="urn:microsoft.com/office/officeart/2005/8/layout/process5"/>
    <dgm:cxn modelId="{BA4331EF-68E1-41A8-AD49-43DBE9834BAA}" type="presParOf" srcId="{EBB34009-9C61-40A9-9E6B-F96D0236C823}" destId="{7DD68AA4-FA44-4646-8DBE-2907180FB588}" srcOrd="5" destOrd="0" presId="urn:microsoft.com/office/officeart/2005/8/layout/process5"/>
    <dgm:cxn modelId="{A2B102B8-E19A-4C41-B031-50316A14F6AD}" type="presParOf" srcId="{7DD68AA4-FA44-4646-8DBE-2907180FB588}" destId="{D781E17B-C3A9-443B-A518-9944F670F74A}" srcOrd="0" destOrd="0" presId="urn:microsoft.com/office/officeart/2005/8/layout/process5"/>
    <dgm:cxn modelId="{1F7FB821-4F5E-4055-8CAD-6C62A622B2B1}" type="presParOf" srcId="{EBB34009-9C61-40A9-9E6B-F96D0236C823}" destId="{6B0B18CE-EE15-4CEC-9821-8D51EFB8BACE}" srcOrd="6" destOrd="0" presId="urn:microsoft.com/office/officeart/2005/8/layout/process5"/>
    <dgm:cxn modelId="{1BD26DB6-6C50-4E0E-BBFF-D0AF7A30F77E}" type="presParOf" srcId="{EBB34009-9C61-40A9-9E6B-F96D0236C823}" destId="{206FC09E-B7ED-4A13-B11A-1E2441F8B660}" srcOrd="7" destOrd="0" presId="urn:microsoft.com/office/officeart/2005/8/layout/process5"/>
    <dgm:cxn modelId="{85989317-71E2-442D-A302-9673EBAADF66}" type="presParOf" srcId="{206FC09E-B7ED-4A13-B11A-1E2441F8B660}" destId="{4A608F8B-18FB-49AE-BCAE-17749FCB415D}" srcOrd="0" destOrd="0" presId="urn:microsoft.com/office/officeart/2005/8/layout/process5"/>
    <dgm:cxn modelId="{D4FA72B3-1348-4786-B2B4-ECAAAC863C67}" type="presParOf" srcId="{EBB34009-9C61-40A9-9E6B-F96D0236C823}" destId="{97C32940-0CEA-4559-AA19-FE7276BB8C9F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3C23D-C761-4994-9F17-4A689D638A47}">
      <dsp:nvSpPr>
        <dsp:cNvPr id="0" name=""/>
        <dsp:cNvSpPr/>
      </dsp:nvSpPr>
      <dsp:spPr>
        <a:xfrm>
          <a:off x="5208" y="482602"/>
          <a:ext cx="1614785" cy="177799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Project Selection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Early Coordination</a:t>
          </a:r>
        </a:p>
      </dsp:txBody>
      <dsp:txXfrm>
        <a:off x="52503" y="529897"/>
        <a:ext cx="1520195" cy="1683404"/>
      </dsp:txXfrm>
    </dsp:sp>
    <dsp:sp modelId="{E4069341-B3AF-4AC8-8F47-EB1F9A719FE0}">
      <dsp:nvSpPr>
        <dsp:cNvPr id="0" name=""/>
        <dsp:cNvSpPr/>
      </dsp:nvSpPr>
      <dsp:spPr>
        <a:xfrm>
          <a:off x="1715109" y="1171366"/>
          <a:ext cx="229141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1715109" y="1251459"/>
        <a:ext cx="160399" cy="240280"/>
      </dsp:txXfrm>
    </dsp:sp>
    <dsp:sp modelId="{37231A24-B32F-4130-8E3B-20976477676A}">
      <dsp:nvSpPr>
        <dsp:cNvPr id="0" name=""/>
        <dsp:cNvSpPr/>
      </dsp:nvSpPr>
      <dsp:spPr>
        <a:xfrm>
          <a:off x="2052336" y="482602"/>
          <a:ext cx="1614785" cy="177799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 Purpose &amp; Need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Develop alternatives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099631" y="529897"/>
        <a:ext cx="1520195" cy="1683404"/>
      </dsp:txXfrm>
    </dsp:sp>
    <dsp:sp modelId="{A9DBE390-B54B-4954-A178-E0390F000798}">
      <dsp:nvSpPr>
        <dsp:cNvPr id="0" name=""/>
        <dsp:cNvSpPr/>
      </dsp:nvSpPr>
      <dsp:spPr>
        <a:xfrm>
          <a:off x="3764912" y="1171366"/>
          <a:ext cx="235586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3764912" y="1251459"/>
        <a:ext cx="164910" cy="240280"/>
      </dsp:txXfrm>
    </dsp:sp>
    <dsp:sp modelId="{4AFF89BE-F819-492D-AE1F-1CC55FAABD12}">
      <dsp:nvSpPr>
        <dsp:cNvPr id="0" name=""/>
        <dsp:cNvSpPr/>
      </dsp:nvSpPr>
      <dsp:spPr>
        <a:xfrm>
          <a:off x="4111623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spc="-20" baseline="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pc="-20" baseline="0" dirty="0"/>
            <a:t>Preliminary design phase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pc="-20" baseline="0" dirty="0"/>
            <a:t>Environmental Analysis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spc="-20" baseline="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pc="-20" baseline="0" dirty="0"/>
            <a:t> </a:t>
          </a:r>
        </a:p>
      </dsp:txBody>
      <dsp:txXfrm>
        <a:off x="4158918" y="418772"/>
        <a:ext cx="1520195" cy="1905654"/>
      </dsp:txXfrm>
    </dsp:sp>
    <dsp:sp modelId="{7DD68AA4-FA44-4646-8DBE-2907180FB588}">
      <dsp:nvSpPr>
        <dsp:cNvPr id="0" name=""/>
        <dsp:cNvSpPr/>
      </dsp:nvSpPr>
      <dsp:spPr>
        <a:xfrm>
          <a:off x="5835659" y="1171366"/>
          <a:ext cx="263195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5835659" y="1251459"/>
        <a:ext cx="184237" cy="240280"/>
      </dsp:txXfrm>
    </dsp:sp>
    <dsp:sp modelId="{6B0B18CE-EE15-4CEC-9821-8D51EFB8BACE}">
      <dsp:nvSpPr>
        <dsp:cNvPr id="0" name=""/>
        <dsp:cNvSpPr/>
      </dsp:nvSpPr>
      <dsp:spPr>
        <a:xfrm>
          <a:off x="6223003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Design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 Engineering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6270298" y="418772"/>
        <a:ext cx="1520195" cy="1905654"/>
      </dsp:txXfrm>
    </dsp:sp>
    <dsp:sp modelId="{206FC09E-B7ED-4A13-B11A-1E2441F8B660}">
      <dsp:nvSpPr>
        <dsp:cNvPr id="0" name=""/>
        <dsp:cNvSpPr/>
      </dsp:nvSpPr>
      <dsp:spPr>
        <a:xfrm>
          <a:off x="7934051" y="1171366"/>
          <a:ext cx="231905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7934051" y="1251459"/>
        <a:ext cx="162334" cy="240280"/>
      </dsp:txXfrm>
    </dsp:sp>
    <dsp:sp modelId="{97C32940-0CEA-4559-AA19-FE7276BB8C9F}">
      <dsp:nvSpPr>
        <dsp:cNvPr id="0" name=""/>
        <dsp:cNvSpPr/>
      </dsp:nvSpPr>
      <dsp:spPr>
        <a:xfrm>
          <a:off x="8275347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Real Estate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Project Letting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Construction   </a:t>
          </a:r>
        </a:p>
      </dsp:txBody>
      <dsp:txXfrm>
        <a:off x="8322642" y="418772"/>
        <a:ext cx="1520195" cy="190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B7D8CD31-DE92-4D64-BD1C-30C4A637E335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31263"/>
            <a:ext cx="3038475" cy="463550"/>
          </a:xfrm>
          <a:prstGeom prst="rect">
            <a:avLst/>
          </a:prstGeom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4782AC-5042-4B9F-B18D-A48F4884E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323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8B2AEF87-254E-4F99-A630-818954CF7626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6"/>
            <a:ext cx="5607050" cy="4181475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31263"/>
            <a:ext cx="3038475" cy="463550"/>
          </a:xfrm>
          <a:prstGeom prst="rect">
            <a:avLst/>
          </a:prstGeom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45E6A2-29DD-456D-9DB3-AC2FED687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147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118872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B3F3-9C75-4B7B-A2DA-48A48710FED2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F56BB-F284-45AB-8905-C100142D8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80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8674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 sz="1600"/>
            </a:lvl4pPr>
            <a:lvl5pPr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914400"/>
            <a:ext cx="5791200" cy="52578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 sz="1600" baseline="0"/>
            </a:lvl4pPr>
            <a:lvl5pPr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9C32-7161-4F46-BFB7-6F3595BE6586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189B3-7280-4858-A849-F123FE9B7A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38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FFA50-5EDF-4291-B611-BC0A06523A8A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C75A3-98A6-476C-A07A-A9559F010C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12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77EC-570E-4D78-92AA-9BFCFC9DC30C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374F3-93AC-4F5B-A53C-B7F9EE84DB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110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3000"/>
            <a:ext cx="9906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81400"/>
            <a:ext cx="9906000" cy="2133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0B1D-D65D-457A-9485-011B6DF16E6F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2B978-46FD-44B7-873B-B5B2B8A66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65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3000"/>
            <a:ext cx="9906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81400"/>
            <a:ext cx="9906000" cy="2133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0B1D-D65D-457A-9485-011B6DF16E6F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2B978-46FD-44B7-873B-B5B2B8A66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19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A21AC-F0F2-42AA-8235-25798F4E6EFF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03C44-1EDD-4768-B342-26B200AB4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93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1944688"/>
            <a:ext cx="12417426" cy="107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11887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 (Calibri Light 28)</a:t>
            </a:r>
          </a:p>
          <a:p>
            <a:pPr lvl="1"/>
            <a:r>
              <a:rPr lang="en-US" altLang="en-US"/>
              <a:t>Second level (Calibri Light 24)</a:t>
            </a:r>
          </a:p>
          <a:p>
            <a:pPr lvl="2"/>
            <a:r>
              <a:rPr lang="en-US" altLang="en-US"/>
              <a:t>Third level (Calibri Light 20)</a:t>
            </a:r>
          </a:p>
          <a:p>
            <a:pPr lvl="3"/>
            <a:r>
              <a:rPr lang="en-US" altLang="en-US"/>
              <a:t>Fourth level (Calibri Light 16)</a:t>
            </a:r>
          </a:p>
          <a:p>
            <a:pPr lvl="4"/>
            <a:r>
              <a:rPr lang="en-US" altLang="en-US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E35ECE-9946-417C-B6CA-4D936ABBBC76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D96B05C-3E0B-4E27-83DB-C80B2AED8C1D}" type="slidenum">
              <a:rPr lang="en-US" altLang="en-US"/>
              <a:pPr/>
              <a:t>‹#›</a:t>
            </a:fld>
            <a:endParaRPr lang="en-US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4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1944688"/>
            <a:ext cx="12417426" cy="107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8F929A-380E-479A-B212-948A94A20121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DC9405E-E720-4331-94AE-2B3749B3FB1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1181100" y="1123950"/>
            <a:ext cx="9829800" cy="4610100"/>
          </a:xfrm>
          <a:prstGeom prst="round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1944688"/>
            <a:ext cx="12417426" cy="107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81471E-BD94-4899-96A2-9E92C5E5A74D}" type="datetimeFigureOut">
              <a:rPr lang="en-US"/>
              <a:pPr>
                <a:defRPr/>
              </a:pPr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FDF70BC-DD4C-4E35-AAEA-90C81434FD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rclark@indot.in.gov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INDOT@indot.in.gov" TargetMode="External"/><Relationship Id="rId2" Type="http://schemas.openxmlformats.org/officeDocument/2006/relationships/hyperlink" Target="http://www.in.gov/indot/2701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mailto:rclark@indot.in.gov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.gov/indot/2701.ht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rclark@indot.in.gov" TargetMode="External"/><Relationship Id="rId2" Type="http://schemas.openxmlformats.org/officeDocument/2006/relationships/hyperlink" Target="https://www.in.gov/indot/2701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S.R. 42 Pavement Replacement           </a:t>
            </a:r>
            <a:br>
              <a:rPr lang="en-US" altLang="en-US" dirty="0"/>
            </a:br>
            <a:r>
              <a:rPr lang="en-US" altLang="en-US" dirty="0"/>
              <a:t> Town of Mooresville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Wednesday, June 12, 2019</a:t>
            </a:r>
          </a:p>
          <a:p>
            <a:pPr eaLnBrk="1" hangingPunct="1"/>
            <a:r>
              <a:rPr lang="en-US" altLang="en-US" dirty="0"/>
              <a:t>6 p.m.</a:t>
            </a:r>
          </a:p>
        </p:txBody>
      </p:sp>
    </p:spTree>
    <p:extLst>
      <p:ext uri="{BB962C8B-B14F-4D97-AF65-F5344CB8AC3E}">
        <p14:creationId xmlns:p14="http://schemas.microsoft.com/office/powerpoint/2010/main" val="4264156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Roadway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3B6ACD-AC93-4328-8FF8-9957FEEF4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1619250"/>
            <a:ext cx="120110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10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Treatments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E13D35F-0A85-4113-A9DD-25A26AF9B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219200"/>
            <a:ext cx="5434467" cy="4724400"/>
          </a:xfrm>
        </p:spPr>
      </p:pic>
      <p:pic>
        <p:nvPicPr>
          <p:cNvPr id="5" name="Content Placeholder 5">
            <a:extLst>
              <a:ext uri="{FF2B5EF4-FFF2-40B4-BE49-F238E27FC236}">
                <a16:creationId xmlns="" xmlns:a16="http://schemas.microsoft.com/office/drawing/2014/main" id="{2F39C44B-8FF3-4AF1-A013-0D67FF1ED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0830" y="1250302"/>
            <a:ext cx="455440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735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Treatments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E13D35F-0A85-4113-A9DD-25A26AF9B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473055"/>
            <a:ext cx="5434467" cy="4216690"/>
          </a:xfrm>
        </p:spPr>
      </p:pic>
      <p:pic>
        <p:nvPicPr>
          <p:cNvPr id="5" name="Content Placeholder 5">
            <a:extLst>
              <a:ext uri="{FF2B5EF4-FFF2-40B4-BE49-F238E27FC236}">
                <a16:creationId xmlns="" xmlns:a16="http://schemas.microsoft.com/office/drawing/2014/main" id="{2F39C44B-8FF3-4AF1-A013-0D67FF1ED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200" y="1586669"/>
            <a:ext cx="5071586" cy="410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923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8686800" cy="5257800"/>
          </a:xfrm>
        </p:spPr>
        <p:txBody>
          <a:bodyPr/>
          <a:lstStyle/>
          <a:p>
            <a:r>
              <a:rPr lang="en-US" dirty="0"/>
              <a:t>New Curb Ramps</a:t>
            </a:r>
          </a:p>
          <a:p>
            <a:r>
              <a:rPr lang="en-US" dirty="0"/>
              <a:t>Northside Sidewalk to be Replaced by 8’ Wide Shared-Use Path</a:t>
            </a:r>
          </a:p>
          <a:p>
            <a:r>
              <a:rPr lang="en-US" dirty="0"/>
              <a:t>Street Lighting</a:t>
            </a:r>
          </a:p>
          <a:p>
            <a:r>
              <a:rPr lang="en-US" dirty="0"/>
              <a:t>Utility Upgrades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Enhancements </a:t>
            </a:r>
          </a:p>
        </p:txBody>
      </p:sp>
    </p:spTree>
    <p:extLst>
      <p:ext uri="{BB962C8B-B14F-4D97-AF65-F5344CB8AC3E}">
        <p14:creationId xmlns:p14="http://schemas.microsoft.com/office/powerpoint/2010/main" val="3280571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8686800" cy="5257800"/>
          </a:xfrm>
        </p:spPr>
        <p:txBody>
          <a:bodyPr/>
          <a:lstStyle/>
          <a:p>
            <a:r>
              <a:rPr lang="en-US" dirty="0"/>
              <a:t>SR 42 Closed to </a:t>
            </a:r>
            <a:r>
              <a:rPr lang="en-US" u="sng" dirty="0"/>
              <a:t>Through</a:t>
            </a:r>
            <a:r>
              <a:rPr lang="en-US" dirty="0"/>
              <a:t> Traffic</a:t>
            </a:r>
          </a:p>
          <a:p>
            <a:r>
              <a:rPr lang="en-US" dirty="0"/>
              <a:t>SR 42 Open to </a:t>
            </a:r>
            <a:r>
              <a:rPr lang="en-US" u="sng" dirty="0"/>
              <a:t>Local</a:t>
            </a:r>
            <a:r>
              <a:rPr lang="en-US" dirty="0"/>
              <a:t> Traffic</a:t>
            </a:r>
          </a:p>
          <a:p>
            <a:r>
              <a:rPr lang="en-US" dirty="0"/>
              <a:t>Property Owners </a:t>
            </a:r>
            <a:r>
              <a:rPr lang="en-US" u="sng" dirty="0"/>
              <a:t>Always</a:t>
            </a:r>
            <a:r>
              <a:rPr lang="en-US" dirty="0"/>
              <a:t> have Access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Schedule</a:t>
            </a:r>
          </a:p>
        </p:txBody>
      </p:sp>
    </p:spTree>
    <p:extLst>
      <p:ext uri="{BB962C8B-B14F-4D97-AF65-F5344CB8AC3E}">
        <p14:creationId xmlns:p14="http://schemas.microsoft.com/office/powerpoint/2010/main" val="3815004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Stage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E13D35F-0A85-4113-A9DD-25A26AF9B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914" y="1066800"/>
            <a:ext cx="9233522" cy="4343400"/>
          </a:xfrm>
        </p:spPr>
      </p:pic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FB58A68-34C8-476E-BBD2-2FB6B78BE837}"/>
              </a:ext>
            </a:extLst>
          </p:cNvPr>
          <p:cNvSpPr txBox="1">
            <a:spLocks/>
          </p:cNvSpPr>
          <p:nvPr/>
        </p:nvSpPr>
        <p:spPr bwMode="auto">
          <a:xfrm>
            <a:off x="457200" y="5469727"/>
            <a:ext cx="9448800" cy="123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Blue Line – Jefferson Street to Indiana Street</a:t>
            </a:r>
          </a:p>
          <a:p>
            <a:r>
              <a:rPr lang="en-US" dirty="0"/>
              <a:t>Spring 2021</a:t>
            </a:r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FFCFBEF-EF3E-40EA-8A0E-F1C1D79E1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174039"/>
            <a:ext cx="553420" cy="2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4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Stage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E13D35F-0A85-4113-A9DD-25A26AF9B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7597" y="1077797"/>
            <a:ext cx="9260156" cy="4321406"/>
          </a:xfrm>
        </p:spPr>
      </p:pic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FB58A68-34C8-476E-BBD2-2FB6B78BE837}"/>
              </a:ext>
            </a:extLst>
          </p:cNvPr>
          <p:cNvSpPr txBox="1">
            <a:spLocks/>
          </p:cNvSpPr>
          <p:nvPr/>
        </p:nvSpPr>
        <p:spPr bwMode="auto">
          <a:xfrm>
            <a:off x="457200" y="5469727"/>
            <a:ext cx="9448800" cy="123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 Line – White Lick Creek to Jefferson Street</a:t>
            </a:r>
          </a:p>
          <a:p>
            <a:r>
              <a:rPr lang="en-US" dirty="0"/>
              <a:t>Summer 2021</a:t>
            </a:r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B553AAA-4FA0-4024-A150-17E43D68A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99" y="1185036"/>
            <a:ext cx="519803" cy="27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5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Stage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E13D35F-0A85-4113-A9DD-25A26AF9B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805" y="1066800"/>
            <a:ext cx="8857739" cy="4343400"/>
          </a:xfrm>
        </p:spPr>
      </p:pic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FB58A68-34C8-476E-BBD2-2FB6B78BE837}"/>
              </a:ext>
            </a:extLst>
          </p:cNvPr>
          <p:cNvSpPr txBox="1">
            <a:spLocks/>
          </p:cNvSpPr>
          <p:nvPr/>
        </p:nvSpPr>
        <p:spPr bwMode="auto">
          <a:xfrm>
            <a:off x="457200" y="5469727"/>
            <a:ext cx="9448800" cy="123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Dashed Red Line – Railroad to SR 67</a:t>
            </a:r>
          </a:p>
          <a:p>
            <a:r>
              <a:rPr lang="en-US" dirty="0"/>
              <a:t>Summer 2021</a:t>
            </a:r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3976F38E-034F-4FC4-A06B-4080BFE62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1174040"/>
            <a:ext cx="626505" cy="33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14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Stage 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E13D35F-0A85-4113-A9DD-25A26AF9B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838" y="1066800"/>
            <a:ext cx="9281673" cy="4343400"/>
          </a:xfrm>
        </p:spPr>
      </p:pic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FB58A68-34C8-476E-BBD2-2FB6B78BE837}"/>
              </a:ext>
            </a:extLst>
          </p:cNvPr>
          <p:cNvSpPr txBox="1">
            <a:spLocks/>
          </p:cNvSpPr>
          <p:nvPr/>
        </p:nvSpPr>
        <p:spPr bwMode="auto">
          <a:xfrm>
            <a:off x="457200" y="5469727"/>
            <a:ext cx="9448800" cy="123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Green Line – Indiana Street to Railroad</a:t>
            </a:r>
          </a:p>
          <a:p>
            <a:r>
              <a:rPr lang="en-US" dirty="0"/>
              <a:t>Spring/Summer 2022</a:t>
            </a:r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38632C8E-B786-44D2-B13A-F71A47952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174040"/>
            <a:ext cx="606762" cy="3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0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Real Estate  </a:t>
            </a:r>
          </a:p>
        </p:txBody>
      </p:sp>
      <p:pic>
        <p:nvPicPr>
          <p:cNvPr id="33795" name="Picture 4" descr="FHWA Land Acquisition Brochure Cov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/>
          <a:stretch>
            <a:fillRect/>
          </a:stretch>
        </p:blipFill>
        <p:spPr>
          <a:xfrm>
            <a:off x="3886200" y="1600200"/>
            <a:ext cx="3276600" cy="4191000"/>
          </a:xfrm>
        </p:spPr>
      </p:pic>
    </p:spTree>
    <p:extLst>
      <p:ext uri="{BB962C8B-B14F-4D97-AF65-F5344CB8AC3E}">
        <p14:creationId xmlns:p14="http://schemas.microsoft.com/office/powerpoint/2010/main" val="50629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Welcome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Purpose of public meeting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Format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Visit our sign-in table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Informational handouts </a:t>
            </a:r>
            <a:endParaRPr lang="en-US" dirty="0">
              <a:highlight>
                <a:srgbClr val="FFFF00"/>
              </a:highlight>
              <a:latin typeface="Tahoma" pitchFamily="34" charset="0"/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Participate during public comment session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Submit written public comments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Project display area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01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Clr>
                <a:srgbClr val="3333CC"/>
              </a:buClr>
            </a:pPr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Uniform Act of 1970</a:t>
            </a:r>
          </a:p>
          <a:p>
            <a:pPr lvl="1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All federal, state and local governments must comply</a:t>
            </a:r>
          </a:p>
          <a:p>
            <a:pPr lvl="1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Requires an offer for just compensation</a:t>
            </a:r>
          </a:p>
          <a:p>
            <a:pPr eaLnBrk="1" hangingPunct="1">
              <a:buClr>
                <a:srgbClr val="3333CC"/>
              </a:buClr>
            </a:pPr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Acquisition Process</a:t>
            </a:r>
          </a:p>
          <a:p>
            <a:pPr lvl="1" eaLnBrk="1" hangingPunct="1">
              <a:buClr>
                <a:srgbClr val="3333CC"/>
              </a:buClr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Appraisals</a:t>
            </a:r>
          </a:p>
          <a:p>
            <a:pPr lvl="1" eaLnBrk="1" hangingPunct="1">
              <a:buClr>
                <a:srgbClr val="3333CC"/>
              </a:buClr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Review Appraisals</a:t>
            </a:r>
          </a:p>
          <a:p>
            <a:pPr lvl="1" eaLnBrk="1" hangingPunct="1">
              <a:buClr>
                <a:srgbClr val="3333CC"/>
              </a:buClr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Negotiations</a:t>
            </a:r>
          </a:p>
          <a:p>
            <a:pPr eaLnBrk="1" hangingPunct="1">
              <a:buClr>
                <a:srgbClr val="3333CC"/>
              </a:buClr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INDOT Real Estate Team to work with impacted property owners 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Right-of-way (ROW)</a:t>
            </a:r>
          </a:p>
          <a:p>
            <a:pPr marL="742950" lvl="2" indent="-285750" eaLnBrk="1" hangingPunct="1">
              <a:buClr>
                <a:srgbClr val="3333CC"/>
              </a:buClr>
              <a:buSzPct val="60000"/>
              <a:defRPr/>
            </a:pPr>
            <a:r>
              <a:rPr lang="en-US" altLang="en-US" dirty="0"/>
              <a:t>Permanent ROW</a:t>
            </a:r>
          </a:p>
          <a:p>
            <a:pPr marL="1200150" lvl="3" indent="-285750" eaLnBrk="1" hangingPunct="1">
              <a:buClr>
                <a:srgbClr val="3333CC"/>
              </a:buClr>
              <a:buSzPct val="60000"/>
              <a:defRPr/>
            </a:pPr>
            <a:r>
              <a:rPr lang="en-US" altLang="en-US" dirty="0"/>
              <a:t>Permanent ROW is land, that once purchased by INDOT from the legal land owner, becomes ROW owned by INDOT  </a:t>
            </a:r>
          </a:p>
          <a:p>
            <a:pPr marL="1200150" lvl="3" indent="-285750" eaLnBrk="1" hangingPunct="1">
              <a:buClr>
                <a:srgbClr val="3333CC"/>
              </a:buClr>
              <a:buSzPct val="60000"/>
              <a:defRPr/>
            </a:pPr>
            <a:r>
              <a:rPr lang="en-US" altLang="en-US" b="1" dirty="0" smtClean="0">
                <a:solidFill>
                  <a:srgbClr val="FF0000"/>
                </a:solidFill>
              </a:rPr>
              <a:t>0.4 </a:t>
            </a:r>
            <a:r>
              <a:rPr lang="en-US" altLang="en-US" b="1" dirty="0">
                <a:solidFill>
                  <a:srgbClr val="FF0000"/>
                </a:solidFill>
              </a:rPr>
              <a:t>Acre</a:t>
            </a:r>
          </a:p>
          <a:p>
            <a:pPr marL="742950" lvl="2" indent="-285750" eaLnBrk="1" hangingPunct="1">
              <a:buClr>
                <a:srgbClr val="3333CC"/>
              </a:buClr>
              <a:buSzPct val="60000"/>
              <a:defRPr/>
            </a:pPr>
            <a:r>
              <a:rPr lang="en-US" altLang="en-US" dirty="0"/>
              <a:t>Temporary ROW</a:t>
            </a:r>
          </a:p>
          <a:p>
            <a:pPr marL="1200150" lvl="3" indent="-285750" eaLnBrk="1" hangingPunct="1">
              <a:buClr>
                <a:srgbClr val="3333CC"/>
              </a:buClr>
              <a:buSzPct val="60000"/>
              <a:defRPr/>
            </a:pPr>
            <a:r>
              <a:rPr lang="en-US" altLang="en-US" dirty="0"/>
              <a:t>Temporary ROW is land required during the construction of a project and is used for the purposes of construction-related activity</a:t>
            </a:r>
          </a:p>
          <a:p>
            <a:pPr marL="1200150" lvl="3" indent="-285750" eaLnBrk="1" hangingPunct="1">
              <a:buClr>
                <a:srgbClr val="3333CC"/>
              </a:buClr>
              <a:buSzPct val="60000"/>
              <a:defRPr/>
            </a:pPr>
            <a:r>
              <a:rPr lang="en-US" altLang="en-US" dirty="0"/>
              <a:t>INDOT pays legal land owner a fee for land use during construction </a:t>
            </a:r>
          </a:p>
          <a:p>
            <a:pPr marL="1200150" lvl="3" indent="-285750" eaLnBrk="1" hangingPunct="1">
              <a:buClr>
                <a:srgbClr val="3333CC"/>
              </a:buClr>
              <a:buSzPct val="60000"/>
              <a:defRPr/>
            </a:pPr>
            <a:r>
              <a:rPr lang="en-US" altLang="en-US" b="1" dirty="0" smtClean="0">
                <a:solidFill>
                  <a:srgbClr val="FF0000"/>
                </a:solidFill>
              </a:rPr>
              <a:t>0.4 </a:t>
            </a:r>
            <a:r>
              <a:rPr lang="en-US" altLang="en-US" b="1" dirty="0">
                <a:solidFill>
                  <a:srgbClr val="FF0000"/>
                </a:solidFill>
              </a:rPr>
              <a:t>Acre</a:t>
            </a:r>
          </a:p>
          <a:p>
            <a:pPr marL="457200" lvl="2" indent="0" eaLnBrk="1" hangingPunct="1">
              <a:buClr>
                <a:srgbClr val="3333CC"/>
              </a:buClr>
              <a:buSzPct val="60000"/>
              <a:buFont typeface="Arial" panose="020B0604020202020204" pitchFamily="34" charset="0"/>
              <a:buNone/>
              <a:defRPr/>
            </a:pPr>
            <a:r>
              <a:rPr lang="en-US" altLang="en-US" dirty="0"/>
              <a:t> </a:t>
            </a:r>
          </a:p>
          <a:p>
            <a:pPr marL="0" indent="0" eaLnBrk="1" hangingPunct="1">
              <a:buNone/>
              <a:defRPr/>
            </a:pPr>
            <a:endParaRPr lang="en-US" dirty="0"/>
          </a:p>
        </p:txBody>
      </p:sp>
      <p:sp>
        <p:nvSpPr>
          <p:cNvPr id="34820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Real Estate Acquisition Process </a:t>
            </a:r>
          </a:p>
        </p:txBody>
      </p:sp>
    </p:spTree>
    <p:extLst>
      <p:ext uri="{BB962C8B-B14F-4D97-AF65-F5344CB8AC3E}">
        <p14:creationId xmlns:p14="http://schemas.microsoft.com/office/powerpoint/2010/main" val="3007535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8686800" cy="5257800"/>
          </a:xfrm>
        </p:spPr>
        <p:txBody>
          <a:bodyPr/>
          <a:lstStyle/>
          <a:p>
            <a:r>
              <a:rPr lang="en-US" dirty="0"/>
              <a:t>Design / Engineering – Started Fall 2017</a:t>
            </a:r>
          </a:p>
          <a:p>
            <a:r>
              <a:rPr lang="en-US" dirty="0"/>
              <a:t>Real estate acquisition activities – To Begin July 2019</a:t>
            </a:r>
          </a:p>
          <a:p>
            <a:pPr lvl="1"/>
            <a:r>
              <a:rPr lang="en-US" dirty="0"/>
              <a:t>Appraising</a:t>
            </a:r>
          </a:p>
          <a:p>
            <a:pPr lvl="1"/>
            <a:r>
              <a:rPr lang="en-US" dirty="0"/>
              <a:t>Negotiations/buying</a:t>
            </a:r>
          </a:p>
          <a:p>
            <a:pPr lvl="1"/>
            <a:r>
              <a:rPr lang="en-US" dirty="0"/>
              <a:t>Utilities coordination </a:t>
            </a:r>
          </a:p>
          <a:p>
            <a:r>
              <a:rPr lang="en-US" dirty="0"/>
              <a:t>Construction – 2021 and 2022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 </a:t>
            </a:r>
          </a:p>
        </p:txBody>
      </p:sp>
    </p:spTree>
    <p:extLst>
      <p:ext uri="{BB962C8B-B14F-4D97-AF65-F5344CB8AC3E}">
        <p14:creationId xmlns:p14="http://schemas.microsoft.com/office/powerpoint/2010/main" val="3439618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dirty="0"/>
              <a:t>Submit Public Comments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Submit public comments using the options described in the first page of the information packet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: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Public comment form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Via email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Participate during public comment session following formal presentation</a:t>
            </a: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</a:t>
            </a:r>
          </a:p>
          <a:p>
            <a:pPr eaLnBrk="1" hangingPunct="1"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Comments will be reviewed by project team as project development activities continue</a:t>
            </a:r>
          </a:p>
          <a:p>
            <a:pPr lvl="1" eaLnBrk="1" hangingPunct="1">
              <a:defRPr/>
            </a:pPr>
            <a:r>
              <a:rPr lang="en-US" sz="2000" b="1" u="sng" dirty="0">
                <a:latin typeface="Tahoma" pitchFamily="34" charset="0"/>
                <a:cs typeface="Tahoma" pitchFamily="34" charset="0"/>
              </a:rPr>
              <a:t>Respectfully request comments be submitted to INDOT by Friday, July 12, 2019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INDOT Customer Service 1-855-463-6848 (1-855-INDOT4U)</a:t>
            </a:r>
          </a:p>
          <a:p>
            <a:pPr eaLnBrk="1" hangingPunct="1"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INDOT Office of Public Involvement </a:t>
            </a:r>
            <a:r>
              <a:rPr lang="en-US" sz="2400" dirty="0">
                <a:latin typeface="Tahoma" pitchFamily="34" charset="0"/>
                <a:cs typeface="Tahoma" pitchFamily="34" charset="0"/>
                <a:hlinkClick r:id="rId2"/>
              </a:rPr>
              <a:t>rclark@indot.in.gov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06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dirty="0"/>
              <a:t>Next Steps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Public and project stakeholder input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Submit comments via options described on page 1 of information packet</a:t>
            </a:r>
          </a:p>
          <a:p>
            <a:pPr eaLnBrk="1" hangingPunct="1">
              <a:buClr>
                <a:srgbClr val="3333CC"/>
              </a:buClr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INDOT review and evaluation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Project to review comments</a:t>
            </a:r>
          </a:p>
          <a:p>
            <a:pPr eaLnBrk="1" hangingPunct="1">
              <a:buClr>
                <a:srgbClr val="3333CC"/>
              </a:buClr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Continue project development activities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Preliminary design, engineering, real estate acquisition   </a:t>
            </a:r>
          </a:p>
          <a:p>
            <a:pPr eaLnBrk="1" hangingPunct="1">
              <a:buClr>
                <a:srgbClr val="3333CC"/>
              </a:buClr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Public Involvement Team  </a:t>
            </a:r>
          </a:p>
          <a:p>
            <a:pPr lvl="1" eaLnBrk="1" hangingPunct="1">
              <a:buClr>
                <a:srgbClr val="3333CC"/>
              </a:buClr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Additional public involvement activities to be determined as project development continues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86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400" b="1" dirty="0"/>
              <a:t>INDOT Crawfordsville District Office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dirty="0"/>
              <a:t>41 West 300 North, Crawfordsville, Indiana 47933</a:t>
            </a:r>
            <a:endParaRPr lang="en-US" altLang="en-US" sz="2000" dirty="0"/>
          </a:p>
          <a:p>
            <a:pPr lvl="1" eaLnBrk="1" hangingPunct="1">
              <a:defRPr/>
            </a:pPr>
            <a:r>
              <a:rPr lang="en-US" altLang="en-US" sz="2000" dirty="0"/>
              <a:t>Planning, Project Development/Delivery, Construction, Maintenance for West Central Indiana </a:t>
            </a:r>
          </a:p>
          <a:p>
            <a:pPr eaLnBrk="1" hangingPunct="1">
              <a:defRPr/>
            </a:pPr>
            <a:r>
              <a:rPr lang="en-US" altLang="en-US" sz="2400" b="1" dirty="0"/>
              <a:t>District Webpage </a:t>
            </a:r>
            <a:r>
              <a:rPr lang="en-US" altLang="en-US" sz="2000" dirty="0">
                <a:hlinkClick r:id="rId2"/>
              </a:rPr>
              <a:t>http://www.in.gov/indot/2701.htm</a:t>
            </a:r>
            <a:r>
              <a:rPr lang="en-US" altLang="en-US" sz="2000" dirty="0"/>
              <a:t> </a:t>
            </a:r>
          </a:p>
          <a:p>
            <a:pPr eaLnBrk="1" hangingPunct="1">
              <a:defRPr/>
            </a:pPr>
            <a:r>
              <a:rPr lang="en-US" altLang="en-US" sz="2400" b="1" dirty="0"/>
              <a:t>INDOT Customer Service</a:t>
            </a:r>
          </a:p>
          <a:p>
            <a:pPr lvl="1" eaLnBrk="1" hangingPunct="1">
              <a:defRPr/>
            </a:pPr>
            <a:r>
              <a:rPr lang="en-US" altLang="en-US" sz="2000" dirty="0"/>
              <a:t>1-855-463-6848, </a:t>
            </a:r>
            <a:r>
              <a:rPr lang="en-US" altLang="en-US" sz="2000" dirty="0">
                <a:hlinkClick r:id="rId3"/>
              </a:rPr>
              <a:t>INDOT@indot.in.gov</a:t>
            </a:r>
            <a:r>
              <a:rPr lang="en-US" altLang="en-US" sz="2000" dirty="0"/>
              <a:t> </a:t>
            </a:r>
          </a:p>
          <a:p>
            <a:pPr eaLnBrk="1" hangingPunct="1">
              <a:defRPr/>
            </a:pPr>
            <a:r>
              <a:rPr lang="en-US" altLang="en-US" sz="2400" b="1" dirty="0"/>
              <a:t>INDOT Office of Public Involvement 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000" dirty="0"/>
              <a:t>100 North Senate Avenue, Room N642, Indianapolis, IN 46204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000" dirty="0"/>
              <a:t>Phone (317) 232-6601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000" dirty="0">
                <a:hlinkClick r:id="rId4"/>
              </a:rPr>
              <a:t>rclark@indot.in.gov</a:t>
            </a:r>
            <a:r>
              <a:rPr lang="en-US" altLang="en-US" sz="2000" dirty="0"/>
              <a:t> 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dirty="0"/>
              <a:t>  </a:t>
            </a:r>
          </a:p>
        </p:txBody>
      </p:sp>
      <p:sp>
        <p:nvSpPr>
          <p:cNvPr id="12291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Project Resource Locations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970" y="1090270"/>
            <a:ext cx="4906060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74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dirty="0"/>
              <a:t>Thank You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Please visit with INDOT project team following public comment session </a:t>
            </a:r>
          </a:p>
          <a:p>
            <a:pPr marL="0" indent="0" eaLnBrk="1" hangingPunct="1">
              <a:buNone/>
              <a:defRPr/>
            </a:pPr>
            <a:endParaRPr lang="en-US" b="1" dirty="0"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Project Open House 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Project maps, displays, INDOT project team and informal Q &amp; A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INDOT Crawfordsville District page </a:t>
            </a:r>
            <a:r>
              <a:rPr lang="en-US" dirty="0">
                <a:latin typeface="Tahoma" pitchFamily="34" charset="0"/>
                <a:cs typeface="Tahoma" pitchFamily="34" charset="0"/>
                <a:hlinkClick r:id="rId2"/>
              </a:rPr>
              <a:t>http://www.in.gov/indot/2701.htm</a:t>
            </a:r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457200" lvl="1" indent="0" eaLnBrk="1" hangingPunct="1">
              <a:buClr>
                <a:srgbClr val="3333CC"/>
              </a:buClr>
              <a:buSzPct val="60000"/>
              <a:buNone/>
              <a:defRPr/>
            </a:pPr>
            <a:endParaRPr lang="en-US" dirty="0">
              <a:latin typeface="Tahoma" pitchFamily="34" charset="0"/>
              <a:cs typeface="Tahoma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23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5867400" cy="5257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atin typeface="Tahoma" pitchFamily="34" charset="0"/>
                <a:cs typeface="Tahoma" pitchFamily="34" charset="0"/>
              </a:rPr>
              <a:t>INDOT Project Team</a:t>
            </a:r>
          </a:p>
          <a:p>
            <a:pPr lvl="1" eaLnBrk="1" fontAlgn="auto" hangingPunct="1">
              <a:spcAft>
                <a:spcPts val="0"/>
              </a:spcAft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INDOT Crawfordsville District 	 </a:t>
            </a:r>
          </a:p>
          <a:p>
            <a:pPr lvl="1" eaLnBrk="1" fontAlgn="auto" hangingPunct="1">
              <a:spcAft>
                <a:spcPts val="0"/>
              </a:spcAft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Project Management </a:t>
            </a:r>
          </a:p>
          <a:p>
            <a:pPr lvl="1" eaLnBrk="1" fontAlgn="auto" hangingPunct="1">
              <a:spcAft>
                <a:spcPts val="0"/>
              </a:spcAft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Public Involvement </a:t>
            </a:r>
          </a:p>
          <a:p>
            <a:pPr lvl="1" eaLnBrk="1" fontAlgn="auto" hangingPunct="1">
              <a:spcAft>
                <a:spcPts val="0"/>
              </a:spcAft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Communications </a:t>
            </a:r>
          </a:p>
          <a:p>
            <a:pPr lvl="1" eaLnBrk="1" fontAlgn="auto" hangingPunct="1">
              <a:spcAft>
                <a:spcPts val="0"/>
              </a:spcAft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Design/Engineering</a:t>
            </a:r>
          </a:p>
          <a:p>
            <a:pPr lvl="1" eaLnBrk="1" fontAlgn="auto" hangingPunct="1">
              <a:spcAft>
                <a:spcPts val="0"/>
              </a:spcAft>
              <a:buClr>
                <a:srgbClr val="3333CC"/>
              </a:buClr>
              <a:buSzPct val="60000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Real Estate </a:t>
            </a:r>
            <a:endParaRPr lang="en-US" dirty="0">
              <a:latin typeface="Tahoma" pitchFamily="34" charset="0"/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atin typeface="Tahoma" pitchFamily="34" charset="0"/>
                <a:cs typeface="Tahoma" pitchFamily="34" charset="0"/>
              </a:rPr>
              <a:t>Crawford Murphy &amp; Tilly (CMT)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Design, Engineering, Environmental Analysis</a:t>
            </a: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atin typeface="Tahoma" pitchFamily="34" charset="0"/>
                <a:cs typeface="Tahoma" pitchFamily="34" charset="0"/>
              </a:rPr>
              <a:t>Recognition of elected/local public officials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sz="half" idx="2"/>
          </p:nvPr>
        </p:nvSpPr>
        <p:spPr>
          <a:xfrm>
            <a:off x="6248400" y="990600"/>
            <a:ext cx="5791200" cy="52578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Sign-in at attendance table to be added to project mailing list </a:t>
            </a:r>
          </a:p>
          <a:p>
            <a:pPr eaLnBrk="1" hangingPunct="1"/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Public meeting notice mailed to known property owners within project area</a:t>
            </a:r>
          </a:p>
          <a:p>
            <a:pPr eaLnBrk="1" hangingPunct="1"/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Announcement of this meeting was posted to INDOT website. </a:t>
            </a:r>
          </a:p>
          <a:p>
            <a:pPr eaLnBrk="1" hangingPunct="1"/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A copy of presentation and project documentation are available for review on-line via INDOT website</a:t>
            </a:r>
            <a:endParaRPr lang="en-US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dirty="0"/>
          </a:p>
        </p:txBody>
      </p:sp>
      <p:sp>
        <p:nvSpPr>
          <p:cNvPr id="6148" name="Title 3"/>
          <p:cNvSpPr>
            <a:spLocks noGrp="1"/>
          </p:cNvSpPr>
          <p:nvPr>
            <p:ph type="title"/>
          </p:nvPr>
        </p:nvSpPr>
        <p:spPr bwMode="auto">
          <a:xfrm>
            <a:off x="152400" y="7620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S.R. 42 Pavement Replacement  </a:t>
            </a:r>
          </a:p>
        </p:txBody>
      </p:sp>
    </p:spTree>
    <p:extLst>
      <p:ext uri="{BB962C8B-B14F-4D97-AF65-F5344CB8AC3E}">
        <p14:creationId xmlns:p14="http://schemas.microsoft.com/office/powerpoint/2010/main" val="2674976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dirty="0"/>
              <a:t>Project Stakeholders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Indiana Department of Transportation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Federal Highway Administration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Town of Mooresville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Elected &amp; local officials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Residents and citizens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Commuters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Businesses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Emergency services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Schools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Churches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Community organizations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560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dirty="0"/>
              <a:t>Project Development </a:t>
            </a:r>
          </a:p>
        </p:txBody>
      </p:sp>
      <p:graphicFrame>
        <p:nvGraphicFramePr>
          <p:cNvPr id="4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668846"/>
              </p:ext>
            </p:extLst>
          </p:nvPr>
        </p:nvGraphicFramePr>
        <p:xfrm>
          <a:off x="762000" y="1600200"/>
          <a:ext cx="106680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196" name="Up Arrow Callout 72"/>
          <p:cNvSpPr>
            <a:spLocks noChangeArrowheads="1"/>
          </p:cNvSpPr>
          <p:nvPr/>
        </p:nvSpPr>
        <p:spPr bwMode="auto">
          <a:xfrm flipH="1">
            <a:off x="3062288" y="4288864"/>
            <a:ext cx="1600200" cy="461665"/>
          </a:xfrm>
          <a:prstGeom prst="upArrowCallout">
            <a:avLst>
              <a:gd name="adj1" fmla="val 23178"/>
              <a:gd name="adj2" fmla="val 0"/>
              <a:gd name="adj3" fmla="val 0"/>
              <a:gd name="adj4" fmla="val 10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060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060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Public Information Meeting 2018</a:t>
            </a:r>
          </a:p>
        </p:txBody>
      </p:sp>
      <p:sp>
        <p:nvSpPr>
          <p:cNvPr id="8197" name="Up Arrow Callout 72"/>
          <p:cNvSpPr>
            <a:spLocks noChangeArrowheads="1"/>
          </p:cNvSpPr>
          <p:nvPr/>
        </p:nvSpPr>
        <p:spPr bwMode="auto">
          <a:xfrm flipH="1">
            <a:off x="8072009" y="4457474"/>
            <a:ext cx="1981200" cy="276999"/>
          </a:xfrm>
          <a:prstGeom prst="upArrowCallout">
            <a:avLst>
              <a:gd name="adj1" fmla="val 23196"/>
              <a:gd name="adj2" fmla="val 0"/>
              <a:gd name="adj3" fmla="val 0"/>
              <a:gd name="adj4" fmla="val 10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060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060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Public Involvement </a:t>
            </a:r>
          </a:p>
        </p:txBody>
      </p:sp>
      <p:sp>
        <p:nvSpPr>
          <p:cNvPr id="6" name="Up Arrow Callout 72"/>
          <p:cNvSpPr>
            <a:spLocks noChangeArrowheads="1"/>
          </p:cNvSpPr>
          <p:nvPr/>
        </p:nvSpPr>
        <p:spPr bwMode="auto">
          <a:xfrm flipH="1">
            <a:off x="5567148" y="4365140"/>
            <a:ext cx="1600200" cy="461665"/>
          </a:xfrm>
          <a:prstGeom prst="upArrowCallout">
            <a:avLst>
              <a:gd name="adj1" fmla="val 23178"/>
              <a:gd name="adj2" fmla="val 0"/>
              <a:gd name="adj3" fmla="val 0"/>
              <a:gd name="adj4" fmla="val 10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060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060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Public Information Meeting 2019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F9D8FD-DC55-4AF6-9DA9-1B2B9656780A}"/>
              </a:ext>
            </a:extLst>
          </p:cNvPr>
          <p:cNvSpPr txBox="1"/>
          <p:nvPr/>
        </p:nvSpPr>
        <p:spPr>
          <a:xfrm>
            <a:off x="852488" y="429276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Public Involvement:</a:t>
            </a:r>
          </a:p>
        </p:txBody>
      </p:sp>
    </p:spTree>
    <p:extLst>
      <p:ext uri="{BB962C8B-B14F-4D97-AF65-F5344CB8AC3E}">
        <p14:creationId xmlns:p14="http://schemas.microsoft.com/office/powerpoint/2010/main" val="3230575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867400" cy="5638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b="1" dirty="0"/>
              <a:t>INDOT Crawfordsville District Office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1600" dirty="0"/>
              <a:t>41 West 300 North, Crawfordsville, IN 47933</a:t>
            </a:r>
          </a:p>
          <a:p>
            <a:pPr marL="457200" lvl="1" indent="0" eaLnBrk="1" hangingPunct="1">
              <a:spcBef>
                <a:spcPts val="300"/>
              </a:spcBef>
              <a:buSzPct val="100000"/>
              <a:buNone/>
              <a:defRPr/>
            </a:pPr>
            <a:r>
              <a:rPr lang="en-US" altLang="en-US" sz="1400" dirty="0"/>
              <a:t>Planning, Project Development/Delivery, Construction, Maintenance for West Central Indiana </a:t>
            </a:r>
          </a:p>
          <a:p>
            <a:pPr eaLnBrk="1" hangingPunct="1">
              <a:defRPr/>
            </a:pPr>
            <a:r>
              <a:rPr lang="en-US" altLang="en-US" sz="2000" b="1" dirty="0"/>
              <a:t>On-line</a:t>
            </a:r>
          </a:p>
          <a:p>
            <a:pPr marL="457200" indent="0" eaLnBrk="1" hangingPunct="1">
              <a:spcBef>
                <a:spcPts val="500"/>
              </a:spcBef>
              <a:buNone/>
              <a:defRPr/>
            </a:pPr>
            <a:r>
              <a:rPr lang="en-US" altLang="en-US" sz="1800" dirty="0">
                <a:hlinkClick r:id="rId2"/>
              </a:rPr>
              <a:t>https://www.in.gov/indot/2701.htm</a:t>
            </a:r>
            <a:r>
              <a:rPr lang="en-US" altLang="en-US" sz="1800" dirty="0"/>
              <a:t> </a:t>
            </a:r>
          </a:p>
          <a:p>
            <a:pPr eaLnBrk="1" hangingPunct="1">
              <a:defRPr/>
            </a:pPr>
            <a:endParaRPr lang="en-US" altLang="en-US" sz="2000" b="1" dirty="0"/>
          </a:p>
          <a:p>
            <a:pPr eaLnBrk="1" hangingPunct="1">
              <a:defRPr/>
            </a:pPr>
            <a:r>
              <a:rPr lang="en-US" altLang="en-US" sz="2000" b="1" dirty="0"/>
              <a:t>INDOT Office of Public Involvement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1600" dirty="0"/>
              <a:t>100 North Senate Avenue, Room N642, Indianapolis, IN 46204</a:t>
            </a:r>
          </a:p>
          <a:p>
            <a:pPr marL="457200" lvl="1" indent="0" eaLnBrk="1" hangingPunct="1">
              <a:spcBef>
                <a:spcPts val="300"/>
              </a:spcBef>
              <a:spcAft>
                <a:spcPts val="1200"/>
              </a:spcAft>
              <a:buNone/>
              <a:defRPr/>
            </a:pPr>
            <a:r>
              <a:rPr lang="en-US" altLang="en-US" sz="1400" dirty="0">
                <a:hlinkClick r:id="rId3"/>
              </a:rPr>
              <a:t>rclark@indot.in.gov</a:t>
            </a:r>
            <a:r>
              <a:rPr lang="en-US" altLang="en-US" sz="1400" dirty="0"/>
              <a:t> 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000" b="1" dirty="0">
                <a:cs typeface="Tahoma" pitchFamily="34" charset="0"/>
              </a:rPr>
              <a:t>Transportation Services Call Center</a:t>
            </a:r>
          </a:p>
          <a:p>
            <a:pPr marL="0" indent="0">
              <a:buNone/>
            </a:pPr>
            <a:r>
              <a:rPr lang="en-US" sz="1400" dirty="0"/>
              <a:t>Provides citizen and business customers with</a:t>
            </a:r>
            <a:br>
              <a:rPr lang="en-US" sz="1400" dirty="0"/>
            </a:br>
            <a:r>
              <a:rPr lang="en-US" sz="1400" dirty="0"/>
              <a:t>a single point-of-contact to request transportation                                    </a:t>
            </a:r>
            <a:br>
              <a:rPr lang="en-US" sz="1400" dirty="0"/>
            </a:br>
            <a:r>
              <a:rPr lang="en-US" sz="1400" dirty="0"/>
              <a:t>services, obtain information, or provide feedback</a:t>
            </a:r>
            <a:br>
              <a:rPr lang="en-US" sz="1400" dirty="0"/>
            </a:br>
            <a:r>
              <a:rPr lang="en-US" sz="1400" dirty="0"/>
              <a:t>through multiple channels of communications.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66"/>
                </a:solidFill>
                <a:cs typeface="Tahoma" pitchFamily="34" charset="0"/>
              </a:rPr>
              <a:t>855-463-6848 • INDOT4U.com • INDOT@indot.in.gov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/>
          </a:p>
        </p:txBody>
      </p:sp>
      <p:sp>
        <p:nvSpPr>
          <p:cNvPr id="12291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Resources</a:t>
            </a:r>
          </a:p>
        </p:txBody>
      </p:sp>
      <p:pic>
        <p:nvPicPr>
          <p:cNvPr id="5" name="Content Placeholder 4" descr="District Mappt.PN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2495" y="1119930"/>
            <a:ext cx="3231547" cy="5052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4800600"/>
            <a:ext cx="2257698" cy="99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53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8686800" cy="5257800"/>
          </a:xfrm>
        </p:spPr>
        <p:txBody>
          <a:bodyPr/>
          <a:lstStyle/>
          <a:p>
            <a:r>
              <a:rPr lang="en-US" dirty="0"/>
              <a:t>Deteriorating Pavement Condition</a:t>
            </a:r>
          </a:p>
          <a:p>
            <a:pPr lvl="1"/>
            <a:r>
              <a:rPr lang="en-US" dirty="0"/>
              <a:t>Provide Pavement for a Long Service Life</a:t>
            </a:r>
          </a:p>
          <a:p>
            <a:r>
              <a:rPr lang="en-US" dirty="0"/>
              <a:t>Inadequate Storm Sewer Inlets</a:t>
            </a:r>
          </a:p>
          <a:p>
            <a:pPr lvl="1"/>
            <a:r>
              <a:rPr lang="en-US" dirty="0"/>
              <a:t>Reduce Ponding and Drainage Concerns</a:t>
            </a:r>
          </a:p>
          <a:p>
            <a:r>
              <a:rPr lang="en-US" dirty="0"/>
              <a:t>ADA Compliance</a:t>
            </a:r>
          </a:p>
          <a:p>
            <a:pPr lvl="1"/>
            <a:r>
              <a:rPr lang="en-US" dirty="0"/>
              <a:t>Provide ADA-Compliant Ramps</a:t>
            </a:r>
          </a:p>
          <a:p>
            <a:r>
              <a:rPr lang="en-US" dirty="0"/>
              <a:t>Intersection Safety Concerns </a:t>
            </a:r>
          </a:p>
          <a:p>
            <a:pPr lvl="1"/>
            <a:r>
              <a:rPr lang="en-US" dirty="0"/>
              <a:t>Enhance Intersections to Reduce Crashes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and Need</a:t>
            </a:r>
          </a:p>
        </p:txBody>
      </p:sp>
    </p:spTree>
    <p:extLst>
      <p:ext uri="{BB962C8B-B14F-4D97-AF65-F5344CB8AC3E}">
        <p14:creationId xmlns:p14="http://schemas.microsoft.com/office/powerpoint/2010/main" val="1001989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E13D35F-0A85-4113-A9DD-25A26AF9B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1189" y="1143000"/>
            <a:ext cx="8830259" cy="4294070"/>
          </a:xfrm>
        </p:spPr>
      </p:pic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F8D6A9C8-0FD4-4E4D-B35F-98744079E5A0}"/>
              </a:ext>
            </a:extLst>
          </p:cNvPr>
          <p:cNvSpPr txBox="1">
            <a:spLocks/>
          </p:cNvSpPr>
          <p:nvPr/>
        </p:nvSpPr>
        <p:spPr bwMode="auto">
          <a:xfrm>
            <a:off x="457200" y="5469727"/>
            <a:ext cx="9448800" cy="123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From White Lick Creek Bridge to SR 67</a:t>
            </a:r>
          </a:p>
          <a:p>
            <a:r>
              <a:rPr lang="en-US" dirty="0"/>
              <a:t>Project Length = 1.0 Mile</a:t>
            </a:r>
          </a:p>
        </p:txBody>
      </p:sp>
      <p:pic>
        <p:nvPicPr>
          <p:cNvPr id="9" name="Picture 8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AB1182C-A713-4EC3-B354-870537E46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19200"/>
            <a:ext cx="1033586" cy="5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01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Pavement Treatment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E13D35F-0A85-4113-A9DD-25A26AF9B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633" y="1143000"/>
            <a:ext cx="8631369" cy="4294070"/>
          </a:xfrm>
        </p:spPr>
      </p:pic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F8D6A9C8-0FD4-4E4D-B35F-98744079E5A0}"/>
              </a:ext>
            </a:extLst>
          </p:cNvPr>
          <p:cNvSpPr txBox="1">
            <a:spLocks/>
          </p:cNvSpPr>
          <p:nvPr/>
        </p:nvSpPr>
        <p:spPr bwMode="auto">
          <a:xfrm>
            <a:off x="457200" y="5469727"/>
            <a:ext cx="9448800" cy="115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Green = Full Depth Asphalt Pavement Replacement</a:t>
            </a:r>
          </a:p>
          <a:p>
            <a:r>
              <a:rPr lang="en-US" dirty="0"/>
              <a:t>Blue = Asphalt Pavement Rehabilitation</a:t>
            </a:r>
          </a:p>
        </p:txBody>
      </p:sp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50F98B9E-3288-4A30-9439-82331CB53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1219200"/>
            <a:ext cx="609875" cy="3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96845"/>
      </p:ext>
    </p:extLst>
  </p:cSld>
  <p:clrMapOvr>
    <a:masterClrMapping/>
  </p:clrMapOvr>
</p:sld>
</file>

<file path=ppt/theme/theme1.xml><?xml version="1.0" encoding="utf-8"?>
<a:theme xmlns:a="http://schemas.openxmlformats.org/drawingml/2006/main" name="INDO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 [Read-Only]" id="{FEA32192-9ABD-4312-B392-49E638B7030A}" vid="{E813C326-D958-4B52-B23C-AE2A6C217517}"/>
    </a:ext>
  </a:extLst>
</a:theme>
</file>

<file path=ppt/theme/theme2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 [Read-Only]" id="{FEA32192-9ABD-4312-B392-49E638B7030A}" vid="{2792E1F4-B8D7-4B47-955F-F727972522C6}"/>
    </a:ext>
  </a:extLst>
</a:theme>
</file>

<file path=ppt/theme/theme3.xml><?xml version="1.0" encoding="utf-8"?>
<a:theme xmlns:a="http://schemas.openxmlformats.org/drawingml/2006/main" name="2_Blank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 [Read-Only]" id="{FEA32192-9ABD-4312-B392-49E638B7030A}" vid="{EB3F3A31-7812-43B9-8B10-F338FF510AD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NEWINDOTpowerpointMARCH2017</Template>
  <TotalTime>0</TotalTime>
  <Words>739</Words>
  <Application>Microsoft Office PowerPoint</Application>
  <PresentationFormat>Widescreen</PresentationFormat>
  <Paragraphs>177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INDOT Theme</vt:lpstr>
      <vt:lpstr>1_Title Slide</vt:lpstr>
      <vt:lpstr>2_Blank Slide</vt:lpstr>
      <vt:lpstr>S.R. 42 Pavement Replacement             Town of Mooresville</vt:lpstr>
      <vt:lpstr>Welcome </vt:lpstr>
      <vt:lpstr>S.R. 42 Pavement Replacement  </vt:lpstr>
      <vt:lpstr>Project Stakeholders </vt:lpstr>
      <vt:lpstr>Project Development </vt:lpstr>
      <vt:lpstr>Project Resources</vt:lpstr>
      <vt:lpstr>Purpose and Need</vt:lpstr>
      <vt:lpstr>Project Location</vt:lpstr>
      <vt:lpstr>Pavement Treatment</vt:lpstr>
      <vt:lpstr>Typical Roadway Section</vt:lpstr>
      <vt:lpstr>Intersection Treatments</vt:lpstr>
      <vt:lpstr>Intersection Treatments</vt:lpstr>
      <vt:lpstr>Street Enhancements </vt:lpstr>
      <vt:lpstr>Construction Schedule</vt:lpstr>
      <vt:lpstr>Construction Stage 1</vt:lpstr>
      <vt:lpstr>Construction Stage 2</vt:lpstr>
      <vt:lpstr>Construction Stage 3</vt:lpstr>
      <vt:lpstr>Construction Stage 4</vt:lpstr>
      <vt:lpstr>Real Estate  </vt:lpstr>
      <vt:lpstr>Real Estate Acquisition Process </vt:lpstr>
      <vt:lpstr>Project Schedule </vt:lpstr>
      <vt:lpstr>Submit Public Comments </vt:lpstr>
      <vt:lpstr>Next Steps </vt:lpstr>
      <vt:lpstr>Project Resource Locations</vt:lpstr>
      <vt:lpstr>Thank You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2017-03-16T13:11:52Z</dcterms:created>
  <dcterms:modified xsi:type="dcterms:W3CDTF">2019-06-12T13:27:35Z</dcterms:modified>
</cp:coreProperties>
</file>