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7" r:id="rId2"/>
    <p:sldId id="288" r:id="rId3"/>
    <p:sldId id="289" r:id="rId4"/>
    <p:sldId id="290" r:id="rId5"/>
    <p:sldId id="291" r:id="rId6"/>
    <p:sldId id="276" r:id="rId7"/>
    <p:sldId id="277" r:id="rId8"/>
    <p:sldId id="274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Walker" initials="RW" lastIdx="1" clrIdx="0">
    <p:extLst>
      <p:ext uri="{19B8F6BF-5375-455C-9EA6-DF929625EA0E}">
        <p15:presenceInfo xmlns:p15="http://schemas.microsoft.com/office/powerpoint/2012/main" userId="S::R.Walker@gaiconsultants.com::65196219-5bbf-4ebd-8ea4-c148cab5b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1" autoAdjust="0"/>
    <p:restoredTop sz="85561" autoAdjust="0"/>
  </p:normalViewPr>
  <p:slideViewPr>
    <p:cSldViewPr snapToGrid="0">
      <p:cViewPr varScale="1">
        <p:scale>
          <a:sx n="64" d="100"/>
          <a:sy n="64" d="100"/>
        </p:scale>
        <p:origin x="96" y="1176"/>
      </p:cViewPr>
      <p:guideLst/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7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BBE08-7A45-4660-AD87-0A13DB54FBE0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ACE59-AF84-4379-A0E3-9CCD5546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5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1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1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7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2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6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13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0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1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48F7-5ADA-4279-B0F4-519B91735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82E72-1C4B-4AC8-95A9-65012C62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B3C8-B88A-4968-86EC-13238F0C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4E56-7F56-472F-B1A3-52C3ECE7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3D24-D968-4D9F-82E2-AF57D19D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E8B7-28EB-465A-9917-58169A73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07405-B3D4-4217-80D6-A2E277E89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32A2-921D-4269-9672-970C3D8E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4B274-10E2-47A8-A9C3-2720C4A1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D92B-F02E-4BF3-A98B-81D6C2E0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57AE9-133C-4782-98FC-43E742D6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41E71-72D0-4961-9FC3-881AA4EEB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9147-F78A-45EE-ADC6-12ED24C8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54FC-9A21-4290-8E15-75EB6C09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4906-5146-405D-9183-1ECC2C92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EC0D32-4AC2-4D8E-BF82-24B5A6287700}"/>
              </a:ext>
            </a:extLst>
          </p:cNvPr>
          <p:cNvSpPr/>
          <p:nvPr userDrawn="1"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FAFD5-B93C-4340-A6B5-06850F08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7A16E-CBAA-4A7B-A1F0-42AA8EB8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3268" y="1074064"/>
            <a:ext cx="6316250" cy="1633968"/>
          </a:xfr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174625" indent="-174625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2000"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01638" indent="-169863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1600">
                <a:solidFill>
                  <a:schemeClr val="bg1"/>
                </a:solidFill>
              </a:defRPr>
            </a:lvl2pPr>
            <a:lvl3pPr marL="512763" indent="-111125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>
              <a:lnSpc>
                <a:spcPct val="85000"/>
              </a:lnSpc>
              <a:spcAft>
                <a:spcPts val="600"/>
              </a:spcAft>
              <a:defRPr/>
            </a:lvl4pPr>
            <a:lvl5pPr>
              <a:lnSpc>
                <a:spcPct val="8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843C-FBDC-4602-9924-940170F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2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6E44-AEE7-45B5-896D-A14FDD3E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2651-3C6F-4ECF-9837-1C960B762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E0183-A493-43FB-86B6-2EDF08B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BDAA7-5E08-4803-81E6-156B13E9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13457-1ADF-4A7D-839F-8C430FE8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BD78-DB31-48A3-ADD5-5EEBBDB4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E97ED-E5EE-4517-B409-9480D7C4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7110-CA38-4A73-B7EF-628700E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9409-20AF-475C-B969-94AE8719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88B5-F9BD-4351-A02F-48608013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FD5-B93C-4340-A6B5-06850F08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BC22-2C1B-4CB8-9B75-343ADEB71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7A16E-CBAA-4A7B-A1F0-42AA8EB8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77181-9B47-4121-94DD-12BAF221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6DF79-90DD-4709-AC72-9F40C26E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843C-FBDC-4602-9924-940170F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3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1BF7-3459-46F1-909A-2008E6A1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074EC-B6A2-47B4-ABC5-6DC01BE5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8CCB4-62DD-4FD2-9007-F3E0A3603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7B19-9AB4-47CA-9195-9FD73DB72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C11EA-B2A4-411E-A0FB-EF48DB07B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62E39-BD30-4ECE-902B-6B056469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A0238-CB48-4338-A42B-B277623C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3310B-A294-46FA-9660-384282C9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180F-F8D7-4E38-8CB8-21A3D509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B575A-06F1-4E6A-B509-7C9AA2F9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C1DC6-2A2F-480B-8411-79E928F1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36CAF-41BC-41E2-AC0B-059838C6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2B630-A6AC-4068-98D7-11968D1D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2E679-A84E-4EEB-901D-AF7A7296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E75A2-7B0C-4A2A-94E3-7865A85D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F010-B341-43DA-AE22-02DD5D88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6C4C-2EE2-42CA-AF5C-8E841420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54BC-CE00-40EC-80BF-C1AF0388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78435-03CB-47C2-AEB7-B598EF9A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48B5C-78EA-48EB-9625-D1108756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D3467-6A65-44D0-93D8-D6229B19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7D57-7282-42F5-9CF8-510739CE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6B461-B711-471C-835E-5F1AD4232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DC8D2-241F-4A5E-AA83-B12D00132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50238-0BD1-4CFD-834A-4B59CB157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27BC-51D0-46CD-A7DA-5C44AC80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41DFB-EAB4-4B2F-A82E-A173BD2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0A172-1344-4F76-B968-E6827B20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9E4F-F03F-4D0C-A6A5-4EC65776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B74A-7403-4A42-982E-6C7EFD934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0F03E-354F-4F1E-ACD8-7F655040E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C02D8-3D2C-43E6-A306-364FC9589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12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11" Type="http://schemas.openxmlformats.org/officeDocument/2006/relationships/image" Target="../media/image11.jpg"/><Relationship Id="rId5" Type="http://schemas.openxmlformats.org/officeDocument/2006/relationships/image" Target="../media/image1.jp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mailto:SHeck@indot.in.gov" TargetMode="External"/><Relationship Id="rId5" Type="http://schemas.openxmlformats.org/officeDocument/2006/relationships/hyperlink" Target="mailto:jrowley@hanson-inc.com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FAECE27-B77A-4591-A753-B2BF79418F2B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1D8988-747D-456A-8CA4-53DE7DF79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2A1556-DBBD-40A7-B442-E37D86BF1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0" t="25915" r="74627" b="58864"/>
            <a:stretch/>
          </p:blipFill>
          <p:spPr>
            <a:xfrm>
              <a:off x="1172388" y="1030833"/>
              <a:ext cx="1305766" cy="85456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>
            <a:noAutofit/>
          </a:bodyPr>
          <a:lstStyle/>
          <a:p>
            <a:r>
              <a:rPr lang="en-US" dirty="0"/>
              <a:t>Section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E2CD-95CD-4217-9F7A-DFBFD47F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1321" y="1074738"/>
            <a:ext cx="5148567" cy="1793722"/>
          </a:xfrm>
        </p:spPr>
        <p:txBody>
          <a:bodyPr>
            <a:noAutofit/>
          </a:bodyPr>
          <a:lstStyle/>
          <a:p>
            <a:r>
              <a:rPr lang="en-US" dirty="0"/>
              <a:t>Section 2 (east edge of Dayton Cemetery to 50 feet east of E. 350 S.)</a:t>
            </a:r>
          </a:p>
          <a:p>
            <a:pPr lvl="1"/>
            <a:r>
              <a:rPr lang="en-US" dirty="0"/>
              <a:t>Section 2 Part 1 - full depth reclamation of the travel lanes and construction of 2 foot paved and 1 foot aggregate shoulders</a:t>
            </a:r>
          </a:p>
          <a:p>
            <a:pPr lvl="1"/>
            <a:r>
              <a:rPr lang="en-US" dirty="0"/>
              <a:t>Section 2 Part 2 - mill and overlay the travel lanes and both shoulders</a:t>
            </a:r>
          </a:p>
          <a:p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88B6C6-A9DA-4BBC-B1C9-62BE9B952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7" y="1954865"/>
            <a:ext cx="505969" cy="4023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E0DD45-BDED-4C9A-A0DF-883D63021157}"/>
              </a:ext>
            </a:extLst>
          </p:cNvPr>
          <p:cNvSpPr txBox="1"/>
          <p:nvPr/>
        </p:nvSpPr>
        <p:spPr>
          <a:xfrm>
            <a:off x="1154460" y="1604053"/>
            <a:ext cx="1179699" cy="281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2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0C3EF3-00A1-45F1-B0D9-0485F50E2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F0F1A5-6552-44C5-89A2-379A24B8FE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528766" y="4224168"/>
            <a:ext cx="538681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2D4CB-7C12-4BDB-A143-4FC0A803BF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6276426" y="4206875"/>
            <a:ext cx="53868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0E4A31-2EDE-4AD4-A169-2925AE2FD77C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468031-AE12-42C8-9617-5C7AF9D22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1ABAB5-1E89-4CF4-9197-0164D774E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30789" r="51614" b="29047"/>
            <a:stretch/>
          </p:blipFill>
          <p:spPr>
            <a:xfrm>
              <a:off x="2478154" y="1304469"/>
              <a:ext cx="3158624" cy="22549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>
            <a:noAutofit/>
          </a:bodyPr>
          <a:lstStyle/>
          <a:p>
            <a:r>
              <a:rPr lang="en-US" dirty="0"/>
              <a:t>Section 3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88FBD67B-B4F2-4C9A-8825-AC621ADB4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6893" y="1074738"/>
            <a:ext cx="4872995" cy="1890447"/>
          </a:xfrm>
        </p:spPr>
        <p:txBody>
          <a:bodyPr/>
          <a:lstStyle/>
          <a:p>
            <a:r>
              <a:rPr lang="en-US" dirty="0"/>
              <a:t>Section 3 (50 feet east of E. 350 S. to 200 feet west of West Street in Mulberry)</a:t>
            </a:r>
          </a:p>
          <a:p>
            <a:pPr lvl="1"/>
            <a:r>
              <a:rPr lang="en-US" dirty="0"/>
              <a:t>Full depth reclamation of the travel lanes</a:t>
            </a:r>
          </a:p>
          <a:p>
            <a:pPr lvl="1"/>
            <a:r>
              <a:rPr lang="en-US" dirty="0"/>
              <a:t>Construction of 2 foot paved and 1 foot aggregate shoulders</a:t>
            </a:r>
          </a:p>
          <a:p>
            <a:pPr lvl="1"/>
            <a:r>
              <a:rPr lang="en-US" dirty="0"/>
              <a:t>Some areas will include4 foot shoulders and the installation of guardrail</a:t>
            </a:r>
          </a:p>
          <a:p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009D06-F7C1-4A93-894A-74F1690AF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92" y="3105857"/>
            <a:ext cx="505969" cy="40233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D97E993-7ADE-4089-8060-3F65AA5EC450}"/>
              </a:ext>
            </a:extLst>
          </p:cNvPr>
          <p:cNvSpPr txBox="1"/>
          <p:nvPr/>
        </p:nvSpPr>
        <p:spPr>
          <a:xfrm>
            <a:off x="3292729" y="2965185"/>
            <a:ext cx="1179699" cy="281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3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A41D0-E7EC-4D94-8155-2DE166DEC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A936C-669D-49C9-892A-B97D2878B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578729" y="4224168"/>
            <a:ext cx="538681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F24D8B-9997-46EE-8A84-E6081A47E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6276426" y="4206029"/>
            <a:ext cx="53868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CED8E61-A33A-42A1-A3DA-CA2FA222FD85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504826-CA59-4988-9586-533C7A913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0B9D8-52A0-4277-BD37-0DC797448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6" t="54967" r="46955" b="22053"/>
            <a:stretch/>
          </p:blipFill>
          <p:spPr>
            <a:xfrm>
              <a:off x="5636781" y="2661944"/>
              <a:ext cx="639471" cy="129016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Section 4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2763474F-EE9B-4147-B6DA-8EC12DF0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684" y="1074064"/>
            <a:ext cx="4972833" cy="1436786"/>
          </a:xfrm>
        </p:spPr>
        <p:txBody>
          <a:bodyPr/>
          <a:lstStyle/>
          <a:p>
            <a:r>
              <a:rPr lang="en-US" dirty="0"/>
              <a:t>Section 4 (200 feet west of West Street to 750 feet east of Park Street in Mulberry)</a:t>
            </a:r>
          </a:p>
          <a:p>
            <a:pPr lvl="1"/>
            <a:r>
              <a:rPr lang="en-US" dirty="0"/>
              <a:t>Section 4 Part 1 is located in a residential area and Part 2 is located in a commercial area</a:t>
            </a:r>
          </a:p>
          <a:p>
            <a:pPr lvl="1"/>
            <a:r>
              <a:rPr lang="en-US" dirty="0"/>
              <a:t>Mill and overlay the travel lanes and both shoulders</a:t>
            </a:r>
          </a:p>
          <a:p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A41EDD-C396-4294-934A-0438481FB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20" y="2108513"/>
            <a:ext cx="505969" cy="4023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DCF64AB-6BDE-4C7C-A85A-FC8FEF7748CF}"/>
              </a:ext>
            </a:extLst>
          </p:cNvPr>
          <p:cNvSpPr txBox="1"/>
          <p:nvPr/>
        </p:nvSpPr>
        <p:spPr>
          <a:xfrm>
            <a:off x="5408498" y="2784911"/>
            <a:ext cx="1179699" cy="281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D5C43-6659-4DEA-B4F6-EC560D22E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FFC1AC-D3B0-4EB5-8E51-4B86A627E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/>
        </p:blipFill>
        <p:spPr>
          <a:xfrm>
            <a:off x="1248117" y="5087088"/>
            <a:ext cx="4847883" cy="16490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A61F71-FEE6-43E1-9E9B-7B04633E5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/>
        </p:blipFill>
        <p:spPr>
          <a:xfrm>
            <a:off x="6973756" y="5105884"/>
            <a:ext cx="4825762" cy="1641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9F6D0-86F4-4A7A-B522-7757271E73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/>
        </p:blipFill>
        <p:spPr>
          <a:xfrm>
            <a:off x="5745402" y="3621550"/>
            <a:ext cx="4825764" cy="16415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79400A-2502-44B6-8388-AD7660F5F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/>
        </p:blipFill>
        <p:spPr>
          <a:xfrm>
            <a:off x="370361" y="3621550"/>
            <a:ext cx="4847885" cy="16490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4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9CC9FA-F48B-422B-BFB0-D626CD9662AD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0090C0-E375-45FB-AE1E-6449AC33B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84755D-8D76-4D76-9C77-92F682D53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8" t="54967" r="28153" b="22053"/>
            <a:stretch/>
          </p:blipFill>
          <p:spPr>
            <a:xfrm>
              <a:off x="6276249" y="2661944"/>
              <a:ext cx="2580327" cy="129016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>
            <a:noAutofit/>
          </a:bodyPr>
          <a:lstStyle/>
          <a:p>
            <a:r>
              <a:rPr lang="en-US" dirty="0"/>
              <a:t>Section 5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1E8717A-5BEF-4559-B71C-7DF2A66B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9481" y="1074738"/>
            <a:ext cx="4820407" cy="1633537"/>
          </a:xfrm>
        </p:spPr>
        <p:txBody>
          <a:bodyPr/>
          <a:lstStyle/>
          <a:p>
            <a:r>
              <a:rPr lang="en-US" dirty="0"/>
              <a:t>Section 5 (750 feet east of Park Street in Mulberry to 800 feet east of N. 500 W.)</a:t>
            </a:r>
          </a:p>
          <a:p>
            <a:pPr lvl="1"/>
            <a:r>
              <a:rPr lang="en-US" dirty="0"/>
              <a:t>Full depth reclamation of the travel lanes</a:t>
            </a:r>
          </a:p>
          <a:p>
            <a:pPr lvl="1"/>
            <a:r>
              <a:rPr lang="en-US" dirty="0"/>
              <a:t>Construction of 2 foot paved and 1 foot aggregate shoulders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417E9C-A442-4F49-8A54-5FF9419AC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98" y="2460775"/>
            <a:ext cx="505969" cy="4023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2BF5B21-517D-4929-BE96-C11514938A53}"/>
              </a:ext>
            </a:extLst>
          </p:cNvPr>
          <p:cNvSpPr txBox="1"/>
          <p:nvPr/>
        </p:nvSpPr>
        <p:spPr>
          <a:xfrm>
            <a:off x="6979481" y="3496111"/>
            <a:ext cx="1179699" cy="281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5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B5861-2FC5-441A-8EB5-3FE4D97E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0D85D2-0E88-4FD2-A217-7A382239A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578729" y="4206029"/>
            <a:ext cx="538681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FA273A-2611-44CC-A73D-1181B17BD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6273802" y="4206029"/>
            <a:ext cx="53868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A08D3D6-BEA2-415A-8758-4DF149AEC247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99B4DB-A4E6-4E5A-B10F-3F67BE570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319D6FD-CDAD-4717-9C9B-69D7D9D1E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45" t="54967" r="10581" b="22053"/>
            <a:stretch/>
          </p:blipFill>
          <p:spPr>
            <a:xfrm>
              <a:off x="8856576" y="2661944"/>
              <a:ext cx="2412049" cy="129016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>
            <a:noAutofit/>
          </a:bodyPr>
          <a:lstStyle/>
          <a:p>
            <a:r>
              <a:rPr lang="en-US" dirty="0"/>
              <a:t>Section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93A5C-D891-48EB-9DE0-D6831C573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6476" y="1074738"/>
            <a:ext cx="5073411" cy="1994139"/>
          </a:xfrm>
        </p:spPr>
        <p:txBody>
          <a:bodyPr/>
          <a:lstStyle/>
          <a:p>
            <a:r>
              <a:rPr lang="en-US" dirty="0"/>
              <a:t>Section 6 (800 feet east of N. 500 W. to north Junction of SR 38/US 421)</a:t>
            </a:r>
          </a:p>
          <a:p>
            <a:pPr lvl="1"/>
            <a:r>
              <a:rPr lang="en-US" dirty="0"/>
              <a:t>Full depth reclamation of the travel lanes </a:t>
            </a:r>
          </a:p>
          <a:p>
            <a:pPr lvl="1"/>
            <a:r>
              <a:rPr lang="en-US" dirty="0"/>
              <a:t>Construction of 2 foot paved and 1 foot aggregate shoulders</a:t>
            </a:r>
          </a:p>
          <a:p>
            <a:pPr lvl="1"/>
            <a:r>
              <a:rPr lang="en-US" dirty="0"/>
              <a:t>Two sections there will include full depth reclamation of the travel lanes with 4 foot paved shoulders and guardrail will be installed</a:t>
            </a:r>
          </a:p>
          <a:p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2F7033-1924-4C04-81B9-607FB52A6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84" y="1907345"/>
            <a:ext cx="505969" cy="4023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6DA1E8-35FE-4401-9471-8831988DAD4D}"/>
              </a:ext>
            </a:extLst>
          </p:cNvPr>
          <p:cNvSpPr txBox="1"/>
          <p:nvPr/>
        </p:nvSpPr>
        <p:spPr>
          <a:xfrm>
            <a:off x="9382850" y="3490135"/>
            <a:ext cx="1179699" cy="2813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6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EA85A9-47E4-48F2-832D-264BD135B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D49DE0-4813-4A23-A6D1-2D1B1341E0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578729" y="4206029"/>
            <a:ext cx="538681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DAA568-AFD2-4906-8742-6DEA99989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6273802" y="4206029"/>
            <a:ext cx="53868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C92161-DDED-410A-8403-D1C78EC8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Maintenance of Traffic (MOT)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E1F974-664B-4043-9458-C1BF9571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544625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 MOT for this project will require a full or partial closure allowing access for local traffic and utilizing an official detour route for all truck traffic. </a:t>
            </a:r>
          </a:p>
          <a:p>
            <a:r>
              <a:rPr lang="en-US" sz="2400" dirty="0"/>
              <a:t>The official detour route from west to east would utilize:</a:t>
            </a:r>
          </a:p>
          <a:p>
            <a:pPr lvl="1"/>
            <a:r>
              <a:rPr lang="en-US" dirty="0"/>
              <a:t>I-65 north to SR 26 to US 421/SR39 (approximately 21.1 miles) </a:t>
            </a:r>
          </a:p>
          <a:p>
            <a:pPr lvl="1"/>
            <a:r>
              <a:rPr lang="en-US" dirty="0"/>
              <a:t>I-65 south to SR 28 to US 421/SR 39 (approximately 24.3 miles). </a:t>
            </a:r>
          </a:p>
          <a:p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FD5A00-AAC1-41EA-8CE5-973F43009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A95AC7-4495-44C3-B80F-3D364747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Right-of-Way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F7281-DA2A-4096-8DCC-CF3681DB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541826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This project will require approximately 50.83 acres of permanent right-of-way (ROW) from the following property types:</a:t>
            </a:r>
          </a:p>
          <a:p>
            <a:pPr lvl="1"/>
            <a:r>
              <a:rPr lang="en-US" dirty="0"/>
              <a:t>Residential – 18.10 acre</a:t>
            </a:r>
          </a:p>
          <a:p>
            <a:pPr lvl="1"/>
            <a:r>
              <a:rPr lang="en-US" dirty="0"/>
              <a:t>Commercial – 0.14 acre</a:t>
            </a:r>
          </a:p>
          <a:p>
            <a:pPr lvl="1"/>
            <a:r>
              <a:rPr lang="en-US" dirty="0"/>
              <a:t>Agricultural – 32.55 acre</a:t>
            </a:r>
          </a:p>
          <a:p>
            <a:pPr lvl="1"/>
            <a:r>
              <a:rPr lang="en-US" dirty="0"/>
              <a:t>Cemetery – 0.04 acre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AB089E-799D-4118-A50C-4E8DF3E5C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5D1D3F-FF5F-412D-85FF-79BAF51E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Project Schedule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9B173-86AF-4DDA-91AF-135BCF85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6"/>
            <a:ext cx="6377769" cy="538093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 anticipated schedule is…</a:t>
            </a:r>
          </a:p>
          <a:p>
            <a:pPr lvl="1"/>
            <a:r>
              <a:rPr lang="en-US" dirty="0"/>
              <a:t>Public Hearing – March 22, 2021</a:t>
            </a:r>
          </a:p>
          <a:p>
            <a:pPr lvl="1"/>
            <a:r>
              <a:rPr lang="en-US" dirty="0"/>
              <a:t>Environmental Document Completion – April 2021</a:t>
            </a:r>
          </a:p>
          <a:p>
            <a:pPr lvl="1"/>
            <a:r>
              <a:rPr lang="en-US" dirty="0"/>
              <a:t>Project Letting – Winter 2021</a:t>
            </a:r>
          </a:p>
          <a:p>
            <a:pPr lvl="1"/>
            <a:r>
              <a:rPr lang="en-US" dirty="0"/>
              <a:t>Construction to Begin – Spring 2022</a:t>
            </a:r>
          </a:p>
          <a:p>
            <a:pPr lvl="1"/>
            <a:r>
              <a:rPr lang="en-US" dirty="0"/>
              <a:t>Note – Construction completed by Fall 2023</a:t>
            </a:r>
          </a:p>
          <a:p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9CFBA-AF8D-40E6-8C96-167BDBE61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0078E-2E72-4AB7-8117-9AC3843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Public Comment Reminders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9B4B1E-79F1-4C29-81A5-8DB4CEF2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Mail to Jason Rowley at Hanson Professional Services, Inc., 6510 Telecom Drive, Suite 210, Indianapolis, IN 46278</a:t>
            </a:r>
          </a:p>
          <a:p>
            <a:r>
              <a:rPr lang="en-US" sz="2400" dirty="0"/>
              <a:t>Email to </a:t>
            </a:r>
            <a:r>
              <a:rPr lang="en-US" sz="2400" dirty="0">
                <a:hlinkClick r:id="rId5"/>
              </a:rPr>
              <a:t>jrowley@hanson-inc.com</a:t>
            </a:r>
            <a:r>
              <a:rPr lang="en-US" sz="2400" dirty="0"/>
              <a:t> or </a:t>
            </a:r>
            <a:r>
              <a:rPr lang="en-US" sz="2400" dirty="0">
                <a:hlinkClick r:id="rId6"/>
              </a:rPr>
              <a:t>SHeck@indot.in.gov</a:t>
            </a:r>
            <a:endParaRPr lang="en-US" sz="2400" dirty="0"/>
          </a:p>
          <a:p>
            <a:r>
              <a:rPr lang="en-US" sz="2400" dirty="0"/>
              <a:t>Please ensure that comments are postmarked no later than </a:t>
            </a:r>
            <a:r>
              <a:rPr lang="en-US" sz="2000" b="1" dirty="0"/>
              <a:t>April 5, 2021</a:t>
            </a:r>
            <a:endParaRPr lang="en-US" sz="2400" b="1" dirty="0">
              <a:highlight>
                <a:srgbClr val="FFFF00"/>
              </a:highlight>
            </a:endParaRPr>
          </a:p>
          <a:p>
            <a:r>
              <a:rPr lang="en-US" sz="2400" dirty="0"/>
              <a:t>All comments will be reviewed, evaluated, and given due consideration during the decision making process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3BC5E4-B791-4976-852E-AE464AB41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500</Words>
  <Application>Microsoft Office PowerPoint</Application>
  <PresentationFormat>Widescreen</PresentationFormat>
  <Paragraphs>59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Section 2</vt:lpstr>
      <vt:lpstr>Section 3</vt:lpstr>
      <vt:lpstr>Section 4</vt:lpstr>
      <vt:lpstr>Section 5</vt:lpstr>
      <vt:lpstr>Section 6</vt:lpstr>
      <vt:lpstr>Maintenance of Traffic (MOT)</vt:lpstr>
      <vt:lpstr>Right-of-Way</vt:lpstr>
      <vt:lpstr>Project Schedule</vt:lpstr>
      <vt:lpstr>Public Comment 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Hearing SR 38  Roadway Rehabilitation Tippecanoe &amp; Clinton Counties Des. No. 1601074 </dc:title>
  <dc:creator>Raquel Walker</dc:creator>
  <cp:lastModifiedBy>Raquel Walker</cp:lastModifiedBy>
  <cp:revision>70</cp:revision>
  <dcterms:created xsi:type="dcterms:W3CDTF">2021-02-02T16:36:50Z</dcterms:created>
  <dcterms:modified xsi:type="dcterms:W3CDTF">2021-02-26T22:04:26Z</dcterms:modified>
</cp:coreProperties>
</file>