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85" r:id="rId5"/>
    <p:sldMasterId id="2147483687" r:id="rId6"/>
  </p:sldMasterIdLst>
  <p:notesMasterIdLst>
    <p:notesMasterId r:id="rId28"/>
  </p:notesMasterIdLst>
  <p:handoutMasterIdLst>
    <p:handoutMasterId r:id="rId29"/>
  </p:handoutMasterIdLst>
  <p:sldIdLst>
    <p:sldId id="295" r:id="rId7"/>
    <p:sldId id="505" r:id="rId8"/>
    <p:sldId id="504" r:id="rId9"/>
    <p:sldId id="506" r:id="rId10"/>
    <p:sldId id="507" r:id="rId11"/>
    <p:sldId id="513" r:id="rId12"/>
    <p:sldId id="515" r:id="rId13"/>
    <p:sldId id="512" r:id="rId14"/>
    <p:sldId id="517" r:id="rId15"/>
    <p:sldId id="518" r:id="rId16"/>
    <p:sldId id="489" r:id="rId17"/>
    <p:sldId id="491" r:id="rId18"/>
    <p:sldId id="519" r:id="rId19"/>
    <p:sldId id="508" r:id="rId20"/>
    <p:sldId id="516" r:id="rId21"/>
    <p:sldId id="494" r:id="rId22"/>
    <p:sldId id="500" r:id="rId23"/>
    <p:sldId id="498" r:id="rId24"/>
    <p:sldId id="485" r:id="rId25"/>
    <p:sldId id="486" r:id="rId26"/>
    <p:sldId id="484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F83764-5FBD-263A-03DD-BFEDCB1D2F3F}" name="Will Wingfield" initials="WW" userId="S::will@c2strategic.com::2003c4f2-8efa-49cf-8bb1-88bc17a8ace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ley, Doug" initials="DD" lastIdx="13" clrIdx="0">
    <p:extLst>
      <p:ext uri="{19B8F6BF-5375-455C-9EA6-DF929625EA0E}">
        <p15:presenceInfo xmlns:p15="http://schemas.microsoft.com/office/powerpoint/2012/main" userId="S::DDagley@chacompanies.com::35543fc6-8b20-4c3a-b2aa-fac40490b93b" providerId="AD"/>
      </p:ext>
    </p:extLst>
  </p:cmAuthor>
  <p:cmAuthor id="2" name="Etzkorn, Kaitlyn" initials="EK" lastIdx="2" clrIdx="1">
    <p:extLst>
      <p:ext uri="{19B8F6BF-5375-455C-9EA6-DF929625EA0E}">
        <p15:presenceInfo xmlns:p15="http://schemas.microsoft.com/office/powerpoint/2012/main" userId="S::KEtzkorn@chacompanies.com::60efe78e-ce90-4900-877f-0081690df5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66"/>
    <a:srgbClr val="FF7C80"/>
    <a:srgbClr val="003F60"/>
    <a:srgbClr val="003F63"/>
    <a:srgbClr val="081D44"/>
    <a:srgbClr val="FFFF99"/>
    <a:srgbClr val="333399"/>
    <a:srgbClr val="33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50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5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11/17/2025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1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07F48-D86B-0A7E-5470-085C75F78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A9771-779B-66AE-F61E-6E10D47BE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B5D14-7890-55B4-071C-514CE2249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3B6C0-76C4-0514-94AF-749DB5AC1B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35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9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9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2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41BE1-DA2B-CE7C-6244-AF8893B4D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BB348-0865-C1DF-3292-AACB95B4A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F82DF-3106-9941-9BC5-84831B63D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B22F3-EFA6-3E8B-6036-6DF0D8F4A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15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0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57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49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69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7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96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9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4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7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2AC4E-6C18-8510-9459-CD76C8780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5EFE6-4F39-83AE-9DBA-D3E33905A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5A53A-04BC-C3D1-B387-64433A782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12C7C-7ACF-7E6E-0BA4-43E27D250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62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60AC6-A542-1BAB-F521-25B5CB51E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895FBE-3FF6-7DED-9D0A-59D4375E7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2DBE20-4F70-9134-814A-642BA03AB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CCB8B-FB10-E5A4-2832-4E3B19AD9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D8394-CBDE-7B25-500C-CAACD846A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631984-2A5B-600B-0551-9D2038FE4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49F78-F5C1-2369-CD51-FED86FF9B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2AB9F-9614-A826-FBEB-360DE3527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0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6924-2AA2-3758-4464-0F8726D62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01F31-6DFC-25E9-AF22-56766AB9B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34ED14-F64A-8270-9981-769AAD3A8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A9700-F6A7-F7D9-F761-0EDFE0195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0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6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1" y="914400"/>
            <a:ext cx="5867401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53798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71459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28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0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2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Presentation title (Calibri Light 44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2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Presenter name (Calibri Light 32)</a:t>
            </a:r>
          </a:p>
          <a:p>
            <a:r>
              <a:rPr lang="en-US"/>
              <a:t>Presenter title, INDOT (Calibri Light 32)</a:t>
            </a:r>
          </a:p>
          <a:p>
            <a:r>
              <a:rPr lang="en-US"/>
              <a:t>Presentation date (Calibri Light 28)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1"/>
            <a:ext cx="1188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2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4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2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227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9" r:id="rId4"/>
    <p:sldLayoutId id="2147483690" r:id="rId5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1" y="1123951"/>
            <a:ext cx="9829801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yetzer@chacompanies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ndiana Department of Transportation - Wikipedia">
            <a:extLst>
              <a:ext uri="{FF2B5EF4-FFF2-40B4-BE49-F238E27FC236}">
                <a16:creationId xmlns:a16="http://schemas.microsoft.com/office/drawing/2014/main" id="{EE66F291-7531-3471-78EF-FFCF5D0A6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46" y="5628012"/>
            <a:ext cx="1019812" cy="10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6FAA32-D9C4-D8EE-A0DE-AC3272B9407F}"/>
              </a:ext>
            </a:extLst>
          </p:cNvPr>
          <p:cNvSpPr txBox="1">
            <a:spLocks/>
          </p:cNvSpPr>
          <p:nvPr/>
        </p:nvSpPr>
        <p:spPr>
          <a:xfrm>
            <a:off x="-4" y="3429000"/>
            <a:ext cx="12182475" cy="9968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600"/>
              </a:spcAft>
            </a:pPr>
            <a:r>
              <a:rPr lang="en-US" sz="5400" dirty="0">
                <a:latin typeface="+mn-lt"/>
              </a:rPr>
              <a:t>Public Information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4DFA0-831E-E1BD-8678-AA035A70824E}"/>
              </a:ext>
            </a:extLst>
          </p:cNvPr>
          <p:cNvSpPr txBox="1"/>
          <p:nvPr/>
        </p:nvSpPr>
        <p:spPr>
          <a:xfrm>
            <a:off x="9528" y="210176"/>
            <a:ext cx="12172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3F63"/>
                </a:solidFill>
              </a:rPr>
              <a:t> </a:t>
            </a:r>
            <a:r>
              <a:rPr lang="en-US" sz="4800" dirty="0">
                <a:solidFill>
                  <a:srgbClr val="002060"/>
                </a:solidFill>
              </a:rPr>
              <a:t>Intersection Improvement Project 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S.R. 9 at Broadway St. (Pendleton Ave.)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Des 2200064</a:t>
            </a:r>
          </a:p>
          <a:p>
            <a:pPr algn="ctr"/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13D3F-7AAF-2EE3-23B8-99BCA0F8F953}"/>
              </a:ext>
            </a:extLst>
          </p:cNvPr>
          <p:cNvSpPr txBox="1"/>
          <p:nvPr/>
        </p:nvSpPr>
        <p:spPr>
          <a:xfrm>
            <a:off x="-3" y="4970747"/>
            <a:ext cx="12182475" cy="590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Presentation will begin at 5:30 p.m.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052F-C640-D733-76C1-846455F7C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CD3AF-C7A9-B8E2-E1F7-F19B055537EA}"/>
              </a:ext>
            </a:extLst>
          </p:cNvPr>
          <p:cNvSpPr txBox="1"/>
          <p:nvPr/>
        </p:nvSpPr>
        <p:spPr>
          <a:xfrm>
            <a:off x="275175" y="61053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Existing Conditions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6D90A-2B9C-FC21-6623-CFCE994A0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r="2013"/>
          <a:stretch>
            <a:fillRect/>
          </a:stretch>
        </p:blipFill>
        <p:spPr>
          <a:xfrm>
            <a:off x="1118893" y="3998686"/>
            <a:ext cx="3344250" cy="2450061"/>
          </a:xfrm>
          <a:prstGeom prst="rect">
            <a:avLst/>
          </a:prstGeom>
        </p:spPr>
      </p:pic>
      <p:pic>
        <p:nvPicPr>
          <p:cNvPr id="7" name="Picture 6" descr="A road with a sign in the middle&#10;&#10;AI-generated content may be incorrect.">
            <a:extLst>
              <a:ext uri="{FF2B5EF4-FFF2-40B4-BE49-F238E27FC236}">
                <a16:creationId xmlns:a16="http://schemas.microsoft.com/office/drawing/2014/main" id="{20B5A1E0-8F2D-A8B7-EBBC-62C2445A5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" r="2039"/>
          <a:stretch>
            <a:fillRect/>
          </a:stretch>
        </p:blipFill>
        <p:spPr>
          <a:xfrm>
            <a:off x="1162715" y="1023257"/>
            <a:ext cx="3300428" cy="2447086"/>
          </a:xfrm>
          <a:prstGeom prst="rect">
            <a:avLst/>
          </a:prstGeom>
        </p:spPr>
      </p:pic>
      <p:pic>
        <p:nvPicPr>
          <p:cNvPr id="13" name="Picture 12" descr="A road with a double yellow line&#10;&#10;AI-generated content may be incorrect.">
            <a:extLst>
              <a:ext uri="{FF2B5EF4-FFF2-40B4-BE49-F238E27FC236}">
                <a16:creationId xmlns:a16="http://schemas.microsoft.com/office/drawing/2014/main" id="{8D644FC4-6B6A-88E8-6F65-033C3F744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20" y="1656036"/>
            <a:ext cx="4703396" cy="34312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BF5516-7937-B843-B8FB-71D43D27815E}"/>
              </a:ext>
            </a:extLst>
          </p:cNvPr>
          <p:cNvSpPr txBox="1"/>
          <p:nvPr/>
        </p:nvSpPr>
        <p:spPr>
          <a:xfrm>
            <a:off x="505527" y="3536470"/>
            <a:ext cx="5109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F63"/>
                </a:solidFill>
              </a:rPr>
              <a:t>Facing east, west of </a:t>
            </a:r>
            <a:r>
              <a:rPr lang="en-US" sz="1200" dirty="0">
                <a:solidFill>
                  <a:srgbClr val="002060"/>
                </a:solidFill>
              </a:rPr>
              <a:t>the</a:t>
            </a:r>
            <a:r>
              <a:rPr lang="en-US" sz="1200" dirty="0">
                <a:solidFill>
                  <a:srgbClr val="003F63"/>
                </a:solidFill>
              </a:rPr>
              <a:t> intersection looking at S.R. 9 east approach leg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E4FC9-97FF-98ED-7D3A-1863804132DF}"/>
              </a:ext>
            </a:extLst>
          </p:cNvPr>
          <p:cNvSpPr txBox="1"/>
          <p:nvPr/>
        </p:nvSpPr>
        <p:spPr>
          <a:xfrm>
            <a:off x="942382" y="6477775"/>
            <a:ext cx="3765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Facing north looking at Broadway NB right turn lane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E4EC7-F09B-3602-F50A-BF40938AF732}"/>
              </a:ext>
            </a:extLst>
          </p:cNvPr>
          <p:cNvSpPr txBox="1"/>
          <p:nvPr/>
        </p:nvSpPr>
        <p:spPr>
          <a:xfrm>
            <a:off x="6772620" y="5151145"/>
            <a:ext cx="4703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Facing south looking at intersection </a:t>
            </a:r>
          </a:p>
        </p:txBody>
      </p:sp>
    </p:spTree>
    <p:extLst>
      <p:ext uri="{BB962C8B-B14F-4D97-AF65-F5344CB8AC3E}">
        <p14:creationId xmlns:p14="http://schemas.microsoft.com/office/powerpoint/2010/main" val="10650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320984" y="105868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Existing Conditions </a:t>
            </a:r>
          </a:p>
        </p:txBody>
      </p:sp>
      <p:pic>
        <p:nvPicPr>
          <p:cNvPr id="9" name="Picture 8" descr="A road with cars on it&#10;&#10;AI-generated content may be incorrect.">
            <a:extLst>
              <a:ext uri="{FF2B5EF4-FFF2-40B4-BE49-F238E27FC236}">
                <a16:creationId xmlns:a16="http://schemas.microsoft.com/office/drawing/2014/main" id="{3CD7112F-E3B4-42FC-C25C-398DB7963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0" y="1083625"/>
            <a:ext cx="4993409" cy="3761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1CAEC3-318D-BD42-2B9D-240CFA93F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11" y="1083625"/>
            <a:ext cx="5006954" cy="37616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9A9516-5F14-EF3C-D026-3F8360749C03}"/>
              </a:ext>
            </a:extLst>
          </p:cNvPr>
          <p:cNvSpPr txBox="1"/>
          <p:nvPr/>
        </p:nvSpPr>
        <p:spPr>
          <a:xfrm>
            <a:off x="320984" y="4920334"/>
            <a:ext cx="507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Facing east at the intersection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EDD6B-40BB-744A-41A3-9B5488DA126C}"/>
              </a:ext>
            </a:extLst>
          </p:cNvPr>
          <p:cNvSpPr txBox="1"/>
          <p:nvPr/>
        </p:nvSpPr>
        <p:spPr>
          <a:xfrm>
            <a:off x="6520011" y="4920334"/>
            <a:ext cx="511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Facing northeast looking southbound traffic waiting in intersection to make left turn </a:t>
            </a:r>
          </a:p>
        </p:txBody>
      </p:sp>
    </p:spTree>
    <p:extLst>
      <p:ext uri="{BB962C8B-B14F-4D97-AF65-F5344CB8AC3E}">
        <p14:creationId xmlns:p14="http://schemas.microsoft.com/office/powerpoint/2010/main" val="9811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Collision History</a:t>
            </a:r>
          </a:p>
        </p:txBody>
      </p:sp>
      <p:pic>
        <p:nvPicPr>
          <p:cNvPr id="4" name="Picture 3" descr="A map of a road&#10;&#10;AI-generated content may be incorrect.">
            <a:extLst>
              <a:ext uri="{FF2B5EF4-FFF2-40B4-BE49-F238E27FC236}">
                <a16:creationId xmlns:a16="http://schemas.microsoft.com/office/drawing/2014/main" id="{43799377-D0E0-5A10-07CC-07F355643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75" y="940772"/>
            <a:ext cx="6184414" cy="5674148"/>
          </a:xfrm>
          <a:prstGeom prst="rect">
            <a:avLst/>
          </a:prstGeom>
        </p:spPr>
      </p:pic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B6C8854-852A-2C9E-5F65-F3DE33D32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79" y="2151939"/>
            <a:ext cx="1649738" cy="9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299" y="103257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060"/>
                </a:solidFill>
              </a:rPr>
              <a:t>Alternatives Analysis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45147BB-477D-53EC-BAF9-DCEB9E28FAAF}"/>
              </a:ext>
            </a:extLst>
          </p:cNvPr>
          <p:cNvSpPr txBox="1"/>
          <p:nvPr/>
        </p:nvSpPr>
        <p:spPr>
          <a:xfrm>
            <a:off x="527050" y="1351339"/>
            <a:ext cx="10405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Alternative 1- Modified Continuous Green T Intersection 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Concrete median will separate the SB thru movement from the rest of the movements in the intersection.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The channelized right turn lane for WB movements will be removed. </a:t>
            </a: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Alternative 2- Roundabout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This alternative comes at a much higher cost to the Green T intersection. </a:t>
            </a:r>
          </a:p>
          <a:p>
            <a:endParaRPr lang="en-US" b="1" dirty="0">
              <a:solidFill>
                <a:srgbClr val="002060"/>
              </a:solidFill>
              <a:latin typeface="+mn-lt"/>
            </a:endParaRPr>
          </a:p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Alternative 3- No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No build or do nothing was considered but was not chosen.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3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281410" y="119742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Proposed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147BB-477D-53EC-BAF9-DCEB9E28FAAF}"/>
              </a:ext>
            </a:extLst>
          </p:cNvPr>
          <p:cNvSpPr txBox="1"/>
          <p:nvPr/>
        </p:nvSpPr>
        <p:spPr>
          <a:xfrm>
            <a:off x="339468" y="1028342"/>
            <a:ext cx="108873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Traveling on S.R. 9 (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Scatterfield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Road)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Vehicles traveling north on S.R. 9 will have a dedicated right-hand turn lane onto Broadway Street headed north.  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A signal will be installed at this intersection.  </a:t>
            </a: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  <a:p>
            <a:r>
              <a:rPr lang="en-US" b="1" dirty="0">
                <a:solidFill>
                  <a:srgbClr val="002060"/>
                </a:solidFill>
                <a:latin typeface="+mn-lt"/>
              </a:rPr>
              <a:t>Traveling on Broadway Street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Vehicles traveling north on Broadway Street who want to turn right onto southbound S.R. 9 will have a dedicated 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right turn lane. </a:t>
            </a: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There will also be two through lanes for traffic continuing north on Broadway Street.  A traffic signal will be installed at this intersection to manage traffic. </a:t>
            </a: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Vehicles traveling south on Broadway Street who want to turn left onto southbound S.R. 9, will have a dedicated left turning lane with a traffic signal to assist with traffic movements.  </a:t>
            </a: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Southbound traffic on Broadway Street will have two through lanes with a continuous green signal.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A6843-CA9F-A57F-44D0-0766BCCA7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A2364A-E888-A13E-029A-B1B6B47E1DC9}"/>
              </a:ext>
            </a:extLst>
          </p:cNvPr>
          <p:cNvSpPr/>
          <p:nvPr/>
        </p:nvSpPr>
        <p:spPr>
          <a:xfrm>
            <a:off x="10341430" y="5522686"/>
            <a:ext cx="1625600" cy="105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B4829-9ADB-7C30-FD5A-00E4E3299894}"/>
              </a:ext>
            </a:extLst>
          </p:cNvPr>
          <p:cNvSpPr txBox="1"/>
          <p:nvPr/>
        </p:nvSpPr>
        <p:spPr>
          <a:xfrm>
            <a:off x="228599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Proposed Solution</a:t>
            </a:r>
          </a:p>
        </p:txBody>
      </p:sp>
      <p:pic>
        <p:nvPicPr>
          <p:cNvPr id="4" name="Picture 3" descr="A aerial view of a highway&#10;&#10;AI-generated content may be incorrect.">
            <a:extLst>
              <a:ext uri="{FF2B5EF4-FFF2-40B4-BE49-F238E27FC236}">
                <a16:creationId xmlns:a16="http://schemas.microsoft.com/office/drawing/2014/main" id="{3523510F-D9BE-8BDA-DB15-14524FFA7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78" y="982788"/>
            <a:ext cx="9664343" cy="56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Maintaining Traffic During Construction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282498" y="1708879"/>
            <a:ext cx="109152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Maintain one-lane of traffic in all directions throughout the work zone with short-term closures, as needed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Coordination with adjacent property owners 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Coordination with emergency responders and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1508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Anticipated Timeline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2F0F5A-3D7C-1AA4-F059-B867F68E8298}"/>
              </a:ext>
            </a:extLst>
          </p:cNvPr>
          <p:cNvSpPr txBox="1"/>
          <p:nvPr/>
        </p:nvSpPr>
        <p:spPr>
          <a:xfrm>
            <a:off x="291556" y="1108248"/>
            <a:ext cx="1128944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Early 2026: </a:t>
            </a:r>
            <a:r>
              <a:rPr lang="en-US" sz="4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Draft environmental document available for public review and comment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Spring 2026: </a:t>
            </a:r>
            <a:r>
              <a:rPr lang="en-US" sz="4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Formal Public Hearing &amp; finalize environmental document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Fall 2026: </a:t>
            </a:r>
            <a:r>
              <a:rPr lang="en-US" sz="4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Finalize project design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Spring/Summer 2027: </a:t>
            </a:r>
            <a:r>
              <a:rPr lang="en-US" sz="4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Start construction</a:t>
            </a:r>
          </a:p>
        </p:txBody>
      </p:sp>
    </p:spTree>
    <p:extLst>
      <p:ext uri="{BB962C8B-B14F-4D97-AF65-F5344CB8AC3E}">
        <p14:creationId xmlns:p14="http://schemas.microsoft.com/office/powerpoint/2010/main" val="3155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Posted After the Meeting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114300" y="1057822"/>
            <a:ext cx="550471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Presentation slides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Presentation recording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D5F80-F501-C136-3A5C-C896E2C547E5}"/>
              </a:ext>
            </a:extLst>
          </p:cNvPr>
          <p:cNvSpPr txBox="1"/>
          <p:nvPr/>
        </p:nvSpPr>
        <p:spPr>
          <a:xfrm>
            <a:off x="6925041" y="1057822"/>
            <a:ext cx="445858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Aerial illustrations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Handouts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614F42E-BDFC-7E13-9391-9106BDB9B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56632" y="987360"/>
            <a:ext cx="3895970" cy="7445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B7F92-E737-A89E-DD61-B865267B3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06" y="3206750"/>
            <a:ext cx="3174820" cy="30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Ways to Provide Public Input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F6B8C3-4DF3-7199-B7BC-F81839B62673}"/>
              </a:ext>
            </a:extLst>
          </p:cNvPr>
          <p:cNvSpPr txBox="1">
            <a:spLocks/>
          </p:cNvSpPr>
          <p:nvPr/>
        </p:nvSpPr>
        <p:spPr>
          <a:xfrm>
            <a:off x="8285407" y="1614713"/>
            <a:ext cx="3243544" cy="87861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1000"/>
              </a:spcAft>
            </a:pPr>
            <a:r>
              <a:rPr lang="en-US" sz="2600" b="1" dirty="0">
                <a:latin typeface="+mn-lt"/>
              </a:rPr>
              <a:t>Paper and Online </a:t>
            </a:r>
          </a:p>
          <a:p>
            <a:pPr algn="ctr" fontAlgn="auto">
              <a:spcAft>
                <a:spcPts val="1000"/>
              </a:spcAft>
            </a:pPr>
            <a:r>
              <a:rPr lang="en-US" sz="2600" b="1" dirty="0">
                <a:latin typeface="+mn-lt"/>
              </a:rPr>
              <a:t>Comment Form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B6D398E-B9EF-A6C8-0F44-1E61683120D2}"/>
              </a:ext>
            </a:extLst>
          </p:cNvPr>
          <p:cNvSpPr txBox="1">
            <a:spLocks/>
          </p:cNvSpPr>
          <p:nvPr/>
        </p:nvSpPr>
        <p:spPr>
          <a:xfrm>
            <a:off x="7685616" y="4059846"/>
            <a:ext cx="4182535" cy="121538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600" b="1" dirty="0">
                <a:latin typeface="+mn-lt"/>
              </a:rPr>
              <a:t>Email Marie Jaffe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latin typeface="+mn-lt"/>
              </a:rPr>
              <a:t>Lochner Communications 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mjaffe@hwlochner.com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DFF81F-8B25-3A6A-63F9-C187217047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329" y="1507680"/>
            <a:ext cx="1683479" cy="13668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FE6838A-8FC4-43A0-89D9-3DE695126775}"/>
              </a:ext>
            </a:extLst>
          </p:cNvPr>
          <p:cNvSpPr txBox="1">
            <a:spLocks/>
          </p:cNvSpPr>
          <p:nvPr/>
        </p:nvSpPr>
        <p:spPr>
          <a:xfrm>
            <a:off x="439923" y="5629210"/>
            <a:ext cx="4431035" cy="4292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1000"/>
              </a:spcAft>
            </a:pPr>
            <a:r>
              <a:rPr lang="en-US" sz="2000" b="1" i="1" dirty="0">
                <a:latin typeface="+mn-lt"/>
              </a:rPr>
              <a:t>Scan to leave a comment</a:t>
            </a:r>
          </a:p>
        </p:txBody>
      </p:sp>
      <p:pic>
        <p:nvPicPr>
          <p:cNvPr id="5" name="Picture 4" descr="A qr code on a white background">
            <a:extLst>
              <a:ext uri="{FF2B5EF4-FFF2-40B4-BE49-F238E27FC236}">
                <a16:creationId xmlns:a16="http://schemas.microsoft.com/office/drawing/2014/main" id="{B5C41944-7BFA-23E8-97E8-7D6F64D3AF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3" y="1614713"/>
            <a:ext cx="4138195" cy="4089401"/>
          </a:xfrm>
          <a:prstGeom prst="rect">
            <a:avLst/>
          </a:prstGeom>
          <a:gradFill flip="none" rotWithShape="1">
            <a:gsLst>
              <a:gs pos="0">
                <a:srgbClr val="25408F">
                  <a:tint val="66000"/>
                  <a:satMod val="160000"/>
                </a:srgbClr>
              </a:gs>
              <a:gs pos="50000">
                <a:srgbClr val="25408F">
                  <a:tint val="44500"/>
                  <a:satMod val="160000"/>
                </a:srgbClr>
              </a:gs>
              <a:gs pos="100000">
                <a:srgbClr val="25408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42797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36EF1-FBAD-DE15-D8DD-0CB3402D8B65}"/>
              </a:ext>
            </a:extLst>
          </p:cNvPr>
          <p:cNvSpPr txBox="1"/>
          <p:nvPr/>
        </p:nvSpPr>
        <p:spPr>
          <a:xfrm>
            <a:off x="888572" y="1192925"/>
            <a:ext cx="10649378" cy="3953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Purpose and Need 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Environmental impacts review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Proposed solution 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Ways to contact us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Project Team available for question and answers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5B201-9B69-7A6B-8370-BEF6434155A4}"/>
              </a:ext>
            </a:extLst>
          </p:cNvPr>
          <p:cNvSpPr txBox="1"/>
          <p:nvPr/>
        </p:nvSpPr>
        <p:spPr>
          <a:xfrm>
            <a:off x="254000" y="118179"/>
            <a:ext cx="1193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Topics We Will Cover</a:t>
            </a:r>
          </a:p>
        </p:txBody>
      </p:sp>
    </p:spTree>
    <p:extLst>
      <p:ext uri="{BB962C8B-B14F-4D97-AF65-F5344CB8AC3E}">
        <p14:creationId xmlns:p14="http://schemas.microsoft.com/office/powerpoint/2010/main" val="22649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Stay Informed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197F5-E294-78C6-3B72-B39A58807EE7}"/>
              </a:ext>
            </a:extLst>
          </p:cNvPr>
          <p:cNvSpPr txBox="1">
            <a:spLocks/>
          </p:cNvSpPr>
          <p:nvPr/>
        </p:nvSpPr>
        <p:spPr>
          <a:xfrm>
            <a:off x="12602" y="5261442"/>
            <a:ext cx="3692769" cy="93776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 dirty="0">
                <a:latin typeface="+mn-lt"/>
              </a:rPr>
              <a:t>@INDOTEast on Facebook &amp; Twitter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2AC4D5-6D7F-CEFC-6CF0-7FE752152A5A}"/>
              </a:ext>
            </a:extLst>
          </p:cNvPr>
          <p:cNvSpPr txBox="1">
            <a:spLocks/>
          </p:cNvSpPr>
          <p:nvPr/>
        </p:nvSpPr>
        <p:spPr>
          <a:xfrm>
            <a:off x="8384932" y="5278346"/>
            <a:ext cx="3692769" cy="49236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 dirty="0">
                <a:latin typeface="+mn-lt"/>
              </a:rPr>
              <a:t>511in.org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14F578-5635-EB88-C87E-F75B0A4E1075}"/>
              </a:ext>
            </a:extLst>
          </p:cNvPr>
          <p:cNvSpPr txBox="1">
            <a:spLocks/>
          </p:cNvSpPr>
          <p:nvPr/>
        </p:nvSpPr>
        <p:spPr>
          <a:xfrm>
            <a:off x="3919339" y="5170587"/>
            <a:ext cx="4251625" cy="70788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 dirty="0">
                <a:latin typeface="+mn-lt"/>
              </a:rPr>
              <a:t>Email &amp; Text Alerts </a:t>
            </a:r>
            <a:endParaRPr lang="en-US" sz="3200" dirty="0">
              <a:highlight>
                <a:srgbClr val="FFFF66"/>
              </a:highlight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D942B-4F72-FFD6-AFB8-FBA29723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5" t="10188" r="10105"/>
          <a:stretch/>
        </p:blipFill>
        <p:spPr>
          <a:xfrm>
            <a:off x="562708" y="1422369"/>
            <a:ext cx="2485546" cy="3349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87C0CA-15BF-9393-79F9-AD1C6265C6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0"/>
          <a:stretch>
            <a:fillRect/>
          </a:stretch>
        </p:blipFill>
        <p:spPr>
          <a:xfrm>
            <a:off x="8483599" y="1504471"/>
            <a:ext cx="3370115" cy="296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E1F75-8036-E594-1956-1254A5106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672" y="1333469"/>
            <a:ext cx="3345209" cy="31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36EF1-FBAD-DE15-D8DD-0CB3402D8B65}"/>
              </a:ext>
            </a:extLst>
          </p:cNvPr>
          <p:cNvSpPr txBox="1"/>
          <p:nvPr/>
        </p:nvSpPr>
        <p:spPr>
          <a:xfrm>
            <a:off x="674914" y="1868598"/>
            <a:ext cx="9964058" cy="230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Aerial illustration of proposed improvements 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Talk with project team members and ask questions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Provide comments using paper forms or digital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24435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36EF1-FBAD-DE15-D8DD-0CB3402D8B65}"/>
              </a:ext>
            </a:extLst>
          </p:cNvPr>
          <p:cNvSpPr txBox="1"/>
          <p:nvPr/>
        </p:nvSpPr>
        <p:spPr>
          <a:xfrm>
            <a:off x="200526" y="1409544"/>
            <a:ext cx="10611853" cy="28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Aerial illustration of proposed improvements 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Existing conditions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Project fact sheet and comment form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Project team is available for question and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254000" y="118179"/>
            <a:ext cx="1193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Materials Available </a:t>
            </a:r>
          </a:p>
        </p:txBody>
      </p:sp>
    </p:spTree>
    <p:extLst>
      <p:ext uri="{BB962C8B-B14F-4D97-AF65-F5344CB8AC3E}">
        <p14:creationId xmlns:p14="http://schemas.microsoft.com/office/powerpoint/2010/main" val="7973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36EF1-FBAD-DE15-D8DD-0CB3402D8B65}"/>
              </a:ext>
            </a:extLst>
          </p:cNvPr>
          <p:cNvSpPr txBox="1"/>
          <p:nvPr/>
        </p:nvSpPr>
        <p:spPr>
          <a:xfrm>
            <a:off x="267606" y="1009682"/>
            <a:ext cx="7762876" cy="500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0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INDOT Greenfield District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Maggie Elsbury, Project Manager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Jordan Yaney, Public Relations Director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30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Lochner Consulting Team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Adam Higgins, Design Manager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Jon Sherrick, Design Lead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Lisa Vale, Environmental Manager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Marie Jaffe, Public Involvement Specialist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1718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National Environmental Policy Act (NEPA)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291556" y="1108249"/>
            <a:ext cx="1171149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Environmental analysis and documentation is required for all federally-funded projects</a:t>
            </a:r>
          </a:p>
          <a:p>
            <a:pPr marL="1485919" lvl="2" indent="-571507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Evaluates alternatives, including “no build”</a:t>
            </a:r>
          </a:p>
          <a:p>
            <a:pPr marL="1485919" lvl="2" indent="-571507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Considers and addresses public comments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Incorporates socio-economic and ecological considerations in the decision-making process</a:t>
            </a:r>
          </a:p>
          <a:p>
            <a:pPr marL="1485919" lvl="2" indent="-571507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What are the impacts?</a:t>
            </a:r>
          </a:p>
          <a:p>
            <a:pPr marL="1485919" lvl="2" indent="-571507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How can they be avoided or mitigated?</a:t>
            </a:r>
          </a:p>
        </p:txBody>
      </p:sp>
    </p:spTree>
    <p:extLst>
      <p:ext uri="{BB962C8B-B14F-4D97-AF65-F5344CB8AC3E}">
        <p14:creationId xmlns:p14="http://schemas.microsoft.com/office/powerpoint/2010/main" val="2672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5D869-20D6-9765-79E3-228E899AE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A2BF2B-F678-8391-F0A5-AB65A07A024E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F60"/>
                </a:solidFill>
              </a:rPr>
              <a:t>National Environmental Policy Act (NEPA)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B5BA6-22E9-486C-8596-71FD29551E6D}"/>
              </a:ext>
            </a:extLst>
          </p:cNvPr>
          <p:cNvSpPr txBox="1"/>
          <p:nvPr/>
        </p:nvSpPr>
        <p:spPr>
          <a:xfrm>
            <a:off x="291556" y="1108249"/>
            <a:ext cx="1171149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Environmental Impacts 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No wetland or waterways on the project 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No right-of-way property anticipated 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No tree clearing 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No historic concerns 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Permanent traffic alteration anticipated </a:t>
            </a:r>
            <a:endParaRPr lang="en-US" sz="2800" dirty="0">
              <a:solidFill>
                <a:srgbClr val="002060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FE84A-E191-8D2C-F43A-607B3867D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3EA70-C305-BA5B-53B4-DA77F1609378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Existing Conditions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7B0FB4-F5D8-6FFF-84D5-C0C1F5E1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5357" r="11659" b="13005"/>
          <a:stretch>
            <a:fillRect/>
          </a:stretch>
        </p:blipFill>
        <p:spPr bwMode="auto">
          <a:xfrm>
            <a:off x="3882708" y="876300"/>
            <a:ext cx="4088284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82FF2C-011A-1C33-B733-BE5A592D8CF4}"/>
              </a:ext>
            </a:extLst>
          </p:cNvPr>
          <p:cNvSpPr txBox="1"/>
          <p:nvPr/>
        </p:nvSpPr>
        <p:spPr>
          <a:xfrm rot="3625745">
            <a:off x="5948310" y="5151725"/>
            <a:ext cx="1398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S.R.9/</a:t>
            </a:r>
            <a:r>
              <a:rPr lang="en-US" sz="1000" dirty="0" err="1">
                <a:solidFill>
                  <a:schemeClr val="bg1"/>
                </a:solidFill>
              </a:rPr>
              <a:t>Scatterfield</a:t>
            </a:r>
            <a:r>
              <a:rPr lang="en-US" sz="1000" dirty="0">
                <a:solidFill>
                  <a:schemeClr val="bg1"/>
                </a:solidFill>
              </a:rPr>
              <a:t> Rd.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1E37BE-B116-A59A-964F-1DB2F8CE79EB}"/>
              </a:ext>
            </a:extLst>
          </p:cNvPr>
          <p:cNvSpPr txBox="1"/>
          <p:nvPr/>
        </p:nvSpPr>
        <p:spPr>
          <a:xfrm rot="17619923">
            <a:off x="4256180" y="4717912"/>
            <a:ext cx="1398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Broadway 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43008-FEE3-DA2C-DB46-61995AD340DB}"/>
              </a:ext>
            </a:extLst>
          </p:cNvPr>
          <p:cNvSpPr txBox="1"/>
          <p:nvPr/>
        </p:nvSpPr>
        <p:spPr>
          <a:xfrm>
            <a:off x="5396935" y="6438895"/>
            <a:ext cx="1398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Hartman Rd.</a:t>
            </a:r>
          </a:p>
        </p:txBody>
      </p:sp>
    </p:spTree>
    <p:extLst>
      <p:ext uri="{BB962C8B-B14F-4D97-AF65-F5344CB8AC3E}">
        <p14:creationId xmlns:p14="http://schemas.microsoft.com/office/powerpoint/2010/main" val="23188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E5AE2-16F2-8259-DA0E-5AB1F02D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C98EB5-D6A8-EC87-0A73-23B3AEC37C33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Purpose and Need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57B83-DE28-F88E-A1EA-03D981E29D1F}"/>
              </a:ext>
            </a:extLst>
          </p:cNvPr>
          <p:cNvSpPr txBox="1"/>
          <p:nvPr/>
        </p:nvSpPr>
        <p:spPr>
          <a:xfrm>
            <a:off x="466453" y="2233508"/>
            <a:ext cx="10789920" cy="103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i="1" kern="100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</a:t>
            </a:r>
            <a:r>
              <a:rPr lang="en-US" b="1" i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intersection improvement project is needed due to the high number of crashes, specifically right angle (T-bone) crashes. The purpose of this project is to improve safety while maintaining traffic mobility at the intersection.</a:t>
            </a:r>
            <a:r>
              <a:rPr lang="en-US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2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47188-4760-AD89-4408-C3C92654A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ED825B-586A-6352-E13D-4A4D382C78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Purpose and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42211-77AC-A653-63CF-982C864F0DFC}"/>
              </a:ext>
            </a:extLst>
          </p:cNvPr>
          <p:cNvSpPr txBox="1"/>
          <p:nvPr/>
        </p:nvSpPr>
        <p:spPr>
          <a:xfrm>
            <a:off x="194126" y="1690062"/>
            <a:ext cx="57397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Current traffic movement causing backups 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Reduce congestion at intersection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Addressing serious right angle T-bone collisions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FBA81B-7160-EBDB-6C65-E06E78B04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04" y="1503193"/>
            <a:ext cx="5238734" cy="38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2F722A07-29CF-4167-BBAE-539D3C7FD18C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45DC57B1-4452-4196-9389-CC71171F7E60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BC745019-3EEB-4DBF-8BB1-C52D7F509A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984c58-bf28-476c-867d-1e8b1ede739d" xsi:nil="true"/>
    <lcf76f155ced4ddcb4097134ff3c332f xmlns="3cc0541f-1247-4d45-8ce1-8224fd0566f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12CBFCD29024E819FD045922278B2" ma:contentTypeVersion="12" ma:contentTypeDescription="Create a new document." ma:contentTypeScope="" ma:versionID="522de8be1d1b020264d1f6dea654657a">
  <xsd:schema xmlns:xsd="http://www.w3.org/2001/XMLSchema" xmlns:xs="http://www.w3.org/2001/XMLSchema" xmlns:p="http://schemas.microsoft.com/office/2006/metadata/properties" xmlns:ns2="3cc0541f-1247-4d45-8ce1-8224fd0566f6" xmlns:ns3="12984c58-bf28-476c-867d-1e8b1ede739d" targetNamespace="http://schemas.microsoft.com/office/2006/metadata/properties" ma:root="true" ma:fieldsID="8149b0be5324f8b5dfde6103106fae29" ns2:_="" ns3:_="">
    <xsd:import namespace="3cc0541f-1247-4d45-8ce1-8224fd0566f6"/>
    <xsd:import namespace="12984c58-bf28-476c-867d-1e8b1ede7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0541f-1247-4d45-8ce1-8224fd056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84c58-bf28-476c-867d-1e8b1ede73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80a5eb4-4434-46dd-8924-2b804ef491c7}" ma:internalName="TaxCatchAll" ma:showField="CatchAllData" ma:web="12984c58-bf28-476c-867d-1e8b1ede7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C4AC6-5B11-47E5-B934-3C8617943E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F02EF8-857D-4AC9-A177-2AF336F7F1A1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6b1a8390-2596-43ec-bc2e-74aef3db77a2"/>
    <ds:schemaRef ds:uri="http://www.w3.org/XML/1998/namespace"/>
    <ds:schemaRef ds:uri="12984c58-bf28-476c-867d-1e8b1ede739d"/>
    <ds:schemaRef ds:uri="3cc0541f-1247-4d45-8ce1-8224fd0566f6"/>
  </ds:schemaRefs>
</ds:datastoreItem>
</file>

<file path=customXml/itemProps3.xml><?xml version="1.0" encoding="utf-8"?>
<ds:datastoreItem xmlns:ds="http://schemas.openxmlformats.org/officeDocument/2006/customXml" ds:itemID="{B9DB5AA9-B7DB-417E-BF93-84E205476C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0541f-1247-4d45-8ce1-8224fd0566f6"/>
    <ds:schemaRef ds:uri="12984c58-bf28-476c-867d-1e8b1ede7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911</TotalTime>
  <Words>723</Words>
  <Application>Microsoft Office PowerPoint</Application>
  <PresentationFormat>Widescreen</PresentationFormat>
  <Paragraphs>134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INDOT Theme</vt:lpstr>
      <vt:lpstr>1_Title Slide</vt:lpstr>
      <vt:lpstr>2_Blank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Summary</dc:title>
  <dc:creator>Stroebel, Samantha</dc:creator>
  <cp:lastModifiedBy>Jaffe, Marie</cp:lastModifiedBy>
  <cp:revision>48</cp:revision>
  <dcterms:created xsi:type="dcterms:W3CDTF">2021-06-02T13:08:21Z</dcterms:created>
  <dcterms:modified xsi:type="dcterms:W3CDTF">2025-11-17T16:54:18Z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0x0101005F612CBFCD29024E819FD045922278B2</vt:lpwstr>
  </property>
</Properties>
</file>