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65" r:id="rId4"/>
    <p:sldId id="266" r:id="rId5"/>
    <p:sldId id="267" r:id="rId6"/>
    <p:sldId id="269" r:id="rId7"/>
    <p:sldId id="270" r:id="rId8"/>
    <p:sldId id="271" r:id="rId9"/>
    <p:sldId id="272" r:id="rId10"/>
    <p:sldId id="273" r:id="rId11"/>
    <p:sldId id="274" r:id="rId12"/>
    <p:sldId id="291" r:id="rId13"/>
    <p:sldId id="275" r:id="rId14"/>
    <p:sldId id="292" r:id="rId15"/>
    <p:sldId id="276" r:id="rId16"/>
    <p:sldId id="277" r:id="rId17"/>
    <p:sldId id="278" r:id="rId18"/>
    <p:sldId id="297" r:id="rId19"/>
    <p:sldId id="290" r:id="rId20"/>
    <p:sldId id="295" r:id="rId21"/>
    <p:sldId id="282" r:id="rId22"/>
    <p:sldId id="280" r:id="rId23"/>
    <p:sldId id="289" r:id="rId24"/>
    <p:sldId id="296" r:id="rId25"/>
    <p:sldId id="293" r:id="rId26"/>
    <p:sldId id="284" r:id="rId27"/>
    <p:sldId id="285" r:id="rId28"/>
    <p:sldId id="286" r:id="rId29"/>
    <p:sldId id="2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3B5C"/>
    <a:srgbClr val="E0D9C7"/>
    <a:srgbClr val="614F25"/>
    <a:srgbClr val="7BAFD4"/>
    <a:srgbClr val="C65911"/>
    <a:srgbClr val="ED7D31"/>
    <a:srgbClr val="999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91" autoAdjust="0"/>
    <p:restoredTop sz="94639" autoAdjust="0"/>
  </p:normalViewPr>
  <p:slideViewPr>
    <p:cSldViewPr snapToGrid="0">
      <p:cViewPr varScale="1">
        <p:scale>
          <a:sx n="99" d="100"/>
          <a:sy n="99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88907-7F08-4C24-BDE9-5EB7B2D488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E6E68B-B988-4F74-82A0-D95738951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857ED-8038-4F5E-9E83-530A3D7F5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AB70B-8D8E-4693-AF29-7B5D7B37A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18E95-1D06-458B-BB08-34FC836C1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4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75837-82F3-4EF5-9630-830BF17D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6B0043-948A-4718-BC99-F08FF4E60D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E72639-FFBE-41E4-86D7-895EE3D6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E74BC-9340-4D4C-96C7-32B6F51A8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6E489-D870-4938-8333-2D5D0DCDA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13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0FA5B9-E1CA-4636-AAF6-361BD90C9C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27EC8-5D92-4589-8849-C88FD8AF33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B35DAE-C5E6-4501-936D-7064F9630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B0E12-2E3F-44B0-96BE-4D78CB6B6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3D98E-C9AC-41BB-B8BA-2EFBD41DE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5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E9EC3-A8B7-4570-898C-79285AE53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3DA9-F3B1-47AD-95FB-9109017F6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B98361-5539-4B72-8366-C05CBF0D8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6F846-55EC-4E2E-84B9-6CC7B20E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6E5793-56B8-4A3B-B985-6CA3C2031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4D938-52D6-4913-8FA6-926DCCF73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D3FB1-D350-4C9B-BD9E-D3E04D501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9DE00-7B7C-493C-B6DF-3050FF589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5AF80-5AA9-4E35-9492-FE0AE589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B3D99-CCAA-466B-85DE-99804F607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926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18AC1-0F04-41B1-83F3-9E279AC8B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426E7-76F2-44C3-B718-AE202C90DD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74F0E-A310-45D8-B6B3-03B9455BF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4AACE-093A-42E0-AF14-A6BE0DD1B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A8217E-146D-4396-9A56-BE43DD555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C154A-FA34-4C80-9F11-54786591A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640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03DC1-E1AF-45AE-ADA9-71EDE32EB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7B828-05D3-4DA0-83AE-C8356E9BA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641A2D-01AC-4C18-AC83-36DCC1709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FAF307-6820-4BAE-97D0-03C141730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C9AF5-E7EB-4323-8BA6-4E40F96EF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4EA8A9-3E12-4F35-9AF7-C86FDCC5A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9214DB-6415-4A1E-B006-585B19661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21F12C-7551-4E91-B5B1-22AE0CCE0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040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3DF85-61B0-459E-8243-F43F75EC0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39F1F0-123A-4538-B85B-EECB68B04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7C209E-D58B-46D7-AB85-B1650C384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C5D985-B01B-4A73-97D9-619C2087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562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CDA4FA-810C-4A98-9FE4-2D66E0E26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575E51-C9B4-4F5A-A922-08D9456E5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AE1491-B147-4326-9D9C-E4CBC21E7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533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20A92-E497-44BE-B819-1728DB96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A84A1-D7F3-44F3-B53C-A5D03E87B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E9C722-F42A-467E-8E5F-EB90DB273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C1F6E-C8B7-4563-81C9-AC805164B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C835EE-11E1-4408-A32E-16D2B1888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C096FF-5D50-422A-9C64-560826B0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39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16563-CE82-4E17-B092-A197C64C1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6AD3BA-6396-42CD-9051-B9B643AFC1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DBE2A3-5A60-4B18-9701-EC0923F8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F31FF-B3E3-452C-AA4E-9260DB90E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5F554E-4DC2-49AB-93F5-DF837785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160125-5641-44AA-AFF9-E64D7C276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89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63493DB-F64A-45AD-B81D-B7AF9487C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BACFE-E647-4EE5-9942-399EB39300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A1BBA-E7B8-43CE-A3AA-3A40AC6B9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F479D8-50D6-45FE-9E7A-82F2EEEC30B7}" type="datetimeFigureOut">
              <a:rPr lang="en-US" smtClean="0"/>
              <a:t>2/1/2023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BD731-B2C2-45B0-AB4D-2EDB56D61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16C95-CF65-491D-BACA-B50AC3A9E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5F2B7-F3CA-49A7-B4F3-4118AF6B9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531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safety.fhwa.dot.gov/intersection/innovative/roundabout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R.Webb@GAIConsultant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grylewcz@indot.in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R.Webb@GAIConsultants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grylewcz@indot.in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US 6 at US 421 East Junction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Intersection Improvement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Near Town of Westville, LaPorte County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 1702989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Wednesday, February 15, 2023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5:00 pm CST Open House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6:00 pm CST Hearing Presentation</a:t>
            </a:r>
          </a:p>
          <a:p>
            <a:pPr marL="0" indent="0" algn="ctr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Westville Middle/Senior High School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9E4F8-98B0-9D9D-BA35-9422500EA2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3920" y="5757890"/>
            <a:ext cx="1828800" cy="592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4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8DB358A-D6E8-385D-684A-C39335111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163" b="20905"/>
          <a:stretch/>
        </p:blipFill>
        <p:spPr>
          <a:xfrm>
            <a:off x="3982115" y="1757362"/>
            <a:ext cx="4510614" cy="4576356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60982-840D-EDB3-D7CA-4B6D7FB94467}"/>
              </a:ext>
            </a:extLst>
          </p:cNvPr>
          <p:cNvSpPr txBox="1"/>
          <p:nvPr/>
        </p:nvSpPr>
        <p:spPr>
          <a:xfrm>
            <a:off x="578141" y="1305318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Environmental Document Levels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68982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D27F11D-2258-548E-448D-BD257ADAA58F}"/>
              </a:ext>
            </a:extLst>
          </p:cNvPr>
          <p:cNvSpPr txBox="1"/>
          <p:nvPr/>
        </p:nvSpPr>
        <p:spPr>
          <a:xfrm>
            <a:off x="838200" y="14287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 Development</a:t>
            </a:r>
            <a:endParaRPr lang="en-US" b="1" dirty="0"/>
          </a:p>
        </p:txBody>
      </p:sp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B81AAD96-78DF-7FE1-F9DA-91E53CDA77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0" y="2118496"/>
            <a:ext cx="10751819" cy="3633260"/>
          </a:xfrm>
        </p:spPr>
      </p:pic>
    </p:spTree>
    <p:extLst>
      <p:ext uri="{BB962C8B-B14F-4D97-AF65-F5344CB8AC3E}">
        <p14:creationId xmlns:p14="http://schemas.microsoft.com/office/powerpoint/2010/main" val="3578022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980" y="293159"/>
            <a:ext cx="6685722" cy="1325563"/>
          </a:xfrm>
        </p:spPr>
        <p:txBody>
          <a:bodyPr/>
          <a:lstStyle/>
          <a:p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22" y="1977617"/>
            <a:ext cx="6076747" cy="4351338"/>
          </a:xfrm>
        </p:spPr>
        <p:txBody>
          <a:bodyPr>
            <a:normAutofit/>
          </a:bodyPr>
          <a:lstStyle/>
          <a:p>
            <a:r>
              <a:rPr lang="en-US" dirty="0"/>
              <a:t>U.S. Department of Transportation </a:t>
            </a:r>
            <a:br>
              <a:rPr lang="en-US" dirty="0"/>
            </a:br>
            <a:r>
              <a:rPr lang="en-US" dirty="0"/>
              <a:t>Federal Highway Administration</a:t>
            </a:r>
            <a:br>
              <a:rPr lang="en-US" dirty="0"/>
            </a:br>
            <a:r>
              <a:rPr lang="en-US" dirty="0"/>
              <a:t>Publication No. FHWA – HEP-05-030 </a:t>
            </a:r>
            <a:br>
              <a:rPr lang="en-US" dirty="0"/>
            </a:br>
            <a:r>
              <a:rPr lang="en-US" dirty="0"/>
              <a:t>“Acquisition – Acquiring Real Property</a:t>
            </a:r>
            <a:br>
              <a:rPr lang="en-US" dirty="0"/>
            </a:br>
            <a:r>
              <a:rPr lang="en-US" dirty="0"/>
              <a:t> for Federal and Federal-Aid Programs</a:t>
            </a:r>
            <a:br>
              <a:rPr lang="en-US" dirty="0"/>
            </a:br>
            <a:r>
              <a:rPr lang="en-US" dirty="0"/>
              <a:t> and Projects”.</a:t>
            </a:r>
          </a:p>
          <a:p>
            <a:r>
              <a:rPr lang="en-US" dirty="0"/>
              <a:t>Describes the process to determine the fair market value of the land to be acquired. Written offers are presented. When possession changes hands, etc.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4C04E-5B96-15F0-F6BD-F2EEDC7406F7}"/>
              </a:ext>
            </a:extLst>
          </p:cNvPr>
          <p:cNvSpPr txBox="1"/>
          <p:nvPr/>
        </p:nvSpPr>
        <p:spPr>
          <a:xfrm>
            <a:off x="986970" y="1509487"/>
            <a:ext cx="59080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of Way Acquisition Process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C562A1D-DD87-7094-6AC0-ED8E2E416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139" y="1784837"/>
            <a:ext cx="2495828" cy="389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1130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817"/>
            <a:ext cx="3629297" cy="75887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947E2-C31F-BCA0-2BA8-BA4FB13F4BD1}"/>
              </a:ext>
            </a:extLst>
          </p:cNvPr>
          <p:cNvSpPr txBox="1"/>
          <p:nvPr/>
        </p:nvSpPr>
        <p:spPr>
          <a:xfrm>
            <a:off x="960120" y="3530144"/>
            <a:ext cx="4848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Existing Intersection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1DF27D-C2CE-3736-BF2B-557CD32D54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1203" y="483606"/>
            <a:ext cx="3793826" cy="588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343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1611"/>
            <a:ext cx="10515600" cy="4405351"/>
          </a:xfrm>
        </p:spPr>
        <p:txBody>
          <a:bodyPr>
            <a:normAutofit fontScale="92500"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Build Alternative would not address the purpose and need of the project.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Four-Way Stop Control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Crash history indicates west bound traffic does not stop for existing stop sign.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 signs, rumble stripes, overhead flasher have all failed to get drivers’ attention.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All-Way stop control is recommended when all approaches have similar volumes.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Traffic Signal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None of the nine signal warrants were satisfied at this location.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Roundabout – preferred alternative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Crash frequency and severity would be reduced with lower approach speeds.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Rear end crashes would be fewer with reduced Queue lengths from improve flow.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All Other Alternatives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Remaining alternatives considered were either infeasible or imprudent.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BE8A2-3AAF-4E0A-BAF0-415E9CE8976E}"/>
              </a:ext>
            </a:extLst>
          </p:cNvPr>
          <p:cNvSpPr txBox="1"/>
          <p:nvPr/>
        </p:nvSpPr>
        <p:spPr>
          <a:xfrm>
            <a:off x="838200" y="1252537"/>
            <a:ext cx="6729125" cy="51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Alternatives for Intersection Improvement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0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5647"/>
            <a:ext cx="4503726" cy="4248071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One-way circular intersection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Traffic flows counter-clockwise around a center island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Yield at entrance to vehicles on the circulating roadway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Parking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“activity” in center island*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*Center island will be used for oversized vehicles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D6F3-7790-1DF3-AAAD-474B13F37728}"/>
              </a:ext>
            </a:extLst>
          </p:cNvPr>
          <p:cNvSpPr txBox="1"/>
          <p:nvPr/>
        </p:nvSpPr>
        <p:spPr>
          <a:xfrm>
            <a:off x="838200" y="1562427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Roundabout – INDOT Preferred Alternative</a:t>
            </a:r>
            <a:endParaRPr lang="en-US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B7ABD5-F56D-B035-81D6-328ACCDA19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926" y="2127680"/>
            <a:ext cx="4232298" cy="4095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89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322"/>
            <a:ext cx="8605838" cy="41813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DOT Federal Highway Administration Statistics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Traditional intersections account for: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45% of all crashes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33% of all traffic fatalities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Compared to traditional intersections, roundabouts: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fatalities and injuries by 82%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 total crashes by 44%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Require vehicles to travel at lower speeds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information:</a:t>
            </a: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http://safety.fhwa.dot.gov/intersection/innovative/roundabouts/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D6F3-7790-1DF3-AAAD-474B13F37728}"/>
              </a:ext>
            </a:extLst>
          </p:cNvPr>
          <p:cNvSpPr txBox="1"/>
          <p:nvPr/>
        </p:nvSpPr>
        <p:spPr>
          <a:xfrm>
            <a:off x="838200" y="1562427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Roundabouts Enhance Safety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0B3A2A-4C19-4058-562F-26B20D0EF731}"/>
              </a:ext>
            </a:extLst>
          </p:cNvPr>
          <p:cNvSpPr txBox="1"/>
          <p:nvPr/>
        </p:nvSpPr>
        <p:spPr>
          <a:xfrm>
            <a:off x="7950438" y="2603050"/>
            <a:ext cx="33042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Collisions at traditional intersections are severe because of: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High speeds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Angle of impact</a:t>
            </a:r>
          </a:p>
        </p:txBody>
      </p:sp>
    </p:spTree>
    <p:extLst>
      <p:ext uri="{BB962C8B-B14F-4D97-AF65-F5344CB8AC3E}">
        <p14:creationId xmlns:p14="http://schemas.microsoft.com/office/powerpoint/2010/main" val="8624913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AED6F8D-8467-72D7-2820-133D7B1B25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338" y="3961296"/>
            <a:ext cx="4277322" cy="2076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52322"/>
            <a:ext cx="8605838" cy="4181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Conflict points are dramatically reduced because all vehicles travel in the same direction.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Enhances Safety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Roundabouts reduce the number of potential collision points within an intersection.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75% fewer conflict points than a four-way intersections.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Slower vehicle speeds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Reduces the severity of crashes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Efficient traffic flow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Reduces need for turn lanes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Improves traffic flow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Community benefits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Reduced congestion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Aesthetically pleasing landscaping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ED6F3-7790-1DF3-AAAD-474B13F37728}"/>
              </a:ext>
            </a:extLst>
          </p:cNvPr>
          <p:cNvSpPr txBox="1"/>
          <p:nvPr/>
        </p:nvSpPr>
        <p:spPr>
          <a:xfrm>
            <a:off x="838200" y="1562427"/>
            <a:ext cx="6619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Roundabouts Enhance Safety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799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0216C1E3-BA82-8568-3B51-35097AE3E8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95448" y="1418302"/>
            <a:ext cx="4690624" cy="495171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763" y="558492"/>
            <a:ext cx="6502471" cy="859810"/>
          </a:xfrm>
          <a:noFill/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9DB7BB2-8812-9DC1-1F17-2AFD43C67443}"/>
              </a:ext>
            </a:extLst>
          </p:cNvPr>
          <p:cNvSpPr txBox="1"/>
          <p:nvPr/>
        </p:nvSpPr>
        <p:spPr>
          <a:xfrm>
            <a:off x="914400" y="1252537"/>
            <a:ext cx="428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Roundabout Operation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68AEFB-EBC0-4A35-0FB7-203630F304D3}"/>
              </a:ext>
            </a:extLst>
          </p:cNvPr>
          <p:cNvSpPr txBox="1"/>
          <p:nvPr/>
        </p:nvSpPr>
        <p:spPr>
          <a:xfrm>
            <a:off x="914400" y="1824037"/>
            <a:ext cx="42810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All approaches will operate at a Level of Service A in the design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This is the highest level of operation based on the Highway Capacity Manual analysis for roundabouts.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It represents a less than 10 second per vehicle average delay when entering the intersection.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3893A9-ABC9-84D8-35CC-BD7B94EC50E6}"/>
              </a:ext>
            </a:extLst>
          </p:cNvPr>
          <p:cNvSpPr txBox="1"/>
          <p:nvPr/>
        </p:nvSpPr>
        <p:spPr>
          <a:xfrm>
            <a:off x="5276989" y="4441922"/>
            <a:ext cx="100739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700" dirty="0"/>
              <a:t>CR  West 600 South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005522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1817"/>
            <a:ext cx="3629297" cy="758871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4A947E2-C31F-BCA0-2BA8-BA4FB13F4BD1}"/>
              </a:ext>
            </a:extLst>
          </p:cNvPr>
          <p:cNvSpPr txBox="1"/>
          <p:nvPr/>
        </p:nvSpPr>
        <p:spPr>
          <a:xfrm>
            <a:off x="646097" y="2190705"/>
            <a:ext cx="2220402" cy="1409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Proposed Roundabout Layout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09F2CD5-4E03-E14E-B606-9AB2CB746F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697" y="474519"/>
            <a:ext cx="3833903" cy="58598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73D9FBF-EEDC-31FD-61B3-7D454FAD3B1A}"/>
              </a:ext>
            </a:extLst>
          </p:cNvPr>
          <p:cNvSpPr txBox="1"/>
          <p:nvPr/>
        </p:nvSpPr>
        <p:spPr>
          <a:xfrm>
            <a:off x="5509923" y="2942388"/>
            <a:ext cx="982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3333CC"/>
                </a:solidFill>
              </a:rPr>
              <a:t>0.053 acres Proposed R/W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E6D8AA-5FC3-89DB-B1D5-73B6B605F1FC}"/>
              </a:ext>
            </a:extLst>
          </p:cNvPr>
          <p:cNvCxnSpPr>
            <a:cxnSpLocks/>
          </p:cNvCxnSpPr>
          <p:nvPr/>
        </p:nvCxnSpPr>
        <p:spPr>
          <a:xfrm>
            <a:off x="6370983" y="3224119"/>
            <a:ext cx="216039" cy="165830"/>
          </a:xfrm>
          <a:prstGeom prst="straightConnector1">
            <a:avLst/>
          </a:prstGeom>
          <a:ln>
            <a:solidFill>
              <a:srgbClr val="33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77E6939-3B80-DBC8-8416-DD2C745790AD}"/>
              </a:ext>
            </a:extLst>
          </p:cNvPr>
          <p:cNvSpPr txBox="1"/>
          <p:nvPr/>
        </p:nvSpPr>
        <p:spPr>
          <a:xfrm>
            <a:off x="601981" y="3600309"/>
            <a:ext cx="490794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0.053 acres of Right of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Reuses some lighting, new lights are added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Orange areas are oversized vehicle apron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Minor impact to wetland in NE corner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Cost Estimate is $2.5 million </a:t>
            </a:r>
          </a:p>
        </p:txBody>
      </p:sp>
    </p:spTree>
    <p:extLst>
      <p:ext uri="{BB962C8B-B14F-4D97-AF65-F5344CB8AC3E}">
        <p14:creationId xmlns:p14="http://schemas.microsoft.com/office/powerpoint/2010/main" val="1357708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Purpose of Hearing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Hearing format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Sign-In Table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Informational Handouts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to Participate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Submitting written comments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display area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8390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3360982-840D-EDB3-D7CA-4B6D7FB94467}"/>
              </a:ext>
            </a:extLst>
          </p:cNvPr>
          <p:cNvSpPr txBox="1"/>
          <p:nvPr/>
        </p:nvSpPr>
        <p:spPr>
          <a:xfrm>
            <a:off x="578141" y="1305318"/>
            <a:ext cx="6778002" cy="51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prstClr val="black"/>
                </a:solidFill>
                <a:latin typeface="Calibri" panose="020F0502020204030204"/>
              </a:rPr>
              <a:t>Central Island Appearance and Maintenance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8E2779E-4E5C-AE58-FFDF-649F7EB22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Proposed to use Geocell reinforcement under turf for Oversized Vehicle Apron in island and outside </a:t>
            </a:r>
            <a:r>
              <a:rPr lang="en-US" dirty="0" err="1"/>
              <a:t>curbline</a:t>
            </a:r>
            <a:r>
              <a:rPr lang="en-US" dirty="0"/>
              <a:t>.</a:t>
            </a:r>
          </a:p>
          <a:p>
            <a:r>
              <a:rPr lang="en-US" dirty="0"/>
              <a:t>Would have grass that would be mowed.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66DA498-D538-775C-F8D7-E516491E90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225" y="3162647"/>
            <a:ext cx="6057834" cy="304765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6B10B09-09F3-C701-DA00-AB7005934E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8482" y="5865674"/>
            <a:ext cx="2343477" cy="409632"/>
          </a:xfrm>
          <a:prstGeom prst="rect">
            <a:avLst/>
          </a:prstGeom>
        </p:spPr>
      </p:pic>
      <p:pic>
        <p:nvPicPr>
          <p:cNvPr id="20" name="Picture 19" descr="A picture containing sky, tree, outdoor&#10;&#10;Description automatically generated">
            <a:extLst>
              <a:ext uri="{FF2B5EF4-FFF2-40B4-BE49-F238E27FC236}">
                <a16:creationId xmlns:a16="http://schemas.microsoft.com/office/drawing/2014/main" id="{568EF0D1-8BB6-9556-8F85-1DDADCF239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818" y="2697555"/>
            <a:ext cx="4194412" cy="31458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D06D2FE-BBA8-AC30-6E84-0DC1725A47E6}"/>
              </a:ext>
            </a:extLst>
          </p:cNvPr>
          <p:cNvSpPr txBox="1"/>
          <p:nvPr/>
        </p:nvSpPr>
        <p:spPr>
          <a:xfrm>
            <a:off x="8657034" y="2700982"/>
            <a:ext cx="182895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Westfield, IN</a:t>
            </a:r>
          </a:p>
        </p:txBody>
      </p:sp>
    </p:spTree>
    <p:extLst>
      <p:ext uri="{BB962C8B-B14F-4D97-AF65-F5344CB8AC3E}">
        <p14:creationId xmlns:p14="http://schemas.microsoft.com/office/powerpoint/2010/main" val="4578106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B977E93-B523-F190-FD1F-0FBBFB99C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786" y="648576"/>
            <a:ext cx="8655495" cy="55753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74" y="498711"/>
            <a:ext cx="3419901" cy="128625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997" y="5439698"/>
            <a:ext cx="4408227" cy="85981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Turning Movement Diagram –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Wind blade transport truck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300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3E21111-951B-19CA-BE57-C5728327D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9866" y="1690688"/>
            <a:ext cx="5306165" cy="46107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368" cy="3491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Vehicle Turning Movements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B43EE48-7C34-5E28-5B52-858055883698}"/>
              </a:ext>
            </a:extLst>
          </p:cNvPr>
          <p:cNvSpPr txBox="1"/>
          <p:nvPr/>
        </p:nvSpPr>
        <p:spPr>
          <a:xfrm>
            <a:off x="1037967" y="3966983"/>
            <a:ext cx="3072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Indiana Design Vehicle WB-65 turning from: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Southbound to Eastbound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Northbound to Westbound</a:t>
            </a:r>
          </a:p>
        </p:txBody>
      </p:sp>
    </p:spTree>
    <p:extLst>
      <p:ext uri="{BB962C8B-B14F-4D97-AF65-F5344CB8AC3E}">
        <p14:creationId xmlns:p14="http://schemas.microsoft.com/office/powerpoint/2010/main" val="145582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5B74112-8976-17F5-5E1F-B7BAB7FCD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380" y="1341921"/>
            <a:ext cx="6315956" cy="49917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81368" cy="34916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 Vehicle Turning Movements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A512120-859C-19C9-232E-7D2A3FC4764B}"/>
              </a:ext>
            </a:extLst>
          </p:cNvPr>
          <p:cNvSpPr txBox="1"/>
          <p:nvPr/>
        </p:nvSpPr>
        <p:spPr>
          <a:xfrm>
            <a:off x="1226303" y="4683212"/>
            <a:ext cx="42678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Indiana Design Vehicle WB-65 turning from: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bound to Northbound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 panose="020F0502020204030204"/>
              </a:rPr>
              <a:t>West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bound to Southbound</a:t>
            </a:r>
          </a:p>
        </p:txBody>
      </p:sp>
    </p:spTree>
    <p:extLst>
      <p:ext uri="{BB962C8B-B14F-4D97-AF65-F5344CB8AC3E}">
        <p14:creationId xmlns:p14="http://schemas.microsoft.com/office/powerpoint/2010/main" val="33848535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456951-A426-35BF-A5EA-8D55AD01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2" y="558492"/>
            <a:ext cx="7630346" cy="57814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74" y="498711"/>
            <a:ext cx="3419901" cy="1286254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5997" y="5439698"/>
            <a:ext cx="4408227" cy="85981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Turning Movement Diagram –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Combine Harvester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424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679C2-BBA3-51DC-2166-CA2A2327EEB4}"/>
              </a:ext>
            </a:extLst>
          </p:cNvPr>
          <p:cNvSpPr txBox="1"/>
          <p:nvPr/>
        </p:nvSpPr>
        <p:spPr>
          <a:xfrm>
            <a:off x="907774" y="1321356"/>
            <a:ext cx="572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Full Closure vs Construction under Traffic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52B273-44DC-9758-14C1-D2849C1C8EA9}"/>
              </a:ext>
            </a:extLst>
          </p:cNvPr>
          <p:cNvSpPr txBox="1"/>
          <p:nvPr/>
        </p:nvSpPr>
        <p:spPr>
          <a:xfrm>
            <a:off x="838200" y="1690687"/>
            <a:ext cx="931862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Phase Construction under traffic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will require temporary pavement, temporary markings and signs that add to the construction costs of the project.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takes more time to complete the project and fully open it to traffic. Estimate is that 180 days would be required to phase construct the intersection.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Short term closures of CR 600 South and US 6 east leg would still be required and still require a posted detour.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the pavement is replaced with concrete, joints will be more frequent and partial width pavement joints require more maintenance.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Construction with Full Closure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Requires all traffic to follow posted detours adding distance to trips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Full closure is estimated to require 120 days with some additional days to fully open to traffic.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Either option will detour any wide loads during construction.</a:t>
            </a:r>
          </a:p>
        </p:txBody>
      </p:sp>
    </p:spTree>
    <p:extLst>
      <p:ext uri="{BB962C8B-B14F-4D97-AF65-F5344CB8AC3E}">
        <p14:creationId xmlns:p14="http://schemas.microsoft.com/office/powerpoint/2010/main" val="1020587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73"/>
            <a:ext cx="10515600" cy="41036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Intersection of US 6 and US 421 will be closed to all traffic during the reconstruction of the intersection and pavement replacement.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Access to the Dollar General Distribution Center,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Tazco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Ready Mix Concrete Plant, residential and agricultural properties will be permitted. Temporary surface will be provided to maintain access to the properties.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Detours will be established for US 6 and US 421for traffic on those routes to be guided around the closure.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679C2-BBA3-51DC-2166-CA2A2327EEB4}"/>
              </a:ext>
            </a:extLst>
          </p:cNvPr>
          <p:cNvSpPr txBox="1"/>
          <p:nvPr/>
        </p:nvSpPr>
        <p:spPr>
          <a:xfrm>
            <a:off x="838200" y="1428750"/>
            <a:ext cx="374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Maintenance of Traffic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66385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13" name="Content Placeholder 12" descr="Diagram">
            <a:extLst>
              <a:ext uri="{FF2B5EF4-FFF2-40B4-BE49-F238E27FC236}">
                <a16:creationId xmlns:a16="http://schemas.microsoft.com/office/drawing/2014/main" id="{3B733150-7F28-16C4-F8F0-4FA9FCB7C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97" y="1824038"/>
            <a:ext cx="7096730" cy="4592002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679C2-BBA3-51DC-2166-CA2A2327EEB4}"/>
              </a:ext>
            </a:extLst>
          </p:cNvPr>
          <p:cNvSpPr txBox="1"/>
          <p:nvPr/>
        </p:nvSpPr>
        <p:spPr>
          <a:xfrm>
            <a:off x="838200" y="1428750"/>
            <a:ext cx="374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 of Traffic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E6C109-1CAC-5618-440D-DDB6B5B69F7A}"/>
              </a:ext>
            </a:extLst>
          </p:cNvPr>
          <p:cNvSpPr txBox="1"/>
          <p:nvPr/>
        </p:nvSpPr>
        <p:spPr>
          <a:xfrm>
            <a:off x="7916091" y="1951970"/>
            <a:ext cx="3596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Westbound US 6 Detour Route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South on SR 39 to US 30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on US 30 to SR 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on SR 49 to US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Eastbound US 6 would be reverse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Detour adds 13.4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Detour adds approximately        15 minutes of travel time</a:t>
            </a:r>
          </a:p>
        </p:txBody>
      </p:sp>
    </p:spTree>
    <p:extLst>
      <p:ext uri="{BB962C8B-B14F-4D97-AF65-F5344CB8AC3E}">
        <p14:creationId xmlns:p14="http://schemas.microsoft.com/office/powerpoint/2010/main" val="34168953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D679C2-BBA3-51DC-2166-CA2A2327EEB4}"/>
              </a:ext>
            </a:extLst>
          </p:cNvPr>
          <p:cNvSpPr txBox="1"/>
          <p:nvPr/>
        </p:nvSpPr>
        <p:spPr>
          <a:xfrm>
            <a:off x="838200" y="1428750"/>
            <a:ext cx="37480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Maintenance of Traffic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D5D2A1-5452-5FB2-6FF7-66938129AFF5}"/>
              </a:ext>
            </a:extLst>
          </p:cNvPr>
          <p:cNvSpPr txBox="1"/>
          <p:nvPr/>
        </p:nvSpPr>
        <p:spPr>
          <a:xfrm>
            <a:off x="7855131" y="1951970"/>
            <a:ext cx="37348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Northbound US 421 Detour Route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West on US 30 to SR 49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 on SR 49 to SR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Northeasterly on SR 2 to US 421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Detour route adds 10.4 miles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Detour route adds approximately 15 minutes of travel time</a:t>
            </a: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ACA5BADB-4FAE-48AE-B5B3-F25E8590D6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68" y="1824037"/>
            <a:ext cx="6996076" cy="452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793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Submit Public Comments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Submit public comments using the options described in the page of the information packet: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Comment Form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email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R.Webb@GAIConsultants.com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mgrylewcz@indot.in.gov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during the public comment session via microphone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 that verbal comments will be recorded and transcribed for inclusion into the public hearing transcript.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INDOT respectfully requests comments be submitted by (Thursday, March 2, 2023).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 comments submitted will become part of the public record, and they will be entered into a transcript, reviewed, evaluated, and given full consideration during the decision-making process.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32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8A99B02B-BF8D-0FDF-3AAD-7E2E0AEA27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78920" y="5762993"/>
            <a:ext cx="1828959" cy="591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026F8D7-D1E6-AC80-BDAA-5EBB944FE050}"/>
              </a:ext>
            </a:extLst>
          </p:cNvPr>
          <p:cNvSpPr txBox="1"/>
          <p:nvPr/>
        </p:nvSpPr>
        <p:spPr>
          <a:xfrm>
            <a:off x="662448" y="1522393"/>
            <a:ext cx="50782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Introduction of INDOT project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Involvement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 Porte District- INDOT Regional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GAI Consultants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Documentation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Permits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Recognition of Elected Officials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4CF03B1-0588-0791-EEEE-E4294D78B52E}"/>
              </a:ext>
            </a:extLst>
          </p:cNvPr>
          <p:cNvSpPr txBox="1"/>
          <p:nvPr/>
        </p:nvSpPr>
        <p:spPr>
          <a:xfrm>
            <a:off x="5740649" y="1508448"/>
            <a:ext cx="593319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Sign-In at attendance table to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   be added to a project mailing list.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Public Hearing notice was mailed to known property owners in the project area.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announcement of this hearing was posted to INDOT’s website.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copy of the presentations and project documentation is available online via INDOT’s website.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Legal Notice publishing – Feb 2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&amp; 9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Northwest Indiana Times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Laporte Herald Dispatch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8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  <a:cs typeface="Arial" panose="020B0604020202020204" pitchFamily="34" charset="0"/>
              </a:rPr>
              <a:t>Submit Public Comments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Submit public comments using the options described in the page of the information packet: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Comment Form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Via email (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R.Webb@GAIConsultants.com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mgrylewcz@indot.in.gov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Participating during the public comment session via microphone</a:t>
            </a:r>
          </a:p>
          <a:p>
            <a:pPr lvl="2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Note that verbal comments will be recorded and transcribed for inclusion into the public hearing transcript.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INDOT respectfully requests comments be submitted by (Thursday, March 2, 2023).</a:t>
            </a: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All comments submitted will become part of the public record, and they will be entered into a transcript, reviewed, evaluated, and given full consideration during the decision-making process.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8347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24" y="1401204"/>
            <a:ext cx="8835952" cy="493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Project Resource Locations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Westville Public Library, 153 Main St. Westville, IN 46391</a:t>
            </a: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Transportation Services Call Center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 citizens and business customers with a single point of contact to request transportation services, obtain information, or provide feedback through multiple channels of communication.</a:t>
            </a:r>
          </a:p>
          <a:p>
            <a:pPr marL="45720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855-463-6848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 INDOT4U.com  INDOT@indot.in.gov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756616-49FC-1D96-FEAF-C257C6A508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20" r="-237"/>
          <a:stretch/>
        </p:blipFill>
        <p:spPr>
          <a:xfrm>
            <a:off x="9657335" y="3572235"/>
            <a:ext cx="1874520" cy="8764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AE28F3B-1F19-6439-87A6-5722558C18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7934" y="478818"/>
            <a:ext cx="6687892" cy="117663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AE05ACF-34FE-A20E-916C-B7C20E002D20}"/>
              </a:ext>
            </a:extLst>
          </p:cNvPr>
          <p:cNvSpPr txBox="1"/>
          <p:nvPr/>
        </p:nvSpPr>
        <p:spPr>
          <a:xfrm>
            <a:off x="861060" y="2445941"/>
            <a:ext cx="10670795" cy="1384995"/>
          </a:xfrm>
          <a:prstGeom prst="rect">
            <a:avLst/>
          </a:prstGeom>
          <a:noFill/>
        </p:spPr>
        <p:txBody>
          <a:bodyPr wrap="square" bIns="45720" rtlCol="0">
            <a:spAutoFit/>
          </a:bodyPr>
          <a:lstStyle/>
          <a:p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Project website on LaPorte District Page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https://www.in.gov/indot/about-indot/central-office/welcome-to-the-laporte-district/us-6-at-us-421-east-junction-intersection-improvement/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513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99380"/>
            <a:ext cx="10565402" cy="4234338"/>
          </a:xfrm>
        </p:spPr>
        <p:txBody>
          <a:bodyPr numCol="2">
            <a:normAutofit fontScale="62500" lnSpcReduction="20000"/>
          </a:bodyPr>
          <a:lstStyle/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Indiana Department of Transportation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Indiana Division of Federal Highway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La Porte County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Town of Westville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Elected and Local Officials</a:t>
            </a: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Residents and citizens</a:t>
            </a:r>
          </a:p>
          <a:p>
            <a:pPr>
              <a:lnSpc>
                <a:spcPct val="100000"/>
              </a:lnSpc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Commuters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Businesses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Emergency Services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Schools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Churches</a:t>
            </a:r>
          </a:p>
          <a:p>
            <a:pPr marL="285750" indent="-2857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latin typeface="Arial" panose="020B0604020202020204" pitchFamily="34" charset="0"/>
                <a:cs typeface="Arial" panose="020B0604020202020204" pitchFamily="34" charset="0"/>
              </a:rPr>
              <a:t>Community organizations</a:t>
            </a:r>
          </a:p>
          <a:p>
            <a:pPr>
              <a:lnSpc>
                <a:spcPct val="100000"/>
              </a:lnSpc>
            </a:pP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F24C04E-5B96-15F0-F6BD-F2EEDC7406F7}"/>
              </a:ext>
            </a:extLst>
          </p:cNvPr>
          <p:cNvSpPr txBox="1"/>
          <p:nvPr/>
        </p:nvSpPr>
        <p:spPr>
          <a:xfrm>
            <a:off x="986971" y="1509486"/>
            <a:ext cx="5254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Project Stakeholders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7109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273"/>
            <a:ext cx="10515600" cy="4103689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Hearing: February 15, 2023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Public Comments Requested by 5:00 pm CST, March 2, 2023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INDOT review and consideration of comments (Winter 2023)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Finalize environmental document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Complete Design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Project decision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Real Estate acquisition phase has been completed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Utility relocation work in early 2023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Construction in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1BE8A2-3AAF-4E0A-BAF0-415E9CE8976E}"/>
              </a:ext>
            </a:extLst>
          </p:cNvPr>
          <p:cNvSpPr txBox="1"/>
          <p:nvPr/>
        </p:nvSpPr>
        <p:spPr>
          <a:xfrm>
            <a:off x="864371" y="1484350"/>
            <a:ext cx="525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Project Schedule</a:t>
            </a:r>
          </a:p>
        </p:txBody>
      </p:sp>
    </p:spTree>
    <p:extLst>
      <p:ext uri="{BB962C8B-B14F-4D97-AF65-F5344CB8AC3E}">
        <p14:creationId xmlns:p14="http://schemas.microsoft.com/office/powerpoint/2010/main" val="3876373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57437"/>
            <a:ext cx="10515600" cy="381952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8600" dirty="0">
                <a:latin typeface="Arial" panose="020B0604020202020204" pitchFamily="34" charset="0"/>
                <a:cs typeface="Arial" panose="020B0604020202020204" pitchFamily="34" charset="0"/>
              </a:rPr>
              <a:t>tional Environmental Policy Act (NEPA)</a:t>
            </a:r>
          </a:p>
          <a:p>
            <a:pPr algn="l">
              <a:lnSpc>
                <a:spcPct val="12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Requires INDOT to analyze and evaluate the impacts of a proposed project to the natural and socio-economic environments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NEPA is a decision-making process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Purpose and Need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Alternatives Screening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Preferred Alternative</a:t>
            </a:r>
          </a:p>
          <a:p>
            <a:pPr marL="0" indent="0" algn="l">
              <a:lnSpc>
                <a:spcPct val="70000"/>
              </a:lnSpc>
              <a:buNone/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NEPA Environmental Documents are divided into categories based on impact level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Programmatic Categorical Exclusion (PCE) and CE Level 1 – Least impacts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CE Level 2-4 – Average level of impacts</a:t>
            </a:r>
          </a:p>
          <a:p>
            <a:pPr algn="l">
              <a:lnSpc>
                <a:spcPct val="70000"/>
              </a:lnSpc>
            </a:pPr>
            <a:r>
              <a:rPr lang="en-US" sz="6400" i="0" u="none" strike="noStrike" baseline="0" dirty="0">
                <a:latin typeface="Tahoma" panose="020B0604030504040204" pitchFamily="34" charset="0"/>
              </a:rPr>
              <a:t>Environmental Assessment/Impact Statement – Greatest level of impacts</a:t>
            </a:r>
            <a:endParaRPr lang="en-US" sz="9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7D84D76-36D9-BC48-40D4-2F1DDC9FF095}"/>
              </a:ext>
            </a:extLst>
          </p:cNvPr>
          <p:cNvSpPr txBox="1"/>
          <p:nvPr/>
        </p:nvSpPr>
        <p:spPr>
          <a:xfrm>
            <a:off x="838200" y="1571625"/>
            <a:ext cx="6162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Environmental Document</a:t>
            </a:r>
          </a:p>
        </p:txBody>
      </p:sp>
    </p:spTree>
    <p:extLst>
      <p:ext uri="{BB962C8B-B14F-4D97-AF65-F5344CB8AC3E}">
        <p14:creationId xmlns:p14="http://schemas.microsoft.com/office/powerpoint/2010/main" val="19215465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89DBC-A95F-4FC3-B20A-0F42ABC7E5F5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ctr"/>
            <a:r>
              <a:rPr lang="en-US" dirty="0">
                <a:solidFill>
                  <a:srgbClr val="003B5C"/>
                </a:solidFill>
              </a:rPr>
              <a:t>Public Hearing for R-43059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5BC5484-E12E-46C7-9CC1-18A3B6F4052F}"/>
              </a:ext>
            </a:extLst>
          </p:cNvPr>
          <p:cNvSpPr/>
          <p:nvPr/>
        </p:nvSpPr>
        <p:spPr>
          <a:xfrm>
            <a:off x="438150" y="365126"/>
            <a:ext cx="11311890" cy="6127750"/>
          </a:xfrm>
          <a:prstGeom prst="rect">
            <a:avLst/>
          </a:prstGeom>
          <a:noFill/>
          <a:ln w="76200">
            <a:solidFill>
              <a:srgbClr val="999B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E603235-8C4F-4AE9-922D-95BD7A185534}"/>
              </a:ext>
            </a:extLst>
          </p:cNvPr>
          <p:cNvSpPr/>
          <p:nvPr/>
        </p:nvSpPr>
        <p:spPr>
          <a:xfrm>
            <a:off x="371475" y="295275"/>
            <a:ext cx="11449049" cy="6267450"/>
          </a:xfrm>
          <a:prstGeom prst="rect">
            <a:avLst/>
          </a:prstGeom>
          <a:noFill/>
          <a:ln w="762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E9A1E2-7416-40BD-83CA-98CAF3FCADE2}"/>
              </a:ext>
            </a:extLst>
          </p:cNvPr>
          <p:cNvSpPr/>
          <p:nvPr/>
        </p:nvSpPr>
        <p:spPr>
          <a:xfrm>
            <a:off x="304801" y="225424"/>
            <a:ext cx="11592559" cy="6403976"/>
          </a:xfrm>
          <a:prstGeom prst="rect">
            <a:avLst/>
          </a:prstGeom>
          <a:noFill/>
          <a:ln w="76200">
            <a:solidFill>
              <a:srgbClr val="C6591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321AEE-2A26-4E9D-9310-D83386C397AD}"/>
              </a:ext>
            </a:extLst>
          </p:cNvPr>
          <p:cNvSpPr/>
          <p:nvPr/>
        </p:nvSpPr>
        <p:spPr>
          <a:xfrm>
            <a:off x="238759" y="158749"/>
            <a:ext cx="11734165" cy="6537326"/>
          </a:xfrm>
          <a:prstGeom prst="rect">
            <a:avLst/>
          </a:prstGeom>
          <a:noFill/>
          <a:ln w="76200">
            <a:solidFill>
              <a:srgbClr val="7BAF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957B8E9-AB49-4D4D-94E8-42018B3D0CFF}"/>
              </a:ext>
            </a:extLst>
          </p:cNvPr>
          <p:cNvSpPr/>
          <p:nvPr/>
        </p:nvSpPr>
        <p:spPr>
          <a:xfrm>
            <a:off x="504824" y="431800"/>
            <a:ext cx="11169015" cy="5984240"/>
          </a:xfrm>
          <a:prstGeom prst="rect">
            <a:avLst/>
          </a:prstGeom>
          <a:noFill/>
          <a:ln w="76200">
            <a:solidFill>
              <a:srgbClr val="E0D9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E391F5A-DD7A-42DF-933E-8A449D06C4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660" y="681037"/>
            <a:ext cx="1143000" cy="1143000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1EE2432-07D1-0746-D3BD-BDE05F41C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13865"/>
            <a:ext cx="10515600" cy="4063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acts are analyzed, evaluated and described in an environmental document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What are the impacts this project might have on the community?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How can impacts be avoided?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Can impacts be minimized?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Mitigation for impacts?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Environmental document released for public involvement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CE Level 1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December 2, 2022</a:t>
            </a:r>
          </a:p>
          <a:p>
            <a:pPr algn="l"/>
            <a:r>
              <a:rPr lang="en-US" sz="1800" b="0" i="0" u="none" strike="noStrike" baseline="0" dirty="0">
                <a:latin typeface="Tahoma" panose="020B0604030504040204" pitchFamily="34" charset="0"/>
              </a:rPr>
              <a:t>Available for review via public repositories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93AFFB-574C-3522-A50B-A030A29C2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61060" y="5742355"/>
            <a:ext cx="1828959" cy="5913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CBDFE4-C57B-311C-C0A3-1B566E09A6DE}"/>
              </a:ext>
            </a:extLst>
          </p:cNvPr>
          <p:cNvSpPr txBox="1"/>
          <p:nvPr/>
        </p:nvSpPr>
        <p:spPr>
          <a:xfrm>
            <a:off x="761364" y="1551622"/>
            <a:ext cx="6405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Environmental Document (cont.)</a:t>
            </a:r>
          </a:p>
        </p:txBody>
      </p:sp>
    </p:spTree>
    <p:extLst>
      <p:ext uri="{BB962C8B-B14F-4D97-AF65-F5344CB8AC3E}">
        <p14:creationId xmlns:p14="http://schemas.microsoft.com/office/powerpoint/2010/main" val="2862128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2864</TotalTime>
  <Words>1708</Words>
  <Application>Microsoft Office PowerPoint</Application>
  <PresentationFormat>Widescreen</PresentationFormat>
  <Paragraphs>250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Arial Black</vt:lpstr>
      <vt:lpstr>Calibri</vt:lpstr>
      <vt:lpstr>Calibri Light</vt:lpstr>
      <vt:lpstr>Tahoma</vt:lpstr>
      <vt:lpstr>Office Theme</vt:lpstr>
      <vt:lpstr>Public Hearing for R-43059</vt:lpstr>
      <vt:lpstr>Public Hearing for R-43059</vt:lpstr>
      <vt:lpstr>Public Hearing for R-43059</vt:lpstr>
      <vt:lpstr>Public Hearing for R-43059</vt:lpstr>
      <vt:lpstr>PowerPoint Presentation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  <vt:lpstr>Public Hearing for R-43059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Pre-Bid Meeting for R-43062-B</dc:title>
  <dc:creator>Ronald Webb</dc:creator>
  <cp:lastModifiedBy>Ronald Webb</cp:lastModifiedBy>
  <cp:revision>31</cp:revision>
  <dcterms:created xsi:type="dcterms:W3CDTF">2021-11-17T20:28:06Z</dcterms:created>
  <dcterms:modified xsi:type="dcterms:W3CDTF">2023-02-01T18:21:43Z</dcterms:modified>
</cp:coreProperties>
</file>