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6" r:id="rId5"/>
    <p:sldId id="286" r:id="rId6"/>
    <p:sldId id="271" r:id="rId7"/>
    <p:sldId id="279" r:id="rId8"/>
    <p:sldId id="277" r:id="rId9"/>
    <p:sldId id="280" r:id="rId10"/>
    <p:sldId id="274" r:id="rId11"/>
    <p:sldId id="275" r:id="rId12"/>
    <p:sldId id="283" r:id="rId13"/>
    <p:sldId id="284" r:id="rId14"/>
    <p:sldId id="282" r:id="rId15"/>
    <p:sldId id="28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17AF"/>
    <a:srgbClr val="0F43B8"/>
    <a:srgbClr val="0737A1"/>
    <a:srgbClr val="073BAF"/>
    <a:srgbClr val="221C9A"/>
    <a:srgbClr val="0919AD"/>
    <a:srgbClr val="0325B3"/>
    <a:srgbClr val="0213B4"/>
    <a:srgbClr val="350BAB"/>
    <a:srgbClr val="F9EB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6627" autoAdjust="0"/>
  </p:normalViewPr>
  <p:slideViewPr>
    <p:cSldViewPr snapToGrid="0">
      <p:cViewPr varScale="1">
        <p:scale>
          <a:sx n="68" d="100"/>
          <a:sy n="68" d="100"/>
        </p:scale>
        <p:origin x="14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F68BC-C0C1-4740-B1BC-01AF8EFFB980}" type="datetimeFigureOut">
              <a:rPr lang="en-US" smtClean="0"/>
              <a:t>4/11/2024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E82FD2-F864-2E4E-ACF0-2DBC196A7066}" type="slidenum">
              <a:rPr lang="en-US" smtClean="0"/>
              <a:t>‹#›</a:t>
            </a:fld>
            <a:endParaRPr lang="en-US" dirty="0"/>
          </a:p>
        </p:txBody>
      </p:sp>
    </p:spTree>
    <p:extLst>
      <p:ext uri="{BB962C8B-B14F-4D97-AF65-F5344CB8AC3E}">
        <p14:creationId xmlns:p14="http://schemas.microsoft.com/office/powerpoint/2010/main" val="410714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1</a:t>
            </a:fld>
            <a:endParaRPr lang="en-US" dirty="0"/>
          </a:p>
        </p:txBody>
      </p:sp>
    </p:spTree>
    <p:extLst>
      <p:ext uri="{BB962C8B-B14F-4D97-AF65-F5344CB8AC3E}">
        <p14:creationId xmlns:p14="http://schemas.microsoft.com/office/powerpoint/2010/main" val="1444429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Directional closures on I-465 is an effective maintenance of traffic strategy that allows the Contractor to efficiently work on an entire direction of I-465 at one time. </a:t>
            </a:r>
          </a:p>
          <a:p>
            <a:endParaRPr lang="en-US" dirty="0"/>
          </a:p>
          <a:p>
            <a:r>
              <a:rPr lang="en-US" dirty="0"/>
              <a:t>By closing a direction, construction can be accelerated, and work can be completed with a significant time savings compared to construction adjacent to traffic. INDOT has successfully implemented this directional closure twice previously, most recently in the summer of last year to accommodate the I-69 Finish Line project. </a:t>
            </a:r>
          </a:p>
          <a:p>
            <a:endParaRPr lang="en-US" dirty="0"/>
          </a:p>
          <a:p>
            <a:r>
              <a:rPr lang="en-US" dirty="0"/>
              <a:t>For this project, each directional closure is anticipated to be in place for 21 days, beginning with southbound and westbound I-465. This closure is anticipated to place between May 29 and June 30, which will not conflict with the Memorial Day or Independence Day holidays. </a:t>
            </a:r>
          </a:p>
          <a:p>
            <a:endParaRPr lang="en-US" dirty="0"/>
          </a:p>
          <a:p>
            <a:r>
              <a:rPr lang="en-US" dirty="0"/>
              <a:t>The I-465 northbound and eastbound directional closure is anticipated to take place between July 5 and August 4. The official detour route for each directional closure will utilize the I-65 and I-70 loop. All other entrance ramps leading to the I-465 closure will be diverted to follow the I-65 and I-70 detour. </a:t>
            </a:r>
          </a:p>
        </p:txBody>
      </p:sp>
      <p:sp>
        <p:nvSpPr>
          <p:cNvPr id="4" name="Slide Number Placeholder 3"/>
          <p:cNvSpPr>
            <a:spLocks noGrp="1"/>
          </p:cNvSpPr>
          <p:nvPr>
            <p:ph type="sldNum" sz="quarter" idx="5"/>
          </p:nvPr>
        </p:nvSpPr>
        <p:spPr/>
        <p:txBody>
          <a:bodyPr/>
          <a:lstStyle/>
          <a:p>
            <a:fld id="{DDE82FD2-F864-2E4E-ACF0-2DBC196A7066}" type="slidenum">
              <a:rPr lang="en-US" smtClean="0"/>
              <a:t>10</a:t>
            </a:fld>
            <a:endParaRPr lang="en-US" dirty="0"/>
          </a:p>
        </p:txBody>
      </p:sp>
    </p:spTree>
    <p:extLst>
      <p:ext uri="{BB962C8B-B14F-4D97-AF65-F5344CB8AC3E}">
        <p14:creationId xmlns:p14="http://schemas.microsoft.com/office/powerpoint/2010/main" val="910792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concludes this evening’s presentation. Thank you for your time and attention.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register a question or comment this evening, please use the Q&amp;A function on your Teams app.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a response, please include your email address, and a member of the project team will reach out to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11</a:t>
            </a:fld>
            <a:endParaRPr lang="en-US" dirty="0"/>
          </a:p>
        </p:txBody>
      </p:sp>
    </p:spTree>
    <p:extLst>
      <p:ext uri="{BB962C8B-B14F-4D97-AF65-F5344CB8AC3E}">
        <p14:creationId xmlns:p14="http://schemas.microsoft.com/office/powerpoint/2010/main" val="1704567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 questions or concerns following tonight’s meeting, please visit www.INDOT4U.com or call 855-INDOT4U. That’s 855-463-6848.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a recorded version of this public information meeting will be available at </a:t>
            </a:r>
            <a:r>
              <a:rPr lang="en-US" i="1" dirty="0">
                <a:solidFill>
                  <a:schemeClr val="accent3"/>
                </a:solidFill>
                <a:highlight>
                  <a:srgbClr val="FFFF00"/>
                </a:highligh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again for your time and attention.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12</a:t>
            </a:fld>
            <a:endParaRPr lang="en-US" dirty="0"/>
          </a:p>
        </p:txBody>
      </p:sp>
    </p:spTree>
    <p:extLst>
      <p:ext uri="{BB962C8B-B14F-4D97-AF65-F5344CB8AC3E}">
        <p14:creationId xmlns:p14="http://schemas.microsoft.com/office/powerpoint/2010/main" val="1377753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Good evening. Thank you for joining our virtual public inform</a:t>
            </a:r>
            <a:r>
              <a:rPr lang="en-US" sz="1200" dirty="0"/>
              <a:t>atio</a:t>
            </a:r>
            <a:r>
              <a:rPr lang="en-US" sz="1600" dirty="0"/>
              <a:t>n meeting. My name is Cassidy Hunter; I am the communications manager for this project, and I will be leading our presentation tonight. Thank you for your time and attention as I discuss the planned concrete pavement restoration project on I-465 in Marion County.</a:t>
            </a:r>
          </a:p>
          <a:p>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2</a:t>
            </a:fld>
            <a:endParaRPr lang="en-US" dirty="0"/>
          </a:p>
        </p:txBody>
      </p:sp>
    </p:spTree>
    <p:extLst>
      <p:ext uri="{BB962C8B-B14F-4D97-AF65-F5344CB8AC3E}">
        <p14:creationId xmlns:p14="http://schemas.microsoft.com/office/powerpoint/2010/main" val="1924887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Before we dive in, I want to offer a quick overview of our agenda.</a:t>
            </a:r>
          </a:p>
          <a:p>
            <a:endParaRPr lang="en-US" sz="1200" dirty="0"/>
          </a:p>
          <a:p>
            <a:r>
              <a:rPr lang="en-US" sz="1200" dirty="0"/>
              <a:t>During tonight’s presentation, I will discuss why this project is needed and the purpose of the planned improvements. We will review the project limits and take a look at the project schedule. We will also spend some time talking about the maintenance of traffic during this construction project. </a:t>
            </a:r>
          </a:p>
          <a:p>
            <a:endParaRPr lang="en-US" sz="1200" dirty="0"/>
          </a:p>
          <a:p>
            <a:r>
              <a:rPr lang="en-US" sz="1200" dirty="0"/>
              <a:t>Finally, we will allow time for you to register your question or comment using the Q&amp;A function on Teams. I’ll talk more about that later. </a:t>
            </a:r>
            <a:endParaRPr lang="en-US" sz="1200" b="0" i="1" u="none" dirty="0">
              <a:solidFill>
                <a:srgbClr val="0717AF"/>
              </a:solidFill>
              <a:highlight>
                <a:srgbClr val="FFFF00"/>
              </a:highlight>
            </a:endParaRPr>
          </a:p>
        </p:txBody>
      </p:sp>
      <p:sp>
        <p:nvSpPr>
          <p:cNvPr id="4" name="Slide Number Placeholder 3"/>
          <p:cNvSpPr>
            <a:spLocks noGrp="1"/>
          </p:cNvSpPr>
          <p:nvPr>
            <p:ph type="sldNum" sz="quarter" idx="5"/>
          </p:nvPr>
        </p:nvSpPr>
        <p:spPr/>
        <p:txBody>
          <a:bodyPr/>
          <a:lstStyle/>
          <a:p>
            <a:fld id="{DDE82FD2-F864-2E4E-ACF0-2DBC196A7066}" type="slidenum">
              <a:rPr lang="en-US" smtClean="0"/>
              <a:t>3</a:t>
            </a:fld>
            <a:endParaRPr lang="en-US" dirty="0"/>
          </a:p>
        </p:txBody>
      </p:sp>
    </p:spTree>
    <p:extLst>
      <p:ext uri="{BB962C8B-B14F-4D97-AF65-F5344CB8AC3E}">
        <p14:creationId xmlns:p14="http://schemas.microsoft.com/office/powerpoint/2010/main" val="2768090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Interstate-Light" panose="020B0504020203020204" pitchFamily="34" charset="0"/>
                <a:ea typeface="Times New Roman" panose="02020603050405020304" pitchFamily="18" charset="0"/>
                <a:cs typeface="Times New Roman" panose="02020603050405020304" pitchFamily="18" charset="0"/>
              </a:rPr>
              <a:t>I-465 in Indianapolis is a critical artery supporting local commuter traffic, trucking, national business, and tourist traffic. Within the project limits, which we will look at on the next slide, it serves as an urban interstate with a posted speed limit of 55 miles per hour and </a:t>
            </a:r>
            <a:r>
              <a:rPr lang="en-US" sz="1800" i="0" dirty="0">
                <a:effectLst/>
                <a:latin typeface="Calibri" panose="020F0502020204030204" pitchFamily="34" charset="0"/>
                <a:ea typeface="Times New Roman" panose="02020603050405020304" pitchFamily="18" charset="0"/>
              </a:rPr>
              <a:t>the number of lanes vary from 6 total travel lanes, or 3 in each direction to 10 total travel lanes or 5 in each direction</a:t>
            </a:r>
            <a:r>
              <a:rPr lang="en-US" sz="1800" i="0" dirty="0">
                <a:effectLst/>
                <a:latin typeface="Interstate-Light" panose="020B0504020203020204" pitchFamily="34" charset="0"/>
                <a:ea typeface="Times New Roman" panose="02020603050405020304" pitchFamily="18" charset="0"/>
                <a:cs typeface="Times New Roman" panose="02020603050405020304" pitchFamily="18" charset="0"/>
              </a:rPr>
              <a:t>.</a:t>
            </a:r>
            <a:r>
              <a:rPr lang="en-US" sz="1800" dirty="0">
                <a:effectLst/>
                <a:latin typeface="Interstate-Light" panose="020B0504020203020204" pitchFamily="34" charset="0"/>
                <a:ea typeface="Times New Roman" panose="02020603050405020304" pitchFamily="18" charset="0"/>
                <a:cs typeface="Times New Roman" panose="02020603050405020304" pitchFamily="18" charset="0"/>
              </a:rPr>
              <a:t> Depending on the location, I-465 carries between about 91,000 vehicles to about 192,000 vehicles each and every day.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[CLICK]</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Interstate-Light" panose="020B0504020203020204" pitchFamily="34" charset="0"/>
                <a:ea typeface="Times New Roman" panose="02020603050405020304" pitchFamily="18" charset="0"/>
                <a:cs typeface="Times New Roman" panose="02020603050405020304" pitchFamily="18" charset="0"/>
              </a:rPr>
              <a:t>So, the purpose of this interstate corridor project is to </a:t>
            </a:r>
            <a:r>
              <a:rPr lang="en-US" sz="1800" dirty="0">
                <a:effectLst/>
                <a:latin typeface="Times New Roman" panose="02020603050405020304" pitchFamily="18" charset="0"/>
                <a:ea typeface="Times New Roman" panose="02020603050405020304" pitchFamily="18" charset="0"/>
              </a:rPr>
              <a:t>extend the pavement life of I-465 in Marion County.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By restoring the existing concrete pavement, INDOT can mitigate costly future repairs, and the ride can be improved for the traveling public.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This project is critical for protecting against further pavement deterioration on I-465. The anticipated repair methods will include, but are not limited to, full depth Portland cement concrete pavement patching and joint repair. </a:t>
            </a:r>
            <a:endParaRPr lang="en-US" sz="1800" dirty="0">
              <a:effectLst/>
              <a:latin typeface="Interstate-Light" panose="020B0504020203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E82FD2-F864-2E4E-ACF0-2DBC196A7066}" type="slidenum">
              <a:rPr lang="en-US" smtClean="0"/>
              <a:t>4</a:t>
            </a:fld>
            <a:endParaRPr lang="en-US" dirty="0"/>
          </a:p>
        </p:txBody>
      </p:sp>
    </p:spTree>
    <p:extLst>
      <p:ext uri="{BB962C8B-B14F-4D97-AF65-F5344CB8AC3E}">
        <p14:creationId xmlns:p14="http://schemas.microsoft.com/office/powerpoint/2010/main" val="3560300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limits for the planned I-465 concrete pavement restoration project encompasses more than 17.5 miles of I-465, from the I</a:t>
            </a:r>
            <a:r>
              <a:rPr lang="en-US" sz="1200" dirty="0">
                <a:effectLst/>
                <a:latin typeface="Times New Roman" panose="02020603050405020304" pitchFamily="18" charset="0"/>
                <a:ea typeface="Times New Roman" panose="02020603050405020304" pitchFamily="18" charset="0"/>
              </a:rPr>
              <a:t>-65 South juncture to the US 31 north interchange. </a:t>
            </a:r>
          </a:p>
          <a:p>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Times New Roman" panose="02020603050405020304" pitchFamily="18" charset="0"/>
                <a:ea typeface="Times New Roman" panose="02020603050405020304" pitchFamily="18" charset="0"/>
              </a:rPr>
              <a:t>This excludes the Clear Path 465 project limits, which encompasses 4.5 miles of 1-465 from the White River to Fall Creek, and the I-465 and I-69 interchange and ramps; However, our project teams coordinate regularly on these adjacent projects and will continue to do so through the duration of both projects. </a:t>
            </a:r>
          </a:p>
        </p:txBody>
      </p:sp>
      <p:sp>
        <p:nvSpPr>
          <p:cNvPr id="4" name="Slide Number Placeholder 3"/>
          <p:cNvSpPr>
            <a:spLocks noGrp="1"/>
          </p:cNvSpPr>
          <p:nvPr>
            <p:ph type="sldNum" sz="quarter" idx="5"/>
          </p:nvPr>
        </p:nvSpPr>
        <p:spPr/>
        <p:txBody>
          <a:bodyPr/>
          <a:lstStyle/>
          <a:p>
            <a:fld id="{DDE82FD2-F864-2E4E-ACF0-2DBC196A7066}" type="slidenum">
              <a:rPr lang="en-US" smtClean="0"/>
              <a:t>5</a:t>
            </a:fld>
            <a:endParaRPr lang="en-US" dirty="0"/>
          </a:p>
        </p:txBody>
      </p:sp>
    </p:spTree>
    <p:extLst>
      <p:ext uri="{BB962C8B-B14F-4D97-AF65-F5344CB8AC3E}">
        <p14:creationId xmlns:p14="http://schemas.microsoft.com/office/powerpoint/2010/main" val="2333054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So, what does this project include? </a:t>
            </a:r>
            <a:r>
              <a:rPr lang="en-US" sz="1200" dirty="0">
                <a:solidFill>
                  <a:srgbClr val="002060"/>
                </a:solidFill>
                <a:latin typeface="+mj-lt"/>
              </a:rPr>
              <a:t>It includes concrete pavement repair to the mainline, shoulders, ramps, and interchanges on I-465 within the project limits.</a:t>
            </a:r>
          </a:p>
          <a:p>
            <a:pPr marL="0" indent="0">
              <a:buFont typeface="Arial" panose="020B0604020202020204" pitchFamily="34" charset="0"/>
              <a:buNone/>
            </a:pPr>
            <a:endParaRPr lang="en-US" sz="1200" dirty="0">
              <a:solidFill>
                <a:srgbClr val="002060"/>
              </a:solidFill>
              <a:latin typeface="+mj-lt"/>
            </a:endParaRPr>
          </a:p>
          <a:p>
            <a:pPr marL="0" indent="0">
              <a:buFont typeface="Arial" panose="020B0604020202020204" pitchFamily="34" charset="0"/>
              <a:buNone/>
            </a:pPr>
            <a:r>
              <a:rPr lang="en-US" sz="1200" dirty="0">
                <a:solidFill>
                  <a:srgbClr val="002060"/>
                </a:solidFill>
                <a:latin typeface="+mj-lt"/>
              </a:rPr>
              <a:t>[CLICK]</a:t>
            </a:r>
            <a:endParaRPr lang="en-US" sz="1200" dirty="0"/>
          </a:p>
          <a:p>
            <a:pPr marL="171450" indent="-171450">
              <a:buFont typeface="Arial" panose="020B0604020202020204" pitchFamily="34" charset="0"/>
              <a:buChar char="•"/>
            </a:pPr>
            <a:r>
              <a:rPr lang="en-US" sz="1200" dirty="0"/>
              <a:t>Nearly 22,000 square yards of full depth patching</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dirty="0"/>
              <a:t>[CLICK]</a:t>
            </a:r>
          </a:p>
          <a:p>
            <a:pPr marL="171450" indent="-171450">
              <a:buFont typeface="Arial" panose="020B0604020202020204" pitchFamily="34" charset="0"/>
              <a:buChar char="•"/>
            </a:pPr>
            <a:r>
              <a:rPr lang="en-US" sz="1200" dirty="0"/>
              <a:t>Bridge maintenance</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[CLICK]</a:t>
            </a:r>
          </a:p>
          <a:p>
            <a:pPr marL="171450" indent="-171450">
              <a:buFont typeface="Arial" panose="020B0604020202020204" pitchFamily="34" charset="0"/>
              <a:buChar char="•"/>
            </a:pPr>
            <a:r>
              <a:rPr lang="en-US" sz="1200" dirty="0"/>
              <a:t>Almost 22,000 square feet of partial depth joint repair</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[CLICK]</a:t>
            </a:r>
          </a:p>
          <a:p>
            <a:pPr marL="171450" indent="-171450">
              <a:buFont typeface="Arial" panose="020B0604020202020204" pitchFamily="34" charset="0"/>
              <a:buChar char="•"/>
            </a:pPr>
            <a:r>
              <a:rPr lang="en-US" sz="1200" dirty="0"/>
              <a:t>Barrier wall protection</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dirty="0"/>
              <a:t>[CLICK]</a:t>
            </a:r>
          </a:p>
          <a:p>
            <a:pPr marL="171450" indent="-171450">
              <a:buFont typeface="Arial" panose="020B0604020202020204" pitchFamily="34" charset="0"/>
              <a:buChar char="•"/>
            </a:pPr>
            <a:r>
              <a:rPr lang="en-US" sz="1200" dirty="0"/>
              <a:t>Approximately 1.1 million feet of new, permanent pavement markings</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dirty="0"/>
              <a:t>[CLICK]</a:t>
            </a:r>
          </a:p>
          <a:p>
            <a:pPr marL="171450" indent="-171450">
              <a:buFont typeface="Arial" panose="020B0604020202020204" pitchFamily="34" charset="0"/>
              <a:buChar char="•"/>
            </a:pPr>
            <a:r>
              <a:rPr lang="en-US" sz="1200" dirty="0"/>
              <a:t>Drainage improvements throughout the project limits</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dirty="0"/>
              <a:t>Now let’s take a look at the project schedule. </a:t>
            </a:r>
          </a:p>
        </p:txBody>
      </p:sp>
      <p:sp>
        <p:nvSpPr>
          <p:cNvPr id="4" name="Slide Number Placeholder 3"/>
          <p:cNvSpPr>
            <a:spLocks noGrp="1"/>
          </p:cNvSpPr>
          <p:nvPr>
            <p:ph type="sldNum" sz="quarter" idx="5"/>
          </p:nvPr>
        </p:nvSpPr>
        <p:spPr/>
        <p:txBody>
          <a:bodyPr/>
          <a:lstStyle/>
          <a:p>
            <a:fld id="{DDE82FD2-F864-2E4E-ACF0-2DBC196A7066}" type="slidenum">
              <a:rPr lang="en-US" smtClean="0"/>
              <a:t>6</a:t>
            </a:fld>
            <a:endParaRPr lang="en-US" dirty="0"/>
          </a:p>
        </p:txBody>
      </p:sp>
    </p:spTree>
    <p:extLst>
      <p:ext uri="{BB962C8B-B14F-4D97-AF65-F5344CB8AC3E}">
        <p14:creationId xmlns:p14="http://schemas.microsoft.com/office/powerpoint/2010/main" val="3498965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critical need for this concrete pavement restoration project, pre-construction activities have already begun. </a:t>
            </a:r>
          </a:p>
          <a:p>
            <a:endParaRPr lang="en-US" dirty="0"/>
          </a:p>
          <a:p>
            <a:r>
              <a:rPr lang="en-US" dirty="0"/>
              <a:t>Phased construction is expected to begin soon. Work will continue through the 2024 construction season and is anticipated to be completed in its entirety in late 2025, as illustrated on this slide. </a:t>
            </a:r>
          </a:p>
          <a:p>
            <a:endParaRPr lang="en-US" dirty="0"/>
          </a:p>
          <a:p>
            <a:r>
              <a:rPr lang="en-US" dirty="0"/>
              <a:t>Of course,  the construction schedule you see here are approximate and subject to change depending on a variety of factors, including inclement weather conditions and the status of adjacent projects. </a:t>
            </a:r>
          </a:p>
        </p:txBody>
      </p:sp>
      <p:sp>
        <p:nvSpPr>
          <p:cNvPr id="4" name="Slide Number Placeholder 3"/>
          <p:cNvSpPr>
            <a:spLocks noGrp="1"/>
          </p:cNvSpPr>
          <p:nvPr>
            <p:ph type="sldNum" sz="quarter" idx="5"/>
          </p:nvPr>
        </p:nvSpPr>
        <p:spPr/>
        <p:txBody>
          <a:bodyPr/>
          <a:lstStyle/>
          <a:p>
            <a:fld id="{DDE82FD2-F864-2E4E-ACF0-2DBC196A7066}" type="slidenum">
              <a:rPr lang="en-US" smtClean="0"/>
              <a:t>7</a:t>
            </a:fld>
            <a:endParaRPr lang="en-US" dirty="0"/>
          </a:p>
        </p:txBody>
      </p:sp>
    </p:spTree>
    <p:extLst>
      <p:ext uri="{BB962C8B-B14F-4D97-AF65-F5344CB8AC3E}">
        <p14:creationId xmlns:p14="http://schemas.microsoft.com/office/powerpoint/2010/main" val="753265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Interstate-Light" panose="020B0504020203020204" pitchFamily="34" charset="0"/>
                <a:ea typeface="Times New Roman" panose="02020603050405020304" pitchFamily="18" charset="0"/>
                <a:cs typeface="Times New Roman" panose="02020603050405020304" pitchFamily="18" charset="0"/>
              </a:rPr>
              <a:t>The project team considered several factors when developing and analyzing the seven alternatives for maintaining traffic during project construction.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Interstate-Light" panose="020B0504020203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Interstate-Light" panose="020B0504020203020204" pitchFamily="34" charset="0"/>
                <a:ea typeface="Times New Roman" panose="02020603050405020304" pitchFamily="18" charset="0"/>
                <a:cs typeface="Times New Roman" panose="02020603050405020304" pitchFamily="18" charset="0"/>
              </a:rPr>
              <a:t>[CLICK]</a:t>
            </a:r>
          </a:p>
          <a:p>
            <a:r>
              <a:rPr lang="en-US" sz="1800" dirty="0">
                <a:effectLst/>
                <a:latin typeface="Interstate-Light" panose="020B0504020203020204" pitchFamily="34" charset="0"/>
                <a:ea typeface="Times New Roman" panose="02020603050405020304" pitchFamily="18" charset="0"/>
                <a:cs typeface="Times New Roman" panose="02020603050405020304" pitchFamily="18" charset="0"/>
              </a:rPr>
              <a:t>The first was safety. INDOT’s top priority is always safety, both for the traveling public and for the contractors and others in the work zone. A safe work zone for the public is typically one that involves the free flow movement of traffic, clear sightlines, appropriate signage, and avoids lane drops and lane shifts. A safe work zone for contractors and other workers is one where they are protected and separated as far as possible from live traffic. The planned alternative includes extended shoulder widths and barrier wall protection to promote safety in the work zone.</a:t>
            </a:r>
          </a:p>
          <a:p>
            <a:endParaRPr lang="en-US" sz="1800" b="0" dirty="0">
              <a:effectLst/>
              <a:latin typeface="Interstate-Light" panose="020B0504020203020204" pitchFamily="34" charset="0"/>
              <a:ea typeface="Times New Roman" panose="02020603050405020304" pitchFamily="18" charset="0"/>
              <a:cs typeface="Times New Roman" panose="02020603050405020304" pitchFamily="18" charset="0"/>
            </a:endParaRPr>
          </a:p>
          <a:p>
            <a:r>
              <a:rPr lang="en-US" sz="1800" b="0" dirty="0">
                <a:effectLst/>
                <a:latin typeface="Interstate-Light" panose="020B0504020203020204" pitchFamily="34" charset="0"/>
                <a:ea typeface="Times New Roman" panose="02020603050405020304" pitchFamily="18" charset="0"/>
                <a:cs typeface="Times New Roman" panose="02020603050405020304" pitchFamily="18" charset="0"/>
              </a:rPr>
              <a:t>[CLICK]</a:t>
            </a:r>
          </a:p>
          <a:p>
            <a:pPr fontAlgn="auto">
              <a:spcAft>
                <a:spcPts val="0"/>
              </a:spcAft>
            </a:pPr>
            <a:r>
              <a:rPr lang="en-US" sz="3200" dirty="0"/>
              <a:t>Next the project team looked at constructability and schedule, which considers the total number of construction phases and the operations and duration of each. This project will occur in phases to help promote efficiency in the construction schedule. </a:t>
            </a:r>
          </a:p>
          <a:p>
            <a:pPr fontAlgn="auto">
              <a:spcAft>
                <a:spcPts val="0"/>
              </a:spcAft>
            </a:pPr>
            <a:endParaRPr lang="en-US" sz="3200" dirty="0"/>
          </a:p>
          <a:p>
            <a:pPr fontAlgn="auto">
              <a:spcAft>
                <a:spcPts val="0"/>
              </a:spcAft>
            </a:pPr>
            <a:r>
              <a:rPr lang="en-US" sz="3200" dirty="0"/>
              <a:t>[CLICK]</a:t>
            </a:r>
          </a:p>
          <a:p>
            <a:pPr fontAlgn="auto">
              <a:spcAft>
                <a:spcPts val="0"/>
              </a:spcAft>
            </a:pPr>
            <a:r>
              <a:rPr lang="en-US" sz="3200" dirty="0"/>
              <a:t>We also looked at mobility, which includes managing </a:t>
            </a:r>
            <a:r>
              <a:rPr lang="en-US" sz="2800" dirty="0"/>
              <a:t>travel times and maintaining access to and from the project area on I-465. One of the primary goals of the maintenance of traffic plan was to limit travel delays as much as possible during this essential concrete pavement restoration project. </a:t>
            </a:r>
          </a:p>
          <a:p>
            <a:pPr fontAlgn="auto">
              <a:spcAft>
                <a:spcPts val="0"/>
              </a:spcAft>
            </a:pPr>
            <a:endParaRPr lang="en-US" sz="2800" dirty="0"/>
          </a:p>
          <a:p>
            <a:pPr fontAlgn="auto">
              <a:spcAft>
                <a:spcPts val="0"/>
              </a:spcAft>
            </a:pPr>
            <a:r>
              <a:rPr lang="en-US" sz="2800" dirty="0"/>
              <a:t>[CLICK]</a:t>
            </a:r>
            <a:endParaRPr lang="en-US" sz="3200" dirty="0"/>
          </a:p>
          <a:p>
            <a:pPr fontAlgn="auto">
              <a:spcAft>
                <a:spcPts val="0"/>
              </a:spcAft>
            </a:pPr>
            <a:r>
              <a:rPr lang="en-US" sz="3200" dirty="0"/>
              <a:t>Of course, the total cost of construction and potential future costs related to the longevity of the improvements were considered when looking at alternatives. </a:t>
            </a:r>
          </a:p>
          <a:p>
            <a:pPr fontAlgn="auto">
              <a:spcAft>
                <a:spcPts val="0"/>
              </a:spcAft>
            </a:pPr>
            <a:endParaRPr lang="en-US" sz="3200" dirty="0"/>
          </a:p>
          <a:p>
            <a:pPr fontAlgn="auto">
              <a:spcAft>
                <a:spcPts val="0"/>
              </a:spcAft>
            </a:pPr>
            <a:r>
              <a:rPr lang="en-US" sz="3200" dirty="0"/>
              <a:t>[CLICK]</a:t>
            </a:r>
            <a:endParaRPr lang="en-US" sz="2800" dirty="0"/>
          </a:p>
          <a:p>
            <a:pPr fontAlgn="auto">
              <a:spcAft>
                <a:spcPts val="0"/>
              </a:spcAft>
            </a:pPr>
            <a:r>
              <a:rPr lang="en-US" sz="3200" dirty="0"/>
              <a:t>And finally, we considered how the maintenance of traffic plan would meet the expectations of the traveling public. This is a large, complex project that will likely impact each of you. However, this project is critical to the future usability and sustainability of I-465, which is a vital component to our transportation infrastructure. </a:t>
            </a:r>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8</a:t>
            </a:fld>
            <a:endParaRPr lang="en-US" dirty="0"/>
          </a:p>
        </p:txBody>
      </p:sp>
    </p:spTree>
    <p:extLst>
      <p:ext uri="{BB962C8B-B14F-4D97-AF65-F5344CB8AC3E}">
        <p14:creationId xmlns:p14="http://schemas.microsoft.com/office/powerpoint/2010/main" val="28618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the limits for the planned I-465 concrete pavement restoration project encompasses more than 17.5 miles of I-465, from the I</a:t>
            </a:r>
            <a:r>
              <a:rPr lang="en-US" sz="1200" dirty="0">
                <a:effectLst/>
                <a:latin typeface="Times New Roman" panose="02020603050405020304" pitchFamily="18" charset="0"/>
                <a:ea typeface="Times New Roman" panose="02020603050405020304" pitchFamily="18" charset="0"/>
              </a:rPr>
              <a:t>-65 South juncture to the US 31 north interchange. The phased construction will include nighttime and weekend patching work, ramp closures, and directional closures. </a:t>
            </a:r>
          </a:p>
        </p:txBody>
      </p:sp>
      <p:sp>
        <p:nvSpPr>
          <p:cNvPr id="4" name="Slide Number Placeholder 3"/>
          <p:cNvSpPr>
            <a:spLocks noGrp="1"/>
          </p:cNvSpPr>
          <p:nvPr>
            <p:ph type="sldNum" sz="quarter" idx="5"/>
          </p:nvPr>
        </p:nvSpPr>
        <p:spPr/>
        <p:txBody>
          <a:bodyPr/>
          <a:lstStyle/>
          <a:p>
            <a:fld id="{DDE82FD2-F864-2E4E-ACF0-2DBC196A7066}" type="slidenum">
              <a:rPr lang="en-US" smtClean="0"/>
              <a:t>9</a:t>
            </a:fld>
            <a:endParaRPr lang="en-US" dirty="0"/>
          </a:p>
        </p:txBody>
      </p:sp>
    </p:spTree>
    <p:extLst>
      <p:ext uri="{BB962C8B-B14F-4D97-AF65-F5344CB8AC3E}">
        <p14:creationId xmlns:p14="http://schemas.microsoft.com/office/powerpoint/2010/main" val="2256997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2AF3450-104B-47D0-B01B-DC08566F9D2C}"/>
              </a:ext>
            </a:extLst>
          </p:cNvPr>
          <p:cNvSpPr>
            <a:spLocks noGrp="1"/>
          </p:cNvSpPr>
          <p:nvPr>
            <p:ph type="pic" sz="quarter" idx="10"/>
          </p:nvPr>
        </p:nvSpPr>
        <p:spPr>
          <a:xfrm>
            <a:off x="3686175" y="0"/>
            <a:ext cx="8505825" cy="6858000"/>
          </a:xfrm>
          <a:custGeom>
            <a:avLst/>
            <a:gdLst>
              <a:gd name="connsiteX0" fmla="*/ 1701752 w 8505825"/>
              <a:gd name="connsiteY0" fmla="*/ 0 h 6858000"/>
              <a:gd name="connsiteX1" fmla="*/ 8505825 w 8505825"/>
              <a:gd name="connsiteY1" fmla="*/ 0 h 6858000"/>
              <a:gd name="connsiteX2" fmla="*/ 8505825 w 8505825"/>
              <a:gd name="connsiteY2" fmla="*/ 6858000 h 6858000"/>
              <a:gd name="connsiteX3" fmla="*/ 0 w 8505825"/>
              <a:gd name="connsiteY3" fmla="*/ 6858000 h 6858000"/>
              <a:gd name="connsiteX4" fmla="*/ 0 w 8505825"/>
              <a:gd name="connsiteY4" fmla="*/ 683739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5825" h="6858000">
                <a:moveTo>
                  <a:pt x="1701752" y="0"/>
                </a:moveTo>
                <a:lnTo>
                  <a:pt x="8505825" y="0"/>
                </a:lnTo>
                <a:lnTo>
                  <a:pt x="8505825" y="6858000"/>
                </a:lnTo>
                <a:lnTo>
                  <a:pt x="0" y="6858000"/>
                </a:lnTo>
                <a:lnTo>
                  <a:pt x="0" y="6837396"/>
                </a:lnTo>
                <a:close/>
              </a:path>
            </a:pathLst>
          </a:custGeom>
        </p:spPr>
        <p:txBody>
          <a:bodyPr wrap="square" anchor="ctr">
            <a:noAutofit/>
          </a:bodyPr>
          <a:lstStyle>
            <a:lvl1pPr marL="0" indent="0" algn="ctr">
              <a:buNone/>
              <a:defRPr/>
            </a:lvl1pPr>
          </a:lstStyle>
          <a:p>
            <a:r>
              <a:rPr lang="en-US"/>
              <a:t>Click icon to add picture</a:t>
            </a:r>
            <a:endParaRPr lang="en-US" dirty="0"/>
          </a:p>
        </p:txBody>
      </p:sp>
      <p:cxnSp>
        <p:nvCxnSpPr>
          <p:cNvPr id="13" name="Straight Connector 12">
            <a:extLst>
              <a:ext uri="{FF2B5EF4-FFF2-40B4-BE49-F238E27FC236}">
                <a16:creationId xmlns:a16="http://schemas.microsoft.com/office/drawing/2014/main" id="{93C4921B-870F-DA4B-99FE-526B47FAF5FF}"/>
              </a:ext>
            </a:extLst>
          </p:cNvPr>
          <p:cNvCxnSpPr/>
          <p:nvPr userDrawn="1"/>
        </p:nvCxnSpPr>
        <p:spPr>
          <a:xfrm flipH="1">
            <a:off x="351011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3C217E0E-2C1A-4D03-BC55-D7D6609B8121}"/>
              </a:ext>
            </a:extLst>
          </p:cNvPr>
          <p:cNvSpPr>
            <a:spLocks noGrp="1"/>
          </p:cNvSpPr>
          <p:nvPr>
            <p:ph type="title"/>
          </p:nvPr>
        </p:nvSpPr>
        <p:spPr>
          <a:xfrm>
            <a:off x="693683" y="879635"/>
            <a:ext cx="7659486" cy="1198178"/>
          </a:xfrm>
          <a:custGeom>
            <a:avLst/>
            <a:gdLst>
              <a:gd name="connsiteX0" fmla="*/ 0 w 7659486"/>
              <a:gd name="connsiteY0" fmla="*/ 0 h 1198178"/>
              <a:gd name="connsiteX1" fmla="*/ 7659486 w 7659486"/>
              <a:gd name="connsiteY1" fmla="*/ 0 h 1198178"/>
              <a:gd name="connsiteX2" fmla="*/ 7355455 w 7659486"/>
              <a:gd name="connsiteY2" fmla="*/ 1198178 h 1198178"/>
              <a:gd name="connsiteX3" fmla="*/ 0 w 7659486"/>
              <a:gd name="connsiteY3" fmla="*/ 1198178 h 1198178"/>
            </a:gdLst>
            <a:ahLst/>
            <a:cxnLst>
              <a:cxn ang="0">
                <a:pos x="connsiteX0" y="connsiteY0"/>
              </a:cxn>
              <a:cxn ang="0">
                <a:pos x="connsiteX1" y="connsiteY1"/>
              </a:cxn>
              <a:cxn ang="0">
                <a:pos x="connsiteX2" y="connsiteY2"/>
              </a:cxn>
              <a:cxn ang="0">
                <a:pos x="connsiteX3" y="connsiteY3"/>
              </a:cxn>
            </a:cxnLst>
            <a:rect l="l" t="t" r="r" b="b"/>
            <a:pathLst>
              <a:path w="7659486" h="1198178">
                <a:moveTo>
                  <a:pt x="0" y="0"/>
                </a:moveTo>
                <a:lnTo>
                  <a:pt x="7659486" y="0"/>
                </a:lnTo>
                <a:lnTo>
                  <a:pt x="7355455" y="1198178"/>
                </a:lnTo>
                <a:lnTo>
                  <a:pt x="0" y="1198178"/>
                </a:lnTo>
                <a:close/>
              </a:path>
            </a:pathLst>
          </a:custGeom>
          <a:solidFill>
            <a:schemeClr val="accent2"/>
          </a:solidFill>
        </p:spPr>
        <p:txBody>
          <a:bodyPr wrap="square" lIns="320040">
            <a:noAutofit/>
          </a:bodyPr>
          <a:lstStyle>
            <a:lvl1pPr>
              <a:defRPr sz="4000" cap="all" spc="3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916016" y="2551819"/>
            <a:ext cx="2952599" cy="1781642"/>
          </a:xfrm>
        </p:spPr>
        <p:txBody>
          <a:bodyPr>
            <a:normAutofit/>
          </a:bodyPr>
          <a:lstStyle>
            <a:lvl1pPr marL="0" indent="0" algn="l">
              <a:buNone/>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lvl1pPr>
          </a:lstStyle>
          <a:p>
            <a:fld id="{A4486D74-B37B-F546-968B-4AC3E7616DD3}" type="datetime1">
              <a:rPr lang="en-US" smtClean="0"/>
              <a:pPr/>
              <a:t>4/11/2024</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12" name="Title 1">
            <a:extLst>
              <a:ext uri="{FF2B5EF4-FFF2-40B4-BE49-F238E27FC236}">
                <a16:creationId xmlns:a16="http://schemas.microsoft.com/office/drawing/2014/main" id="{6B46AC40-4848-C146-B8DE-C805F662DCA5}"/>
              </a:ext>
            </a:extLst>
          </p:cNvPr>
          <p:cNvSpPr>
            <a:spLocks noGrp="1"/>
          </p:cNvSpPr>
          <p:nvPr>
            <p:ph type="title" hasCustomPrompt="1"/>
          </p:nvPr>
        </p:nvSpPr>
        <p:spPr>
          <a:xfrm>
            <a:off x="916016" y="983785"/>
            <a:ext cx="8447439" cy="1074828"/>
          </a:xfrm>
        </p:spPr>
        <p:txBody>
          <a:bodyPr>
            <a:normAutofit/>
          </a:bodyPr>
          <a:lstStyle>
            <a:lvl1pPr>
              <a:defRPr sz="4000" spc="300">
                <a:solidFill>
                  <a:schemeClr val="tx2"/>
                </a:solidFill>
                <a:latin typeface="Bahnschrif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09666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lvl1pPr>
              <a:defRPr sz="1000"/>
            </a:lvl1pPr>
          </a:lstStyle>
          <a:p>
            <a:fld id="{B1597006-230C-EE41-ACD1-3FF8D7F2D9A3}" type="datetime1">
              <a:rPr lang="en-US" smtClean="0"/>
              <a:pPr/>
              <a:t>4/11/2024</a:t>
            </a:fld>
            <a:endParaRPr lang="en-US" dirty="0"/>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a:xfrm>
            <a:off x="4053114" y="6356350"/>
            <a:ext cx="2188029" cy="365125"/>
          </a:xfrm>
        </p:spPr>
        <p:txBody>
          <a:bodyPr/>
          <a:lstStyle>
            <a:lvl1pPr algn="r">
              <a:defRPr sz="1000"/>
            </a:lvl1pPr>
          </a:lstStyle>
          <a:p>
            <a:r>
              <a:rPr lang="en-US" dirty="0"/>
              <a:t>PRESENTATION TITLE</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lvl1pPr>
              <a:defRPr sz="1000">
                <a:solidFill>
                  <a:schemeClr val="bg1"/>
                </a:solidFill>
              </a:defRPr>
            </a:lvl1pPr>
          </a:lstStyle>
          <a:p>
            <a:fld id="{294A09A9-5501-47C1-A89A-A340965A2BE2}" type="slidenum">
              <a:rPr lang="en-US" smtClean="0"/>
              <a:pPr/>
              <a:t>‹#›</a:t>
            </a:fld>
            <a:endParaRPr lang="en-US" dirty="0"/>
          </a:p>
        </p:txBody>
      </p:sp>
      <p:cxnSp>
        <p:nvCxnSpPr>
          <p:cNvPr id="8" name="Straight Connector 7">
            <a:extLst>
              <a:ext uri="{FF2B5EF4-FFF2-40B4-BE49-F238E27FC236}">
                <a16:creationId xmlns:a16="http://schemas.microsoft.com/office/drawing/2014/main" id="{59FE6242-19BA-2847-9959-30D6F0E27035}"/>
              </a:ext>
            </a:extLst>
          </p:cNvPr>
          <p:cNvCxnSpPr/>
          <p:nvPr userDrawn="1"/>
        </p:nvCxnSpPr>
        <p:spPr>
          <a:xfrm flipH="1">
            <a:off x="633306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715A3155-E4BF-478C-8D90-C66F5EB27439}"/>
              </a:ext>
            </a:extLst>
          </p:cNvPr>
          <p:cNvSpPr>
            <a:spLocks noGrp="1"/>
          </p:cNvSpPr>
          <p:nvPr>
            <p:ph type="ctrTitle"/>
          </p:nvPr>
        </p:nvSpPr>
        <p:spPr>
          <a:xfrm>
            <a:off x="693683" y="879636"/>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lnSpc>
                <a:spcPct val="100000"/>
              </a:lnSpc>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DF23CDC-9A9D-5247-AD71-0A10D94BDCBE}"/>
              </a:ext>
            </a:extLst>
          </p:cNvPr>
          <p:cNvSpPr>
            <a:spLocks noGrp="1"/>
          </p:cNvSpPr>
          <p:nvPr>
            <p:ph type="subTitle" idx="1"/>
          </p:nvPr>
        </p:nvSpPr>
        <p:spPr>
          <a:xfrm>
            <a:off x="916016" y="2551819"/>
            <a:ext cx="4413068" cy="3539265"/>
          </a:xfrm>
        </p:spPr>
        <p:txBody>
          <a:bodyPr>
            <a:normAutofit/>
          </a:bodyPr>
          <a:lstStyle>
            <a:lvl1pPr marL="342900" indent="-342900" algn="l">
              <a:lnSpc>
                <a:spcPct val="100000"/>
              </a:lnSpc>
              <a:buFont typeface="Arial" panose="020B0604020202020204" pitchFamily="34" charset="0"/>
              <a:buChar char="•"/>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7" name="Picture Placeholder 26">
            <a:extLst>
              <a:ext uri="{FF2B5EF4-FFF2-40B4-BE49-F238E27FC236}">
                <a16:creationId xmlns:a16="http://schemas.microsoft.com/office/drawing/2014/main" id="{0DA38E85-9448-450D-A4ED-FFA79C7100D6}"/>
              </a:ext>
            </a:extLst>
          </p:cNvPr>
          <p:cNvSpPr>
            <a:spLocks noGrp="1"/>
          </p:cNvSpPr>
          <p:nvPr>
            <p:ph type="pic" sz="quarter" idx="14"/>
          </p:nvPr>
        </p:nvSpPr>
        <p:spPr>
          <a:xfrm>
            <a:off x="6461342" y="0"/>
            <a:ext cx="5730658" cy="685800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p:spPr>
        <p:txBody>
          <a:bodyPr wrap="square" anchor="ctr">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F72571D-58D5-4367-9E7E-94A5A5D795B8}"/>
              </a:ext>
            </a:extLst>
          </p:cNvPr>
          <p:cNvSpPr/>
          <p:nvPr userDrawn="1"/>
        </p:nvSpPr>
        <p:spPr>
          <a:xfrm>
            <a:off x="693682" y="2286000"/>
            <a:ext cx="11498318" cy="3416300"/>
          </a:xfrm>
          <a:prstGeom prst="rect">
            <a:avLst/>
          </a:prstGeom>
          <a:gradFill flip="none" rotWithShape="1">
            <a:gsLst>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20">
            <a:extLst>
              <a:ext uri="{FF2B5EF4-FFF2-40B4-BE49-F238E27FC236}">
                <a16:creationId xmlns:a16="http://schemas.microsoft.com/office/drawing/2014/main" id="{ACD184E7-842E-4CDA-8022-CFE5CEA0DBE9}"/>
              </a:ext>
            </a:extLst>
          </p:cNvPr>
          <p:cNvSpPr>
            <a:spLocks noGrp="1"/>
          </p:cNvSpPr>
          <p:nvPr>
            <p:ph type="pic" sz="quarter" idx="16"/>
          </p:nvPr>
        </p:nvSpPr>
        <p:spPr>
          <a:xfrm>
            <a:off x="0" y="0"/>
            <a:ext cx="8534400" cy="6858000"/>
          </a:xfrm>
          <a:custGeom>
            <a:avLst/>
            <a:gdLst>
              <a:gd name="connsiteX0" fmla="*/ 0 w 8534400"/>
              <a:gd name="connsiteY0" fmla="*/ 0 h 6858000"/>
              <a:gd name="connsiteX1" fmla="*/ 6827520 w 8534400"/>
              <a:gd name="connsiteY1" fmla="*/ 0 h 6858000"/>
              <a:gd name="connsiteX2" fmla="*/ 7396480 w 8534400"/>
              <a:gd name="connsiteY2" fmla="*/ 2286000 h 6858000"/>
              <a:gd name="connsiteX3" fmla="*/ 693682 w 8534400"/>
              <a:gd name="connsiteY3" fmla="*/ 2286000 h 6858000"/>
              <a:gd name="connsiteX4" fmla="*/ 693682 w 8534400"/>
              <a:gd name="connsiteY4" fmla="*/ 5702300 h 6858000"/>
              <a:gd name="connsiteX5" fmla="*/ 8246759 w 8534400"/>
              <a:gd name="connsiteY5" fmla="*/ 5702300 h 6858000"/>
              <a:gd name="connsiteX6" fmla="*/ 8534400 w 8534400"/>
              <a:gd name="connsiteY6" fmla="*/ 6858000 h 6858000"/>
              <a:gd name="connsiteX7" fmla="*/ 0 w 85344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858000">
                <a:moveTo>
                  <a:pt x="0" y="0"/>
                </a:moveTo>
                <a:lnTo>
                  <a:pt x="6827520" y="0"/>
                </a:lnTo>
                <a:lnTo>
                  <a:pt x="7396480" y="2286000"/>
                </a:lnTo>
                <a:lnTo>
                  <a:pt x="693682" y="2286000"/>
                </a:lnTo>
                <a:lnTo>
                  <a:pt x="693682" y="5702300"/>
                </a:lnTo>
                <a:lnTo>
                  <a:pt x="8246759" y="5702300"/>
                </a:lnTo>
                <a:lnTo>
                  <a:pt x="8534400" y="6858000"/>
                </a:lnTo>
                <a:lnTo>
                  <a:pt x="0" y="6858000"/>
                </a:lnTo>
                <a:close/>
              </a:path>
            </a:pathLst>
          </a:custGeom>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lvl1pPr>
              <a:defRPr sz="1000">
                <a:solidFill>
                  <a:schemeClr val="bg1"/>
                </a:solidFill>
              </a:defRPr>
            </a:lvl1pPr>
          </a:lstStyle>
          <a:p>
            <a:fld id="{B1597006-230C-EE41-ACD1-3FF8D7F2D9A3}" type="datetime1">
              <a:rPr lang="en-US" smtClean="0"/>
              <a:pPr/>
              <a:t>4/11/2024</a:t>
            </a:fld>
            <a:endParaRPr lang="en-US" dirty="0"/>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lvl1pPr>
              <a:defRPr sz="1000">
                <a:solidFill>
                  <a:schemeClr val="bg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3" name="Text Placeholder 2">
            <a:extLst>
              <a:ext uri="{FF2B5EF4-FFF2-40B4-BE49-F238E27FC236}">
                <a16:creationId xmlns:a16="http://schemas.microsoft.com/office/drawing/2014/main" id="{6CC650A3-C37B-8949-AAFB-1CA610A432AE}"/>
              </a:ext>
            </a:extLst>
          </p:cNvPr>
          <p:cNvSpPr>
            <a:spLocks noGrp="1"/>
          </p:cNvSpPr>
          <p:nvPr>
            <p:ph type="body" sz="quarter" idx="13"/>
          </p:nvPr>
        </p:nvSpPr>
        <p:spPr>
          <a:xfrm>
            <a:off x="4661069"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6823CE96-7B45-0E4E-8DD2-AAE6F7DB97C9}"/>
              </a:ext>
            </a:extLst>
          </p:cNvPr>
          <p:cNvSpPr>
            <a:spLocks noGrp="1"/>
          </p:cNvSpPr>
          <p:nvPr>
            <p:ph type="body" sz="quarter" idx="14"/>
          </p:nvPr>
        </p:nvSpPr>
        <p:spPr>
          <a:xfrm>
            <a:off x="8115132"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7F451F20-9248-594B-8CD5-3442A64513D8}"/>
              </a:ext>
            </a:extLst>
          </p:cNvPr>
          <p:cNvSpPr>
            <a:spLocks noGrp="1"/>
          </p:cNvSpPr>
          <p:nvPr>
            <p:ph type="body" sz="quarter" idx="15"/>
          </p:nvPr>
        </p:nvSpPr>
        <p:spPr>
          <a:xfrm>
            <a:off x="1219032"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Click to edit Master text styles</a:t>
            </a:r>
          </a:p>
          <a:p>
            <a:pPr lvl="1"/>
            <a:r>
              <a:rPr lang="en-US"/>
              <a:t>Second level</a:t>
            </a:r>
          </a:p>
        </p:txBody>
      </p:sp>
      <p:cxnSp>
        <p:nvCxnSpPr>
          <p:cNvPr id="18" name="Straight Connector 17">
            <a:extLst>
              <a:ext uri="{FF2B5EF4-FFF2-40B4-BE49-F238E27FC236}">
                <a16:creationId xmlns:a16="http://schemas.microsoft.com/office/drawing/2014/main" id="{92008AA3-BEDF-CE40-9D94-F5875454E799}"/>
              </a:ext>
            </a:extLst>
          </p:cNvPr>
          <p:cNvCxnSpPr>
            <a:cxnSpLocks/>
          </p:cNvCxnSpPr>
          <p:nvPr userDrawn="1"/>
        </p:nvCxnSpPr>
        <p:spPr>
          <a:xfrm>
            <a:off x="710823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028065BE-52F2-4F89-82A3-E5DA80527B9C}"/>
              </a:ext>
            </a:extLst>
          </p:cNvPr>
          <p:cNvSpPr>
            <a:spLocks noGrp="1"/>
          </p:cNvSpPr>
          <p:nvPr>
            <p:ph type="ctrTitle"/>
          </p:nvPr>
        </p:nvSpPr>
        <p:spPr>
          <a:xfrm>
            <a:off x="693684" y="879636"/>
            <a:ext cx="6294727" cy="1206888"/>
          </a:xfrm>
          <a:custGeom>
            <a:avLst/>
            <a:gdLst>
              <a:gd name="connsiteX0" fmla="*/ 5986630 w 6294727"/>
              <a:gd name="connsiteY0" fmla="*/ 0 h 1206888"/>
              <a:gd name="connsiteX1" fmla="*/ 6294727 w 6294727"/>
              <a:gd name="connsiteY1" fmla="*/ 1206888 h 1206888"/>
              <a:gd name="connsiteX2" fmla="*/ 0 w 6294727"/>
              <a:gd name="connsiteY2" fmla="*/ 1206888 h 1206888"/>
              <a:gd name="connsiteX3" fmla="*/ 0 w 6294727"/>
              <a:gd name="connsiteY3" fmla="*/ 8709 h 1206888"/>
            </a:gdLst>
            <a:ahLst/>
            <a:cxnLst>
              <a:cxn ang="0">
                <a:pos x="connsiteX0" y="connsiteY0"/>
              </a:cxn>
              <a:cxn ang="0">
                <a:pos x="connsiteX1" y="connsiteY1"/>
              </a:cxn>
              <a:cxn ang="0">
                <a:pos x="connsiteX2" y="connsiteY2"/>
              </a:cxn>
              <a:cxn ang="0">
                <a:pos x="connsiteX3" y="connsiteY3"/>
              </a:cxn>
            </a:cxnLst>
            <a:rect l="l" t="t" r="r" b="b"/>
            <a:pathLst>
              <a:path w="6294727" h="1206888">
                <a:moveTo>
                  <a:pt x="5986630" y="0"/>
                </a:moveTo>
                <a:lnTo>
                  <a:pt x="6294727" y="1206888"/>
                </a:lnTo>
                <a:lnTo>
                  <a:pt x="0" y="1206888"/>
                </a:lnTo>
                <a:lnTo>
                  <a:pt x="0" y="8709"/>
                </a:lnTo>
                <a:close/>
              </a:path>
            </a:pathLst>
          </a:custGeom>
          <a:solidFill>
            <a:schemeClr val="accent2"/>
          </a:solidFill>
        </p:spPr>
        <p:txBody>
          <a:bodyPr wrap="square"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31027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A6943C0-A7A3-4C4C-BEB2-9176DE863005}"/>
              </a:ext>
            </a:extLst>
          </p:cNvPr>
          <p:cNvSpPr>
            <a:spLocks noGrp="1"/>
          </p:cNvSpPr>
          <p:nvPr>
            <p:ph type="pic" sz="quarter" idx="13"/>
          </p:nvPr>
        </p:nvSpPr>
        <p:spPr>
          <a:xfrm>
            <a:off x="3681047" y="0"/>
            <a:ext cx="8510952" cy="6858000"/>
          </a:xfrm>
          <a:custGeom>
            <a:avLst/>
            <a:gdLst>
              <a:gd name="connsiteX0" fmla="*/ 1706880 w 8510952"/>
              <a:gd name="connsiteY0" fmla="*/ 0 h 6858000"/>
              <a:gd name="connsiteX1" fmla="*/ 8510952 w 8510952"/>
              <a:gd name="connsiteY1" fmla="*/ 0 h 6858000"/>
              <a:gd name="connsiteX2" fmla="*/ 8510952 w 8510952"/>
              <a:gd name="connsiteY2" fmla="*/ 6858000 h 6858000"/>
              <a:gd name="connsiteX3" fmla="*/ 0 w 8510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10952" h="6858000">
                <a:moveTo>
                  <a:pt x="1706880" y="0"/>
                </a:moveTo>
                <a:lnTo>
                  <a:pt x="8510952" y="0"/>
                </a:lnTo>
                <a:lnTo>
                  <a:pt x="8510952" y="6858000"/>
                </a:lnTo>
                <a:lnTo>
                  <a:pt x="0" y="6858000"/>
                </a:lnTo>
                <a:close/>
              </a:path>
            </a:pathLst>
          </a:custGeom>
        </p:spPr>
        <p:txBody>
          <a:bodyPr wrap="square" anchor="ctr">
            <a:noAutofit/>
          </a:bodyPr>
          <a:lstStyle>
            <a:lvl1pPr marL="0" indent="0"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104F3C93-C085-8A47-9A2A-6AD3F3D69F4E}"/>
              </a:ext>
            </a:extLst>
          </p:cNvPr>
          <p:cNvCxnSpPr/>
          <p:nvPr userDrawn="1"/>
        </p:nvCxnSpPr>
        <p:spPr>
          <a:xfrm flipH="1">
            <a:off x="351011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941283B3-F5BE-4FDF-829D-D1BE17F71653}"/>
              </a:ext>
            </a:extLst>
          </p:cNvPr>
          <p:cNvSpPr>
            <a:spLocks noGrp="1"/>
          </p:cNvSpPr>
          <p:nvPr>
            <p:ph type="ctrTitle"/>
          </p:nvPr>
        </p:nvSpPr>
        <p:spPr>
          <a:xfrm>
            <a:off x="693683" y="879635"/>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320040"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B641A16B-3688-D842-92F4-5D2C2811539F}"/>
              </a:ext>
            </a:extLst>
          </p:cNvPr>
          <p:cNvSpPr>
            <a:spLocks noGrp="1"/>
          </p:cNvSpPr>
          <p:nvPr>
            <p:ph type="subTitle" idx="1"/>
          </p:nvPr>
        </p:nvSpPr>
        <p:spPr>
          <a:xfrm>
            <a:off x="916016" y="2551819"/>
            <a:ext cx="2952599" cy="3539265"/>
          </a:xfrm>
        </p:spPr>
        <p:txBody>
          <a:bodyPr>
            <a:normAutofit/>
          </a:bodyPr>
          <a:lstStyle>
            <a:lvl1pPr marL="0" indent="0" algn="l">
              <a:lnSpc>
                <a:spcPct val="100000"/>
              </a:lnSpc>
              <a:buNone/>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A19933E8-EEFC-754B-93AE-557EFF8A79B0}"/>
              </a:ext>
            </a:extLst>
          </p:cNvPr>
          <p:cNvSpPr>
            <a:spLocks noGrp="1"/>
          </p:cNvSpPr>
          <p:nvPr>
            <p:ph type="dt" sz="half" idx="10"/>
          </p:nvPr>
        </p:nvSpPr>
        <p:spPr>
          <a:xfrm>
            <a:off x="381000" y="6356350"/>
            <a:ext cx="1730829" cy="365125"/>
          </a:xfrm>
        </p:spPr>
        <p:txBody>
          <a:bodyPr/>
          <a:lstStyle>
            <a:lvl1pPr>
              <a:defRPr sz="1000"/>
            </a:lvl1pPr>
          </a:lstStyle>
          <a:p>
            <a:fld id="{95937ADF-F9E1-BA4B-9DD9-49C1B8F55FAB}" type="datetime1">
              <a:rPr lang="en-US" smtClean="0"/>
              <a:pPr/>
              <a:t>4/11/2024</a:t>
            </a:fld>
            <a:endParaRPr lang="en-US" dirty="0"/>
          </a:p>
        </p:txBody>
      </p:sp>
      <p:sp>
        <p:nvSpPr>
          <p:cNvPr id="8" name="Footer Placeholder 4">
            <a:extLst>
              <a:ext uri="{FF2B5EF4-FFF2-40B4-BE49-F238E27FC236}">
                <a16:creationId xmlns:a16="http://schemas.microsoft.com/office/drawing/2014/main"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bg1"/>
                </a:solidFill>
              </a:defRPr>
            </a:lvl1pPr>
          </a:lstStyle>
          <a:p>
            <a:r>
              <a:rPr lang="en-US" dirty="0"/>
              <a:t>PRESENTATION TITLE</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539658" cy="365125"/>
          </a:xfrm>
        </p:spPr>
        <p:txBody>
          <a:bodyPr/>
          <a:lstStyle>
            <a:lvl1pPr>
              <a:defRPr sz="1000">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FD6AC9F3-6F32-409B-A3B1-EEF36BA06678}"/>
              </a:ext>
            </a:extLst>
          </p:cNvPr>
          <p:cNvSpPr>
            <a:spLocks noGrp="1"/>
          </p:cNvSpPr>
          <p:nvPr>
            <p:ph type="pic" sz="quarter" idx="13"/>
          </p:nvPr>
        </p:nvSpPr>
        <p:spPr>
          <a:xfrm>
            <a:off x="0" y="0"/>
            <a:ext cx="8534400" cy="6858000"/>
          </a:xfrm>
          <a:custGeom>
            <a:avLst/>
            <a:gdLst>
              <a:gd name="connsiteX0" fmla="*/ 0 w 8534400"/>
              <a:gd name="connsiteY0" fmla="*/ 0 h 6858000"/>
              <a:gd name="connsiteX1" fmla="*/ 6827520 w 8534400"/>
              <a:gd name="connsiteY1" fmla="*/ 0 h 6858000"/>
              <a:gd name="connsiteX2" fmla="*/ 7070048 w 8534400"/>
              <a:gd name="connsiteY2" fmla="*/ 974442 h 6858000"/>
              <a:gd name="connsiteX3" fmla="*/ 5680814 w 8534400"/>
              <a:gd name="connsiteY3" fmla="*/ 974442 h 6858000"/>
              <a:gd name="connsiteX4" fmla="*/ 5680814 w 8534400"/>
              <a:gd name="connsiteY4" fmla="*/ 5758652 h 6858000"/>
              <a:gd name="connsiteX5" fmla="*/ 8260785 w 8534400"/>
              <a:gd name="connsiteY5" fmla="*/ 5758652 h 6858000"/>
              <a:gd name="connsiteX6" fmla="*/ 8534400 w 8534400"/>
              <a:gd name="connsiteY6" fmla="*/ 6858000 h 6858000"/>
              <a:gd name="connsiteX7" fmla="*/ 0 w 85344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858000">
                <a:moveTo>
                  <a:pt x="0" y="0"/>
                </a:moveTo>
                <a:lnTo>
                  <a:pt x="6827520" y="0"/>
                </a:lnTo>
                <a:lnTo>
                  <a:pt x="7070048" y="974442"/>
                </a:lnTo>
                <a:lnTo>
                  <a:pt x="5680814" y="974442"/>
                </a:lnTo>
                <a:lnTo>
                  <a:pt x="5680814" y="5758652"/>
                </a:lnTo>
                <a:lnTo>
                  <a:pt x="8260785" y="5758652"/>
                </a:lnTo>
                <a:lnTo>
                  <a:pt x="8534400" y="6858000"/>
                </a:lnTo>
                <a:lnTo>
                  <a:pt x="0" y="6858000"/>
                </a:lnTo>
                <a:close/>
              </a:path>
            </a:pathLst>
          </a:custGeom>
        </p:spPr>
        <p:txBody>
          <a:bodyPr wrap="square" anchor="ctr">
            <a:noAutofit/>
          </a:bodyPr>
          <a:lstStyle>
            <a:lvl1pPr marL="0" indent="0" algn="ctr">
              <a:buNone/>
              <a:defRPr/>
            </a:lvl1pPr>
          </a:lstStyle>
          <a:p>
            <a:r>
              <a:rPr lang="en-US"/>
              <a:t>Click icon to add picture</a:t>
            </a:r>
            <a:endParaRPr lang="en-US" dirty="0"/>
          </a:p>
        </p:txBody>
      </p:sp>
      <p:sp>
        <p:nvSpPr>
          <p:cNvPr id="20" name="Rectangle 19">
            <a:extLst>
              <a:ext uri="{FF2B5EF4-FFF2-40B4-BE49-F238E27FC236}">
                <a16:creationId xmlns:a16="http://schemas.microsoft.com/office/drawing/2014/main" id="{E26FF020-BB93-4C6C-B3ED-8326D424097A}"/>
              </a:ext>
            </a:extLst>
          </p:cNvPr>
          <p:cNvSpPr/>
          <p:nvPr userDrawn="1"/>
        </p:nvSpPr>
        <p:spPr>
          <a:xfrm>
            <a:off x="5680814" y="974442"/>
            <a:ext cx="5228191" cy="4784210"/>
          </a:xfrm>
          <a:prstGeom prst="rect">
            <a:avLst/>
          </a:prstGeom>
          <a:gradFill flip="none" rotWithShape="1">
            <a:gsLst>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5942173C-2B01-804E-85FB-4D68140D4E1A}"/>
              </a:ext>
            </a:extLst>
          </p:cNvPr>
          <p:cNvSpPr>
            <a:spLocks noGrp="1"/>
          </p:cNvSpPr>
          <p:nvPr>
            <p:ph type="ctrTitle"/>
          </p:nvPr>
        </p:nvSpPr>
        <p:spPr>
          <a:xfrm>
            <a:off x="6096000" y="1106424"/>
            <a:ext cx="4446062" cy="916644"/>
          </a:xfrm>
        </p:spPr>
        <p:txBody>
          <a:bodyPr anchor="b">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B641A16B-3688-D842-92F4-5D2C2811539F}"/>
              </a:ext>
            </a:extLst>
          </p:cNvPr>
          <p:cNvSpPr>
            <a:spLocks noGrp="1"/>
          </p:cNvSpPr>
          <p:nvPr>
            <p:ph type="subTitle" idx="1"/>
          </p:nvPr>
        </p:nvSpPr>
        <p:spPr>
          <a:xfrm>
            <a:off x="6096000" y="2075245"/>
            <a:ext cx="4446062" cy="3295405"/>
          </a:xfrm>
        </p:spPr>
        <p:txBody>
          <a:bodyPr>
            <a:normAutofit/>
          </a:bodyPr>
          <a:lstStyle>
            <a:lvl1pPr marL="0" indent="0" algn="l">
              <a:lnSpc>
                <a:spcPct val="125000"/>
              </a:lnSpc>
              <a:buNone/>
              <a:defRPr sz="1800" spc="140" baseline="0">
                <a:solidFill>
                  <a:schemeClr val="bg1"/>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4" name="Straight Connector 3">
            <a:extLst>
              <a:ext uri="{FF2B5EF4-FFF2-40B4-BE49-F238E27FC236}">
                <a16:creationId xmlns:a16="http://schemas.microsoft.com/office/drawing/2014/main" id="{104F3C93-C085-8A47-9A2A-6AD3F3D69F4E}"/>
              </a:ext>
            </a:extLst>
          </p:cNvPr>
          <p:cNvCxnSpPr>
            <a:cxnSpLocks/>
          </p:cNvCxnSpPr>
          <p:nvPr userDrawn="1"/>
        </p:nvCxnSpPr>
        <p:spPr>
          <a:xfrm>
            <a:off x="710823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Date Placeholder 3">
            <a:extLst>
              <a:ext uri="{FF2B5EF4-FFF2-40B4-BE49-F238E27FC236}">
                <a16:creationId xmlns:a16="http://schemas.microsoft.com/office/drawing/2014/main" id="{A19933E8-EEFC-754B-93AE-557EFF8A79B0}"/>
              </a:ext>
            </a:extLst>
          </p:cNvPr>
          <p:cNvSpPr>
            <a:spLocks noGrp="1"/>
          </p:cNvSpPr>
          <p:nvPr>
            <p:ph type="dt" sz="half" idx="10"/>
          </p:nvPr>
        </p:nvSpPr>
        <p:spPr>
          <a:xfrm>
            <a:off x="381000" y="6356350"/>
            <a:ext cx="1730829" cy="365125"/>
          </a:xfrm>
        </p:spPr>
        <p:txBody>
          <a:bodyPr/>
          <a:lstStyle>
            <a:lvl1pPr>
              <a:defRPr sz="1000">
                <a:solidFill>
                  <a:schemeClr val="bg1"/>
                </a:solidFill>
              </a:defRPr>
            </a:lvl1pPr>
          </a:lstStyle>
          <a:p>
            <a:fld id="{10B419B9-5288-FE4A-9F37-54AAEB8CA389}" type="datetime1">
              <a:rPr lang="en-US" smtClean="0"/>
              <a:pPr/>
              <a:t>4/11/2024</a:t>
            </a:fld>
            <a:endParaRPr lang="en-US" dirty="0"/>
          </a:p>
        </p:txBody>
      </p:sp>
      <p:sp>
        <p:nvSpPr>
          <p:cNvPr id="8" name="Footer Placeholder 4">
            <a:extLst>
              <a:ext uri="{FF2B5EF4-FFF2-40B4-BE49-F238E27FC236}">
                <a16:creationId xmlns:a16="http://schemas.microsoft.com/office/drawing/2014/main"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bg1"/>
                </a:solidFill>
              </a:defRPr>
            </a:lvl1pPr>
          </a:lstStyle>
          <a:p>
            <a:r>
              <a:rPr lang="en-US" dirty="0"/>
              <a:t>PRESENTATION TITLE</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539658" cy="365125"/>
          </a:xfrm>
        </p:spPr>
        <p:txBody>
          <a:bodyPr/>
          <a:lstStyle>
            <a:lvl1pPr>
              <a:defRPr sz="1000">
                <a:solidFill>
                  <a:schemeClr val="tx2">
                    <a:lumMod val="60000"/>
                    <a:lumOff val="40000"/>
                  </a:schemeClr>
                </a:solidFill>
              </a:defRPr>
            </a:lvl1pPr>
          </a:lstStyle>
          <a:p>
            <a:fld id="{294A09A9-5501-47C1-A89A-A340965A2BE2}" type="slidenum">
              <a:rPr lang="en-US" smtClean="0"/>
              <a:pPr/>
              <a:t>‹#›</a:t>
            </a:fld>
            <a:endParaRPr lang="en-US" dirty="0"/>
          </a:p>
        </p:txBody>
      </p:sp>
      <p:sp>
        <p:nvSpPr>
          <p:cNvPr id="3" name="Rectangle 2">
            <a:extLst>
              <a:ext uri="{FF2B5EF4-FFF2-40B4-BE49-F238E27FC236}">
                <a16:creationId xmlns:a16="http://schemas.microsoft.com/office/drawing/2014/main" id="{7C00B690-D495-014F-8F60-C8152AD122A2}"/>
              </a:ext>
            </a:extLst>
          </p:cNvPr>
          <p:cNvSpPr/>
          <p:nvPr userDrawn="1"/>
        </p:nvSpPr>
        <p:spPr>
          <a:xfrm>
            <a:off x="11504428" y="382772"/>
            <a:ext cx="382772" cy="382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D3DB60-9D00-2B4C-A1B6-A76F20998922}"/>
              </a:ext>
            </a:extLst>
          </p:cNvPr>
          <p:cNvSpPr/>
          <p:nvPr userDrawn="1"/>
        </p:nvSpPr>
        <p:spPr>
          <a:xfrm>
            <a:off x="11504428" y="974442"/>
            <a:ext cx="382772" cy="3827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4B7F1F1-6439-8D45-8BCD-B68DB64CEDC1}"/>
              </a:ext>
            </a:extLst>
          </p:cNvPr>
          <p:cNvSpPr/>
          <p:nvPr userDrawn="1"/>
        </p:nvSpPr>
        <p:spPr>
          <a:xfrm>
            <a:off x="11504428" y="1566113"/>
            <a:ext cx="382772" cy="382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B870777-57CE-7A40-BCBA-E189F67DF446}"/>
              </a:ext>
            </a:extLst>
          </p:cNvPr>
          <p:cNvSpPr/>
          <p:nvPr userDrawn="1"/>
        </p:nvSpPr>
        <p:spPr>
          <a:xfrm>
            <a:off x="11504428" y="2157783"/>
            <a:ext cx="382772" cy="3827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A332DFE-5DF9-9744-86D5-7CE052E088CE}"/>
              </a:ext>
            </a:extLst>
          </p:cNvPr>
          <p:cNvSpPr/>
          <p:nvPr userDrawn="1"/>
        </p:nvSpPr>
        <p:spPr>
          <a:xfrm>
            <a:off x="11504428" y="2755481"/>
            <a:ext cx="382772" cy="382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869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69568F-F17C-4C3C-9A6F-ED292B601115}"/>
              </a:ext>
            </a:extLst>
          </p:cNvPr>
          <p:cNvSpPr/>
          <p:nvPr userDrawn="1"/>
        </p:nvSpPr>
        <p:spPr>
          <a:xfrm>
            <a:off x="2043953" y="2205318"/>
            <a:ext cx="8104094" cy="23128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22459DEE-E152-47DA-8D52-C9681014BC8E}"/>
              </a:ext>
            </a:extLst>
          </p:cNvPr>
          <p:cNvSpPr>
            <a:spLocks noGrp="1"/>
          </p:cNvSpPr>
          <p:nvPr>
            <p:ph type="pic" sz="quarter" idx="10"/>
          </p:nvPr>
        </p:nvSpPr>
        <p:spPr>
          <a:xfrm>
            <a:off x="0" y="0"/>
            <a:ext cx="12192000" cy="6858000"/>
          </a:xfrm>
          <a:custGeom>
            <a:avLst/>
            <a:gdLst>
              <a:gd name="connsiteX0" fmla="*/ 2043953 w 12192000"/>
              <a:gd name="connsiteY0" fmla="*/ 2205318 h 6858000"/>
              <a:gd name="connsiteX1" fmla="*/ 2043953 w 12192000"/>
              <a:gd name="connsiteY1" fmla="*/ 4518212 h 6858000"/>
              <a:gd name="connsiteX2" fmla="*/ 10148047 w 12192000"/>
              <a:gd name="connsiteY2" fmla="*/ 4518212 h 6858000"/>
              <a:gd name="connsiteX3" fmla="*/ 10148047 w 12192000"/>
              <a:gd name="connsiteY3" fmla="*/ 2205318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043953" y="2205318"/>
                </a:moveTo>
                <a:lnTo>
                  <a:pt x="2043953" y="4518212"/>
                </a:lnTo>
                <a:lnTo>
                  <a:pt x="10148047" y="4518212"/>
                </a:lnTo>
                <a:lnTo>
                  <a:pt x="10148047" y="2205318"/>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2432050" y="2665037"/>
            <a:ext cx="7327900" cy="902916"/>
          </a:xfrm>
        </p:spPr>
        <p:txBody>
          <a:bodyPr anchor="ctr">
            <a:normAutofit/>
          </a:bodyPr>
          <a:lstStyle>
            <a:lvl1pPr algn="ctr">
              <a:defRPr sz="4000" spc="300">
                <a:solidFill>
                  <a:schemeClr val="bg1"/>
                </a:solidFill>
                <a:latin typeface="Bahnschrift" panose="020B050204020402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3597462" y="3567953"/>
            <a:ext cx="4997076" cy="610066"/>
          </a:xfrm>
        </p:spPr>
        <p:txBody>
          <a:bodyPr>
            <a:normAutofit/>
          </a:bodyPr>
          <a:lstStyle>
            <a:lvl1pPr marL="0" indent="0" algn="ctr">
              <a:buNone/>
              <a:defRPr sz="2000" spc="300">
                <a:solidFill>
                  <a:schemeClr val="bg1"/>
                </a:solidFill>
                <a:latin typeface="Tw Cen MT" panose="020B06020201040206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916016" y="983785"/>
            <a:ext cx="8447439" cy="1074828"/>
          </a:xfrm>
        </p:spPr>
        <p:txBody>
          <a:bodyPr>
            <a:normAutofit/>
          </a:bodyPr>
          <a:lstStyle>
            <a:lvl1pPr>
              <a:defRPr sz="4000" spc="300">
                <a:solidFill>
                  <a:schemeClr val="tx2"/>
                </a:solidFill>
                <a:latin typeface="Bahnschrift" panose="020B0502040204020203"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lvl1pPr>
          </a:lstStyle>
          <a:p>
            <a:fld id="{A4486D74-B37B-F546-968B-4AC3E7616DD3}" type="datetime1">
              <a:rPr lang="en-US" smtClean="0"/>
              <a:pPr/>
              <a:t>4/11/2024</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6" name="Rectangle 5">
            <a:extLst>
              <a:ext uri="{FF2B5EF4-FFF2-40B4-BE49-F238E27FC236}">
                <a16:creationId xmlns:a16="http://schemas.microsoft.com/office/drawing/2014/main" id="{A8582161-389A-C649-9A2B-A16F489BB170}"/>
              </a:ext>
            </a:extLst>
          </p:cNvPr>
          <p:cNvSpPr/>
          <p:nvPr userDrawn="1"/>
        </p:nvSpPr>
        <p:spPr>
          <a:xfrm>
            <a:off x="11504428" y="382772"/>
            <a:ext cx="382772" cy="382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F7AA420-2BBF-AF48-8EF7-EF3CC47451FA}"/>
              </a:ext>
            </a:extLst>
          </p:cNvPr>
          <p:cNvSpPr/>
          <p:nvPr userDrawn="1"/>
        </p:nvSpPr>
        <p:spPr>
          <a:xfrm>
            <a:off x="11504428" y="974442"/>
            <a:ext cx="382772" cy="3827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0EDE653-D0BD-314F-B7B9-FD426A4C487F}"/>
              </a:ext>
            </a:extLst>
          </p:cNvPr>
          <p:cNvSpPr/>
          <p:nvPr userDrawn="1"/>
        </p:nvSpPr>
        <p:spPr>
          <a:xfrm>
            <a:off x="11504428" y="1566113"/>
            <a:ext cx="382772" cy="382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6C43E8D-A8CD-974D-B3E2-5B4500E55B0A}"/>
              </a:ext>
            </a:extLst>
          </p:cNvPr>
          <p:cNvSpPr/>
          <p:nvPr userDrawn="1"/>
        </p:nvSpPr>
        <p:spPr>
          <a:xfrm>
            <a:off x="11504428" y="2157783"/>
            <a:ext cx="382772" cy="3827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9A540AC-3D9F-5A42-BE59-E7EC044230B4}"/>
              </a:ext>
            </a:extLst>
          </p:cNvPr>
          <p:cNvSpPr/>
          <p:nvPr userDrawn="1"/>
        </p:nvSpPr>
        <p:spPr>
          <a:xfrm>
            <a:off x="11504428" y="2755481"/>
            <a:ext cx="382772" cy="382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1AE70196-45DE-CB4D-A7AC-0610E7A187C3}"/>
              </a:ext>
            </a:extLst>
          </p:cNvPr>
          <p:cNvCxnSpPr/>
          <p:nvPr userDrawn="1"/>
        </p:nvCxnSpPr>
        <p:spPr>
          <a:xfrm flipH="1">
            <a:off x="9211669"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94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lvl1pPr>
          </a:lstStyle>
          <a:p>
            <a:fld id="{A4486D74-B37B-F546-968B-4AC3E7616DD3}" type="datetime1">
              <a:rPr lang="en-US" smtClean="0"/>
              <a:pPr/>
              <a:t>4/11/2024</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cxnSp>
        <p:nvCxnSpPr>
          <p:cNvPr id="11" name="Straight Connector 10">
            <a:extLst>
              <a:ext uri="{FF2B5EF4-FFF2-40B4-BE49-F238E27FC236}">
                <a16:creationId xmlns:a16="http://schemas.microsoft.com/office/drawing/2014/main" id="{1AE70196-45DE-CB4D-A7AC-0610E7A187C3}"/>
              </a:ext>
            </a:extLst>
          </p:cNvPr>
          <p:cNvCxnSpPr/>
          <p:nvPr userDrawn="1"/>
        </p:nvCxnSpPr>
        <p:spPr>
          <a:xfrm flipH="1">
            <a:off x="9211669"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B329649E-3847-4CC6-A84D-56DE76BD193D}"/>
              </a:ext>
            </a:extLst>
          </p:cNvPr>
          <p:cNvSpPr>
            <a:spLocks noGrp="1"/>
          </p:cNvSpPr>
          <p:nvPr>
            <p:ph type="ctrTitle"/>
          </p:nvPr>
        </p:nvSpPr>
        <p:spPr>
          <a:xfrm>
            <a:off x="693683" y="879635"/>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84E120DB-DDEC-4DDF-8FB4-5C52F8078B86}"/>
              </a:ext>
            </a:extLst>
          </p:cNvPr>
          <p:cNvSpPr>
            <a:spLocks noGrp="1"/>
          </p:cNvSpPr>
          <p:nvPr>
            <p:ph sz="quarter" idx="13"/>
          </p:nvPr>
        </p:nvSpPr>
        <p:spPr>
          <a:xfrm>
            <a:off x="693738" y="2705425"/>
            <a:ext cx="10745787" cy="327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55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1921764" y="2145265"/>
            <a:ext cx="8348472" cy="2363568"/>
          </a:xfrm>
          <a:noFill/>
        </p:spPr>
        <p:txBody>
          <a:bodyPr>
            <a:normAutofit/>
          </a:bodyPr>
          <a:lstStyle>
            <a:lvl1pPr algn="ctr">
              <a:defRPr sz="4000" spc="140" baseline="0">
                <a:solidFill>
                  <a:schemeClr val="tx2"/>
                </a:solidFill>
                <a:latin typeface="Tw Cen MT" panose="020B0602020104020603" pitchFamily="34" charset="77"/>
              </a:defRPr>
            </a:lvl1pPr>
          </a:lstStyle>
          <a:p>
            <a:r>
              <a:rPr lang="en-US" dirty="0"/>
              <a:t>Click to edit master title style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lvl1pPr>
          </a:lstStyle>
          <a:p>
            <a:fld id="{A4486D74-B37B-F546-968B-4AC3E7616DD3}" type="datetime1">
              <a:rPr lang="en-US" smtClean="0"/>
              <a:pPr/>
              <a:t>4/11/2024</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12" name="Title 1">
            <a:extLst>
              <a:ext uri="{FF2B5EF4-FFF2-40B4-BE49-F238E27FC236}">
                <a16:creationId xmlns:a16="http://schemas.microsoft.com/office/drawing/2014/main" id="{0B51AFA9-C4C0-D44A-BE1A-30964CBCFE37}"/>
              </a:ext>
            </a:extLst>
          </p:cNvPr>
          <p:cNvSpPr txBox="1">
            <a:spLocks/>
          </p:cNvSpPr>
          <p:nvPr userDrawn="1"/>
        </p:nvSpPr>
        <p:spPr>
          <a:xfrm>
            <a:off x="970130" y="1879594"/>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r>
              <a:rPr lang="en-US" sz="16600" dirty="0">
                <a:solidFill>
                  <a:schemeClr val="accent3">
                    <a:lumMod val="75000"/>
                  </a:schemeClr>
                </a:solidFill>
              </a:rPr>
              <a:t>“</a:t>
            </a:r>
          </a:p>
        </p:txBody>
      </p:sp>
      <p:sp>
        <p:nvSpPr>
          <p:cNvPr id="13" name="Title 1">
            <a:extLst>
              <a:ext uri="{FF2B5EF4-FFF2-40B4-BE49-F238E27FC236}">
                <a16:creationId xmlns:a16="http://schemas.microsoft.com/office/drawing/2014/main" id="{2E169998-8E4C-AC45-9496-F3E1D40DD604}"/>
              </a:ext>
            </a:extLst>
          </p:cNvPr>
          <p:cNvSpPr txBox="1">
            <a:spLocks/>
          </p:cNvSpPr>
          <p:nvPr userDrawn="1"/>
        </p:nvSpPr>
        <p:spPr>
          <a:xfrm>
            <a:off x="10408852" y="4443180"/>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r>
              <a:rPr lang="en-US" sz="16600" dirty="0">
                <a:solidFill>
                  <a:schemeClr val="accent3">
                    <a:lumMod val="75000"/>
                  </a:schemeClr>
                </a:solidFill>
              </a:rPr>
              <a:t>”</a:t>
            </a:r>
          </a:p>
        </p:txBody>
      </p:sp>
      <p:sp>
        <p:nvSpPr>
          <p:cNvPr id="15" name="Text Placeholder 14">
            <a:extLst>
              <a:ext uri="{FF2B5EF4-FFF2-40B4-BE49-F238E27FC236}">
                <a16:creationId xmlns:a16="http://schemas.microsoft.com/office/drawing/2014/main" id="{F3F62FE2-8018-8846-A38A-108C9B02DF17}"/>
              </a:ext>
            </a:extLst>
          </p:cNvPr>
          <p:cNvSpPr>
            <a:spLocks noGrp="1"/>
          </p:cNvSpPr>
          <p:nvPr>
            <p:ph type="body" sz="quarter" idx="13"/>
          </p:nvPr>
        </p:nvSpPr>
        <p:spPr>
          <a:xfrm>
            <a:off x="6662738" y="4526051"/>
            <a:ext cx="3727450" cy="515938"/>
          </a:xfrm>
          <a:noFill/>
        </p:spPr>
        <p:txBody>
          <a:bodyPr>
            <a:noAutofit/>
          </a:bodyPr>
          <a:lstStyle>
            <a:lvl1pPr marL="0" indent="0" algn="r">
              <a:buNone/>
              <a:defRPr sz="2000" spc="140" baseline="0">
                <a:solidFill>
                  <a:schemeClr val="tx2"/>
                </a:solidFill>
                <a:latin typeface="Tw Cen MT" panose="020B0602020104020603" pitchFamily="34" charset="77"/>
              </a:defRPr>
            </a:lvl1pPr>
            <a:lvl2pPr marL="457200" indent="0" algn="r">
              <a:buNone/>
              <a:defRPr sz="1800">
                <a:solidFill>
                  <a:schemeClr val="tx2"/>
                </a:solidFill>
                <a:latin typeface="Tw Cen MT" panose="020B0602020104020603" pitchFamily="34" charset="77"/>
              </a:defRPr>
            </a:lvl2pPr>
            <a:lvl3pPr marL="914400" indent="0" algn="r">
              <a:buNone/>
              <a:defRPr sz="1600">
                <a:solidFill>
                  <a:schemeClr val="tx2"/>
                </a:solidFill>
                <a:latin typeface="Tw Cen MT" panose="020B0602020104020603" pitchFamily="34" charset="77"/>
              </a:defRPr>
            </a:lvl3pPr>
            <a:lvl4pPr marL="1371600" indent="0" algn="r">
              <a:buNone/>
              <a:defRPr sz="1400">
                <a:solidFill>
                  <a:schemeClr val="tx2"/>
                </a:solidFill>
                <a:latin typeface="Tw Cen MT" panose="020B0602020104020603" pitchFamily="34" charset="77"/>
              </a:defRPr>
            </a:lvl4pPr>
            <a:lvl5pPr marL="1828800" indent="0" algn="r">
              <a:buNone/>
              <a:defRPr sz="1400">
                <a:solidFill>
                  <a:schemeClr val="tx2"/>
                </a:solidFill>
                <a:latin typeface="Tw Cen MT" panose="020B0602020104020603" pitchFamily="34" charset="77"/>
              </a:defRPr>
            </a:lvl5pPr>
          </a:lstStyle>
          <a:p>
            <a:pPr lvl="0"/>
            <a:r>
              <a:rPr lang="en-US"/>
              <a:t>Click to edit Master text styles</a:t>
            </a:r>
          </a:p>
        </p:txBody>
      </p:sp>
    </p:spTree>
    <p:extLst>
      <p:ext uri="{BB962C8B-B14F-4D97-AF65-F5344CB8AC3E}">
        <p14:creationId xmlns:p14="http://schemas.microsoft.com/office/powerpoint/2010/main" val="159331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et the Team 4">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1F428E6-A8A2-E844-9C02-078ED4D9934D}"/>
              </a:ext>
            </a:extLst>
          </p:cNvPr>
          <p:cNvSpPr>
            <a:spLocks noGrp="1"/>
          </p:cNvSpPr>
          <p:nvPr>
            <p:ph type="pic" sz="quarter" idx="13"/>
          </p:nvPr>
        </p:nvSpPr>
        <p:spPr>
          <a:xfrm>
            <a:off x="0" y="0"/>
            <a:ext cx="12192000" cy="6858000"/>
          </a:xfrm>
          <a:solidFill>
            <a:schemeClr val="tx2">
              <a:lumMod val="20000"/>
              <a:lumOff val="80000"/>
            </a:schemeClr>
          </a:solidFill>
        </p:spPr>
        <p:txBody>
          <a:bodyPr/>
          <a:lstStyle/>
          <a:p>
            <a:r>
              <a:rPr lang="en-US"/>
              <a:t>Click icon to add picture</a:t>
            </a:r>
            <a:endParaRPr lang="en-US" dirty="0"/>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solidFill>
                  <a:schemeClr val="tx2"/>
                </a:solidFill>
              </a:defRPr>
            </a:lvl1pPr>
          </a:lstStyle>
          <a:p>
            <a:fld id="{A4486D74-B37B-F546-968B-4AC3E7616DD3}" type="datetime1">
              <a:rPr lang="en-US" smtClean="0"/>
              <a:pPr/>
              <a:t>4/11/2024</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solidFill>
                  <a:schemeClr val="tx2"/>
                </a:solidFill>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solidFill>
                  <a:schemeClr val="tx2"/>
                </a:solidFill>
              </a:defRPr>
            </a:lvl1pPr>
          </a:lstStyle>
          <a:p>
            <a:fld id="{294A09A9-5501-47C1-A89A-A340965A2BE2}" type="slidenum">
              <a:rPr lang="en-US" smtClean="0"/>
              <a:pPr/>
              <a:t>‹#›</a:t>
            </a:fld>
            <a:endParaRPr lang="en-US" dirty="0"/>
          </a:p>
        </p:txBody>
      </p:sp>
      <p:sp>
        <p:nvSpPr>
          <p:cNvPr id="17" name="Picture Placeholder 16">
            <a:extLst>
              <a:ext uri="{FF2B5EF4-FFF2-40B4-BE49-F238E27FC236}">
                <a16:creationId xmlns:a16="http://schemas.microsoft.com/office/drawing/2014/main" id="{27B76286-63A1-AF4F-B23C-363AA8A8471F}"/>
              </a:ext>
            </a:extLst>
          </p:cNvPr>
          <p:cNvSpPr>
            <a:spLocks noGrp="1"/>
          </p:cNvSpPr>
          <p:nvPr>
            <p:ph type="pic" sz="quarter" idx="14"/>
          </p:nvPr>
        </p:nvSpPr>
        <p:spPr>
          <a:xfrm>
            <a:off x="1038044" y="2405063"/>
            <a:ext cx="946150" cy="944562"/>
          </a:xfrm>
        </p:spPr>
        <p:txBody>
          <a:bodyPr anchor="ctr">
            <a:norm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64F5D22F-DDAB-8A40-B9D8-54ACF9C0E0E2}"/>
              </a:ext>
            </a:extLst>
          </p:cNvPr>
          <p:cNvSpPr>
            <a:spLocks noGrp="1"/>
          </p:cNvSpPr>
          <p:nvPr>
            <p:ph type="body" sz="quarter" idx="15" hasCustomPrompt="1"/>
          </p:nvPr>
        </p:nvSpPr>
        <p:spPr>
          <a:xfrm>
            <a:off x="2200773" y="2498043"/>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0" name="Text Placeholder 18">
            <a:extLst>
              <a:ext uri="{FF2B5EF4-FFF2-40B4-BE49-F238E27FC236}">
                <a16:creationId xmlns:a16="http://schemas.microsoft.com/office/drawing/2014/main" id="{3970178A-7D91-5F40-B3BD-58988D1D235B}"/>
              </a:ext>
            </a:extLst>
          </p:cNvPr>
          <p:cNvSpPr>
            <a:spLocks noGrp="1"/>
          </p:cNvSpPr>
          <p:nvPr>
            <p:ph type="body" sz="quarter" idx="16"/>
          </p:nvPr>
        </p:nvSpPr>
        <p:spPr>
          <a:xfrm>
            <a:off x="2200773" y="2922586"/>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21" name="Picture Placeholder 16">
            <a:extLst>
              <a:ext uri="{FF2B5EF4-FFF2-40B4-BE49-F238E27FC236}">
                <a16:creationId xmlns:a16="http://schemas.microsoft.com/office/drawing/2014/main" id="{6D61AF1F-6298-744E-B9E2-999EED4A1EC8}"/>
              </a:ext>
            </a:extLst>
          </p:cNvPr>
          <p:cNvSpPr>
            <a:spLocks noGrp="1"/>
          </p:cNvSpPr>
          <p:nvPr>
            <p:ph type="pic" sz="quarter" idx="17"/>
          </p:nvPr>
        </p:nvSpPr>
        <p:spPr>
          <a:xfrm>
            <a:off x="1038044" y="4021592"/>
            <a:ext cx="946150" cy="944562"/>
          </a:xfrm>
        </p:spPr>
        <p:txBody>
          <a:bodyPr anchor="ctr">
            <a:norm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B409E4EC-6771-344F-AC49-F0493C4E505B}"/>
              </a:ext>
            </a:extLst>
          </p:cNvPr>
          <p:cNvSpPr>
            <a:spLocks noGrp="1"/>
          </p:cNvSpPr>
          <p:nvPr>
            <p:ph type="body" sz="quarter" idx="18" hasCustomPrompt="1"/>
          </p:nvPr>
        </p:nvSpPr>
        <p:spPr>
          <a:xfrm>
            <a:off x="2200773" y="4114572"/>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3" name="Text Placeholder 18">
            <a:extLst>
              <a:ext uri="{FF2B5EF4-FFF2-40B4-BE49-F238E27FC236}">
                <a16:creationId xmlns:a16="http://schemas.microsoft.com/office/drawing/2014/main" id="{22E21560-0E2C-7E48-882F-77B02B0CE34D}"/>
              </a:ext>
            </a:extLst>
          </p:cNvPr>
          <p:cNvSpPr>
            <a:spLocks noGrp="1"/>
          </p:cNvSpPr>
          <p:nvPr>
            <p:ph type="body" sz="quarter" idx="19"/>
          </p:nvPr>
        </p:nvSpPr>
        <p:spPr>
          <a:xfrm>
            <a:off x="2200773" y="4539115"/>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0" name="Picture Placeholder 16">
            <a:extLst>
              <a:ext uri="{FF2B5EF4-FFF2-40B4-BE49-F238E27FC236}">
                <a16:creationId xmlns:a16="http://schemas.microsoft.com/office/drawing/2014/main" id="{E38C0995-936E-464D-86FA-9C8847D9C4DB}"/>
              </a:ext>
            </a:extLst>
          </p:cNvPr>
          <p:cNvSpPr>
            <a:spLocks noGrp="1"/>
          </p:cNvSpPr>
          <p:nvPr>
            <p:ph type="pic" sz="quarter" idx="20"/>
          </p:nvPr>
        </p:nvSpPr>
        <p:spPr>
          <a:xfrm>
            <a:off x="5710265" y="2405063"/>
            <a:ext cx="946150" cy="944562"/>
          </a:xfrm>
        </p:spPr>
        <p:txBody>
          <a:bodyPr anchor="ctr">
            <a:normAutofit/>
          </a:bodyPr>
          <a:lstStyle>
            <a:lvl1pPr marL="0" indent="0" algn="ctr">
              <a:buNone/>
              <a:defRPr sz="1400"/>
            </a:lvl1pPr>
          </a:lstStyle>
          <a:p>
            <a:r>
              <a:rPr lang="en-US"/>
              <a:t>Click icon to add picture</a:t>
            </a:r>
            <a:endParaRPr lang="en-US" dirty="0"/>
          </a:p>
        </p:txBody>
      </p:sp>
      <p:sp>
        <p:nvSpPr>
          <p:cNvPr id="31" name="Text Placeholder 18">
            <a:extLst>
              <a:ext uri="{FF2B5EF4-FFF2-40B4-BE49-F238E27FC236}">
                <a16:creationId xmlns:a16="http://schemas.microsoft.com/office/drawing/2014/main" id="{00F264F2-A8BF-BF4E-82E5-457A75FF385D}"/>
              </a:ext>
            </a:extLst>
          </p:cNvPr>
          <p:cNvSpPr>
            <a:spLocks noGrp="1"/>
          </p:cNvSpPr>
          <p:nvPr>
            <p:ph type="body" sz="quarter" idx="21" hasCustomPrompt="1"/>
          </p:nvPr>
        </p:nvSpPr>
        <p:spPr>
          <a:xfrm>
            <a:off x="6872994" y="2498043"/>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2" name="Text Placeholder 18">
            <a:extLst>
              <a:ext uri="{FF2B5EF4-FFF2-40B4-BE49-F238E27FC236}">
                <a16:creationId xmlns:a16="http://schemas.microsoft.com/office/drawing/2014/main" id="{C969F956-9E58-0C47-8A73-BA9372304267}"/>
              </a:ext>
            </a:extLst>
          </p:cNvPr>
          <p:cNvSpPr>
            <a:spLocks noGrp="1"/>
          </p:cNvSpPr>
          <p:nvPr>
            <p:ph type="body" sz="quarter" idx="22"/>
          </p:nvPr>
        </p:nvSpPr>
        <p:spPr>
          <a:xfrm>
            <a:off x="6872994" y="2922586"/>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3" name="Picture Placeholder 16">
            <a:extLst>
              <a:ext uri="{FF2B5EF4-FFF2-40B4-BE49-F238E27FC236}">
                <a16:creationId xmlns:a16="http://schemas.microsoft.com/office/drawing/2014/main" id="{3A0B62B7-7680-5D4B-BC6D-4FFA49561510}"/>
              </a:ext>
            </a:extLst>
          </p:cNvPr>
          <p:cNvSpPr>
            <a:spLocks noGrp="1"/>
          </p:cNvSpPr>
          <p:nvPr>
            <p:ph type="pic" sz="quarter" idx="23"/>
          </p:nvPr>
        </p:nvSpPr>
        <p:spPr>
          <a:xfrm>
            <a:off x="5710265" y="4021592"/>
            <a:ext cx="946150" cy="944562"/>
          </a:xfrm>
        </p:spPr>
        <p:txBody>
          <a:bodyPr anchor="ctr">
            <a:normAutofit/>
          </a:bodyPr>
          <a:lstStyle>
            <a:lvl1pPr marL="0" indent="0" algn="ctr">
              <a:buNone/>
              <a:defRPr sz="1400"/>
            </a:lvl1pPr>
          </a:lstStyle>
          <a:p>
            <a:r>
              <a:rPr lang="en-US"/>
              <a:t>Click icon to add picture</a:t>
            </a:r>
            <a:endParaRPr lang="en-US" dirty="0"/>
          </a:p>
        </p:txBody>
      </p:sp>
      <p:sp>
        <p:nvSpPr>
          <p:cNvPr id="34" name="Text Placeholder 18">
            <a:extLst>
              <a:ext uri="{FF2B5EF4-FFF2-40B4-BE49-F238E27FC236}">
                <a16:creationId xmlns:a16="http://schemas.microsoft.com/office/drawing/2014/main" id="{6C664169-B5AF-FB46-AA38-C9DDC1EB8F74}"/>
              </a:ext>
            </a:extLst>
          </p:cNvPr>
          <p:cNvSpPr>
            <a:spLocks noGrp="1"/>
          </p:cNvSpPr>
          <p:nvPr>
            <p:ph type="body" sz="quarter" idx="24" hasCustomPrompt="1"/>
          </p:nvPr>
        </p:nvSpPr>
        <p:spPr>
          <a:xfrm>
            <a:off x="6872994" y="4114572"/>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5" name="Text Placeholder 18">
            <a:extLst>
              <a:ext uri="{FF2B5EF4-FFF2-40B4-BE49-F238E27FC236}">
                <a16:creationId xmlns:a16="http://schemas.microsoft.com/office/drawing/2014/main" id="{EB349D7E-9425-EA4B-906F-145652D00795}"/>
              </a:ext>
            </a:extLst>
          </p:cNvPr>
          <p:cNvSpPr>
            <a:spLocks noGrp="1"/>
          </p:cNvSpPr>
          <p:nvPr>
            <p:ph type="body" sz="quarter" idx="25"/>
          </p:nvPr>
        </p:nvSpPr>
        <p:spPr>
          <a:xfrm>
            <a:off x="6872994" y="4539115"/>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6" name="Title 1">
            <a:extLst>
              <a:ext uri="{FF2B5EF4-FFF2-40B4-BE49-F238E27FC236}">
                <a16:creationId xmlns:a16="http://schemas.microsoft.com/office/drawing/2014/main" id="{E6971742-A7E0-0D4A-AE6E-496FB9EC1BF1}"/>
              </a:ext>
            </a:extLst>
          </p:cNvPr>
          <p:cNvSpPr>
            <a:spLocks noGrp="1"/>
          </p:cNvSpPr>
          <p:nvPr>
            <p:ph type="ctrTitle"/>
          </p:nvPr>
        </p:nvSpPr>
        <p:spPr>
          <a:xfrm>
            <a:off x="916017" y="978408"/>
            <a:ext cx="8357616" cy="1088136"/>
          </a:xfrm>
        </p:spPr>
        <p:txBody>
          <a:bodyPr anchor="ctr">
            <a:norm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71849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t the Team 8">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1F428E6-A8A2-E844-9C02-078ED4D9934D}"/>
              </a:ext>
            </a:extLst>
          </p:cNvPr>
          <p:cNvSpPr>
            <a:spLocks noGrp="1"/>
          </p:cNvSpPr>
          <p:nvPr>
            <p:ph type="pic" sz="quarter" idx="13"/>
          </p:nvPr>
        </p:nvSpPr>
        <p:spPr>
          <a:xfrm>
            <a:off x="0" y="0"/>
            <a:ext cx="12192000" cy="6858000"/>
          </a:xfrm>
          <a:solidFill>
            <a:schemeClr val="tx2">
              <a:lumMod val="20000"/>
              <a:lumOff val="80000"/>
            </a:schemeClr>
          </a:solidFill>
        </p:spPr>
        <p:txBody>
          <a:bodyPr/>
          <a:lstStyle/>
          <a:p>
            <a:r>
              <a:rPr lang="en-US"/>
              <a:t>Click icon to add picture</a:t>
            </a:r>
            <a:endParaRPr lang="en-US" dirty="0"/>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solidFill>
                  <a:schemeClr val="tx2"/>
                </a:solidFill>
              </a:defRPr>
            </a:lvl1pPr>
          </a:lstStyle>
          <a:p>
            <a:fld id="{A4486D74-B37B-F546-968B-4AC3E7616DD3}" type="datetime1">
              <a:rPr lang="en-US" smtClean="0"/>
              <a:pPr/>
              <a:t>4/11/2024</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solidFill>
                  <a:schemeClr val="tx2"/>
                </a:solidFill>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solidFill>
                  <a:schemeClr val="tx2"/>
                </a:solidFill>
              </a:defRPr>
            </a:lvl1pPr>
          </a:lstStyle>
          <a:p>
            <a:fld id="{294A09A9-5501-47C1-A89A-A340965A2BE2}" type="slidenum">
              <a:rPr lang="en-US" smtClean="0"/>
              <a:pPr/>
              <a:t>‹#›</a:t>
            </a:fld>
            <a:endParaRPr lang="en-US" dirty="0"/>
          </a:p>
        </p:txBody>
      </p:sp>
      <p:sp>
        <p:nvSpPr>
          <p:cNvPr id="17" name="Picture Placeholder 16">
            <a:extLst>
              <a:ext uri="{FF2B5EF4-FFF2-40B4-BE49-F238E27FC236}">
                <a16:creationId xmlns:a16="http://schemas.microsoft.com/office/drawing/2014/main" id="{27B76286-63A1-AF4F-B23C-363AA8A8471F}"/>
              </a:ext>
            </a:extLst>
          </p:cNvPr>
          <p:cNvSpPr>
            <a:spLocks noGrp="1"/>
          </p:cNvSpPr>
          <p:nvPr>
            <p:ph type="pic" sz="quarter" idx="14"/>
          </p:nvPr>
        </p:nvSpPr>
        <p:spPr>
          <a:xfrm>
            <a:off x="1038044" y="2159159"/>
            <a:ext cx="923886" cy="922335"/>
          </a:xfrm>
        </p:spPr>
        <p:txBody>
          <a:bodyPr>
            <a:noAutofit/>
          </a:bodyPr>
          <a:lstStyle/>
          <a:p>
            <a:r>
              <a:rPr lang="en-US"/>
              <a:t>Click icon to add picture</a:t>
            </a:r>
            <a:endParaRPr lang="en-US" dirty="0"/>
          </a:p>
        </p:txBody>
      </p:sp>
      <p:sp>
        <p:nvSpPr>
          <p:cNvPr id="19" name="Text Placeholder 18">
            <a:extLst>
              <a:ext uri="{FF2B5EF4-FFF2-40B4-BE49-F238E27FC236}">
                <a16:creationId xmlns:a16="http://schemas.microsoft.com/office/drawing/2014/main" id="{64F5D22F-DDAB-8A40-B9D8-54ACF9C0E0E2}"/>
              </a:ext>
            </a:extLst>
          </p:cNvPr>
          <p:cNvSpPr>
            <a:spLocks noGrp="1"/>
          </p:cNvSpPr>
          <p:nvPr>
            <p:ph type="body" sz="quarter" idx="15" hasCustomPrompt="1"/>
          </p:nvPr>
        </p:nvSpPr>
        <p:spPr>
          <a:xfrm>
            <a:off x="1038044"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0" name="Text Placeholder 18">
            <a:extLst>
              <a:ext uri="{FF2B5EF4-FFF2-40B4-BE49-F238E27FC236}">
                <a16:creationId xmlns:a16="http://schemas.microsoft.com/office/drawing/2014/main" id="{3970178A-7D91-5F40-B3BD-58988D1D235B}"/>
              </a:ext>
            </a:extLst>
          </p:cNvPr>
          <p:cNvSpPr>
            <a:spLocks noGrp="1"/>
          </p:cNvSpPr>
          <p:nvPr>
            <p:ph type="body" sz="quarter" idx="16"/>
          </p:nvPr>
        </p:nvSpPr>
        <p:spPr>
          <a:xfrm>
            <a:off x="1038044"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24" name="Picture Placeholder 16">
            <a:extLst>
              <a:ext uri="{FF2B5EF4-FFF2-40B4-BE49-F238E27FC236}">
                <a16:creationId xmlns:a16="http://schemas.microsoft.com/office/drawing/2014/main" id="{6A88DE59-CC76-784E-91CC-86A873E12BB0}"/>
              </a:ext>
            </a:extLst>
          </p:cNvPr>
          <p:cNvSpPr>
            <a:spLocks noGrp="1"/>
          </p:cNvSpPr>
          <p:nvPr>
            <p:ph type="pic" sz="quarter" idx="17"/>
          </p:nvPr>
        </p:nvSpPr>
        <p:spPr>
          <a:xfrm>
            <a:off x="3719251" y="2159159"/>
            <a:ext cx="923886" cy="922335"/>
          </a:xfrm>
        </p:spPr>
        <p:txBody>
          <a:bodyPr>
            <a:noAutofit/>
          </a:bodyPr>
          <a:lstStyle/>
          <a:p>
            <a:r>
              <a:rPr lang="en-US"/>
              <a:t>Click icon to add picture</a:t>
            </a:r>
            <a:endParaRPr lang="en-US" dirty="0"/>
          </a:p>
        </p:txBody>
      </p:sp>
      <p:sp>
        <p:nvSpPr>
          <p:cNvPr id="25" name="Text Placeholder 18">
            <a:extLst>
              <a:ext uri="{FF2B5EF4-FFF2-40B4-BE49-F238E27FC236}">
                <a16:creationId xmlns:a16="http://schemas.microsoft.com/office/drawing/2014/main" id="{EC7436AA-C631-914A-893C-01BFCB514469}"/>
              </a:ext>
            </a:extLst>
          </p:cNvPr>
          <p:cNvSpPr>
            <a:spLocks noGrp="1"/>
          </p:cNvSpPr>
          <p:nvPr>
            <p:ph type="body" sz="quarter" idx="18" hasCustomPrompt="1"/>
          </p:nvPr>
        </p:nvSpPr>
        <p:spPr>
          <a:xfrm>
            <a:off x="3719251"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6" name="Text Placeholder 18">
            <a:extLst>
              <a:ext uri="{FF2B5EF4-FFF2-40B4-BE49-F238E27FC236}">
                <a16:creationId xmlns:a16="http://schemas.microsoft.com/office/drawing/2014/main" id="{7D3267A9-41C6-6D41-B94A-AF3A0B8D3CC2}"/>
              </a:ext>
            </a:extLst>
          </p:cNvPr>
          <p:cNvSpPr>
            <a:spLocks noGrp="1"/>
          </p:cNvSpPr>
          <p:nvPr>
            <p:ph type="body" sz="quarter" idx="19"/>
          </p:nvPr>
        </p:nvSpPr>
        <p:spPr>
          <a:xfrm>
            <a:off x="3719251"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27" name="Picture Placeholder 16">
            <a:extLst>
              <a:ext uri="{FF2B5EF4-FFF2-40B4-BE49-F238E27FC236}">
                <a16:creationId xmlns:a16="http://schemas.microsoft.com/office/drawing/2014/main" id="{0CA14719-28D1-1245-82ED-C30AEA3FF510}"/>
              </a:ext>
            </a:extLst>
          </p:cNvPr>
          <p:cNvSpPr>
            <a:spLocks noGrp="1"/>
          </p:cNvSpPr>
          <p:nvPr>
            <p:ph type="pic" sz="quarter" idx="20"/>
          </p:nvPr>
        </p:nvSpPr>
        <p:spPr>
          <a:xfrm>
            <a:off x="6415955" y="2159159"/>
            <a:ext cx="923886" cy="922335"/>
          </a:xfrm>
        </p:spPr>
        <p:txBody>
          <a:bodyPr>
            <a:noAutofit/>
          </a:bodyPr>
          <a:lstStyle/>
          <a:p>
            <a:r>
              <a:rPr lang="en-US"/>
              <a:t>Click icon to add picture</a:t>
            </a:r>
            <a:endParaRPr lang="en-US" dirty="0"/>
          </a:p>
        </p:txBody>
      </p:sp>
      <p:sp>
        <p:nvSpPr>
          <p:cNvPr id="28" name="Text Placeholder 18">
            <a:extLst>
              <a:ext uri="{FF2B5EF4-FFF2-40B4-BE49-F238E27FC236}">
                <a16:creationId xmlns:a16="http://schemas.microsoft.com/office/drawing/2014/main" id="{A0F20BEC-0D1F-424C-A708-3CD1B159CB9D}"/>
              </a:ext>
            </a:extLst>
          </p:cNvPr>
          <p:cNvSpPr>
            <a:spLocks noGrp="1"/>
          </p:cNvSpPr>
          <p:nvPr>
            <p:ph type="body" sz="quarter" idx="21" hasCustomPrompt="1"/>
          </p:nvPr>
        </p:nvSpPr>
        <p:spPr>
          <a:xfrm>
            <a:off x="6415955"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9" name="Text Placeholder 18">
            <a:extLst>
              <a:ext uri="{FF2B5EF4-FFF2-40B4-BE49-F238E27FC236}">
                <a16:creationId xmlns:a16="http://schemas.microsoft.com/office/drawing/2014/main" id="{1AF30013-E0ED-7F43-83DA-D58BF2C564E5}"/>
              </a:ext>
            </a:extLst>
          </p:cNvPr>
          <p:cNvSpPr>
            <a:spLocks noGrp="1"/>
          </p:cNvSpPr>
          <p:nvPr>
            <p:ph type="body" sz="quarter" idx="22"/>
          </p:nvPr>
        </p:nvSpPr>
        <p:spPr>
          <a:xfrm>
            <a:off x="6415955"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6" name="Picture Placeholder 16">
            <a:extLst>
              <a:ext uri="{FF2B5EF4-FFF2-40B4-BE49-F238E27FC236}">
                <a16:creationId xmlns:a16="http://schemas.microsoft.com/office/drawing/2014/main" id="{6F279F35-215F-8247-9F1E-B98FCFCBDCD3}"/>
              </a:ext>
            </a:extLst>
          </p:cNvPr>
          <p:cNvSpPr>
            <a:spLocks noGrp="1"/>
          </p:cNvSpPr>
          <p:nvPr>
            <p:ph type="pic" sz="quarter" idx="23"/>
          </p:nvPr>
        </p:nvSpPr>
        <p:spPr>
          <a:xfrm>
            <a:off x="9097162" y="2159159"/>
            <a:ext cx="923886" cy="922335"/>
          </a:xfrm>
        </p:spPr>
        <p:txBody>
          <a:bodyPr>
            <a:noAutofit/>
          </a:bodyPr>
          <a:lstStyle/>
          <a:p>
            <a:r>
              <a:rPr lang="en-US"/>
              <a:t>Click icon to add picture</a:t>
            </a:r>
            <a:endParaRPr lang="en-US" dirty="0"/>
          </a:p>
        </p:txBody>
      </p:sp>
      <p:sp>
        <p:nvSpPr>
          <p:cNvPr id="37" name="Text Placeholder 18">
            <a:extLst>
              <a:ext uri="{FF2B5EF4-FFF2-40B4-BE49-F238E27FC236}">
                <a16:creationId xmlns:a16="http://schemas.microsoft.com/office/drawing/2014/main" id="{A61B963F-0880-1E47-A659-7FC76D4D9D59}"/>
              </a:ext>
            </a:extLst>
          </p:cNvPr>
          <p:cNvSpPr>
            <a:spLocks noGrp="1"/>
          </p:cNvSpPr>
          <p:nvPr>
            <p:ph type="body" sz="quarter" idx="24" hasCustomPrompt="1"/>
          </p:nvPr>
        </p:nvSpPr>
        <p:spPr>
          <a:xfrm>
            <a:off x="9097162"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38" name="Text Placeholder 18">
            <a:extLst>
              <a:ext uri="{FF2B5EF4-FFF2-40B4-BE49-F238E27FC236}">
                <a16:creationId xmlns:a16="http://schemas.microsoft.com/office/drawing/2014/main" id="{50E852F6-B5E8-8B43-801C-1C4F7B19A5CC}"/>
              </a:ext>
            </a:extLst>
          </p:cNvPr>
          <p:cNvSpPr>
            <a:spLocks noGrp="1"/>
          </p:cNvSpPr>
          <p:nvPr>
            <p:ph type="body" sz="quarter" idx="25"/>
          </p:nvPr>
        </p:nvSpPr>
        <p:spPr>
          <a:xfrm>
            <a:off x="9097162"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9" name="Picture Placeholder 16">
            <a:extLst>
              <a:ext uri="{FF2B5EF4-FFF2-40B4-BE49-F238E27FC236}">
                <a16:creationId xmlns:a16="http://schemas.microsoft.com/office/drawing/2014/main" id="{4FA256BD-105F-BE40-B47B-B9E1894250BC}"/>
              </a:ext>
            </a:extLst>
          </p:cNvPr>
          <p:cNvSpPr>
            <a:spLocks noGrp="1"/>
          </p:cNvSpPr>
          <p:nvPr>
            <p:ph type="pic" sz="quarter" idx="26"/>
          </p:nvPr>
        </p:nvSpPr>
        <p:spPr>
          <a:xfrm>
            <a:off x="1038044" y="4198047"/>
            <a:ext cx="923886" cy="922335"/>
          </a:xfrm>
        </p:spPr>
        <p:txBody>
          <a:bodyPr>
            <a:noAutofit/>
          </a:bodyPr>
          <a:lstStyle/>
          <a:p>
            <a:r>
              <a:rPr lang="en-US"/>
              <a:t>Click icon to add picture</a:t>
            </a:r>
            <a:endParaRPr lang="en-US" dirty="0"/>
          </a:p>
        </p:txBody>
      </p:sp>
      <p:sp>
        <p:nvSpPr>
          <p:cNvPr id="40" name="Text Placeholder 18">
            <a:extLst>
              <a:ext uri="{FF2B5EF4-FFF2-40B4-BE49-F238E27FC236}">
                <a16:creationId xmlns:a16="http://schemas.microsoft.com/office/drawing/2014/main" id="{6A4AC0F6-874C-7C4C-9547-94508CE42D0C}"/>
              </a:ext>
            </a:extLst>
          </p:cNvPr>
          <p:cNvSpPr>
            <a:spLocks noGrp="1"/>
          </p:cNvSpPr>
          <p:nvPr>
            <p:ph type="body" sz="quarter" idx="27" hasCustomPrompt="1"/>
          </p:nvPr>
        </p:nvSpPr>
        <p:spPr>
          <a:xfrm>
            <a:off x="1038044"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41" name="Text Placeholder 18">
            <a:extLst>
              <a:ext uri="{FF2B5EF4-FFF2-40B4-BE49-F238E27FC236}">
                <a16:creationId xmlns:a16="http://schemas.microsoft.com/office/drawing/2014/main" id="{EA3CCA23-6E76-8F41-9FED-4DB323AEC855}"/>
              </a:ext>
            </a:extLst>
          </p:cNvPr>
          <p:cNvSpPr>
            <a:spLocks noGrp="1"/>
          </p:cNvSpPr>
          <p:nvPr>
            <p:ph type="body" sz="quarter" idx="28"/>
          </p:nvPr>
        </p:nvSpPr>
        <p:spPr>
          <a:xfrm>
            <a:off x="1038044"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42" name="Picture Placeholder 16">
            <a:extLst>
              <a:ext uri="{FF2B5EF4-FFF2-40B4-BE49-F238E27FC236}">
                <a16:creationId xmlns:a16="http://schemas.microsoft.com/office/drawing/2014/main" id="{C2654D0F-1EF0-C945-B023-1561C866903C}"/>
              </a:ext>
            </a:extLst>
          </p:cNvPr>
          <p:cNvSpPr>
            <a:spLocks noGrp="1"/>
          </p:cNvSpPr>
          <p:nvPr>
            <p:ph type="pic" sz="quarter" idx="29"/>
          </p:nvPr>
        </p:nvSpPr>
        <p:spPr>
          <a:xfrm>
            <a:off x="3719251" y="4198047"/>
            <a:ext cx="923886" cy="922335"/>
          </a:xfrm>
        </p:spPr>
        <p:txBody>
          <a:bodyPr>
            <a:noAutofit/>
          </a:bodyPr>
          <a:lstStyle/>
          <a:p>
            <a:r>
              <a:rPr lang="en-US"/>
              <a:t>Click icon to add picture</a:t>
            </a:r>
            <a:endParaRPr lang="en-US" dirty="0"/>
          </a:p>
        </p:txBody>
      </p:sp>
      <p:sp>
        <p:nvSpPr>
          <p:cNvPr id="43" name="Text Placeholder 18">
            <a:extLst>
              <a:ext uri="{FF2B5EF4-FFF2-40B4-BE49-F238E27FC236}">
                <a16:creationId xmlns:a16="http://schemas.microsoft.com/office/drawing/2014/main" id="{117D52FF-094D-6749-8A26-B894CEF6ACBA}"/>
              </a:ext>
            </a:extLst>
          </p:cNvPr>
          <p:cNvSpPr>
            <a:spLocks noGrp="1"/>
          </p:cNvSpPr>
          <p:nvPr>
            <p:ph type="body" sz="quarter" idx="30" hasCustomPrompt="1"/>
          </p:nvPr>
        </p:nvSpPr>
        <p:spPr>
          <a:xfrm>
            <a:off x="3719251"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4" name="Text Placeholder 18">
            <a:extLst>
              <a:ext uri="{FF2B5EF4-FFF2-40B4-BE49-F238E27FC236}">
                <a16:creationId xmlns:a16="http://schemas.microsoft.com/office/drawing/2014/main" id="{0052C3E7-B5A5-E44C-91BD-16DB655583BE}"/>
              </a:ext>
            </a:extLst>
          </p:cNvPr>
          <p:cNvSpPr>
            <a:spLocks noGrp="1"/>
          </p:cNvSpPr>
          <p:nvPr>
            <p:ph type="body" sz="quarter" idx="31"/>
          </p:nvPr>
        </p:nvSpPr>
        <p:spPr>
          <a:xfrm>
            <a:off x="3719251"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45" name="Picture Placeholder 16">
            <a:extLst>
              <a:ext uri="{FF2B5EF4-FFF2-40B4-BE49-F238E27FC236}">
                <a16:creationId xmlns:a16="http://schemas.microsoft.com/office/drawing/2014/main" id="{D4C618F6-4987-274F-8D08-0934922ACA5A}"/>
              </a:ext>
            </a:extLst>
          </p:cNvPr>
          <p:cNvSpPr>
            <a:spLocks noGrp="1"/>
          </p:cNvSpPr>
          <p:nvPr>
            <p:ph type="pic" sz="quarter" idx="32"/>
          </p:nvPr>
        </p:nvSpPr>
        <p:spPr>
          <a:xfrm>
            <a:off x="6415955" y="4198047"/>
            <a:ext cx="923886" cy="922335"/>
          </a:xfrm>
        </p:spPr>
        <p:txBody>
          <a:bodyPr>
            <a:noAutofit/>
          </a:bodyPr>
          <a:lstStyle/>
          <a:p>
            <a:r>
              <a:rPr lang="en-US"/>
              <a:t>Click icon to add picture</a:t>
            </a:r>
            <a:endParaRPr lang="en-US" dirty="0"/>
          </a:p>
        </p:txBody>
      </p:sp>
      <p:sp>
        <p:nvSpPr>
          <p:cNvPr id="46" name="Text Placeholder 18">
            <a:extLst>
              <a:ext uri="{FF2B5EF4-FFF2-40B4-BE49-F238E27FC236}">
                <a16:creationId xmlns:a16="http://schemas.microsoft.com/office/drawing/2014/main" id="{04553546-0C16-4843-8655-70FFDC038AC2}"/>
              </a:ext>
            </a:extLst>
          </p:cNvPr>
          <p:cNvSpPr>
            <a:spLocks noGrp="1"/>
          </p:cNvSpPr>
          <p:nvPr>
            <p:ph type="body" sz="quarter" idx="33" hasCustomPrompt="1"/>
          </p:nvPr>
        </p:nvSpPr>
        <p:spPr>
          <a:xfrm>
            <a:off x="6415955"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7" name="Text Placeholder 18">
            <a:extLst>
              <a:ext uri="{FF2B5EF4-FFF2-40B4-BE49-F238E27FC236}">
                <a16:creationId xmlns:a16="http://schemas.microsoft.com/office/drawing/2014/main" id="{0F174D17-C816-804A-BED4-E43623C46686}"/>
              </a:ext>
            </a:extLst>
          </p:cNvPr>
          <p:cNvSpPr>
            <a:spLocks noGrp="1"/>
          </p:cNvSpPr>
          <p:nvPr>
            <p:ph type="body" sz="quarter" idx="34"/>
          </p:nvPr>
        </p:nvSpPr>
        <p:spPr>
          <a:xfrm>
            <a:off x="6415955"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48" name="Picture Placeholder 16">
            <a:extLst>
              <a:ext uri="{FF2B5EF4-FFF2-40B4-BE49-F238E27FC236}">
                <a16:creationId xmlns:a16="http://schemas.microsoft.com/office/drawing/2014/main" id="{3A5BCDFF-966C-EE4B-B676-0DC4FE521CDB}"/>
              </a:ext>
            </a:extLst>
          </p:cNvPr>
          <p:cNvSpPr>
            <a:spLocks noGrp="1"/>
          </p:cNvSpPr>
          <p:nvPr>
            <p:ph type="pic" sz="quarter" idx="35"/>
          </p:nvPr>
        </p:nvSpPr>
        <p:spPr>
          <a:xfrm>
            <a:off x="9097162" y="4198047"/>
            <a:ext cx="923886" cy="922335"/>
          </a:xfrm>
        </p:spPr>
        <p:txBody>
          <a:bodyPr>
            <a:noAutofit/>
          </a:bodyPr>
          <a:lstStyle/>
          <a:p>
            <a:r>
              <a:rPr lang="en-US"/>
              <a:t>Click icon to add picture</a:t>
            </a:r>
            <a:endParaRPr lang="en-US" dirty="0"/>
          </a:p>
        </p:txBody>
      </p:sp>
      <p:sp>
        <p:nvSpPr>
          <p:cNvPr id="49" name="Text Placeholder 18">
            <a:extLst>
              <a:ext uri="{FF2B5EF4-FFF2-40B4-BE49-F238E27FC236}">
                <a16:creationId xmlns:a16="http://schemas.microsoft.com/office/drawing/2014/main" id="{3E877DB1-D772-1B4C-8F31-F2C6ACE01CFC}"/>
              </a:ext>
            </a:extLst>
          </p:cNvPr>
          <p:cNvSpPr>
            <a:spLocks noGrp="1"/>
          </p:cNvSpPr>
          <p:nvPr>
            <p:ph type="body" sz="quarter" idx="36" hasCustomPrompt="1"/>
          </p:nvPr>
        </p:nvSpPr>
        <p:spPr>
          <a:xfrm>
            <a:off x="9097162"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50" name="Text Placeholder 18">
            <a:extLst>
              <a:ext uri="{FF2B5EF4-FFF2-40B4-BE49-F238E27FC236}">
                <a16:creationId xmlns:a16="http://schemas.microsoft.com/office/drawing/2014/main" id="{BE7B6561-93FC-9B47-B1F2-95F66BC3A859}"/>
              </a:ext>
            </a:extLst>
          </p:cNvPr>
          <p:cNvSpPr>
            <a:spLocks noGrp="1"/>
          </p:cNvSpPr>
          <p:nvPr>
            <p:ph type="body" sz="quarter" idx="37"/>
          </p:nvPr>
        </p:nvSpPr>
        <p:spPr>
          <a:xfrm>
            <a:off x="9097162"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51" name="Title 1">
            <a:extLst>
              <a:ext uri="{FF2B5EF4-FFF2-40B4-BE49-F238E27FC236}">
                <a16:creationId xmlns:a16="http://schemas.microsoft.com/office/drawing/2014/main" id="{373FEBAB-37BE-6B43-AFCA-653DB9B95900}"/>
              </a:ext>
            </a:extLst>
          </p:cNvPr>
          <p:cNvSpPr>
            <a:spLocks noGrp="1"/>
          </p:cNvSpPr>
          <p:nvPr>
            <p:ph type="ctrTitle"/>
          </p:nvPr>
        </p:nvSpPr>
        <p:spPr>
          <a:xfrm>
            <a:off x="916017" y="1033272"/>
            <a:ext cx="8357616" cy="969264"/>
          </a:xfrm>
        </p:spPr>
        <p:txBody>
          <a:bodyPr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24061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1730829" cy="365125"/>
          </a:xfrm>
          <a:prstGeom prst="rect">
            <a:avLst/>
          </a:prstGeom>
        </p:spPr>
        <p:txBody>
          <a:bodyPr vert="horz" lIns="91440" tIns="45720" rIns="91440" bIns="45720" rtlCol="0" anchor="ctr"/>
          <a:lstStyle>
            <a:lvl1pPr algn="l">
              <a:defRPr sz="1000">
                <a:solidFill>
                  <a:schemeClr val="tx2">
                    <a:lumMod val="60000"/>
                    <a:lumOff val="40000"/>
                  </a:schemeClr>
                </a:solidFill>
                <a:latin typeface="Tw Cen MT" panose="020B0602020104020603" pitchFamily="34" charset="77"/>
              </a:defRPr>
            </a:lvl1pPr>
          </a:lstStyle>
          <a:p>
            <a:fld id="{8BA0ED1B-1813-CA43-9C57-D85969C5BB08}" type="datetime1">
              <a:rPr lang="en-US" smtClean="0"/>
              <a:pPr/>
              <a:t>4/11/2024</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spc="50" baseline="0">
                <a:solidFill>
                  <a:schemeClr val="tx2">
                    <a:lumMod val="60000"/>
                    <a:lumOff val="40000"/>
                  </a:schemeClr>
                </a:solidFill>
                <a:latin typeface="Tw Cen MT" panose="020B0602020104020603" pitchFamily="34" charset="77"/>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10271342" y="6356350"/>
            <a:ext cx="1539658" cy="365125"/>
          </a:xfrm>
          <a:prstGeom prst="rect">
            <a:avLst/>
          </a:prstGeom>
        </p:spPr>
        <p:txBody>
          <a:bodyPr vert="horz" lIns="91440" tIns="45720" rIns="91440" bIns="45720" rtlCol="0" anchor="ctr"/>
          <a:lstStyle>
            <a:lvl1pPr algn="r">
              <a:defRPr sz="1000">
                <a:solidFill>
                  <a:schemeClr val="tx2">
                    <a:lumMod val="60000"/>
                    <a:lumOff val="40000"/>
                  </a:schemeClr>
                </a:solidFill>
                <a:latin typeface="Tw Cen MT" panose="020B0602020104020603" pitchFamily="34" charset="77"/>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54" r:id="rId5"/>
    <p:sldLayoutId id="2147483660" r:id="rId6"/>
    <p:sldLayoutId id="2147483661" r:id="rId7"/>
    <p:sldLayoutId id="2147483662" r:id="rId8"/>
    <p:sldLayoutId id="2147483663" r:id="rId9"/>
    <p:sldLayoutId id="2147483664" r:id="rId10"/>
    <p:sldLayoutId id="2147483652" r:id="rId11"/>
    <p:sldLayoutId id="2147483665"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EC58393-FADE-4230-9BF7-311D876214B4}"/>
              </a:ext>
            </a:extLst>
          </p:cNvPr>
          <p:cNvPicPr>
            <a:picLocks noGrp="1" noChangeAspect="1"/>
          </p:cNvPicPr>
          <p:nvPr>
            <p:ph type="pic" sz="quarter" idx="10"/>
          </p:nvPr>
        </p:nvPicPr>
        <p:blipFill>
          <a:blip r:embed="rId3">
            <a:alphaModFix amt="50000"/>
          </a:blip>
          <a:srcRect l="8654" r="8654"/>
          <a:stretch/>
        </p:blipFill>
        <p:spPr>
          <a:xfrm>
            <a:off x="3686175" y="0"/>
            <a:ext cx="8505825" cy="6858000"/>
          </a:xfrm>
        </p:spPr>
      </p:pic>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a:xfrm>
            <a:off x="599439" y="1162646"/>
            <a:ext cx="9183329" cy="1841090"/>
          </a:xfrm>
          <a:solidFill>
            <a:srgbClr val="0737A1"/>
          </a:solidFill>
        </p:spPr>
        <p:txBody>
          <a:bodyPr/>
          <a:lstStyle/>
          <a:p>
            <a:r>
              <a:rPr lang="en-US" sz="4400" b="1" dirty="0">
                <a:latin typeface="Gibson Book" pitchFamily="50" charset="0"/>
                <a:ea typeface="Gibson Book" pitchFamily="50" charset="0"/>
              </a:rPr>
              <a:t>I-465 Concrete Pavement Restoration Project</a:t>
            </a:r>
          </a:p>
        </p:txBody>
      </p:sp>
      <p:pic>
        <p:nvPicPr>
          <p:cNvPr id="8" name="Picture 7" descr="A circular logo with text and symbols&#10;&#10;Description automatically generated">
            <a:extLst>
              <a:ext uri="{FF2B5EF4-FFF2-40B4-BE49-F238E27FC236}">
                <a16:creationId xmlns:a16="http://schemas.microsoft.com/office/drawing/2014/main" id="{71AB65AF-1E77-4D1D-6AA8-2C3A4851E450}"/>
              </a:ext>
            </a:extLst>
          </p:cNvPr>
          <p:cNvPicPr>
            <a:picLocks noChangeAspect="1"/>
          </p:cNvPicPr>
          <p:nvPr/>
        </p:nvPicPr>
        <p:blipFill>
          <a:blip r:embed="rId4"/>
          <a:stretch>
            <a:fillRect/>
          </a:stretch>
        </p:blipFill>
        <p:spPr>
          <a:xfrm>
            <a:off x="599439" y="5217692"/>
            <a:ext cx="1366520" cy="1366520"/>
          </a:xfrm>
          <a:prstGeom prst="rect">
            <a:avLst/>
          </a:prstGeom>
        </p:spPr>
      </p:pic>
      <p:sp>
        <p:nvSpPr>
          <p:cNvPr id="3" name="TextBox 2">
            <a:extLst>
              <a:ext uri="{FF2B5EF4-FFF2-40B4-BE49-F238E27FC236}">
                <a16:creationId xmlns:a16="http://schemas.microsoft.com/office/drawing/2014/main" id="{FEB1C21E-27FD-2478-5D6C-28A741B33892}"/>
              </a:ext>
            </a:extLst>
          </p:cNvPr>
          <p:cNvSpPr txBox="1"/>
          <p:nvPr/>
        </p:nvSpPr>
        <p:spPr>
          <a:xfrm>
            <a:off x="4612077" y="4371915"/>
            <a:ext cx="6654019" cy="1323439"/>
          </a:xfrm>
          <a:prstGeom prst="rect">
            <a:avLst/>
          </a:prstGeom>
          <a:noFill/>
        </p:spPr>
        <p:txBody>
          <a:bodyPr wrap="square" rtlCol="0">
            <a:spAutoFit/>
          </a:bodyPr>
          <a:lstStyle/>
          <a:p>
            <a:pPr algn="ctr"/>
            <a:r>
              <a:rPr lang="en-US" sz="4000" b="1" dirty="0">
                <a:solidFill>
                  <a:srgbClr val="0717AF"/>
                </a:solidFill>
                <a:latin typeface="Gibson" pitchFamily="50" charset="0"/>
                <a:ea typeface="Gibson" pitchFamily="50" charset="0"/>
              </a:rPr>
              <a:t>The presentation will </a:t>
            </a:r>
            <a:br>
              <a:rPr lang="en-US" sz="4000" b="1" dirty="0">
                <a:solidFill>
                  <a:srgbClr val="0717AF"/>
                </a:solidFill>
                <a:latin typeface="Gibson" pitchFamily="50" charset="0"/>
                <a:ea typeface="Gibson" pitchFamily="50" charset="0"/>
              </a:rPr>
            </a:br>
            <a:r>
              <a:rPr lang="en-US" sz="4000" b="1" dirty="0">
                <a:solidFill>
                  <a:srgbClr val="0717AF"/>
                </a:solidFill>
                <a:latin typeface="Gibson" pitchFamily="50" charset="0"/>
                <a:ea typeface="Gibson" pitchFamily="50" charset="0"/>
              </a:rPr>
              <a:t>begin shortly.</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9451CBB1-D6CD-A445-96C5-A99E48240E48}"/>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10</a:t>
            </a:fld>
            <a:endParaRPr lang="en-US"/>
          </a:p>
        </p:txBody>
      </p:sp>
      <p:sp>
        <p:nvSpPr>
          <p:cNvPr id="2" name="Rectangle 1">
            <a:extLst>
              <a:ext uri="{FF2B5EF4-FFF2-40B4-BE49-F238E27FC236}">
                <a16:creationId xmlns:a16="http://schemas.microsoft.com/office/drawing/2014/main" id="{D716A914-30B7-6036-24EF-55E8C85B72F0}"/>
              </a:ext>
            </a:extLst>
          </p:cNvPr>
          <p:cNvSpPr/>
          <p:nvPr/>
        </p:nvSpPr>
        <p:spPr>
          <a:xfrm>
            <a:off x="343217" y="820592"/>
            <a:ext cx="3795112" cy="5216813"/>
          </a:xfrm>
          <a:prstGeom prst="rect">
            <a:avLst/>
          </a:prstGeom>
        </p:spPr>
        <p:txBody>
          <a:bodyPr wrap="square">
            <a:spAutoFit/>
          </a:bodyPr>
          <a:ls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1" indent="-285750">
              <a:spcBef>
                <a:spcPts val="1000"/>
              </a:spcBef>
              <a:buFont typeface="Arial" panose="020B0604020202020204" pitchFamily="34" charset="0"/>
              <a:buChar char="•"/>
            </a:pPr>
            <a:r>
              <a:rPr lang="en-US" sz="2800" dirty="0">
                <a:solidFill>
                  <a:srgbClr val="0717AF"/>
                </a:solidFill>
                <a:latin typeface="Gibson Book" pitchFamily="50" charset="0"/>
                <a:ea typeface="Gibson Book" pitchFamily="50" charset="0"/>
              </a:rPr>
              <a:t>21-days directional closures from I-70 to </a:t>
            </a:r>
            <a:br>
              <a:rPr lang="en-US" sz="2800" dirty="0">
                <a:solidFill>
                  <a:srgbClr val="0717AF"/>
                </a:solidFill>
                <a:latin typeface="Gibson Book" pitchFamily="50" charset="0"/>
                <a:ea typeface="Gibson Book" pitchFamily="50" charset="0"/>
              </a:rPr>
            </a:br>
            <a:r>
              <a:rPr lang="en-US" sz="2800" dirty="0">
                <a:solidFill>
                  <a:srgbClr val="0717AF"/>
                </a:solidFill>
                <a:latin typeface="Gibson Book" pitchFamily="50" charset="0"/>
                <a:ea typeface="Gibson Book" pitchFamily="50" charset="0"/>
              </a:rPr>
              <a:t>I-65</a:t>
            </a:r>
          </a:p>
          <a:p>
            <a:pPr marL="285750" lvl="1" indent="-285750">
              <a:spcBef>
                <a:spcPts val="1000"/>
              </a:spcBef>
              <a:buFont typeface="Arial" panose="020B0604020202020204" pitchFamily="34" charset="0"/>
              <a:buChar char="•"/>
            </a:pPr>
            <a:r>
              <a:rPr lang="en-US" sz="2800" dirty="0">
                <a:solidFill>
                  <a:srgbClr val="0717AF"/>
                </a:solidFill>
                <a:latin typeface="Gibson Book" pitchFamily="50" charset="0"/>
                <a:ea typeface="Gibson Book" pitchFamily="50" charset="0"/>
              </a:rPr>
              <a:t>I-465 SB/WB closure from May 29 – June 30</a:t>
            </a:r>
          </a:p>
          <a:p>
            <a:pPr marL="285750" lvl="1" indent="-285750">
              <a:spcBef>
                <a:spcPts val="1000"/>
              </a:spcBef>
              <a:buFont typeface="Arial" panose="020B0604020202020204" pitchFamily="34" charset="0"/>
              <a:buChar char="•"/>
            </a:pPr>
            <a:r>
              <a:rPr lang="en-US" sz="2800" dirty="0">
                <a:solidFill>
                  <a:srgbClr val="0717AF"/>
                </a:solidFill>
                <a:latin typeface="Gibson Book" pitchFamily="50" charset="0"/>
                <a:ea typeface="Gibson Book" pitchFamily="50" charset="0"/>
              </a:rPr>
              <a:t>I-465 NB/EB closure between July 5 and August 4</a:t>
            </a:r>
          </a:p>
          <a:p>
            <a:pPr marL="285750" lvl="1" indent="-285750">
              <a:spcBef>
                <a:spcPts val="1000"/>
              </a:spcBef>
              <a:buFont typeface="Arial" panose="020B0604020202020204" pitchFamily="34" charset="0"/>
              <a:buChar char="•"/>
            </a:pPr>
            <a:r>
              <a:rPr lang="en-US" sz="2800" dirty="0">
                <a:solidFill>
                  <a:srgbClr val="0717AF"/>
                </a:solidFill>
                <a:latin typeface="Gibson Book" pitchFamily="50" charset="0"/>
                <a:ea typeface="Gibson Book" pitchFamily="50" charset="0"/>
              </a:rPr>
              <a:t>Official detour route utilizes the I-65 and</a:t>
            </a:r>
            <a:br>
              <a:rPr lang="en-US" sz="2800" dirty="0">
                <a:solidFill>
                  <a:srgbClr val="0717AF"/>
                </a:solidFill>
                <a:latin typeface="Gibson Book" pitchFamily="50" charset="0"/>
                <a:ea typeface="Gibson Book" pitchFamily="50" charset="0"/>
              </a:rPr>
            </a:br>
            <a:r>
              <a:rPr lang="en-US" sz="2800" dirty="0">
                <a:solidFill>
                  <a:srgbClr val="0717AF"/>
                </a:solidFill>
                <a:latin typeface="Gibson Book" pitchFamily="50" charset="0"/>
                <a:ea typeface="Gibson Book" pitchFamily="50" charset="0"/>
              </a:rPr>
              <a:t>I-70 loop</a:t>
            </a:r>
            <a:endParaRPr lang="en-US" sz="2000" dirty="0">
              <a:solidFill>
                <a:srgbClr val="0717AF"/>
              </a:solidFill>
            </a:endParaRPr>
          </a:p>
        </p:txBody>
      </p:sp>
      <p:pic>
        <p:nvPicPr>
          <p:cNvPr id="22" name="Picture 21" descr="A map of a route&#10;&#10;Description automatically generated">
            <a:extLst>
              <a:ext uri="{FF2B5EF4-FFF2-40B4-BE49-F238E27FC236}">
                <a16:creationId xmlns:a16="http://schemas.microsoft.com/office/drawing/2014/main" id="{4472EFEB-E832-385A-DB76-8DDAAF95BD36}"/>
              </a:ext>
            </a:extLst>
          </p:cNvPr>
          <p:cNvPicPr>
            <a:picLocks noChangeAspect="1"/>
          </p:cNvPicPr>
          <p:nvPr/>
        </p:nvPicPr>
        <p:blipFill>
          <a:blip r:embed="rId3"/>
          <a:stretch>
            <a:fillRect/>
          </a:stretch>
        </p:blipFill>
        <p:spPr>
          <a:xfrm>
            <a:off x="4426226" y="-1"/>
            <a:ext cx="7765774" cy="6858000"/>
          </a:xfrm>
          <a:prstGeom prst="rect">
            <a:avLst/>
          </a:prstGeom>
        </p:spPr>
      </p:pic>
    </p:spTree>
    <p:extLst>
      <p:ext uri="{BB962C8B-B14F-4D97-AF65-F5344CB8AC3E}">
        <p14:creationId xmlns:p14="http://schemas.microsoft.com/office/powerpoint/2010/main" val="2695824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D1534C-2196-5597-A3A2-C9A5A454DE6B}"/>
              </a:ext>
            </a:extLst>
          </p:cNvPr>
          <p:cNvSpPr>
            <a:spLocks noGrp="1"/>
          </p:cNvSpPr>
          <p:nvPr>
            <p:ph type="sldNum" sz="quarter" idx="12"/>
          </p:nvPr>
        </p:nvSpPr>
        <p:spPr/>
        <p:txBody>
          <a:bodyPr/>
          <a:lstStyle/>
          <a:p>
            <a:fld id="{294A09A9-5501-47C1-A89A-A340965A2BE2}" type="slidenum">
              <a:rPr lang="en-US" smtClean="0">
                <a:solidFill>
                  <a:srgbClr val="0737A1"/>
                </a:solidFill>
              </a:rPr>
              <a:pPr/>
              <a:t>11</a:t>
            </a:fld>
            <a:endParaRPr lang="en-US" dirty="0">
              <a:solidFill>
                <a:srgbClr val="0737A1"/>
              </a:solidFill>
            </a:endParaRPr>
          </a:p>
        </p:txBody>
      </p:sp>
      <p:pic>
        <p:nvPicPr>
          <p:cNvPr id="10" name="Picture 9" descr="A screenshot of a computer&#10;&#10;Description automatically generated">
            <a:extLst>
              <a:ext uri="{FF2B5EF4-FFF2-40B4-BE49-F238E27FC236}">
                <a16:creationId xmlns:a16="http://schemas.microsoft.com/office/drawing/2014/main" id="{3DEFFF0C-6FA9-8FFA-C1E2-9CA637FC4FD6}"/>
              </a:ext>
            </a:extLst>
          </p:cNvPr>
          <p:cNvPicPr>
            <a:picLocks noChangeAspect="1"/>
          </p:cNvPicPr>
          <p:nvPr/>
        </p:nvPicPr>
        <p:blipFill>
          <a:blip r:embed="rId3"/>
          <a:stretch>
            <a:fillRect/>
          </a:stretch>
        </p:blipFill>
        <p:spPr>
          <a:xfrm>
            <a:off x="598300" y="0"/>
            <a:ext cx="10995399" cy="6858000"/>
          </a:xfrm>
          <a:prstGeom prst="rect">
            <a:avLst/>
          </a:prstGeom>
        </p:spPr>
      </p:pic>
      <p:cxnSp>
        <p:nvCxnSpPr>
          <p:cNvPr id="13" name="Straight Arrow Connector 12">
            <a:extLst>
              <a:ext uri="{FF2B5EF4-FFF2-40B4-BE49-F238E27FC236}">
                <a16:creationId xmlns:a16="http://schemas.microsoft.com/office/drawing/2014/main" id="{DB52B178-01C7-5192-BCC9-ED4ED8C3650C}"/>
              </a:ext>
            </a:extLst>
          </p:cNvPr>
          <p:cNvCxnSpPr>
            <a:cxnSpLocks/>
          </p:cNvCxnSpPr>
          <p:nvPr/>
        </p:nvCxnSpPr>
        <p:spPr>
          <a:xfrm flipV="1">
            <a:off x="3784857" y="1297058"/>
            <a:ext cx="954157" cy="14610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5ECA4E18-C329-A063-CA22-7F374A16EC84}"/>
              </a:ext>
            </a:extLst>
          </p:cNvPr>
          <p:cNvSpPr/>
          <p:nvPr/>
        </p:nvSpPr>
        <p:spPr>
          <a:xfrm>
            <a:off x="4529611" y="197127"/>
            <a:ext cx="954157" cy="902804"/>
          </a:xfrm>
          <a:prstGeom prst="ellipse">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8B71329-4E17-F30A-3BC6-35B22D69682E}"/>
              </a:ext>
            </a:extLst>
          </p:cNvPr>
          <p:cNvSpPr txBox="1"/>
          <p:nvPr/>
        </p:nvSpPr>
        <p:spPr>
          <a:xfrm>
            <a:off x="4529611" y="5083864"/>
            <a:ext cx="3222911" cy="477078"/>
          </a:xfrm>
          <a:prstGeom prst="rect">
            <a:avLst/>
          </a:prstGeom>
          <a:solidFill>
            <a:schemeClr val="tx1">
              <a:lumMod val="85000"/>
              <a:lumOff val="15000"/>
            </a:schemeClr>
          </a:solidFill>
        </p:spPr>
        <p:txBody>
          <a:bodyPr wrap="square" rtlCol="0">
            <a:spAutoFit/>
          </a:bodyPr>
          <a:lstStyle/>
          <a:p>
            <a:endParaRPr lang="en-US" dirty="0"/>
          </a:p>
        </p:txBody>
      </p:sp>
    </p:spTree>
    <p:extLst>
      <p:ext uri="{BB962C8B-B14F-4D97-AF65-F5344CB8AC3E}">
        <p14:creationId xmlns:p14="http://schemas.microsoft.com/office/powerpoint/2010/main" val="82036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highway with cars on it&#10;&#10;Description automatically generated">
            <a:extLst>
              <a:ext uri="{FF2B5EF4-FFF2-40B4-BE49-F238E27FC236}">
                <a16:creationId xmlns:a16="http://schemas.microsoft.com/office/drawing/2014/main" id="{B5448EC8-22E8-57C9-9EE9-6DA7E4F9545C}"/>
              </a:ext>
            </a:extLst>
          </p:cNvPr>
          <p:cNvPicPr>
            <a:picLocks noChangeAspect="1"/>
          </p:cNvPicPr>
          <p:nvPr/>
        </p:nvPicPr>
        <p:blipFill>
          <a:blip r:embed="rId3">
            <a:alphaModFix amt="50000"/>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D0D1534C-2196-5597-A3A2-C9A5A454DE6B}"/>
              </a:ext>
            </a:extLst>
          </p:cNvPr>
          <p:cNvSpPr>
            <a:spLocks noGrp="1"/>
          </p:cNvSpPr>
          <p:nvPr>
            <p:ph type="sldNum" sz="quarter" idx="12"/>
          </p:nvPr>
        </p:nvSpPr>
        <p:spPr/>
        <p:txBody>
          <a:bodyPr/>
          <a:lstStyle/>
          <a:p>
            <a:fld id="{294A09A9-5501-47C1-A89A-A340965A2BE2}" type="slidenum">
              <a:rPr lang="en-US" smtClean="0">
                <a:solidFill>
                  <a:srgbClr val="0737A1"/>
                </a:solidFill>
              </a:rPr>
              <a:pPr/>
              <a:t>12</a:t>
            </a:fld>
            <a:endParaRPr lang="en-US" dirty="0">
              <a:solidFill>
                <a:srgbClr val="0737A1"/>
              </a:solidFill>
            </a:endParaRPr>
          </a:p>
        </p:txBody>
      </p:sp>
      <p:sp>
        <p:nvSpPr>
          <p:cNvPr id="18" name="TextBox 17">
            <a:extLst>
              <a:ext uri="{FF2B5EF4-FFF2-40B4-BE49-F238E27FC236}">
                <a16:creationId xmlns:a16="http://schemas.microsoft.com/office/drawing/2014/main" id="{21722FF6-0C7C-72C3-C501-18C7C70E0087}"/>
              </a:ext>
            </a:extLst>
          </p:cNvPr>
          <p:cNvSpPr txBox="1"/>
          <p:nvPr/>
        </p:nvSpPr>
        <p:spPr>
          <a:xfrm>
            <a:off x="965200" y="773066"/>
            <a:ext cx="10698480" cy="954107"/>
          </a:xfrm>
          <a:prstGeom prst="rect">
            <a:avLst/>
          </a:prstGeom>
          <a:noFill/>
        </p:spPr>
        <p:txBody>
          <a:bodyPr wrap="square" rtlCol="0">
            <a:spAutoFit/>
          </a:bodyPr>
          <a:lstStyle/>
          <a:p>
            <a:pPr algn="ctr"/>
            <a:r>
              <a:rPr lang="en-US" sz="5600" b="1" dirty="0">
                <a:solidFill>
                  <a:srgbClr val="0737A1"/>
                </a:solidFill>
                <a:latin typeface="Gibson" pitchFamily="50" charset="0"/>
                <a:ea typeface="Gibson" pitchFamily="50" charset="0"/>
              </a:rPr>
              <a:t>THANK YOU FOR ATTENDING!</a:t>
            </a:r>
          </a:p>
        </p:txBody>
      </p:sp>
      <p:pic>
        <p:nvPicPr>
          <p:cNvPr id="2" name="Picture 1" descr="A sign with a number on it&#10;&#10;Description automatically generated">
            <a:extLst>
              <a:ext uri="{FF2B5EF4-FFF2-40B4-BE49-F238E27FC236}">
                <a16:creationId xmlns:a16="http://schemas.microsoft.com/office/drawing/2014/main" id="{B007EDB3-57AD-60FA-7091-4C8136CACD51}"/>
              </a:ext>
            </a:extLst>
          </p:cNvPr>
          <p:cNvPicPr>
            <a:picLocks noChangeAspect="1"/>
          </p:cNvPicPr>
          <p:nvPr/>
        </p:nvPicPr>
        <p:blipFill>
          <a:blip r:embed="rId4"/>
          <a:stretch>
            <a:fillRect/>
          </a:stretch>
        </p:blipFill>
        <p:spPr>
          <a:xfrm>
            <a:off x="5042353" y="2408319"/>
            <a:ext cx="2269853" cy="1815882"/>
          </a:xfrm>
          <a:prstGeom prst="rect">
            <a:avLst/>
          </a:prstGeom>
        </p:spPr>
      </p:pic>
      <p:sp>
        <p:nvSpPr>
          <p:cNvPr id="3" name="TextBox 2">
            <a:extLst>
              <a:ext uri="{FF2B5EF4-FFF2-40B4-BE49-F238E27FC236}">
                <a16:creationId xmlns:a16="http://schemas.microsoft.com/office/drawing/2014/main" id="{BCBCA6F6-5AB5-1652-CC84-E4F2C1279BBC}"/>
              </a:ext>
            </a:extLst>
          </p:cNvPr>
          <p:cNvSpPr txBox="1"/>
          <p:nvPr/>
        </p:nvSpPr>
        <p:spPr>
          <a:xfrm>
            <a:off x="1227416" y="4767696"/>
            <a:ext cx="9737168" cy="1631216"/>
          </a:xfrm>
          <a:prstGeom prst="rect">
            <a:avLst/>
          </a:prstGeom>
          <a:noFill/>
        </p:spPr>
        <p:txBody>
          <a:bodyPr wrap="square" rtlCol="0">
            <a:spAutoFit/>
          </a:bodyPr>
          <a:lstStyle/>
          <a:p>
            <a:pPr algn="ctr"/>
            <a:r>
              <a:rPr lang="en-US" sz="3600" b="1" dirty="0">
                <a:solidFill>
                  <a:srgbClr val="0737A1"/>
                </a:solidFill>
                <a:latin typeface="Gibson" pitchFamily="50" charset="0"/>
                <a:ea typeface="Gibson" pitchFamily="50" charset="0"/>
              </a:rPr>
              <a:t>www.indot4u.com</a:t>
            </a:r>
            <a:br>
              <a:rPr lang="en-US" sz="3600" b="1" dirty="0">
                <a:solidFill>
                  <a:srgbClr val="0737A1"/>
                </a:solidFill>
                <a:latin typeface="Gibson" pitchFamily="50" charset="0"/>
                <a:ea typeface="Gibson" pitchFamily="50" charset="0"/>
              </a:rPr>
            </a:br>
            <a:r>
              <a:rPr lang="en-US" sz="3200" b="1" dirty="0">
                <a:solidFill>
                  <a:srgbClr val="0737A1"/>
                </a:solidFill>
                <a:latin typeface="Gibson" pitchFamily="50" charset="0"/>
                <a:ea typeface="Gibson" pitchFamily="50" charset="0"/>
              </a:rPr>
              <a:t>855-INDOT4U</a:t>
            </a:r>
            <a:br>
              <a:rPr lang="en-US" sz="3200" b="1" dirty="0">
                <a:solidFill>
                  <a:srgbClr val="0737A1"/>
                </a:solidFill>
                <a:latin typeface="Gibson" pitchFamily="50" charset="0"/>
                <a:ea typeface="Gibson" pitchFamily="50" charset="0"/>
              </a:rPr>
            </a:br>
            <a:r>
              <a:rPr lang="en-US" sz="3200" b="1" dirty="0">
                <a:solidFill>
                  <a:srgbClr val="0737A1"/>
                </a:solidFill>
                <a:latin typeface="Gibson" pitchFamily="50" charset="0"/>
                <a:ea typeface="Gibson" pitchFamily="50" charset="0"/>
              </a:rPr>
              <a:t>855-463-6848</a:t>
            </a:r>
          </a:p>
        </p:txBody>
      </p:sp>
    </p:spTree>
    <p:extLst>
      <p:ext uri="{BB962C8B-B14F-4D97-AF65-F5344CB8AC3E}">
        <p14:creationId xmlns:p14="http://schemas.microsoft.com/office/powerpoint/2010/main" val="1789231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highway with cars on it&#10;&#10;Description automatically generated">
            <a:extLst>
              <a:ext uri="{FF2B5EF4-FFF2-40B4-BE49-F238E27FC236}">
                <a16:creationId xmlns:a16="http://schemas.microsoft.com/office/drawing/2014/main" id="{B5448EC8-22E8-57C9-9EE9-6DA7E4F9545C}"/>
              </a:ext>
            </a:extLst>
          </p:cNvPr>
          <p:cNvPicPr>
            <a:picLocks noChangeAspect="1"/>
          </p:cNvPicPr>
          <p:nvPr/>
        </p:nvPicPr>
        <p:blipFill>
          <a:blip r:embed="rId3">
            <a:alphaModFix amt="50000"/>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D0D1534C-2196-5597-A3A2-C9A5A454DE6B}"/>
              </a:ext>
            </a:extLst>
          </p:cNvPr>
          <p:cNvSpPr>
            <a:spLocks noGrp="1"/>
          </p:cNvSpPr>
          <p:nvPr>
            <p:ph type="sldNum" sz="quarter" idx="12"/>
          </p:nvPr>
        </p:nvSpPr>
        <p:spPr/>
        <p:txBody>
          <a:bodyPr/>
          <a:lstStyle/>
          <a:p>
            <a:fld id="{294A09A9-5501-47C1-A89A-A340965A2BE2}" type="slidenum">
              <a:rPr lang="en-US" smtClean="0">
                <a:solidFill>
                  <a:srgbClr val="0737A1"/>
                </a:solidFill>
              </a:rPr>
              <a:pPr/>
              <a:t>2</a:t>
            </a:fld>
            <a:endParaRPr lang="en-US" dirty="0">
              <a:solidFill>
                <a:srgbClr val="0737A1"/>
              </a:solidFill>
            </a:endParaRPr>
          </a:p>
        </p:txBody>
      </p:sp>
      <p:sp>
        <p:nvSpPr>
          <p:cNvPr id="18" name="TextBox 17">
            <a:extLst>
              <a:ext uri="{FF2B5EF4-FFF2-40B4-BE49-F238E27FC236}">
                <a16:creationId xmlns:a16="http://schemas.microsoft.com/office/drawing/2014/main" id="{21722FF6-0C7C-72C3-C501-18C7C70E0087}"/>
              </a:ext>
            </a:extLst>
          </p:cNvPr>
          <p:cNvSpPr txBox="1"/>
          <p:nvPr/>
        </p:nvSpPr>
        <p:spPr>
          <a:xfrm>
            <a:off x="1227416" y="807551"/>
            <a:ext cx="9737168" cy="954107"/>
          </a:xfrm>
          <a:prstGeom prst="rect">
            <a:avLst/>
          </a:prstGeom>
          <a:noFill/>
        </p:spPr>
        <p:txBody>
          <a:bodyPr wrap="square" rtlCol="0">
            <a:spAutoFit/>
          </a:bodyPr>
          <a:lstStyle/>
          <a:p>
            <a:pPr algn="ctr"/>
            <a:r>
              <a:rPr lang="en-US" sz="5600" b="1" dirty="0">
                <a:solidFill>
                  <a:srgbClr val="0737A1"/>
                </a:solidFill>
                <a:latin typeface="Gibson" pitchFamily="50" charset="0"/>
                <a:ea typeface="Gibson" pitchFamily="50" charset="0"/>
              </a:rPr>
              <a:t>WELCOME!</a:t>
            </a:r>
          </a:p>
        </p:txBody>
      </p:sp>
      <p:sp>
        <p:nvSpPr>
          <p:cNvPr id="20" name="TextBox 19">
            <a:extLst>
              <a:ext uri="{FF2B5EF4-FFF2-40B4-BE49-F238E27FC236}">
                <a16:creationId xmlns:a16="http://schemas.microsoft.com/office/drawing/2014/main" id="{42A890E4-FB9C-37ED-D095-0ACA0B24D757}"/>
              </a:ext>
            </a:extLst>
          </p:cNvPr>
          <p:cNvSpPr txBox="1"/>
          <p:nvPr/>
        </p:nvSpPr>
        <p:spPr>
          <a:xfrm>
            <a:off x="1227416" y="4767696"/>
            <a:ext cx="9737168" cy="1631216"/>
          </a:xfrm>
          <a:prstGeom prst="rect">
            <a:avLst/>
          </a:prstGeom>
          <a:noFill/>
        </p:spPr>
        <p:txBody>
          <a:bodyPr wrap="square" rtlCol="0">
            <a:spAutoFit/>
          </a:bodyPr>
          <a:lstStyle/>
          <a:p>
            <a:pPr algn="ctr"/>
            <a:r>
              <a:rPr lang="en-US" sz="4800" b="1" dirty="0">
                <a:solidFill>
                  <a:srgbClr val="0737A1"/>
                </a:solidFill>
                <a:latin typeface="Gibson" pitchFamily="50" charset="0"/>
                <a:ea typeface="Gibson" pitchFamily="50" charset="0"/>
              </a:rPr>
              <a:t>PUBLIC INFORMATION MEETING</a:t>
            </a:r>
            <a:br>
              <a:rPr lang="en-US" sz="800" b="1" dirty="0">
                <a:solidFill>
                  <a:srgbClr val="0737A1"/>
                </a:solidFill>
                <a:latin typeface="Gibson" pitchFamily="50" charset="0"/>
                <a:ea typeface="Gibson" pitchFamily="50" charset="0"/>
              </a:rPr>
            </a:br>
            <a:br>
              <a:rPr lang="en-US" sz="800" b="1" dirty="0">
                <a:solidFill>
                  <a:srgbClr val="0737A1"/>
                </a:solidFill>
                <a:latin typeface="Gibson" pitchFamily="50" charset="0"/>
                <a:ea typeface="Gibson" pitchFamily="50" charset="0"/>
              </a:rPr>
            </a:br>
            <a:br>
              <a:rPr lang="en-US" sz="800" b="1" dirty="0">
                <a:solidFill>
                  <a:srgbClr val="0737A1"/>
                </a:solidFill>
                <a:latin typeface="Gibson" pitchFamily="50" charset="0"/>
                <a:ea typeface="Gibson" pitchFamily="50" charset="0"/>
              </a:rPr>
            </a:br>
            <a:r>
              <a:rPr lang="en-US" sz="3600" b="1" dirty="0">
                <a:solidFill>
                  <a:srgbClr val="0737A1"/>
                </a:solidFill>
                <a:latin typeface="Gibson" pitchFamily="50" charset="0"/>
                <a:ea typeface="Gibson" pitchFamily="50" charset="0"/>
              </a:rPr>
              <a:t>APRIL 11, 2024</a:t>
            </a:r>
          </a:p>
        </p:txBody>
      </p:sp>
      <p:pic>
        <p:nvPicPr>
          <p:cNvPr id="22" name="Picture 21" descr="A sign with a number on it&#10;&#10;Description automatically generated">
            <a:extLst>
              <a:ext uri="{FF2B5EF4-FFF2-40B4-BE49-F238E27FC236}">
                <a16:creationId xmlns:a16="http://schemas.microsoft.com/office/drawing/2014/main" id="{32D98EA8-4998-8F92-3C3B-F8FBB3E5B17A}"/>
              </a:ext>
            </a:extLst>
          </p:cNvPr>
          <p:cNvPicPr>
            <a:picLocks noChangeAspect="1"/>
          </p:cNvPicPr>
          <p:nvPr/>
        </p:nvPicPr>
        <p:blipFill>
          <a:blip r:embed="rId4"/>
          <a:stretch>
            <a:fillRect/>
          </a:stretch>
        </p:blipFill>
        <p:spPr>
          <a:xfrm>
            <a:off x="4961073" y="2356736"/>
            <a:ext cx="2269853" cy="1815882"/>
          </a:xfrm>
          <a:prstGeom prst="rect">
            <a:avLst/>
          </a:prstGeom>
        </p:spPr>
      </p:pic>
    </p:spTree>
    <p:extLst>
      <p:ext uri="{BB962C8B-B14F-4D97-AF65-F5344CB8AC3E}">
        <p14:creationId xmlns:p14="http://schemas.microsoft.com/office/powerpoint/2010/main" val="915778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9451CBB1-D6CD-A445-96C5-A99E48240E48}"/>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3</a:t>
            </a:fld>
            <a:endParaRPr lang="en-US"/>
          </a:p>
        </p:txBody>
      </p:sp>
      <p:sp>
        <p:nvSpPr>
          <p:cNvPr id="51" name="Title 50">
            <a:extLst>
              <a:ext uri="{FF2B5EF4-FFF2-40B4-BE49-F238E27FC236}">
                <a16:creationId xmlns:a16="http://schemas.microsoft.com/office/drawing/2014/main" id="{92016388-C216-491D-B032-A86FF344C82A}"/>
              </a:ext>
            </a:extLst>
          </p:cNvPr>
          <p:cNvSpPr>
            <a:spLocks noGrp="1"/>
          </p:cNvSpPr>
          <p:nvPr>
            <p:ph type="ctrTitle"/>
          </p:nvPr>
        </p:nvSpPr>
        <p:spPr>
          <a:xfrm>
            <a:off x="609600" y="299962"/>
            <a:ext cx="6141112" cy="1198179"/>
          </a:xfrm>
          <a:solidFill>
            <a:srgbClr val="0737A1"/>
          </a:solidFill>
        </p:spPr>
        <p:txBody>
          <a:bodyPr wrap="square" anchor="ctr">
            <a:normAutofit/>
          </a:bodyPr>
          <a:lstStyle/>
          <a:p>
            <a:r>
              <a:rPr lang="en-US" b="1" dirty="0">
                <a:latin typeface="Gibson Book" pitchFamily="50" charset="0"/>
                <a:ea typeface="Gibson Book" pitchFamily="50" charset="0"/>
              </a:rPr>
              <a:t>AGENDA</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type="subTitle" idx="1"/>
          </p:nvPr>
        </p:nvSpPr>
        <p:spPr>
          <a:xfrm>
            <a:off x="493094" y="1780289"/>
            <a:ext cx="5968248" cy="4576061"/>
          </a:xfrm>
        </p:spPr>
        <p:txBody>
          <a:bodyPr vert="horz" lIns="91440" tIns="45720" rIns="91440" bIns="45720" rtlCol="0">
            <a:normAutofit/>
          </a:bodyPr>
          <a:lstStyle/>
          <a:p>
            <a:pPr>
              <a:lnSpc>
                <a:spcPct val="150000"/>
              </a:lnSpc>
            </a:pPr>
            <a:r>
              <a:rPr lang="en-US" sz="3200" b="1" dirty="0">
                <a:solidFill>
                  <a:srgbClr val="0737A1"/>
                </a:solidFill>
                <a:latin typeface="Gibson Book" pitchFamily="50" charset="0"/>
                <a:ea typeface="Gibson Book" pitchFamily="50" charset="0"/>
              </a:rPr>
              <a:t>Purpose &amp; Need </a:t>
            </a:r>
          </a:p>
          <a:p>
            <a:pPr>
              <a:lnSpc>
                <a:spcPct val="150000"/>
              </a:lnSpc>
            </a:pPr>
            <a:r>
              <a:rPr lang="en-US" sz="3200" b="1" dirty="0">
                <a:solidFill>
                  <a:srgbClr val="0737A1"/>
                </a:solidFill>
                <a:latin typeface="Gibson Book" pitchFamily="50" charset="0"/>
                <a:ea typeface="Gibson Book" pitchFamily="50" charset="0"/>
              </a:rPr>
              <a:t>Project Limits</a:t>
            </a:r>
          </a:p>
          <a:p>
            <a:pPr>
              <a:lnSpc>
                <a:spcPct val="150000"/>
              </a:lnSpc>
            </a:pPr>
            <a:r>
              <a:rPr lang="en-US" sz="3200" b="1" dirty="0">
                <a:solidFill>
                  <a:srgbClr val="0737A1"/>
                </a:solidFill>
                <a:latin typeface="Gibson Book" pitchFamily="50" charset="0"/>
                <a:ea typeface="Gibson Book" pitchFamily="50" charset="0"/>
              </a:rPr>
              <a:t>Project Schedule</a:t>
            </a:r>
          </a:p>
          <a:p>
            <a:pPr>
              <a:lnSpc>
                <a:spcPct val="150000"/>
              </a:lnSpc>
            </a:pPr>
            <a:r>
              <a:rPr lang="en-US" sz="3200" b="1" dirty="0">
                <a:solidFill>
                  <a:srgbClr val="0737A1"/>
                </a:solidFill>
                <a:latin typeface="Gibson Book" pitchFamily="50" charset="0"/>
                <a:ea typeface="Gibson Book" pitchFamily="50" charset="0"/>
              </a:rPr>
              <a:t>Maintenance of Traffic</a:t>
            </a:r>
          </a:p>
          <a:p>
            <a:pPr>
              <a:lnSpc>
                <a:spcPct val="150000"/>
              </a:lnSpc>
            </a:pPr>
            <a:r>
              <a:rPr lang="en-US" sz="3200" b="1" dirty="0">
                <a:solidFill>
                  <a:srgbClr val="0737A1"/>
                </a:solidFill>
                <a:latin typeface="Gibson Book" pitchFamily="50" charset="0"/>
                <a:ea typeface="Gibson Book" pitchFamily="50" charset="0"/>
              </a:rPr>
              <a:t>Conclusion</a:t>
            </a:r>
          </a:p>
          <a:p>
            <a:endParaRPr lang="en-US" dirty="0"/>
          </a:p>
        </p:txBody>
      </p:sp>
      <p:pic>
        <p:nvPicPr>
          <p:cNvPr id="5" name="Picture Placeholder 30" descr="A highway with cars on it&#10;&#10;Description automatically generated">
            <a:extLst>
              <a:ext uri="{FF2B5EF4-FFF2-40B4-BE49-F238E27FC236}">
                <a16:creationId xmlns:a16="http://schemas.microsoft.com/office/drawing/2014/main" id="{CC9D9C9A-9388-2FFE-335D-C1DC4A52D64A}"/>
              </a:ext>
            </a:extLst>
          </p:cNvPr>
          <p:cNvPicPr>
            <a:picLocks noGrp="1" noChangeAspect="1"/>
          </p:cNvPicPr>
          <p:nvPr>
            <p:ph type="pic" sz="quarter" idx="14"/>
          </p:nvPr>
        </p:nvPicPr>
        <p:blipFill>
          <a:blip r:embed="rId3">
            <a:alphaModFix amt="75000"/>
          </a:blip>
          <a:srcRect l="22144" r="22144"/>
          <a:stretch/>
        </p:blipFill>
        <p:spPr>
          <a:xfrm>
            <a:off x="6461342" y="10"/>
            <a:ext cx="5730658" cy="6857990"/>
          </a:xfrm>
          <a:noFill/>
        </p:spPr>
      </p:pic>
    </p:spTree>
    <p:extLst>
      <p:ext uri="{BB962C8B-B14F-4D97-AF65-F5344CB8AC3E}">
        <p14:creationId xmlns:p14="http://schemas.microsoft.com/office/powerpoint/2010/main" val="3317113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9451CBB1-D6CD-A445-96C5-A99E48240E48}"/>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4</a:t>
            </a:fld>
            <a:endParaRPr lang="en-US"/>
          </a:p>
        </p:txBody>
      </p:sp>
      <p:sp>
        <p:nvSpPr>
          <p:cNvPr id="51" name="Title 50">
            <a:extLst>
              <a:ext uri="{FF2B5EF4-FFF2-40B4-BE49-F238E27FC236}">
                <a16:creationId xmlns:a16="http://schemas.microsoft.com/office/drawing/2014/main" id="{92016388-C216-491D-B032-A86FF344C82A}"/>
              </a:ext>
            </a:extLst>
          </p:cNvPr>
          <p:cNvSpPr>
            <a:spLocks noGrp="1"/>
          </p:cNvSpPr>
          <p:nvPr>
            <p:ph type="ctrTitle"/>
          </p:nvPr>
        </p:nvSpPr>
        <p:spPr>
          <a:xfrm>
            <a:off x="604493" y="483379"/>
            <a:ext cx="5730658" cy="1198179"/>
          </a:xfrm>
          <a:solidFill>
            <a:srgbClr val="0737A1"/>
          </a:solidFill>
        </p:spPr>
        <p:txBody>
          <a:bodyPr wrap="square" anchor="ctr">
            <a:normAutofit/>
          </a:bodyPr>
          <a:lstStyle/>
          <a:p>
            <a:r>
              <a:rPr lang="en-US" b="1" dirty="0">
                <a:latin typeface="Gibson Book" pitchFamily="50" charset="0"/>
                <a:ea typeface="Gibson Book" pitchFamily="50" charset="0"/>
              </a:rPr>
              <a:t>Purpose &amp; Need</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type="subTitle" idx="1"/>
          </p:nvPr>
        </p:nvSpPr>
        <p:spPr>
          <a:xfrm>
            <a:off x="478302" y="2111635"/>
            <a:ext cx="5983040" cy="3757914"/>
          </a:xfrm>
        </p:spPr>
        <p:txBody>
          <a:bodyPr vert="horz" lIns="91440" tIns="45720" rIns="91440" bIns="45720" rtlCol="0">
            <a:noAutofit/>
          </a:bodyPr>
          <a:lstStyle/>
          <a:p>
            <a:r>
              <a:rPr lang="en-US" sz="3600" b="1" dirty="0">
                <a:solidFill>
                  <a:srgbClr val="0737A1"/>
                </a:solidFill>
                <a:latin typeface="Gibson Book" pitchFamily="50" charset="0"/>
                <a:ea typeface="Gibson Book" pitchFamily="50" charset="0"/>
              </a:rPr>
              <a:t>Extend pavement life on </a:t>
            </a:r>
            <a:br>
              <a:rPr lang="en-US" sz="3600" b="1" dirty="0">
                <a:solidFill>
                  <a:srgbClr val="0737A1"/>
                </a:solidFill>
                <a:latin typeface="Gibson Book" pitchFamily="50" charset="0"/>
                <a:ea typeface="Gibson Book" pitchFamily="50" charset="0"/>
              </a:rPr>
            </a:br>
            <a:r>
              <a:rPr lang="en-US" sz="3600" b="1" dirty="0">
                <a:solidFill>
                  <a:srgbClr val="0737A1"/>
                </a:solidFill>
                <a:latin typeface="Gibson Book" pitchFamily="50" charset="0"/>
                <a:ea typeface="Gibson Book" pitchFamily="50" charset="0"/>
              </a:rPr>
              <a:t>I-465 in Marion County </a:t>
            </a:r>
          </a:p>
          <a:p>
            <a:r>
              <a:rPr lang="en-US" sz="3600" b="1" dirty="0">
                <a:solidFill>
                  <a:srgbClr val="0737A1"/>
                </a:solidFill>
                <a:latin typeface="Gibson Book" pitchFamily="50" charset="0"/>
                <a:ea typeface="Gibson Book" pitchFamily="50" charset="0"/>
              </a:rPr>
              <a:t>Mitigate costly repairs in the future</a:t>
            </a:r>
          </a:p>
          <a:p>
            <a:r>
              <a:rPr lang="en-US" sz="3600" b="1" dirty="0">
                <a:solidFill>
                  <a:srgbClr val="0737A1"/>
                </a:solidFill>
                <a:latin typeface="Gibson Book" pitchFamily="50" charset="0"/>
                <a:ea typeface="Gibson Book" pitchFamily="50" charset="0"/>
              </a:rPr>
              <a:t>Prevent further deterioration    </a:t>
            </a:r>
          </a:p>
          <a:p>
            <a:endParaRPr lang="en-US" dirty="0"/>
          </a:p>
        </p:txBody>
      </p:sp>
      <p:pic>
        <p:nvPicPr>
          <p:cNvPr id="5" name="Picture Placeholder 30">
            <a:extLst>
              <a:ext uri="{FF2B5EF4-FFF2-40B4-BE49-F238E27FC236}">
                <a16:creationId xmlns:a16="http://schemas.microsoft.com/office/drawing/2014/main" id="{CC9D9C9A-9388-2FFE-335D-C1DC4A52D64A}"/>
              </a:ext>
            </a:extLst>
          </p:cNvPr>
          <p:cNvPicPr>
            <a:picLocks noGrp="1" noChangeAspect="1"/>
          </p:cNvPicPr>
          <p:nvPr>
            <p:ph type="pic" sz="quarter" idx="14"/>
          </p:nvPr>
        </p:nvPicPr>
        <p:blipFill>
          <a:blip r:embed="rId3">
            <a:alphaModFix amt="75000"/>
          </a:blip>
          <a:srcRect l="22144" r="22144"/>
          <a:stretch/>
        </p:blipFill>
        <p:spPr>
          <a:xfrm>
            <a:off x="6461342" y="10"/>
            <a:ext cx="5730658" cy="6857990"/>
          </a:xfrm>
          <a:noFill/>
        </p:spPr>
      </p:pic>
    </p:spTree>
    <p:extLst>
      <p:ext uri="{BB962C8B-B14F-4D97-AF65-F5344CB8AC3E}">
        <p14:creationId xmlns:p14="http://schemas.microsoft.com/office/powerpoint/2010/main" val="78026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map with blue lines&#10;&#10;Description automatically generated">
            <a:extLst>
              <a:ext uri="{FF2B5EF4-FFF2-40B4-BE49-F238E27FC236}">
                <a16:creationId xmlns:a16="http://schemas.microsoft.com/office/drawing/2014/main" id="{C2FEC1E0-1CDE-392D-4670-CEBA705E5FEE}"/>
              </a:ext>
            </a:extLst>
          </p:cNvPr>
          <p:cNvPicPr>
            <a:picLocks noChangeAspect="1"/>
          </p:cNvPicPr>
          <p:nvPr/>
        </p:nvPicPr>
        <p:blipFill>
          <a:blip r:embed="rId3"/>
          <a:stretch>
            <a:fillRect/>
          </a:stretch>
        </p:blipFill>
        <p:spPr>
          <a:xfrm>
            <a:off x="4558748" y="0"/>
            <a:ext cx="7633252" cy="6858000"/>
          </a:xfrm>
          <a:prstGeom prst="rect">
            <a:avLst/>
          </a:prstGeom>
        </p:spPr>
      </p:pic>
      <p:sp>
        <p:nvSpPr>
          <p:cNvPr id="11" name="Slide Number Placeholder 10">
            <a:extLst>
              <a:ext uri="{FF2B5EF4-FFF2-40B4-BE49-F238E27FC236}">
                <a16:creationId xmlns:a16="http://schemas.microsoft.com/office/drawing/2014/main" id="{9451CBB1-D6CD-A445-96C5-A99E48240E48}"/>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5</a:t>
            </a:fld>
            <a:endParaRPr lang="en-US"/>
          </a:p>
        </p:txBody>
      </p:sp>
      <p:sp>
        <p:nvSpPr>
          <p:cNvPr id="51" name="Title 50">
            <a:extLst>
              <a:ext uri="{FF2B5EF4-FFF2-40B4-BE49-F238E27FC236}">
                <a16:creationId xmlns:a16="http://schemas.microsoft.com/office/drawing/2014/main" id="{92016388-C216-491D-B032-A86FF344C82A}"/>
              </a:ext>
            </a:extLst>
          </p:cNvPr>
          <p:cNvSpPr>
            <a:spLocks noGrp="1"/>
          </p:cNvSpPr>
          <p:nvPr>
            <p:ph type="ctrTitle"/>
          </p:nvPr>
        </p:nvSpPr>
        <p:spPr>
          <a:xfrm>
            <a:off x="599768" y="408941"/>
            <a:ext cx="5496232" cy="1198179"/>
          </a:xfrm>
          <a:solidFill>
            <a:srgbClr val="0737A1"/>
          </a:solidFill>
        </p:spPr>
        <p:txBody>
          <a:bodyPr wrap="square" anchor="ctr">
            <a:normAutofit/>
          </a:bodyPr>
          <a:lstStyle/>
          <a:p>
            <a:r>
              <a:rPr lang="en-US" b="1">
                <a:latin typeface="Gibson Book" pitchFamily="50" charset="0"/>
                <a:ea typeface="Gibson Book" pitchFamily="50" charset="0"/>
              </a:rPr>
              <a:t>Project Limits</a:t>
            </a:r>
            <a:endParaRPr lang="en-US" b="1" dirty="0">
              <a:latin typeface="Gibson Book" pitchFamily="50" charset="0"/>
              <a:ea typeface="Gibson Book" pitchFamily="50" charset="0"/>
            </a:endParaRPr>
          </a:p>
        </p:txBody>
      </p:sp>
      <p:pic>
        <p:nvPicPr>
          <p:cNvPr id="3" name="Graphic 2" descr="Direction with solid fill">
            <a:extLst>
              <a:ext uri="{FF2B5EF4-FFF2-40B4-BE49-F238E27FC236}">
                <a16:creationId xmlns:a16="http://schemas.microsoft.com/office/drawing/2014/main" id="{29ACE581-F8D3-E8CF-AF7D-97CF58A139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896790">
            <a:off x="11529540" y="6396596"/>
            <a:ext cx="437956" cy="437956"/>
          </a:xfrm>
          <a:prstGeom prst="rect">
            <a:avLst/>
          </a:prstGeom>
        </p:spPr>
      </p:pic>
      <p:sp>
        <p:nvSpPr>
          <p:cNvPr id="4" name="TextBox 3">
            <a:extLst>
              <a:ext uri="{FF2B5EF4-FFF2-40B4-BE49-F238E27FC236}">
                <a16:creationId xmlns:a16="http://schemas.microsoft.com/office/drawing/2014/main" id="{DE477A6F-4B5F-F727-3CE0-D208B84E78A1}"/>
              </a:ext>
            </a:extLst>
          </p:cNvPr>
          <p:cNvSpPr txBox="1"/>
          <p:nvPr/>
        </p:nvSpPr>
        <p:spPr>
          <a:xfrm>
            <a:off x="11560654" y="6046402"/>
            <a:ext cx="361272" cy="400110"/>
          </a:xfrm>
          <a:prstGeom prst="rect">
            <a:avLst/>
          </a:prstGeom>
          <a:noFill/>
        </p:spPr>
        <p:txBody>
          <a:bodyPr wrap="square" rtlCol="0">
            <a:spAutoFit/>
          </a:bodyPr>
          <a:lstStyle/>
          <a:p>
            <a:r>
              <a:rPr lang="en-US" sz="2000" b="1" dirty="0">
                <a:latin typeface="Gibson Book" pitchFamily="50" charset="0"/>
                <a:ea typeface="Gibson Book" pitchFamily="50" charset="0"/>
              </a:rPr>
              <a:t>N</a:t>
            </a:r>
          </a:p>
        </p:txBody>
      </p:sp>
      <p:sp>
        <p:nvSpPr>
          <p:cNvPr id="7" name="TextBox 6">
            <a:extLst>
              <a:ext uri="{FF2B5EF4-FFF2-40B4-BE49-F238E27FC236}">
                <a16:creationId xmlns:a16="http://schemas.microsoft.com/office/drawing/2014/main" id="{639CE104-531C-AD27-EE03-C5CCA0157389}"/>
              </a:ext>
            </a:extLst>
          </p:cNvPr>
          <p:cNvSpPr txBox="1"/>
          <p:nvPr/>
        </p:nvSpPr>
        <p:spPr>
          <a:xfrm>
            <a:off x="421291" y="2242933"/>
            <a:ext cx="3978336" cy="4154984"/>
          </a:xfrm>
          <a:prstGeom prst="rect">
            <a:avLst/>
          </a:prstGeom>
          <a:noFill/>
        </p:spPr>
        <p:txBody>
          <a:bodyPr wrap="square" rtlCol="0">
            <a:spAutoFit/>
          </a:bodyPr>
          <a:lstStyle/>
          <a:p>
            <a:pPr marL="571500" indent="-571500">
              <a:buFont typeface="Arial" panose="020B0604020202020204" pitchFamily="34" charset="0"/>
              <a:buChar char="•"/>
            </a:pPr>
            <a:r>
              <a:rPr lang="en-US" sz="3200" dirty="0">
                <a:solidFill>
                  <a:srgbClr val="0737A1"/>
                </a:solidFill>
                <a:latin typeface="Gibson Book" pitchFamily="50" charset="0"/>
                <a:ea typeface="Gibson Book" pitchFamily="50" charset="0"/>
              </a:rPr>
              <a:t>From I-465 and </a:t>
            </a:r>
            <a:br>
              <a:rPr lang="en-US" sz="3200" dirty="0">
                <a:solidFill>
                  <a:srgbClr val="0737A1"/>
                </a:solidFill>
                <a:latin typeface="Gibson Book" pitchFamily="50" charset="0"/>
                <a:ea typeface="Gibson Book" pitchFamily="50" charset="0"/>
              </a:rPr>
            </a:br>
            <a:r>
              <a:rPr lang="en-US" sz="3200" dirty="0">
                <a:solidFill>
                  <a:srgbClr val="0737A1"/>
                </a:solidFill>
                <a:latin typeface="Gibson Book" pitchFamily="50" charset="0"/>
                <a:ea typeface="Gibson Book" pitchFamily="50" charset="0"/>
              </a:rPr>
              <a:t>I-65 South juncture</a:t>
            </a:r>
          </a:p>
          <a:p>
            <a:pPr marL="571500" indent="-571500">
              <a:buFont typeface="Arial" panose="020B0604020202020204" pitchFamily="34" charset="0"/>
              <a:buChar char="•"/>
            </a:pPr>
            <a:endParaRPr lang="en-US" sz="1000" dirty="0">
              <a:solidFill>
                <a:srgbClr val="0737A1"/>
              </a:solidFill>
              <a:latin typeface="Gibson Book" pitchFamily="50" charset="0"/>
              <a:ea typeface="Gibson Book" pitchFamily="50" charset="0"/>
            </a:endParaRPr>
          </a:p>
          <a:p>
            <a:endParaRPr lang="en-US" sz="1000" dirty="0">
              <a:solidFill>
                <a:srgbClr val="0737A1"/>
              </a:solidFill>
              <a:latin typeface="Gibson Book" pitchFamily="50" charset="0"/>
              <a:ea typeface="Gibson Book" pitchFamily="50" charset="0"/>
            </a:endParaRPr>
          </a:p>
          <a:p>
            <a:pPr marL="571500" indent="-571500">
              <a:buFont typeface="Arial" panose="020B0604020202020204" pitchFamily="34" charset="0"/>
              <a:buChar char="•"/>
            </a:pPr>
            <a:r>
              <a:rPr lang="en-US" sz="3200" dirty="0">
                <a:solidFill>
                  <a:srgbClr val="0737A1"/>
                </a:solidFill>
                <a:latin typeface="Gibson Book" pitchFamily="50" charset="0"/>
                <a:ea typeface="Gibson Book" pitchFamily="50" charset="0"/>
              </a:rPr>
              <a:t>To I-465 and US 31 North interchange</a:t>
            </a:r>
          </a:p>
          <a:p>
            <a:endParaRPr lang="en-US" sz="1000" dirty="0">
              <a:solidFill>
                <a:srgbClr val="0737A1"/>
              </a:solidFill>
              <a:latin typeface="Gibson Book" pitchFamily="50" charset="0"/>
              <a:ea typeface="Gibson Book" pitchFamily="50" charset="0"/>
            </a:endParaRPr>
          </a:p>
          <a:p>
            <a:endParaRPr lang="en-US" sz="1000" dirty="0">
              <a:solidFill>
                <a:srgbClr val="0737A1"/>
              </a:solidFill>
              <a:latin typeface="Gibson Book" pitchFamily="50" charset="0"/>
              <a:ea typeface="Gibson Book" pitchFamily="50" charset="0"/>
            </a:endParaRPr>
          </a:p>
          <a:p>
            <a:pPr marL="571500" indent="-571500">
              <a:buFont typeface="Arial" panose="020B0604020202020204" pitchFamily="34" charset="0"/>
              <a:buChar char="•"/>
            </a:pPr>
            <a:r>
              <a:rPr lang="en-US" sz="3200" dirty="0">
                <a:solidFill>
                  <a:srgbClr val="0737A1"/>
                </a:solidFill>
                <a:latin typeface="Gibson Book" pitchFamily="50" charset="0"/>
                <a:ea typeface="Gibson Book" pitchFamily="50" charset="0"/>
              </a:rPr>
              <a:t>Excluding Clear Path 465 project limits</a:t>
            </a:r>
          </a:p>
        </p:txBody>
      </p:sp>
    </p:spTree>
    <p:extLst>
      <p:ext uri="{BB962C8B-B14F-4D97-AF65-F5344CB8AC3E}">
        <p14:creationId xmlns:p14="http://schemas.microsoft.com/office/powerpoint/2010/main" val="190328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9451CBB1-D6CD-A445-96C5-A99E48240E48}"/>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6</a:t>
            </a:fld>
            <a:endParaRPr lang="en-US"/>
          </a:p>
        </p:txBody>
      </p:sp>
      <p:sp>
        <p:nvSpPr>
          <p:cNvPr id="51" name="Title 50">
            <a:extLst>
              <a:ext uri="{FF2B5EF4-FFF2-40B4-BE49-F238E27FC236}">
                <a16:creationId xmlns:a16="http://schemas.microsoft.com/office/drawing/2014/main" id="{92016388-C216-491D-B032-A86FF344C82A}"/>
              </a:ext>
            </a:extLst>
          </p:cNvPr>
          <p:cNvSpPr>
            <a:spLocks noGrp="1"/>
          </p:cNvSpPr>
          <p:nvPr>
            <p:ph type="ctrTitle"/>
          </p:nvPr>
        </p:nvSpPr>
        <p:spPr>
          <a:xfrm>
            <a:off x="609599" y="385372"/>
            <a:ext cx="6141112" cy="1198179"/>
          </a:xfrm>
          <a:solidFill>
            <a:srgbClr val="0737A1"/>
          </a:solidFill>
        </p:spPr>
        <p:txBody>
          <a:bodyPr wrap="square" anchor="ctr">
            <a:normAutofit/>
          </a:bodyPr>
          <a:lstStyle/>
          <a:p>
            <a:r>
              <a:rPr lang="en-US" b="1" dirty="0">
                <a:latin typeface="Gibson Book" pitchFamily="50" charset="0"/>
                <a:ea typeface="Gibson Book" pitchFamily="50" charset="0"/>
              </a:rPr>
              <a:t>Project details</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type="subTitle" idx="1"/>
          </p:nvPr>
        </p:nvSpPr>
        <p:spPr>
          <a:xfrm>
            <a:off x="402701" y="1846973"/>
            <a:ext cx="6141113" cy="4503716"/>
          </a:xfrm>
        </p:spPr>
        <p:txBody>
          <a:bodyPr vert="horz" lIns="91440" tIns="45720" rIns="91440" bIns="45720" rtlCol="0">
            <a:normAutofit fontScale="92500" lnSpcReduction="10000"/>
          </a:bodyPr>
          <a:lstStyle/>
          <a:p>
            <a:pPr>
              <a:lnSpc>
                <a:spcPct val="110000"/>
              </a:lnSpc>
            </a:pPr>
            <a:r>
              <a:rPr lang="en-US" sz="2800" b="1" dirty="0">
                <a:solidFill>
                  <a:srgbClr val="0737A1"/>
                </a:solidFill>
                <a:latin typeface="Gibson Book" pitchFamily="50" charset="0"/>
                <a:ea typeface="Gibson Book" pitchFamily="50" charset="0"/>
              </a:rPr>
              <a:t>Full-depth patching, including 12 interchanges and 9 ramps</a:t>
            </a:r>
          </a:p>
          <a:p>
            <a:pPr>
              <a:lnSpc>
                <a:spcPct val="110000"/>
              </a:lnSpc>
            </a:pPr>
            <a:r>
              <a:rPr lang="en-US" sz="2800" b="1" dirty="0">
                <a:solidFill>
                  <a:srgbClr val="0737A1"/>
                </a:solidFill>
                <a:latin typeface="Gibson Book" pitchFamily="50" charset="0"/>
                <a:ea typeface="Gibson Book" pitchFamily="50" charset="0"/>
              </a:rPr>
              <a:t>Preventative maintenance on 19 bridges</a:t>
            </a:r>
          </a:p>
          <a:p>
            <a:pPr>
              <a:lnSpc>
                <a:spcPct val="110000"/>
              </a:lnSpc>
            </a:pPr>
            <a:r>
              <a:rPr lang="en-US" sz="2800" b="1" dirty="0">
                <a:solidFill>
                  <a:srgbClr val="0737A1"/>
                </a:solidFill>
                <a:latin typeface="Gibson Book" pitchFamily="50" charset="0"/>
                <a:ea typeface="Gibson Book" pitchFamily="50" charset="0"/>
              </a:rPr>
              <a:t>Partial-depth joint repair</a:t>
            </a:r>
          </a:p>
          <a:p>
            <a:pPr>
              <a:lnSpc>
                <a:spcPct val="110000"/>
              </a:lnSpc>
            </a:pPr>
            <a:r>
              <a:rPr lang="en-US" sz="2800" b="1" dirty="0">
                <a:solidFill>
                  <a:srgbClr val="0737A1"/>
                </a:solidFill>
                <a:latin typeface="Gibson Book" pitchFamily="50" charset="0"/>
                <a:ea typeface="Gibson Book" pitchFamily="50" charset="0"/>
              </a:rPr>
              <a:t>Barrier wall protection</a:t>
            </a:r>
          </a:p>
          <a:p>
            <a:pPr>
              <a:lnSpc>
                <a:spcPct val="110000"/>
              </a:lnSpc>
            </a:pPr>
            <a:r>
              <a:rPr lang="en-US" sz="2800" b="1" dirty="0">
                <a:solidFill>
                  <a:srgbClr val="0737A1"/>
                </a:solidFill>
                <a:latin typeface="Gibson Book" pitchFamily="50" charset="0"/>
                <a:ea typeface="Gibson Book" pitchFamily="50" charset="0"/>
              </a:rPr>
              <a:t>New pavement markings</a:t>
            </a:r>
          </a:p>
          <a:p>
            <a:pPr>
              <a:lnSpc>
                <a:spcPct val="110000"/>
              </a:lnSpc>
            </a:pPr>
            <a:r>
              <a:rPr lang="en-US" sz="2800" b="1" dirty="0">
                <a:solidFill>
                  <a:srgbClr val="0737A1"/>
                </a:solidFill>
                <a:latin typeface="Gibson Book" pitchFamily="50" charset="0"/>
                <a:ea typeface="Gibson Book" pitchFamily="50" charset="0"/>
              </a:rPr>
              <a:t>Improvements to 55 drainage structures</a:t>
            </a:r>
          </a:p>
          <a:p>
            <a:pPr marL="0" indent="0">
              <a:lnSpc>
                <a:spcPct val="110000"/>
              </a:lnSpc>
              <a:buNone/>
            </a:pPr>
            <a:endParaRPr lang="en-US" sz="3200" b="1" dirty="0">
              <a:solidFill>
                <a:srgbClr val="0737A1"/>
              </a:solidFill>
              <a:latin typeface="Gibson Book" pitchFamily="50" charset="0"/>
              <a:ea typeface="Gibson Book" pitchFamily="50" charset="0"/>
            </a:endParaRPr>
          </a:p>
          <a:p>
            <a:pPr marL="0" indent="0">
              <a:buNone/>
            </a:pPr>
            <a:endParaRPr lang="en-US" dirty="0"/>
          </a:p>
        </p:txBody>
      </p:sp>
      <p:pic>
        <p:nvPicPr>
          <p:cNvPr id="5" name="Picture Placeholder 30" descr="A highway with cars on it&#10;&#10;Description automatically generated">
            <a:extLst>
              <a:ext uri="{FF2B5EF4-FFF2-40B4-BE49-F238E27FC236}">
                <a16:creationId xmlns:a16="http://schemas.microsoft.com/office/drawing/2014/main" id="{CC9D9C9A-9388-2FFE-335D-C1DC4A52D64A}"/>
              </a:ext>
            </a:extLst>
          </p:cNvPr>
          <p:cNvPicPr>
            <a:picLocks noGrp="1" noChangeAspect="1"/>
          </p:cNvPicPr>
          <p:nvPr>
            <p:ph type="pic" sz="quarter" idx="14"/>
          </p:nvPr>
        </p:nvPicPr>
        <p:blipFill>
          <a:blip r:embed="rId3">
            <a:alphaModFix amt="75000"/>
          </a:blip>
          <a:srcRect l="22144" r="22144"/>
          <a:stretch/>
        </p:blipFill>
        <p:spPr>
          <a:xfrm>
            <a:off x="6461342" y="10"/>
            <a:ext cx="5730658" cy="6857990"/>
          </a:xfrm>
          <a:noFill/>
        </p:spPr>
      </p:pic>
    </p:spTree>
    <p:extLst>
      <p:ext uri="{BB962C8B-B14F-4D97-AF65-F5344CB8AC3E}">
        <p14:creationId xmlns:p14="http://schemas.microsoft.com/office/powerpoint/2010/main" val="388317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9451CBB1-D6CD-A445-96C5-A99E48240E48}"/>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7</a:t>
            </a:fld>
            <a:endParaRPr lang="en-US"/>
          </a:p>
        </p:txBody>
      </p:sp>
      <p:pic>
        <p:nvPicPr>
          <p:cNvPr id="3" name="Picture 2" descr="A diagram of a train&#10;&#10;Description automatically generated">
            <a:extLst>
              <a:ext uri="{FF2B5EF4-FFF2-40B4-BE49-F238E27FC236}">
                <a16:creationId xmlns:a16="http://schemas.microsoft.com/office/drawing/2014/main" id="{6A242DFF-3EBC-2997-7E60-355ADD77E9F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19637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Title 50">
            <a:extLst>
              <a:ext uri="{FF2B5EF4-FFF2-40B4-BE49-F238E27FC236}">
                <a16:creationId xmlns:a16="http://schemas.microsoft.com/office/drawing/2014/main" id="{92016388-C216-491D-B032-A86FF344C82A}"/>
              </a:ext>
            </a:extLst>
          </p:cNvPr>
          <p:cNvSpPr>
            <a:spLocks noGrp="1"/>
          </p:cNvSpPr>
          <p:nvPr>
            <p:ph type="ctrTitle"/>
          </p:nvPr>
        </p:nvSpPr>
        <p:spPr>
          <a:xfrm>
            <a:off x="693738" y="415401"/>
            <a:ext cx="6192892" cy="1198179"/>
          </a:xfrm>
          <a:solidFill>
            <a:srgbClr val="0F43B8"/>
          </a:solidFill>
        </p:spPr>
        <p:txBody>
          <a:bodyPr vert="horz" wrap="square" lIns="228600" tIns="45720" rIns="91440" bIns="45720" rtlCol="0" anchor="ctr">
            <a:normAutofit/>
          </a:bodyPr>
          <a:lstStyle/>
          <a:p>
            <a:r>
              <a:rPr lang="en-US" b="1" kern="1200" cap="all" spc="300" baseline="0" dirty="0">
                <a:latin typeface="Gibson Book" pitchFamily="50" charset="0"/>
                <a:ea typeface="Gibson Book" pitchFamily="50" charset="0"/>
              </a:rPr>
              <a:t>Maintenance of Traffic</a:t>
            </a:r>
          </a:p>
        </p:txBody>
      </p:sp>
      <p:grpSp>
        <p:nvGrpSpPr>
          <p:cNvPr id="2" name="Group 1">
            <a:extLst>
              <a:ext uri="{FF2B5EF4-FFF2-40B4-BE49-F238E27FC236}">
                <a16:creationId xmlns:a16="http://schemas.microsoft.com/office/drawing/2014/main" id="{B06BA7FC-0983-1751-E1CA-53A6ACB79438}"/>
              </a:ext>
            </a:extLst>
          </p:cNvPr>
          <p:cNvGrpSpPr/>
          <p:nvPr/>
        </p:nvGrpSpPr>
        <p:grpSpPr>
          <a:xfrm>
            <a:off x="693738" y="1940853"/>
            <a:ext cx="3358058" cy="2014835"/>
            <a:chOff x="0" y="286142"/>
            <a:chExt cx="3358058" cy="2014835"/>
          </a:xfrm>
        </p:grpSpPr>
        <p:sp>
          <p:nvSpPr>
            <p:cNvPr id="3" name="Rectangle 2">
              <a:extLst>
                <a:ext uri="{FF2B5EF4-FFF2-40B4-BE49-F238E27FC236}">
                  <a16:creationId xmlns:a16="http://schemas.microsoft.com/office/drawing/2014/main" id="{A5BD5A22-AB09-B1AF-EF9B-D3319A4E4D72}"/>
                </a:ext>
              </a:extLst>
            </p:cNvPr>
            <p:cNvSpPr/>
            <p:nvPr/>
          </p:nvSpPr>
          <p:spPr>
            <a:xfrm>
              <a:off x="0" y="286142"/>
              <a:ext cx="3358058" cy="2014835"/>
            </a:xfrm>
            <a:prstGeom prst="rect">
              <a:avLst/>
            </a:prstGeom>
            <a:solidFill>
              <a:srgbClr val="0F43B8"/>
            </a:solidFill>
            <a:ln>
              <a:no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4" name="TextBox 3">
              <a:extLst>
                <a:ext uri="{FF2B5EF4-FFF2-40B4-BE49-F238E27FC236}">
                  <a16:creationId xmlns:a16="http://schemas.microsoft.com/office/drawing/2014/main" id="{6F5135A3-1366-235D-EB2E-714BCFE964E7}"/>
                </a:ext>
              </a:extLst>
            </p:cNvPr>
            <p:cNvSpPr txBox="1"/>
            <p:nvPr/>
          </p:nvSpPr>
          <p:spPr>
            <a:xfrm>
              <a:off x="0" y="286142"/>
              <a:ext cx="3358058" cy="20148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latin typeface="Gibson SemiBold" pitchFamily="50" charset="0"/>
                  <a:ea typeface="Gibson SemiBold" pitchFamily="50" charset="0"/>
                </a:rPr>
                <a:t>Safety:</a:t>
              </a:r>
            </a:p>
            <a:p>
              <a:pPr marL="228600" lvl="1" indent="-228600" algn="l" defTabSz="889000">
                <a:lnSpc>
                  <a:spcPct val="90000"/>
                </a:lnSpc>
                <a:spcBef>
                  <a:spcPct val="0"/>
                </a:spcBef>
                <a:spcAft>
                  <a:spcPct val="15000"/>
                </a:spcAft>
                <a:buChar char="•"/>
              </a:pPr>
              <a:r>
                <a:rPr lang="en-US" sz="2000" kern="1200" dirty="0">
                  <a:latin typeface="Gibson Book" pitchFamily="50" charset="0"/>
                  <a:ea typeface="Gibson Book" pitchFamily="50" charset="0"/>
                </a:rPr>
                <a:t>For the traveling public</a:t>
              </a:r>
            </a:p>
            <a:p>
              <a:pPr marL="57150" lvl="1" indent="-57150" algn="l" defTabSz="400050">
                <a:lnSpc>
                  <a:spcPct val="90000"/>
                </a:lnSpc>
                <a:spcBef>
                  <a:spcPct val="0"/>
                </a:spcBef>
                <a:spcAft>
                  <a:spcPct val="15000"/>
                </a:spcAft>
                <a:buChar char="•"/>
              </a:pPr>
              <a:endParaRPr lang="en-US" sz="900" kern="1200" dirty="0">
                <a:latin typeface="Gibson Book" pitchFamily="50" charset="0"/>
                <a:ea typeface="Gibson Book" pitchFamily="50" charset="0"/>
              </a:endParaRPr>
            </a:p>
            <a:p>
              <a:pPr marL="228600" lvl="1" indent="-228600" algn="l" defTabSz="889000">
                <a:lnSpc>
                  <a:spcPct val="90000"/>
                </a:lnSpc>
                <a:spcBef>
                  <a:spcPct val="0"/>
                </a:spcBef>
                <a:spcAft>
                  <a:spcPct val="15000"/>
                </a:spcAft>
                <a:buChar char="•"/>
              </a:pPr>
              <a:r>
                <a:rPr lang="en-US" sz="2000" kern="1200" dirty="0">
                  <a:latin typeface="Gibson Book" pitchFamily="50" charset="0"/>
                  <a:ea typeface="Gibson Book" pitchFamily="50" charset="0"/>
                </a:rPr>
                <a:t>For contractors and others in the work zone</a:t>
              </a:r>
            </a:p>
          </p:txBody>
        </p:sp>
      </p:grpSp>
      <p:grpSp>
        <p:nvGrpSpPr>
          <p:cNvPr id="5" name="Group 4">
            <a:extLst>
              <a:ext uri="{FF2B5EF4-FFF2-40B4-BE49-F238E27FC236}">
                <a16:creationId xmlns:a16="http://schemas.microsoft.com/office/drawing/2014/main" id="{90540C20-3E07-49B6-16A9-A4A2374E5389}"/>
              </a:ext>
            </a:extLst>
          </p:cNvPr>
          <p:cNvGrpSpPr/>
          <p:nvPr/>
        </p:nvGrpSpPr>
        <p:grpSpPr>
          <a:xfrm>
            <a:off x="4416971" y="1940853"/>
            <a:ext cx="3358058" cy="2014835"/>
            <a:chOff x="1389659" y="3068"/>
            <a:chExt cx="3793556" cy="2276133"/>
          </a:xfrm>
        </p:grpSpPr>
        <p:sp>
          <p:nvSpPr>
            <p:cNvPr id="6" name="Rectangle 5">
              <a:extLst>
                <a:ext uri="{FF2B5EF4-FFF2-40B4-BE49-F238E27FC236}">
                  <a16:creationId xmlns:a16="http://schemas.microsoft.com/office/drawing/2014/main" id="{691BB845-8C98-3CCF-6764-E8A16D1E8047}"/>
                </a:ext>
              </a:extLst>
            </p:cNvPr>
            <p:cNvSpPr/>
            <p:nvPr/>
          </p:nvSpPr>
          <p:spPr>
            <a:xfrm>
              <a:off x="1389659" y="3068"/>
              <a:ext cx="3793556" cy="2276133"/>
            </a:xfrm>
            <a:prstGeom prst="rect">
              <a:avLst/>
            </a:prstGeom>
            <a:solidFill>
              <a:srgbClr val="0F43B8"/>
            </a:solidFill>
            <a:ln w="3175">
              <a:no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7" name="TextBox 6">
              <a:extLst>
                <a:ext uri="{FF2B5EF4-FFF2-40B4-BE49-F238E27FC236}">
                  <a16:creationId xmlns:a16="http://schemas.microsoft.com/office/drawing/2014/main" id="{9449CB85-4E3E-228C-054C-40F5006FE40D}"/>
                </a:ext>
              </a:extLst>
            </p:cNvPr>
            <p:cNvSpPr txBox="1"/>
            <p:nvPr/>
          </p:nvSpPr>
          <p:spPr>
            <a:xfrm>
              <a:off x="1389659" y="3068"/>
              <a:ext cx="3793556" cy="2276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t" anchorCtr="0">
              <a:noAutofit/>
            </a:bodyPr>
            <a:lstStyle/>
            <a:p>
              <a:pPr marL="0" lvl="0" indent="0" algn="l" defTabSz="1111250">
                <a:lnSpc>
                  <a:spcPct val="90000"/>
                </a:lnSpc>
                <a:spcBef>
                  <a:spcPct val="0"/>
                </a:spcBef>
                <a:spcAft>
                  <a:spcPct val="35000"/>
                </a:spcAft>
                <a:buNone/>
              </a:pPr>
              <a:r>
                <a:rPr lang="en-US" sz="2500" kern="1200" dirty="0">
                  <a:latin typeface="Gibson SemiBold" pitchFamily="50" charset="0"/>
                  <a:ea typeface="Gibson SemiBold" pitchFamily="50" charset="0"/>
                </a:rPr>
                <a:t>Constructability and Schedule:</a:t>
              </a:r>
            </a:p>
            <a:p>
              <a:pPr marL="228600" lvl="1" indent="-228600" algn="l" defTabSz="889000">
                <a:lnSpc>
                  <a:spcPct val="90000"/>
                </a:lnSpc>
                <a:spcBef>
                  <a:spcPct val="0"/>
                </a:spcBef>
                <a:spcAft>
                  <a:spcPct val="15000"/>
                </a:spcAft>
                <a:buChar char="•"/>
              </a:pPr>
              <a:r>
                <a:rPr lang="en-US" sz="2000" kern="1200" dirty="0">
                  <a:latin typeface="Gibson Book" pitchFamily="50" charset="0"/>
                  <a:ea typeface="Gibson Book" pitchFamily="50" charset="0"/>
                </a:rPr>
                <a:t>Number of construction phases</a:t>
              </a:r>
            </a:p>
            <a:p>
              <a:pPr marL="57150" lvl="1" indent="-57150" algn="l" defTabSz="400050">
                <a:lnSpc>
                  <a:spcPct val="90000"/>
                </a:lnSpc>
                <a:spcBef>
                  <a:spcPct val="0"/>
                </a:spcBef>
                <a:spcAft>
                  <a:spcPct val="15000"/>
                </a:spcAft>
                <a:buChar char="•"/>
              </a:pPr>
              <a:endParaRPr lang="en-US" sz="900" kern="1200" dirty="0">
                <a:latin typeface="Gibson Book" pitchFamily="50" charset="0"/>
                <a:ea typeface="Gibson Book" pitchFamily="50" charset="0"/>
              </a:endParaRPr>
            </a:p>
            <a:p>
              <a:pPr marL="228600" lvl="1" indent="-228600" algn="l" defTabSz="889000">
                <a:lnSpc>
                  <a:spcPct val="90000"/>
                </a:lnSpc>
                <a:spcBef>
                  <a:spcPct val="0"/>
                </a:spcBef>
                <a:spcAft>
                  <a:spcPct val="15000"/>
                </a:spcAft>
                <a:buChar char="•"/>
              </a:pPr>
              <a:r>
                <a:rPr lang="en-US" sz="2000" kern="1200" dirty="0">
                  <a:latin typeface="Gibson Book" pitchFamily="50" charset="0"/>
                  <a:ea typeface="Gibson Book" pitchFamily="50" charset="0"/>
                </a:rPr>
                <a:t>Construction duration</a:t>
              </a:r>
            </a:p>
          </p:txBody>
        </p:sp>
      </p:grpSp>
      <p:grpSp>
        <p:nvGrpSpPr>
          <p:cNvPr id="8" name="Group 7">
            <a:extLst>
              <a:ext uri="{FF2B5EF4-FFF2-40B4-BE49-F238E27FC236}">
                <a16:creationId xmlns:a16="http://schemas.microsoft.com/office/drawing/2014/main" id="{C28FADCC-C108-EA8F-589B-49958EDD7DFB}"/>
              </a:ext>
            </a:extLst>
          </p:cNvPr>
          <p:cNvGrpSpPr/>
          <p:nvPr/>
        </p:nvGrpSpPr>
        <p:grpSpPr>
          <a:xfrm>
            <a:off x="8140204" y="1940853"/>
            <a:ext cx="3358058" cy="2014835"/>
            <a:chOff x="1869923" y="3068"/>
            <a:chExt cx="3793556" cy="2276133"/>
          </a:xfrm>
        </p:grpSpPr>
        <p:sp>
          <p:nvSpPr>
            <p:cNvPr id="9" name="Rectangle 8">
              <a:extLst>
                <a:ext uri="{FF2B5EF4-FFF2-40B4-BE49-F238E27FC236}">
                  <a16:creationId xmlns:a16="http://schemas.microsoft.com/office/drawing/2014/main" id="{699AE61E-CB49-6298-6CC0-4C98DF44E4C8}"/>
                </a:ext>
              </a:extLst>
            </p:cNvPr>
            <p:cNvSpPr/>
            <p:nvPr/>
          </p:nvSpPr>
          <p:spPr>
            <a:xfrm>
              <a:off x="1869923" y="3068"/>
              <a:ext cx="3793556" cy="2276133"/>
            </a:xfrm>
            <a:prstGeom prst="rect">
              <a:avLst/>
            </a:prstGeom>
            <a:solidFill>
              <a:srgbClr val="0F43B8"/>
            </a:solidFill>
            <a:ln>
              <a:no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70B401AD-355D-A073-5FA2-14A2DD550979}"/>
                </a:ext>
              </a:extLst>
            </p:cNvPr>
            <p:cNvSpPr txBox="1"/>
            <p:nvPr/>
          </p:nvSpPr>
          <p:spPr>
            <a:xfrm>
              <a:off x="1869923" y="3068"/>
              <a:ext cx="3793556" cy="2276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Gibson SemiBold" pitchFamily="50" charset="0"/>
                  <a:ea typeface="Gibson SemiBold" pitchFamily="50" charset="0"/>
                </a:rPr>
                <a:t>Mobility:</a:t>
              </a:r>
            </a:p>
            <a:p>
              <a:pPr marL="228600" lvl="1" indent="-228600" algn="l" defTabSz="889000">
                <a:lnSpc>
                  <a:spcPct val="90000"/>
                </a:lnSpc>
                <a:spcBef>
                  <a:spcPct val="0"/>
                </a:spcBef>
                <a:spcAft>
                  <a:spcPct val="15000"/>
                </a:spcAft>
                <a:buChar char="•"/>
              </a:pPr>
              <a:r>
                <a:rPr lang="en-US" sz="2000" kern="1200" dirty="0">
                  <a:latin typeface="Gibson Book" pitchFamily="50" charset="0"/>
                  <a:ea typeface="Gibson Book" pitchFamily="50" charset="0"/>
                </a:rPr>
                <a:t>Managing travel times</a:t>
              </a:r>
            </a:p>
            <a:p>
              <a:pPr marL="57150" lvl="1" indent="-57150" algn="l" defTabSz="400050">
                <a:lnSpc>
                  <a:spcPct val="90000"/>
                </a:lnSpc>
                <a:spcBef>
                  <a:spcPct val="0"/>
                </a:spcBef>
                <a:spcAft>
                  <a:spcPct val="15000"/>
                </a:spcAft>
                <a:buChar char="•"/>
              </a:pPr>
              <a:endParaRPr lang="en-US" sz="900" kern="1200" dirty="0">
                <a:latin typeface="Gibson Book" pitchFamily="50" charset="0"/>
                <a:ea typeface="Gibson Book" pitchFamily="50" charset="0"/>
              </a:endParaRPr>
            </a:p>
            <a:p>
              <a:pPr marL="228600" lvl="1" indent="-228600" algn="l" defTabSz="889000">
                <a:lnSpc>
                  <a:spcPct val="90000"/>
                </a:lnSpc>
                <a:spcBef>
                  <a:spcPct val="0"/>
                </a:spcBef>
                <a:spcAft>
                  <a:spcPct val="15000"/>
                </a:spcAft>
                <a:buChar char="•"/>
              </a:pPr>
              <a:r>
                <a:rPr lang="en-US" sz="2000" kern="1200" dirty="0">
                  <a:latin typeface="Gibson Book" pitchFamily="50" charset="0"/>
                  <a:ea typeface="Gibson Book" pitchFamily="50" charset="0"/>
                </a:rPr>
                <a:t>Access to/from the project area</a:t>
              </a:r>
            </a:p>
          </p:txBody>
        </p:sp>
      </p:grpSp>
      <p:grpSp>
        <p:nvGrpSpPr>
          <p:cNvPr id="11" name="Group 10">
            <a:extLst>
              <a:ext uri="{FF2B5EF4-FFF2-40B4-BE49-F238E27FC236}">
                <a16:creationId xmlns:a16="http://schemas.microsoft.com/office/drawing/2014/main" id="{C24273D4-5E06-F573-2C69-7BA7CE7E0522}"/>
              </a:ext>
            </a:extLst>
          </p:cNvPr>
          <p:cNvGrpSpPr/>
          <p:nvPr/>
        </p:nvGrpSpPr>
        <p:grpSpPr>
          <a:xfrm>
            <a:off x="2372767" y="4282962"/>
            <a:ext cx="3358058" cy="2014835"/>
            <a:chOff x="0" y="939360"/>
            <a:chExt cx="5115792" cy="3069475"/>
          </a:xfrm>
        </p:grpSpPr>
        <p:sp>
          <p:nvSpPr>
            <p:cNvPr id="12" name="Rectangle 11">
              <a:extLst>
                <a:ext uri="{FF2B5EF4-FFF2-40B4-BE49-F238E27FC236}">
                  <a16:creationId xmlns:a16="http://schemas.microsoft.com/office/drawing/2014/main" id="{895D6E70-7849-4AE7-3CCC-5D42E2DE44FF}"/>
                </a:ext>
              </a:extLst>
            </p:cNvPr>
            <p:cNvSpPr/>
            <p:nvPr/>
          </p:nvSpPr>
          <p:spPr>
            <a:xfrm>
              <a:off x="0" y="939360"/>
              <a:ext cx="5115792" cy="3069475"/>
            </a:xfrm>
            <a:prstGeom prst="rect">
              <a:avLst/>
            </a:prstGeom>
            <a:solidFill>
              <a:srgbClr val="0F43B8"/>
            </a:solidFill>
            <a:ln>
              <a:no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8D3B3071-5A6D-7CDE-1E96-68D88885F40B}"/>
                </a:ext>
              </a:extLst>
            </p:cNvPr>
            <p:cNvSpPr txBox="1"/>
            <p:nvPr/>
          </p:nvSpPr>
          <p:spPr>
            <a:xfrm>
              <a:off x="0" y="939360"/>
              <a:ext cx="5115792" cy="30694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Gibson SemiBold" pitchFamily="50" charset="0"/>
                  <a:ea typeface="Gibson SemiBold" pitchFamily="50" charset="0"/>
                </a:rPr>
                <a:t>Cost:</a:t>
              </a:r>
            </a:p>
            <a:p>
              <a:pPr marL="228600" lvl="1" indent="-228600" algn="l" defTabSz="889000">
                <a:lnSpc>
                  <a:spcPct val="90000"/>
                </a:lnSpc>
                <a:spcBef>
                  <a:spcPct val="0"/>
                </a:spcBef>
                <a:spcAft>
                  <a:spcPct val="15000"/>
                </a:spcAft>
                <a:buChar char="•"/>
              </a:pPr>
              <a:r>
                <a:rPr lang="en-US" sz="2000" kern="1200" dirty="0">
                  <a:latin typeface="Gibson Book" pitchFamily="50" charset="0"/>
                  <a:ea typeface="Gibson Book" pitchFamily="50" charset="0"/>
                </a:rPr>
                <a:t>Total cost of construction</a:t>
              </a:r>
            </a:p>
            <a:p>
              <a:pPr marL="57150" lvl="1" indent="-57150" algn="l" defTabSz="400050">
                <a:lnSpc>
                  <a:spcPct val="90000"/>
                </a:lnSpc>
                <a:spcBef>
                  <a:spcPct val="0"/>
                </a:spcBef>
                <a:spcAft>
                  <a:spcPct val="15000"/>
                </a:spcAft>
                <a:buChar char="•"/>
              </a:pPr>
              <a:endParaRPr lang="en-US" sz="900" kern="1200" dirty="0">
                <a:latin typeface="Gibson Book" pitchFamily="50" charset="0"/>
                <a:ea typeface="Gibson Book" pitchFamily="50" charset="0"/>
              </a:endParaRPr>
            </a:p>
            <a:p>
              <a:pPr marL="228600" lvl="1" indent="-228600" algn="l" defTabSz="889000">
                <a:lnSpc>
                  <a:spcPct val="90000"/>
                </a:lnSpc>
                <a:spcBef>
                  <a:spcPct val="0"/>
                </a:spcBef>
                <a:spcAft>
                  <a:spcPct val="15000"/>
                </a:spcAft>
                <a:buChar char="•"/>
              </a:pPr>
              <a:r>
                <a:rPr lang="en-US" sz="2000" kern="1200" dirty="0">
                  <a:latin typeface="Gibson Book" pitchFamily="50" charset="0"/>
                  <a:ea typeface="Gibson Book" pitchFamily="50" charset="0"/>
                </a:rPr>
                <a:t>Future potential costs related to longevity</a:t>
              </a:r>
            </a:p>
          </p:txBody>
        </p:sp>
      </p:grpSp>
      <p:grpSp>
        <p:nvGrpSpPr>
          <p:cNvPr id="14" name="Group 13">
            <a:extLst>
              <a:ext uri="{FF2B5EF4-FFF2-40B4-BE49-F238E27FC236}">
                <a16:creationId xmlns:a16="http://schemas.microsoft.com/office/drawing/2014/main" id="{91E48464-B253-097A-5921-26E564EC4CA1}"/>
              </a:ext>
            </a:extLst>
          </p:cNvPr>
          <p:cNvGrpSpPr/>
          <p:nvPr/>
        </p:nvGrpSpPr>
        <p:grpSpPr>
          <a:xfrm>
            <a:off x="6461175" y="4282962"/>
            <a:ext cx="3358058" cy="2014835"/>
            <a:chOff x="2056409" y="0"/>
            <a:chExt cx="8227243" cy="4936345"/>
          </a:xfrm>
        </p:grpSpPr>
        <p:sp>
          <p:nvSpPr>
            <p:cNvPr id="15" name="Rectangle 14">
              <a:extLst>
                <a:ext uri="{FF2B5EF4-FFF2-40B4-BE49-F238E27FC236}">
                  <a16:creationId xmlns:a16="http://schemas.microsoft.com/office/drawing/2014/main" id="{06BF9C1C-4BA7-7049-A531-E1EE9528FBAD}"/>
                </a:ext>
              </a:extLst>
            </p:cNvPr>
            <p:cNvSpPr/>
            <p:nvPr/>
          </p:nvSpPr>
          <p:spPr>
            <a:xfrm>
              <a:off x="2056409" y="0"/>
              <a:ext cx="8227243" cy="4936345"/>
            </a:xfrm>
            <a:prstGeom prst="rect">
              <a:avLst/>
            </a:prstGeom>
            <a:solidFill>
              <a:srgbClr val="0F43B8"/>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29314FB4-50C4-02A5-EE88-028C45778C7E}"/>
                </a:ext>
              </a:extLst>
            </p:cNvPr>
            <p:cNvSpPr txBox="1"/>
            <p:nvPr/>
          </p:nvSpPr>
          <p:spPr>
            <a:xfrm>
              <a:off x="2056409" y="0"/>
              <a:ext cx="8227243" cy="49363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Gibson Book" pitchFamily="50" charset="0"/>
                  <a:ea typeface="Gibson Book" pitchFamily="50" charset="0"/>
                </a:rPr>
                <a:t>Meet expectations </a:t>
              </a:r>
              <a:br>
                <a:rPr lang="en-US" sz="2800" kern="1200" dirty="0">
                  <a:latin typeface="Gibson Book" pitchFamily="50" charset="0"/>
                  <a:ea typeface="Gibson Book" pitchFamily="50" charset="0"/>
                </a:rPr>
              </a:br>
              <a:r>
                <a:rPr lang="en-US" sz="2800" kern="1200" dirty="0">
                  <a:latin typeface="Gibson Book" pitchFamily="50" charset="0"/>
                  <a:ea typeface="Gibson Book" pitchFamily="50" charset="0"/>
                </a:rPr>
                <a:t>of the public</a:t>
              </a:r>
            </a:p>
          </p:txBody>
        </p:sp>
      </p:grpSp>
    </p:spTree>
    <p:extLst>
      <p:ext uri="{BB962C8B-B14F-4D97-AF65-F5344CB8AC3E}">
        <p14:creationId xmlns:p14="http://schemas.microsoft.com/office/powerpoint/2010/main" val="255914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map with text and images&#10;&#10;Description automatically generated">
            <a:extLst>
              <a:ext uri="{FF2B5EF4-FFF2-40B4-BE49-F238E27FC236}">
                <a16:creationId xmlns:a16="http://schemas.microsoft.com/office/drawing/2014/main" id="{C2ECC17E-D53E-0556-C16B-7B88DED11887}"/>
              </a:ext>
            </a:extLst>
          </p:cNvPr>
          <p:cNvPicPr>
            <a:picLocks noChangeAspect="1"/>
          </p:cNvPicPr>
          <p:nvPr/>
        </p:nvPicPr>
        <p:blipFill rotWithShape="1">
          <a:blip r:embed="rId3"/>
          <a:srcRect l="625" t="1298" r="625" b="1298"/>
          <a:stretch/>
        </p:blipFill>
        <p:spPr>
          <a:xfrm>
            <a:off x="4572000" y="0"/>
            <a:ext cx="7620000" cy="6858000"/>
          </a:xfrm>
          <a:prstGeom prst="rect">
            <a:avLst/>
          </a:prstGeom>
        </p:spPr>
      </p:pic>
      <p:sp>
        <p:nvSpPr>
          <p:cNvPr id="11" name="Slide Number Placeholder 10">
            <a:extLst>
              <a:ext uri="{FF2B5EF4-FFF2-40B4-BE49-F238E27FC236}">
                <a16:creationId xmlns:a16="http://schemas.microsoft.com/office/drawing/2014/main" id="{9451CBB1-D6CD-A445-96C5-A99E48240E48}"/>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9</a:t>
            </a:fld>
            <a:endParaRPr lang="en-US"/>
          </a:p>
        </p:txBody>
      </p:sp>
      <p:pic>
        <p:nvPicPr>
          <p:cNvPr id="3" name="Graphic 2" descr="Direction with solid fill">
            <a:extLst>
              <a:ext uri="{FF2B5EF4-FFF2-40B4-BE49-F238E27FC236}">
                <a16:creationId xmlns:a16="http://schemas.microsoft.com/office/drawing/2014/main" id="{29ACE581-F8D3-E8CF-AF7D-97CF58A139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896790">
            <a:off x="11529540" y="6396596"/>
            <a:ext cx="437956" cy="437956"/>
          </a:xfrm>
          <a:prstGeom prst="rect">
            <a:avLst/>
          </a:prstGeom>
        </p:spPr>
      </p:pic>
      <p:sp>
        <p:nvSpPr>
          <p:cNvPr id="4" name="TextBox 3">
            <a:extLst>
              <a:ext uri="{FF2B5EF4-FFF2-40B4-BE49-F238E27FC236}">
                <a16:creationId xmlns:a16="http://schemas.microsoft.com/office/drawing/2014/main" id="{DE477A6F-4B5F-F727-3CE0-D208B84E78A1}"/>
              </a:ext>
            </a:extLst>
          </p:cNvPr>
          <p:cNvSpPr txBox="1"/>
          <p:nvPr/>
        </p:nvSpPr>
        <p:spPr>
          <a:xfrm>
            <a:off x="11560654" y="6046402"/>
            <a:ext cx="361272" cy="400110"/>
          </a:xfrm>
          <a:prstGeom prst="rect">
            <a:avLst/>
          </a:prstGeom>
          <a:noFill/>
        </p:spPr>
        <p:txBody>
          <a:bodyPr wrap="square" rtlCol="0">
            <a:spAutoFit/>
          </a:bodyPr>
          <a:lstStyle/>
          <a:p>
            <a:r>
              <a:rPr lang="en-US" sz="2000" b="1" dirty="0">
                <a:latin typeface="Gibson Book" pitchFamily="50" charset="0"/>
                <a:ea typeface="Gibson Book" pitchFamily="50" charset="0"/>
              </a:rPr>
              <a:t>N</a:t>
            </a:r>
          </a:p>
        </p:txBody>
      </p:sp>
      <p:sp>
        <p:nvSpPr>
          <p:cNvPr id="7" name="TextBox 6">
            <a:extLst>
              <a:ext uri="{FF2B5EF4-FFF2-40B4-BE49-F238E27FC236}">
                <a16:creationId xmlns:a16="http://schemas.microsoft.com/office/drawing/2014/main" id="{639CE104-531C-AD27-EE03-C5CCA0157389}"/>
              </a:ext>
            </a:extLst>
          </p:cNvPr>
          <p:cNvSpPr txBox="1"/>
          <p:nvPr/>
        </p:nvSpPr>
        <p:spPr>
          <a:xfrm>
            <a:off x="267286" y="1047836"/>
            <a:ext cx="4093698" cy="3946401"/>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dirty="0">
                <a:solidFill>
                  <a:srgbClr val="0737A1"/>
                </a:solidFill>
                <a:latin typeface="Gibson Book" pitchFamily="50" charset="0"/>
                <a:ea typeface="Gibson Book" pitchFamily="50" charset="0"/>
              </a:rPr>
              <a:t>17.5 miles of I-465</a:t>
            </a:r>
          </a:p>
          <a:p>
            <a:pPr marL="457200" indent="-457200">
              <a:lnSpc>
                <a:spcPct val="150000"/>
              </a:lnSpc>
              <a:buFont typeface="Arial" panose="020B0604020202020204" pitchFamily="34" charset="0"/>
              <a:buChar char="•"/>
            </a:pPr>
            <a:r>
              <a:rPr lang="en-US" sz="3200" dirty="0">
                <a:solidFill>
                  <a:srgbClr val="0737A1"/>
                </a:solidFill>
                <a:latin typeface="Gibson Book" pitchFamily="50" charset="0"/>
                <a:ea typeface="Gibson Book" pitchFamily="50" charset="0"/>
              </a:rPr>
              <a:t>Phased construction</a:t>
            </a:r>
          </a:p>
          <a:p>
            <a:pPr marL="457200" indent="-457200">
              <a:buFont typeface="Arial" panose="020B0604020202020204" pitchFamily="34" charset="0"/>
              <a:buChar char="•"/>
            </a:pPr>
            <a:r>
              <a:rPr lang="en-US" sz="3200" dirty="0">
                <a:solidFill>
                  <a:srgbClr val="0737A1"/>
                </a:solidFill>
                <a:latin typeface="Gibson Book" pitchFamily="50" charset="0"/>
                <a:ea typeface="Gibson Book" pitchFamily="50" charset="0"/>
              </a:rPr>
              <a:t>Nighttime and weekend patching</a:t>
            </a:r>
          </a:p>
          <a:p>
            <a:pPr marL="457200" indent="-457200">
              <a:lnSpc>
                <a:spcPct val="150000"/>
              </a:lnSpc>
              <a:buFont typeface="Arial" panose="020B0604020202020204" pitchFamily="34" charset="0"/>
              <a:buChar char="•"/>
            </a:pPr>
            <a:r>
              <a:rPr lang="en-US" sz="3200" dirty="0">
                <a:solidFill>
                  <a:srgbClr val="0737A1"/>
                </a:solidFill>
                <a:latin typeface="Gibson Book" pitchFamily="50" charset="0"/>
                <a:ea typeface="Gibson Book" pitchFamily="50" charset="0"/>
              </a:rPr>
              <a:t>Directional closures</a:t>
            </a:r>
          </a:p>
          <a:p>
            <a:pPr marL="457200" indent="-457200">
              <a:lnSpc>
                <a:spcPct val="150000"/>
              </a:lnSpc>
              <a:buFont typeface="Arial" panose="020B0604020202020204" pitchFamily="34" charset="0"/>
              <a:buChar char="•"/>
            </a:pPr>
            <a:r>
              <a:rPr lang="en-US" sz="3200" dirty="0">
                <a:solidFill>
                  <a:srgbClr val="0737A1"/>
                </a:solidFill>
                <a:latin typeface="Gibson Book" pitchFamily="50" charset="0"/>
                <a:ea typeface="Gibson Book" pitchFamily="50" charset="0"/>
              </a:rPr>
              <a:t>Ramp closures </a:t>
            </a:r>
          </a:p>
        </p:txBody>
      </p:sp>
    </p:spTree>
    <p:extLst>
      <p:ext uri="{BB962C8B-B14F-4D97-AF65-F5344CB8AC3E}">
        <p14:creationId xmlns:p14="http://schemas.microsoft.com/office/powerpoint/2010/main" val="4106401478"/>
      </p:ext>
    </p:extLst>
  </p:cSld>
  <p:clrMapOvr>
    <a:masterClrMapping/>
  </p:clrMapOvr>
</p:sld>
</file>

<file path=ppt/theme/theme1.xml><?xml version="1.0" encoding="utf-8"?>
<a:theme xmlns:a="http://schemas.openxmlformats.org/drawingml/2006/main" name="Office Theme">
  <a:themeElements>
    <a:clrScheme name="Creative Red 1">
      <a:dk1>
        <a:srgbClr val="000000"/>
      </a:dk1>
      <a:lt1>
        <a:srgbClr val="FFFFFF"/>
      </a:lt1>
      <a:dk2>
        <a:srgbClr val="3A3A3A"/>
      </a:dk2>
      <a:lt2>
        <a:srgbClr val="E7E6E6"/>
      </a:lt2>
      <a:accent1>
        <a:srgbClr val="632423"/>
      </a:accent1>
      <a:accent2>
        <a:srgbClr val="B51200"/>
      </a:accent2>
      <a:accent3>
        <a:srgbClr val="FD1B17"/>
      </a:accent3>
      <a:accent4>
        <a:srgbClr val="F9EBE5"/>
      </a:accent4>
      <a:accent5>
        <a:srgbClr val="03C9C6"/>
      </a:accent5>
      <a:accent6>
        <a:srgbClr val="01B9D1"/>
      </a:accent6>
      <a:hlink>
        <a:srgbClr val="0563C1"/>
      </a:hlink>
      <a:folHlink>
        <a:srgbClr val="954F72"/>
      </a:folHlink>
    </a:clrScheme>
    <a:fontScheme name="Custom 76">
      <a:majorFont>
        <a:latin typeface="Bahnschrif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eative Red_Win32_AP_v3" id="{489718BF-5BA9-42DA-9832-0D6458117CDF}" vid="{B56DAA54-D084-4F49-84BA-6965B108C5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8D1B13BD-E781-417A-B53F-0EDDA23B05BE}">
  <ds:schemaRefs>
    <ds:schemaRef ds:uri="http://schemas.microsoft.com/sharepoint/v3/contenttype/forms"/>
  </ds:schemaRefs>
</ds:datastoreItem>
</file>

<file path=customXml/itemProps2.xml><?xml version="1.0" encoding="utf-8"?>
<ds:datastoreItem xmlns:ds="http://schemas.openxmlformats.org/officeDocument/2006/customXml" ds:itemID="{B94C50BF-B542-4C65-9576-F6A949345C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32BC193-1E5D-42CA-92FB-CB15BBE1F56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Creative perspective presentation</Template>
  <TotalTime>1343</TotalTime>
  <Words>1549</Words>
  <Application>Microsoft Office PowerPoint</Application>
  <PresentationFormat>Widescreen</PresentationFormat>
  <Paragraphs>163</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Bahnschrift</vt:lpstr>
      <vt:lpstr>Calibri</vt:lpstr>
      <vt:lpstr>Calibri Light</vt:lpstr>
      <vt:lpstr>Gibson</vt:lpstr>
      <vt:lpstr>Gibson Book</vt:lpstr>
      <vt:lpstr>Gibson SemiBold</vt:lpstr>
      <vt:lpstr>Interstate-Light</vt:lpstr>
      <vt:lpstr>Times New Roman</vt:lpstr>
      <vt:lpstr>Tw Cen MT</vt:lpstr>
      <vt:lpstr>Office Theme</vt:lpstr>
      <vt:lpstr>I-465 Concrete Pavement Restoration Project</vt:lpstr>
      <vt:lpstr>PowerPoint Presentation</vt:lpstr>
      <vt:lpstr>AGENDA</vt:lpstr>
      <vt:lpstr>Purpose &amp; Need</vt:lpstr>
      <vt:lpstr>Project Limits</vt:lpstr>
      <vt:lpstr>Project details</vt:lpstr>
      <vt:lpstr>PowerPoint Presentation</vt:lpstr>
      <vt:lpstr>Maintenance of Traffic</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I-465 Concrete Pavement Restoration Project</dc:title>
  <dc:creator>cahunter.Verifier</dc:creator>
  <cp:lastModifiedBy>cahunter.Verifier</cp:lastModifiedBy>
  <cp:revision>32</cp:revision>
  <dcterms:created xsi:type="dcterms:W3CDTF">2024-03-12T20:23:13Z</dcterms:created>
  <dcterms:modified xsi:type="dcterms:W3CDTF">2024-04-11T12:03:37Z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