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handoutMasterIdLst>
    <p:handoutMasterId r:id="rId35"/>
  </p:handoutMasterIdLst>
  <p:sldIdLst>
    <p:sldId id="488" r:id="rId2"/>
    <p:sldId id="786" r:id="rId3"/>
    <p:sldId id="817" r:id="rId4"/>
    <p:sldId id="788" r:id="rId5"/>
    <p:sldId id="785" r:id="rId6"/>
    <p:sldId id="784" r:id="rId7"/>
    <p:sldId id="820" r:id="rId8"/>
    <p:sldId id="913" r:id="rId9"/>
    <p:sldId id="914" r:id="rId10"/>
    <p:sldId id="915" r:id="rId11"/>
    <p:sldId id="916" r:id="rId12"/>
    <p:sldId id="917" r:id="rId13"/>
    <p:sldId id="918" r:id="rId14"/>
    <p:sldId id="919" r:id="rId15"/>
    <p:sldId id="920" r:id="rId16"/>
    <p:sldId id="921" r:id="rId17"/>
    <p:sldId id="922" r:id="rId18"/>
    <p:sldId id="931" r:id="rId19"/>
    <p:sldId id="923" r:id="rId20"/>
    <p:sldId id="924" r:id="rId21"/>
    <p:sldId id="925" r:id="rId22"/>
    <p:sldId id="926" r:id="rId23"/>
    <p:sldId id="927" r:id="rId24"/>
    <p:sldId id="928" r:id="rId25"/>
    <p:sldId id="929" r:id="rId26"/>
    <p:sldId id="930" r:id="rId27"/>
    <p:sldId id="932" r:id="rId28"/>
    <p:sldId id="933" r:id="rId29"/>
    <p:sldId id="795" r:id="rId30"/>
    <p:sldId id="856" r:id="rId31"/>
    <p:sldId id="813" r:id="rId32"/>
    <p:sldId id="819"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CC"/>
    <a:srgbClr val="330000"/>
    <a:srgbClr val="FDEE20"/>
    <a:srgbClr val="FFFFFF"/>
    <a:srgbClr val="99CCFF"/>
    <a:srgbClr val="A3A3E0"/>
    <a:srgbClr val="6B6BD6"/>
    <a:srgbClr val="33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80098" autoAdjust="0"/>
  </p:normalViewPr>
  <p:slideViewPr>
    <p:cSldViewPr>
      <p:cViewPr varScale="1">
        <p:scale>
          <a:sx n="77" d="100"/>
          <a:sy n="77" d="100"/>
        </p:scale>
        <p:origin x="-1644" y="-90"/>
      </p:cViewPr>
      <p:guideLst>
        <p:guide orient="horz" pos="2160"/>
        <p:guide pos="2880"/>
      </p:guideLst>
    </p:cSldViewPr>
  </p:slideViewPr>
  <p:outlineViewPr>
    <p:cViewPr>
      <p:scale>
        <a:sx n="33" d="100"/>
        <a:sy n="33" d="100"/>
      </p:scale>
      <p:origin x="0" y="2082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3" d="100"/>
          <a:sy n="63" d="100"/>
        </p:scale>
        <p:origin x="-199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5/6/2015</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 xmlns:p14="http://schemas.microsoft.com/office/powerpoint/2010/main" val="387395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5/6/2015</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 xmlns:p14="http://schemas.microsoft.com/office/powerpoint/2010/main" val="889784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455A-C7B6-4FC3-82BB-1985690B46ED}" type="slidenum">
              <a:rPr lang="en-US" smtClean="0">
                <a:latin typeface="Tahoma" pitchFamily="34" charset="0"/>
              </a:rPr>
              <a:pPr/>
              <a:t>1</a:t>
            </a:fld>
            <a:endParaRPr lang="en-US" dirty="0"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18</a:t>
            </a:fld>
            <a:endParaRPr lang="en-US" dirty="0"/>
          </a:p>
        </p:txBody>
      </p:sp>
    </p:spTree>
    <p:extLst>
      <p:ext uri="{BB962C8B-B14F-4D97-AF65-F5344CB8AC3E}">
        <p14:creationId xmlns="" xmlns:p14="http://schemas.microsoft.com/office/powerpoint/2010/main" val="28456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Show them what</a:t>
            </a:r>
            <a:r>
              <a:rPr lang="en-US" baseline="0" dirty="0" smtClean="0"/>
              <a:t> the can’t see!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 mindful of using the term “structure” - Although design standards identify a difference between a structure and a bridge the public does</a:t>
            </a:r>
            <a:r>
              <a:rPr lang="en-US" baseline="0" dirty="0" smtClean="0"/>
              <a:t> not necessarily make that distinction .  The public’s frame of mind is that a structure means a building.</a:t>
            </a:r>
            <a:endParaRPr lang="en-US" dirty="0" smtClean="0"/>
          </a:p>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A3F468-96EA-47B0-B3CA-E1466B628F94}" type="slidenum">
              <a:rPr lang="en-US" smtClean="0"/>
              <a:pPr/>
              <a:t>20</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Show them what</a:t>
            </a:r>
            <a:r>
              <a:rPr lang="en-US" baseline="0" dirty="0" smtClean="0"/>
              <a:t> the can’t see!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 mindful of using the term “structure” - Although design standards identify a difference between a structure and a bridge the public does</a:t>
            </a:r>
            <a:r>
              <a:rPr lang="en-US" baseline="0" dirty="0" smtClean="0"/>
              <a:t> not necessarily make that distinction .  The public’s frame of mind is that a structure means a building.</a:t>
            </a:r>
            <a:endParaRPr lang="en-US" dirty="0" smtClean="0"/>
          </a:p>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A3F468-96EA-47B0-B3CA-E1466B628F94}" type="slidenum">
              <a:rPr lang="en-US" smtClean="0"/>
              <a:pPr/>
              <a:t>21</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This is a good time to explain how long the public can expect the project to last.</a:t>
            </a:r>
          </a:p>
          <a:p>
            <a:r>
              <a:rPr lang="en-US" baseline="0" dirty="0" smtClean="0"/>
              <a:t>Do not talk in “Construction Seasons” – the public doesn’t know what that means.</a:t>
            </a:r>
          </a:p>
          <a:p>
            <a:endParaRPr lang="en-US" baseline="0" dirty="0" smtClean="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GOOD EVENING…… MY NAME IS MARY WRIGHT AND I AM THE HEARING EXAMINER FOR THE INDIANA DEPARTMENT OF TRANSPORTATION. I APPRECIATE EVERYONE TAKING THE TIME TO ATTEND THIS AFTERNOON AND I LOOK FORWARD TO HEARING YOUR COMMENTS, CONCERNS AND SUGGESTIONS REGARDING THIS PROPOSED PROJECT.</a:t>
            </a:r>
          </a:p>
          <a:p>
            <a:r>
              <a:rPr lang="en-US" sz="1200" b="0" kern="1200" dirty="0" smtClean="0">
                <a:solidFill>
                  <a:schemeClr val="tx1"/>
                </a:solidFill>
                <a:latin typeface="+mn-lt"/>
                <a:ea typeface="+mn-ea"/>
                <a:cs typeface="+mn-cs"/>
              </a:rPr>
              <a:t>THE AGENDA IS SIMPLE - 	THE HEARING WILL CONSIST OF FORMAL PRESENTATIONS FOLLOWED BY A PUBLIC COMMENT SESSION……WHICH WE ASK YOU TO COME FORWARD TO MAKE PUBLIC COMMENTS OR STATEMENTS TO BE RECORDED FOR THE TRANSCRIPT OF THE OFFICIAL PUBLIC HEARING    	</a:t>
            </a:r>
            <a:r>
              <a:rPr lang="en-US" sz="1200" b="0" i="1" kern="1200" dirty="0" smtClean="0">
                <a:solidFill>
                  <a:schemeClr val="tx1"/>
                </a:solidFill>
                <a:latin typeface="+mn-lt"/>
                <a:ea typeface="+mn-ea"/>
                <a:cs typeface="+mn-cs"/>
              </a:rPr>
              <a:t>AND THEN WE WILL </a:t>
            </a:r>
            <a:r>
              <a:rPr lang="en-US" sz="1200" b="0" kern="1200" dirty="0" smtClean="0">
                <a:solidFill>
                  <a:schemeClr val="tx1"/>
                </a:solidFill>
                <a:latin typeface="+mn-lt"/>
                <a:ea typeface="+mn-ea"/>
                <a:cs typeface="+mn-cs"/>
              </a:rPr>
              <a:t>ADJOURN </a:t>
            </a:r>
          </a:p>
          <a:p>
            <a:endParaRPr lang="en-US" dirty="0" smtClean="0"/>
          </a:p>
          <a:p>
            <a:r>
              <a:rPr lang="en-US" baseline="0" dirty="0" smtClean="0"/>
              <a:t>Travis Kohl Project Manager – Crawfordsville Dist</a:t>
            </a:r>
          </a:p>
          <a:p>
            <a:r>
              <a:rPr lang="en-US" baseline="0" dirty="0" smtClean="0"/>
              <a:t>Parsons  – Design Engineer</a:t>
            </a:r>
          </a:p>
          <a:p>
            <a:r>
              <a:rPr lang="en-US" baseline="0" dirty="0" smtClean="0"/>
              <a:t>Rich Connelly Parsons – Environmental </a:t>
            </a:r>
          </a:p>
          <a:p>
            <a:r>
              <a:rPr lang="en-US" baseline="0" dirty="0" smtClean="0"/>
              <a:t>Debbie Calder– Media Relations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This is a good time to explain how long the public can expect the project to last.</a:t>
            </a:r>
          </a:p>
          <a:p>
            <a:r>
              <a:rPr lang="en-US" baseline="0" dirty="0" smtClean="0"/>
              <a:t>Do not talk in “Construction Seasons” – the public doesn’t know what that means.</a:t>
            </a:r>
          </a:p>
          <a:p>
            <a:endParaRPr lang="en-US" baseline="0" dirty="0" smtClean="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TURN ON RECORDER  </a:t>
            </a:r>
            <a:r>
              <a:rPr lang="en-US" sz="1200" b="0"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COMMENT SESSION IS THE OPPORTUNITY FOR THE COMMUNITY TO MAKE STATEMENTS FOR THE PUBLIC RECORD.  WE KNOW YOU MAY HAVE QUESTIONS THAT YOU WOULD LIKE TO DISCUSS BUT WE ASK YOU TO HOLD ON TO THESE UNTIL AFTER THE HEARING IS ADJOURNED WHEN YOU CAN CONVERSE ONE ON ONE WITH THE REPRESENTATIVES.</a:t>
            </a:r>
          </a:p>
          <a:p>
            <a:r>
              <a:rPr lang="en-US" sz="1200" b="0" kern="1200" dirty="0" smtClean="0">
                <a:solidFill>
                  <a:schemeClr val="tx1"/>
                </a:solidFill>
                <a:latin typeface="+mn-lt"/>
                <a:ea typeface="+mn-ea"/>
                <a:cs typeface="+mn-cs"/>
              </a:rPr>
              <a:t>DURING THE COMMENT SESSION IT IS IMPORTANT THAT WE RECORD YOUR STATEMENTS AS ACCURATELY AS WE CAN FOR THE RECORD SO WE ASK THAT YOU PLEASE COME FORWARD TO THE PODIUM AND MICROPHONE.</a:t>
            </a:r>
          </a:p>
          <a:p>
            <a:r>
              <a:rPr lang="en-US" sz="1200" b="0" kern="1200" dirty="0" smtClean="0">
                <a:solidFill>
                  <a:schemeClr val="tx1"/>
                </a:solidFill>
                <a:latin typeface="+mn-lt"/>
                <a:ea typeface="+mn-ea"/>
                <a:cs typeface="+mn-cs"/>
              </a:rPr>
              <a:t>AT THIS TIME WE WILL MOVE FORWARD TO THE SPEAKER LIST.  IF YOU DID NOT SIGN UP TO SPEAK YOU STILL MAY DO SO AFTER WE HAVE COMPELTED THE NAMES ON THE LIST.  I WILL OPEN COMMENTS TO THE FLOOR.</a:t>
            </a:r>
          </a:p>
          <a:p>
            <a:r>
              <a:rPr lang="en-US" sz="1200" b="0" kern="1200" dirty="0" smtClean="0">
                <a:solidFill>
                  <a:schemeClr val="tx1"/>
                </a:solidFill>
                <a:latin typeface="+mn-lt"/>
                <a:ea typeface="+mn-ea"/>
                <a:cs typeface="+mn-cs"/>
              </a:rPr>
              <a:t>AT THIS TIME I WOULD LIKE TO OPEN THE PODIUM TO THE FLOOR.  IS THERE ANYONE WHO WOULD LIKE TO COME FORWARD TO SPEAK???</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0" u="sng" kern="1200" dirty="0" smtClean="0">
                <a:solidFill>
                  <a:schemeClr val="tx1"/>
                </a:solidFill>
                <a:latin typeface="+mn-lt"/>
                <a:ea typeface="+mn-ea"/>
                <a:cs typeface="+mn-cs"/>
              </a:rPr>
              <a:t>PLEASE STATE YOUR NAME</a:t>
            </a:r>
            <a:endParaRPr lang="en-US" sz="1200" b="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EVERY STATEMENT RECORDED AND WRITTEN THAT INDOT RECEIVES WILL BE EVALUATED AND ANSWERED IN THE FINAL DESIGN SUMMARY.</a:t>
            </a:r>
          </a:p>
          <a:p>
            <a:r>
              <a:rPr lang="en-US" sz="1200" b="0" kern="1200" dirty="0" smtClean="0">
                <a:solidFill>
                  <a:schemeClr val="tx1"/>
                </a:solidFill>
                <a:latin typeface="+mn-lt"/>
                <a:ea typeface="+mn-ea"/>
                <a:cs typeface="+mn-cs"/>
              </a:rPr>
              <a:t>	IF YOU RECEIVED THE NOTICE ABOUT THIS HEARING AND YOUR ADDRESS HAS NOT CHANGED,</a:t>
            </a:r>
          </a:p>
          <a:p>
            <a:r>
              <a:rPr lang="en-US" sz="1200" b="0" kern="1200" dirty="0" smtClean="0">
                <a:solidFill>
                  <a:schemeClr val="tx1"/>
                </a:solidFill>
                <a:latin typeface="+mn-lt"/>
                <a:ea typeface="+mn-ea"/>
                <a:cs typeface="+mn-cs"/>
              </a:rPr>
              <a:t>OR YOU HAVE SIGNED IN THIS EVENING WITH A </a:t>
            </a:r>
            <a:r>
              <a:rPr lang="en-US" sz="1200" b="0" i="1" u="sng" kern="1200" dirty="0" smtClean="0">
                <a:solidFill>
                  <a:schemeClr val="tx1"/>
                </a:solidFill>
                <a:latin typeface="+mn-lt"/>
                <a:ea typeface="+mn-ea"/>
                <a:cs typeface="+mn-cs"/>
              </a:rPr>
              <a:t>LEGIBLE </a:t>
            </a:r>
            <a:r>
              <a:rPr lang="en-US" sz="1200" b="0" kern="1200" dirty="0" smtClean="0">
                <a:solidFill>
                  <a:schemeClr val="tx1"/>
                </a:solidFill>
                <a:latin typeface="+mn-lt"/>
                <a:ea typeface="+mn-ea"/>
                <a:cs typeface="+mn-cs"/>
              </a:rPr>
              <a:t>NAME AND A COMPELTE ADDRESS.  YOU WILL RECEIVE A LEGAL NOTICE OF INTENT.</a:t>
            </a:r>
          </a:p>
          <a:p>
            <a:r>
              <a:rPr lang="en-US" sz="1200" b="0" kern="1200" dirty="0" smtClean="0">
                <a:solidFill>
                  <a:schemeClr val="tx1"/>
                </a:solidFill>
                <a:latin typeface="+mn-lt"/>
                <a:ea typeface="+mn-ea"/>
                <a:cs typeface="+mn-cs"/>
              </a:rPr>
              <a:t>	ALL OF THE COMMENTS MADE HERE TONIGHT AS WELL AS ALL RECEIVED IN THE NEXT TWO WEEKS WILL BECOME A PART OF THE OFFICIAL PUBLIC RECORD.</a:t>
            </a:r>
          </a:p>
          <a:p>
            <a:r>
              <a:rPr lang="en-US" sz="1200" b="0" kern="1200" dirty="0" smtClean="0">
                <a:solidFill>
                  <a:schemeClr val="tx1"/>
                </a:solidFill>
                <a:latin typeface="+mn-lt"/>
                <a:ea typeface="+mn-ea"/>
                <a:cs typeface="+mn-cs"/>
              </a:rPr>
              <a:t>IF YOU DECIDE YOU NEED ADDITIONAL COPIES OF THE INFORMATION PACKET OR ADDITIONAL INFORMATION TO MAKE YOUR COMMENTS, PLEASE FEEL FREE TO CONTACT MY OFFICE.  AGAIN THE NUMBERS CAN BE FOUND IN THE INFO PACKET.</a:t>
            </a:r>
          </a:p>
          <a:p>
            <a:r>
              <a:rPr lang="en-US" sz="1200" b="0" kern="1200" dirty="0" smtClean="0">
                <a:solidFill>
                  <a:schemeClr val="tx1"/>
                </a:solidFill>
                <a:latin typeface="+mn-lt"/>
                <a:ea typeface="+mn-ea"/>
                <a:cs typeface="+mn-cs"/>
              </a:rPr>
              <a:t>IF ANYONE NEEDS EXTRA PACKETS….THEY ARE STILL PLENTY ON THE TABLE IN THE BACK…..FEEL FREE TO TAKE SOME.</a:t>
            </a:r>
          </a:p>
          <a:p>
            <a:r>
              <a:rPr lang="en-US" sz="1200" b="0" i="1" kern="120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REMIND TO SIGN IN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THANK YOU FOR COMING OUT TO THE PUBLIC HEARING TONIGHT.  PLEASE STAY AFTER SO REPRESENTATIVES CAN ANSWER YOUR QUESTIONS AND CAN DISCUSS ANY OF YOUR CONCERNS….</a:t>
            </a:r>
          </a:p>
          <a:p>
            <a:r>
              <a:rPr lang="en-US" sz="1200" b="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THANK LOCATION</a:t>
            </a:r>
            <a:endParaRPr lang="en-US" sz="1200" b="0" kern="1200" dirty="0" smtClean="0">
              <a:solidFill>
                <a:schemeClr val="tx1"/>
              </a:solidFill>
              <a:latin typeface="+mn-lt"/>
              <a:ea typeface="+mn-ea"/>
              <a:cs typeface="+mn-cs"/>
            </a:endParaRPr>
          </a:p>
          <a:p>
            <a:r>
              <a:rPr lang="en-US" sz="1200" b="0" i="1" kern="120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THANKS AGAIN AND HAVE A GOOD EVENING.</a:t>
            </a:r>
          </a:p>
          <a:p>
            <a:r>
              <a:rPr lang="en-US" sz="1200" b="0" kern="1200" dirty="0" smtClean="0">
                <a:solidFill>
                  <a:schemeClr val="tx1"/>
                </a:solidFill>
                <a:latin typeface="+mn-lt"/>
                <a:ea typeface="+mn-ea"/>
                <a:cs typeface="+mn-cs"/>
              </a:rPr>
              <a:t>THIS SESSION IS ADJOURNED.</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NEPA is a federal law enacted in 1970 that establishes a decision-making process that agencies must follow prior to design and construction of projects using</a:t>
            </a:r>
            <a:r>
              <a:rPr lang="en-US" baseline="0" dirty="0" smtClean="0"/>
              <a:t> federal money or requiring federal approval.</a:t>
            </a:r>
            <a:r>
              <a:rPr lang="en-US" dirty="0" smtClean="0"/>
              <a:t>     </a:t>
            </a:r>
          </a:p>
          <a:p>
            <a:endParaRPr lang="en-US" dirty="0" smtClean="0"/>
          </a:p>
          <a:p>
            <a:endParaRPr lang="en-US" dirty="0" smtClean="0"/>
          </a:p>
          <a:p>
            <a:r>
              <a:rPr lang="en-US" dirty="0" smtClean="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solidFill>
                <a:srgbClr val="C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solidFill>
                  <a:srgbClr val="C00000"/>
                </a:solidFill>
              </a:rPr>
              <a:t>THE ENVIRONMENTAL DOC FOR THIS PROJECT IS A LEVEL 4   –CLASSIFICATION MEANS THE ACTIONS DO NOT HAVE A SIGNIFICANT EFFECT ON THE ENVIRONMENT</a:t>
            </a:r>
          </a:p>
          <a:p>
            <a:endParaRPr lang="en-US" b="0" baseline="0" dirty="0" smtClean="0">
              <a:solidFill>
                <a:srgbClr val="C00000"/>
              </a:solidFill>
            </a:endParaRPr>
          </a:p>
          <a:p>
            <a:r>
              <a:rPr lang="en-US" b="0" baseline="0" dirty="0" smtClean="0">
                <a:solidFill>
                  <a:srgbClr val="C00000"/>
                </a:solidFill>
              </a:rPr>
              <a:t> RELEASED FOR PI  AND PUBLISHED AND AVAILABLE FOR VIEWING AND COMMENT</a:t>
            </a:r>
          </a:p>
          <a:p>
            <a:endParaRPr lang="en-US" b="0" baseline="0" dirty="0" smtClean="0">
              <a:solidFill>
                <a:srgbClr val="C00000"/>
              </a:solidFill>
            </a:endParaRPr>
          </a:p>
          <a:p>
            <a:r>
              <a:rPr lang="en-US" b="0" baseline="0" dirty="0" smtClean="0">
                <a:solidFill>
                  <a:srgbClr val="C00000"/>
                </a:solidFill>
              </a:rPr>
              <a:t>Legal Notice </a:t>
            </a:r>
            <a:r>
              <a:rPr lang="en-US" b="0" baseline="0" smtClean="0">
                <a:solidFill>
                  <a:srgbClr val="C00000"/>
                </a:solidFill>
              </a:rPr>
              <a:t>Also sent </a:t>
            </a:r>
            <a:r>
              <a:rPr lang="en-US" b="0" baseline="0" dirty="0" smtClean="0">
                <a:solidFill>
                  <a:srgbClr val="C00000"/>
                </a:solidFill>
              </a:rPr>
              <a:t>to as many property owners as possible – unfortunately the mailing information is not always up to date.</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u="sng" kern="1200" dirty="0" smtClean="0">
                <a:solidFill>
                  <a:schemeClr val="tx1"/>
                </a:solidFill>
                <a:latin typeface="+mn-lt"/>
                <a:ea typeface="+mn-ea"/>
                <a:cs typeface="+mn-cs"/>
              </a:rPr>
              <a:t>FIRST </a:t>
            </a:r>
            <a:r>
              <a:rPr lang="en-US" sz="1200" b="0" kern="1200" dirty="0" smtClean="0">
                <a:solidFill>
                  <a:schemeClr val="tx1"/>
                </a:solidFill>
                <a:latin typeface="+mn-lt"/>
                <a:ea typeface="+mn-ea"/>
                <a:cs typeface="+mn-cs"/>
              </a:rPr>
              <a:t>YOU MAY VERBALLY EXPRESS </a:t>
            </a:r>
            <a:r>
              <a:rPr lang="en-US" sz="1200" b="0" u="sng" kern="1200" dirty="0" smtClean="0">
                <a:solidFill>
                  <a:schemeClr val="tx1"/>
                </a:solidFill>
                <a:latin typeface="+mn-lt"/>
                <a:ea typeface="+mn-ea"/>
                <a:cs typeface="+mn-cs"/>
              </a:rPr>
              <a:t>(Public Comment Session) </a:t>
            </a:r>
            <a:r>
              <a:rPr lang="en-US" sz="1200" b="0" kern="1200" dirty="0" smtClean="0">
                <a:solidFill>
                  <a:schemeClr val="tx1"/>
                </a:solidFill>
                <a:latin typeface="+mn-lt"/>
                <a:ea typeface="+mn-ea"/>
                <a:cs typeface="+mn-cs"/>
              </a:rPr>
              <a:t>YOUR CONCERNS HERE THIS EVENING BY SIGNING ON TO THE SPEAKERS LIST ON THE TABLE AS YOU ENTERED…. AS SOME OF YOU MAY ALREADY HAVE….IF YOU DID NOT SIGN UP YOU WILL STILL HAVE AN OPPORTUNITY TO COME UP AND SPEAK AFTER WE HAVE COMPLETED THE NAMES ON THE LIST.  I WILL OPEN THE FLOOR FOR COMMENTS AT THAT TIME.</a:t>
            </a:r>
          </a:p>
          <a:p>
            <a:r>
              <a:rPr lang="en-US" sz="1200" b="0" kern="1200" dirty="0" smtClean="0">
                <a:solidFill>
                  <a:schemeClr val="tx1"/>
                </a:solidFill>
                <a:latin typeface="+mn-lt"/>
                <a:ea typeface="+mn-ea"/>
                <a:cs typeface="+mn-cs"/>
              </a:rPr>
              <a:t>ALL SPEAKERS COMMENTS ARE RECORDED.  IF YOU WOULD LIKE TO MAKE VERBAL COMMENTS BUT YOU ARE NOT INTERESTED IN SPEAKING IN FRONT OF SUCH A LARGE GROUP OF PEOPLE, PLEASE SEE ME AFTER THE PRESENTATION AND WE CAN RECORD YOUR COMMENTS OFF TO THE SIDE.</a:t>
            </a:r>
          </a:p>
          <a:p>
            <a:r>
              <a:rPr lang="en-US" sz="1200" b="0" u="sng" kern="1200" dirty="0" smtClean="0">
                <a:solidFill>
                  <a:schemeClr val="tx1"/>
                </a:solidFill>
                <a:latin typeface="+mn-lt"/>
                <a:ea typeface="+mn-ea"/>
                <a:cs typeface="+mn-cs"/>
              </a:rPr>
              <a:t>SECOND,</a:t>
            </a:r>
            <a:r>
              <a:rPr lang="en-US" sz="1200" b="0" kern="1200" dirty="0" smtClean="0">
                <a:solidFill>
                  <a:schemeClr val="tx1"/>
                </a:solidFill>
                <a:latin typeface="+mn-lt"/>
                <a:ea typeface="+mn-ea"/>
                <a:cs typeface="+mn-cs"/>
              </a:rPr>
              <a:t> WE HAVE PROVIDED FOR YOUR CONVENIENCE A COMMENT SHEET ON THE BACK PAGE OF YOUR INFORMATION PACKET SO THAT YOU MAY RECORD YOUR WRITTEN COMMENTS.  YOU MAY FILL THIS OUT THIS EVENING AND HAND YOUR REMARKS TO ME OR</a:t>
            </a:r>
          </a:p>
          <a:p>
            <a:r>
              <a:rPr lang="en-US" sz="1200" b="0" kern="1200" dirty="0" smtClean="0">
                <a:solidFill>
                  <a:schemeClr val="tx1"/>
                </a:solidFill>
                <a:latin typeface="+mn-lt"/>
                <a:ea typeface="+mn-ea"/>
                <a:cs typeface="+mn-cs"/>
              </a:rPr>
              <a:t>THE </a:t>
            </a:r>
            <a:r>
              <a:rPr lang="en-US" sz="1200" b="0" u="sng" kern="1200" dirty="0" smtClean="0">
                <a:solidFill>
                  <a:schemeClr val="tx1"/>
                </a:solidFill>
                <a:latin typeface="+mn-lt"/>
                <a:ea typeface="+mn-ea"/>
                <a:cs typeface="+mn-cs"/>
              </a:rPr>
              <a:t>THIRD </a:t>
            </a:r>
            <a:r>
              <a:rPr lang="en-US" sz="1200" b="0" kern="1200" dirty="0" smtClean="0">
                <a:solidFill>
                  <a:schemeClr val="tx1"/>
                </a:solidFill>
                <a:latin typeface="+mn-lt"/>
                <a:ea typeface="+mn-ea"/>
                <a:cs typeface="+mn-cs"/>
              </a:rPr>
              <a:t>OPTION IS TO MAIL OR FAX YOUR COMMENTS TO US.  NOT NECESSARILY ON THIS FORM.</a:t>
            </a:r>
          </a:p>
          <a:p>
            <a:r>
              <a:rPr lang="en-US" sz="1200" b="0" kern="1200" dirty="0" smtClean="0">
                <a:solidFill>
                  <a:schemeClr val="tx1"/>
                </a:solidFill>
                <a:latin typeface="+mn-lt"/>
                <a:ea typeface="+mn-ea"/>
                <a:cs typeface="+mn-cs"/>
              </a:rPr>
              <a:t>THE ADDRESS FOR TRADITIONAL MAIL AND THE FAX NUMBER CAN BE FOUND ON THESE PAGES IN THE INFORMATION PACKET…</a:t>
            </a:r>
          </a:p>
          <a:p>
            <a:r>
              <a:rPr lang="en-US" sz="1200" b="0" kern="1200" dirty="0" smtClean="0">
                <a:solidFill>
                  <a:schemeClr val="tx1"/>
                </a:solidFill>
                <a:latin typeface="+mn-lt"/>
                <a:ea typeface="+mn-ea"/>
                <a:cs typeface="+mn-cs"/>
              </a:rPr>
              <a:t>….AND THE LAST OPTION WOULD BE TO E-MAIL.  MY ADDRESS IS ALSO ON THIS PAGE  &gt;&gt;&gt;&gt;&gt;&gt;&gt;&gt;Please note that I will respond to all email with a quick reply telling you that I have received your comment.&gt;&gt;&gt;&gt;&gt;&gt;&gt;&gt;So as to assure you that it has been received.</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REPRESENTATIVES WILL BE AVAILABLE AFTER THIS SESSION TO ANSWER QUESTIONS ONE ON ONE.  HOWEVER </a:t>
            </a:r>
            <a:r>
              <a:rPr lang="en-US" sz="1200" b="0" i="1" kern="1200" dirty="0" smtClean="0">
                <a:solidFill>
                  <a:schemeClr val="tx1"/>
                </a:solidFill>
                <a:latin typeface="+mn-lt"/>
                <a:ea typeface="+mn-ea"/>
                <a:cs typeface="+mn-cs"/>
              </a:rPr>
              <a:t>PLEASE NOTE THAT GENERAL CONVERSATIONS ARE NOT PART OF THE OFFICIAL RECORD.</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WE</a:t>
            </a:r>
            <a:r>
              <a:rPr lang="en-US" sz="1200" b="0" kern="1200" baseline="0" dirty="0" smtClean="0">
                <a:solidFill>
                  <a:schemeClr val="tx1"/>
                </a:solidFill>
                <a:latin typeface="+mn-lt"/>
                <a:ea typeface="+mn-ea"/>
                <a:cs typeface="+mn-cs"/>
              </a:rPr>
              <a:t> STRONGLY ADVISE FORMAL STATEMENTS FOR THE RECORD. </a:t>
            </a:r>
            <a:endParaRPr lang="en-US" sz="1200" b="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 </a:t>
            </a:r>
            <a:endParaRPr lang="en-US" sz="1200" b="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PRIOR STUDIES AND CONSIDERATIONS HAVE BEEN COMPLETED REGARDING THIS PROJECT.  A LEVEL 4 CATEGORICAL EXCLUSION WAS released FOR PUBLIC INVOLVEMENT ON  …….THIS IS THE ENVIRONMENTAL DOCUMENT PREPARED FOR THIS PROJECT. I HAVE A COPY HERE TONIGHT IF YOU WOULD LIKE TO TAKE A LOOK PLEASE SEE ME AFTER THE HEARING.  </a:t>
            </a:r>
          </a:p>
          <a:p>
            <a:r>
              <a:rPr lang="en-US" sz="1200" b="0" kern="1200" dirty="0" smtClean="0">
                <a:solidFill>
                  <a:schemeClr val="tx1"/>
                </a:solidFill>
                <a:latin typeface="+mn-lt"/>
                <a:ea typeface="+mn-ea"/>
                <a:cs typeface="+mn-cs"/>
              </a:rPr>
              <a:t>	ENVIORNMENTAL DOCUMENT PREPARED AS PART OF THE NEPA PROCESS  THIS DOCUMENT INCLUDES along with other areas</a:t>
            </a:r>
          </a:p>
          <a:p>
            <a:r>
              <a:rPr lang="en-US" sz="1200" b="0" kern="1200" dirty="0" smtClean="0">
                <a:solidFill>
                  <a:schemeClr val="tx1"/>
                </a:solidFill>
                <a:latin typeface="+mn-lt"/>
                <a:ea typeface="+mn-ea"/>
                <a:cs typeface="+mn-cs"/>
              </a:rPr>
              <a:t>	THE IMPACTS TO NATURAL AND HUMAN ENVIRONMENTS</a:t>
            </a:r>
          </a:p>
          <a:p>
            <a:r>
              <a:rPr lang="en-US" sz="1200" b="0" kern="1200" dirty="0" smtClean="0">
                <a:solidFill>
                  <a:schemeClr val="tx1"/>
                </a:solidFill>
                <a:latin typeface="+mn-lt"/>
                <a:ea typeface="+mn-ea"/>
                <a:cs typeface="+mn-cs"/>
              </a:rPr>
              <a:t>	SOCIAL AND ECONOMIC FACTORS</a:t>
            </a:r>
          </a:p>
          <a:p>
            <a:r>
              <a:rPr lang="en-US" sz="1200" b="0" kern="1200" dirty="0" smtClean="0">
                <a:solidFill>
                  <a:schemeClr val="tx1"/>
                </a:solidFill>
                <a:latin typeface="+mn-lt"/>
                <a:ea typeface="+mn-ea"/>
                <a:cs typeface="+mn-cs"/>
              </a:rPr>
              <a:t>		HISTORICAL PROPERTIES ====ONE REASON WE ARE HERE 	TONIGHT</a:t>
            </a:r>
          </a:p>
          <a:p>
            <a:r>
              <a:rPr lang="en-US" sz="1200" b="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3" name="Date Placeholder 12"/>
          <p:cNvSpPr>
            <a:spLocks noGrp="1"/>
          </p:cNvSpPr>
          <p:nvPr>
            <p:ph type="dt" sz="half" idx="10"/>
          </p:nvPr>
        </p:nvSpPr>
        <p:spPr/>
        <p:txBody>
          <a:bodyPr/>
          <a:lstStyle/>
          <a:p>
            <a:fld id="{F985C4F6-E1AD-47D1-BA41-A91D9A0D210A}" type="datetime1">
              <a:rPr lang="en-US" smtClean="0"/>
              <a:pPr/>
              <a:t>5/6/2015</a:t>
            </a:fld>
            <a:endParaRPr lang="en-US" dirty="0"/>
          </a:p>
        </p:txBody>
      </p:sp>
      <p:sp>
        <p:nvSpPr>
          <p:cNvPr id="14" name="Slide Number Placeholder 13"/>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82296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380313F-7028-4318-A866-77E3C3A02EA8}" type="datetime1">
              <a:rPr lang="en-US" smtClean="0"/>
              <a:pPr/>
              <a:t>5/6/2015</a:t>
            </a:fld>
            <a:endParaRPr lang="en-US" dirty="0"/>
          </a:p>
        </p:txBody>
      </p:sp>
      <p:sp>
        <p:nvSpPr>
          <p:cNvPr id="8" name="Slide Number Placeholder 7"/>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lvl1pPr>
              <a:defRPr sz="4000"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200"/>
            <a:ext cx="60198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1DA6808-7858-40AD-A3AD-5D3DE158C2B6}" type="datetime1">
              <a:rPr lang="en-US" smtClean="0"/>
              <a:pPr/>
              <a:t>5/6/2015</a:t>
            </a:fld>
            <a:endParaRPr lang="en-US" dirty="0"/>
          </a:p>
        </p:txBody>
      </p:sp>
      <p:sp>
        <p:nvSpPr>
          <p:cNvPr id="8" name="Slide Number Placeholder 7"/>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914400"/>
            <a:ext cx="82296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F985C4F6-E1AD-47D1-BA41-A91D9A0D210A}" type="datetime1">
              <a:rPr lang="en-US" smtClean="0"/>
              <a:pPr/>
              <a:t>5/6/2015</a:t>
            </a:fld>
            <a:endParaRPr lang="en-US" dirty="0"/>
          </a:p>
        </p:txBody>
      </p:sp>
      <p:sp>
        <p:nvSpPr>
          <p:cNvPr id="11" name="Slide Number Placeholder 10"/>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0" name="Date Placeholder 9"/>
          <p:cNvSpPr>
            <a:spLocks noGrp="1"/>
          </p:cNvSpPr>
          <p:nvPr>
            <p:ph type="dt" sz="half" idx="10"/>
          </p:nvPr>
        </p:nvSpPr>
        <p:spPr/>
        <p:txBody>
          <a:bodyPr/>
          <a:lstStyle/>
          <a:p>
            <a:fld id="{F985C4F6-E1AD-47D1-BA41-A91D9A0D210A}" type="datetime1">
              <a:rPr lang="en-US" smtClean="0"/>
              <a:pPr/>
              <a:t>5/6/2015</a:t>
            </a:fld>
            <a:endParaRPr lang="en-US" dirty="0"/>
          </a:p>
        </p:txBody>
      </p:sp>
      <p:sp>
        <p:nvSpPr>
          <p:cNvPr id="11" name="Slide Number Placeholder 10"/>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F6270E58-3AB1-40AE-8E36-643417FE82EA}" type="datetime1">
              <a:rPr lang="en-US" smtClean="0"/>
              <a:pPr/>
              <a:t>5/6/2015</a:t>
            </a:fld>
            <a:endParaRPr lang="en-US" dirty="0"/>
          </a:p>
        </p:txBody>
      </p:sp>
      <p:sp>
        <p:nvSpPr>
          <p:cNvPr id="9" name="Slide Number Placeholder 8"/>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4040188"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914400"/>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28800"/>
            <a:ext cx="4041775"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CACF9AC6-E25C-4641-ACAB-EDCF3E487298}" type="datetime1">
              <a:rPr lang="en-US" smtClean="0"/>
              <a:pPr/>
              <a:t>5/6/2015</a:t>
            </a:fld>
            <a:endParaRPr lang="en-US" dirty="0"/>
          </a:p>
        </p:txBody>
      </p:sp>
      <p:sp>
        <p:nvSpPr>
          <p:cNvPr id="11" name="Slide Number Placeholder 10"/>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B35288A5-CED0-4309-879B-F76FBD60A4B5}" type="datetime1">
              <a:rPr lang="en-US" smtClean="0"/>
              <a:pPr/>
              <a:t>5/6/2015</a:t>
            </a:fld>
            <a:endParaRPr lang="en-US" dirty="0"/>
          </a:p>
        </p:txBody>
      </p:sp>
      <p:sp>
        <p:nvSpPr>
          <p:cNvPr id="7" name="Slide Number Placeholder 6"/>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4B4570-CF39-4CC0-8078-D5F2D1DDAB1D}" type="datetime1">
              <a:rPr lang="en-US" smtClean="0"/>
              <a:pPr/>
              <a:t>5/6/2015</a:t>
            </a:fld>
            <a:endParaRPr lang="en-US" dirty="0"/>
          </a:p>
        </p:txBody>
      </p:sp>
      <p:sp>
        <p:nvSpPr>
          <p:cNvPr id="6" name="Slide Number Placeholder 5"/>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825500"/>
          </a:xfrm>
          <a:prstGeom prst="rect">
            <a:avLst/>
          </a:prstGeo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38200"/>
            <a:ext cx="5111750"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26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DBFA2D07-308C-4AE8-92C8-EB357E5D3D47}" type="datetime1">
              <a:rPr lang="en-US" smtClean="0"/>
              <a:pPr/>
              <a:t>5/6/2015</a:t>
            </a:fld>
            <a:endParaRPr lang="en-US" dirty="0"/>
          </a:p>
        </p:txBody>
      </p:sp>
      <p:sp>
        <p:nvSpPr>
          <p:cNvPr id="9" name="Slide Number Placeholder 8"/>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199"/>
            <a:ext cx="54864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CD3541D-7BE5-408F-A32A-F6D35F8606C2}" type="datetime1">
              <a:rPr lang="en-US" smtClean="0"/>
              <a:pPr/>
              <a:t>5/6/2015</a:t>
            </a:fld>
            <a:endParaRPr lang="en-US" dirty="0"/>
          </a:p>
        </p:txBody>
      </p:sp>
      <p:sp>
        <p:nvSpPr>
          <p:cNvPr id="9" name="Slide Number Placeholder 8"/>
          <p:cNvSpPr>
            <a:spLocks noGrp="1"/>
          </p:cNvSpPr>
          <p:nvPr>
            <p:ph type="sldNum" sz="quarter" idx="11"/>
          </p:nvPr>
        </p:nvSpPr>
        <p:spPr/>
        <p:txBody>
          <a:bodyPr/>
          <a:lstStyle/>
          <a:p>
            <a:r>
              <a:rPr lang="en-US" dirty="0" smtClean="0"/>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l="2381" r="3324"/>
          <a:stretch>
            <a:fillRect/>
          </a:stretch>
        </p:blipFill>
        <p:spPr bwMode="auto">
          <a:xfrm>
            <a:off x="0" y="5760625"/>
            <a:ext cx="9144000" cy="1097375"/>
          </a:xfrm>
          <a:prstGeom prst="rect">
            <a:avLst/>
          </a:prstGeom>
          <a:noFill/>
          <a:ln w="9525">
            <a:noFill/>
            <a:miter lim="800000"/>
            <a:headEnd/>
            <a:tailEnd/>
          </a:ln>
        </p:spPr>
      </p:pic>
      <p:pic>
        <p:nvPicPr>
          <p:cNvPr id="1027" name="Picture 11"/>
          <p:cNvPicPr>
            <a:picLocks noChangeAspect="1" noChangeArrowheads="1"/>
          </p:cNvPicPr>
          <p:nvPr/>
        </p:nvPicPr>
        <p:blipFill>
          <a:blip r:embed="rId14" cstate="print"/>
          <a:srcRect l="3943" t="22694" r="2365"/>
          <a:stretch>
            <a:fillRect/>
          </a:stretch>
        </p:blipFill>
        <p:spPr bwMode="auto">
          <a:xfrm>
            <a:off x="0" y="0"/>
            <a:ext cx="9144000" cy="1600200"/>
          </a:xfrm>
          <a:prstGeom prst="rect">
            <a:avLst/>
          </a:prstGeom>
          <a:noFill/>
          <a:ln w="9525">
            <a:noFill/>
            <a:miter lim="800000"/>
            <a:headEnd/>
            <a:tailEnd/>
          </a:ln>
        </p:spPr>
      </p:pic>
      <p:sp>
        <p:nvSpPr>
          <p:cNvPr id="4" name="Date Placeholder 3"/>
          <p:cNvSpPr>
            <a:spLocks noGrp="1"/>
          </p:cNvSpPr>
          <p:nvPr>
            <p:ph type="dt" sz="half" idx="2"/>
          </p:nvPr>
        </p:nvSpPr>
        <p:spPr>
          <a:xfrm>
            <a:off x="8001000" y="6400800"/>
            <a:ext cx="762000" cy="365125"/>
          </a:xfrm>
          <a:prstGeom prst="rect">
            <a:avLst/>
          </a:prstGeom>
        </p:spPr>
        <p:txBody>
          <a:bodyPr vert="horz" lIns="91440" tIns="45720" rIns="91440" bIns="45720" rtlCol="0" anchor="ctr"/>
          <a:lstStyle>
            <a:lvl1pPr algn="l">
              <a:defRPr sz="900">
                <a:solidFill>
                  <a:schemeClr val="tx1"/>
                </a:solidFill>
              </a:defRPr>
            </a:lvl1pPr>
          </a:lstStyle>
          <a:p>
            <a:fld id="{F985C4F6-E1AD-47D1-BA41-A91D9A0D210A}" type="datetime1">
              <a:rPr lang="en-US" smtClean="0"/>
              <a:pPr/>
              <a:t>5/6/2015</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001000" y="6569075"/>
            <a:ext cx="762000" cy="365125"/>
          </a:xfrm>
          <a:prstGeom prst="rect">
            <a:avLst/>
          </a:prstGeom>
        </p:spPr>
        <p:txBody>
          <a:bodyPr vert="horz" lIns="91440" tIns="45720" rIns="91440" bIns="45720" rtlCol="0" anchor="ctr"/>
          <a:lstStyle>
            <a:lvl1pPr algn="l">
              <a:defRPr sz="900">
                <a:solidFill>
                  <a:schemeClr val="tx1"/>
                </a:solidFill>
              </a:defRPr>
            </a:lvl1pPr>
          </a:lstStyle>
          <a:p>
            <a:r>
              <a:rPr lang="en-US" dirty="0" smtClean="0"/>
              <a:t>Slide </a:t>
            </a:r>
            <a:fld id="{40BF40B2-1A0C-4F89-A239-8C56E2D5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wright@indot.in.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wright@indot.in.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 y="914400"/>
            <a:ext cx="8839200" cy="1384300"/>
          </a:xfrm>
          <a:prstGeom prst="rect">
            <a:avLst/>
          </a:prstGeom>
          <a:noFill/>
          <a:ln w="9525">
            <a:noFill/>
            <a:miter lim="800000"/>
            <a:headEnd/>
            <a:tailEnd/>
          </a:ln>
        </p:spPr>
        <p:txBody>
          <a:bodyPr>
            <a:spAutoFit/>
          </a:bodyPr>
          <a:lstStyle/>
          <a:p>
            <a:pPr algn="ctr"/>
            <a:endParaRPr lang="en-US" sz="3200" b="1" dirty="0">
              <a:solidFill>
                <a:srgbClr val="000066"/>
              </a:solidFill>
            </a:endParaRPr>
          </a:p>
          <a:p>
            <a:pPr algn="ctr"/>
            <a:endParaRPr lang="en-US" sz="3200" b="1" dirty="0">
              <a:solidFill>
                <a:srgbClr val="000066"/>
              </a:solidFill>
            </a:endParaRPr>
          </a:p>
          <a:p>
            <a:pPr algn="ctr"/>
            <a:endParaRPr lang="en-US" sz="2000" dirty="0">
              <a:solidFill>
                <a:srgbClr val="FDEE20"/>
              </a:solidFill>
            </a:endParaRPr>
          </a:p>
        </p:txBody>
      </p:sp>
      <p:pic>
        <p:nvPicPr>
          <p:cNvPr id="2051" name="Picture 10"/>
          <p:cNvPicPr>
            <a:picLocks noChangeAspect="1" noChangeArrowheads="1"/>
          </p:cNvPicPr>
          <p:nvPr/>
        </p:nvPicPr>
        <p:blipFill>
          <a:blip r:embed="rId3" cstate="print"/>
          <a:srcRect l="5345" t="3175" r="4108" b="3174"/>
          <a:stretch>
            <a:fillRect/>
          </a:stretch>
        </p:blipFill>
        <p:spPr bwMode="auto">
          <a:xfrm>
            <a:off x="0" y="1371600"/>
            <a:ext cx="9144000" cy="3657600"/>
          </a:xfrm>
          <a:prstGeom prst="rect">
            <a:avLst/>
          </a:prstGeom>
          <a:noFill/>
          <a:ln w="9525">
            <a:noFill/>
            <a:miter lim="800000"/>
            <a:headEnd/>
            <a:tailEnd/>
          </a:ln>
        </p:spPr>
      </p:pic>
      <p:sp>
        <p:nvSpPr>
          <p:cNvPr id="2052" name="Rectangle 3"/>
          <p:cNvSpPr>
            <a:spLocks noChangeArrowheads="1"/>
          </p:cNvSpPr>
          <p:nvPr/>
        </p:nvSpPr>
        <p:spPr bwMode="auto">
          <a:xfrm>
            <a:off x="0" y="1524000"/>
            <a:ext cx="9144000" cy="3785652"/>
          </a:xfrm>
          <a:prstGeom prst="rect">
            <a:avLst/>
          </a:prstGeom>
          <a:noFill/>
          <a:ln w="9525">
            <a:noFill/>
            <a:miter lim="800000"/>
            <a:headEnd/>
            <a:tailEnd/>
          </a:ln>
        </p:spPr>
        <p:txBody>
          <a:bodyPr>
            <a:spAutoFit/>
          </a:bodyPr>
          <a:lstStyle/>
          <a:p>
            <a:pPr algn="ctr"/>
            <a:r>
              <a:rPr lang="en-US" sz="3600" b="1" dirty="0" smtClean="0">
                <a:solidFill>
                  <a:schemeClr val="bg1"/>
                </a:solidFill>
              </a:rPr>
              <a:t>State Road 5 over Eel River</a:t>
            </a:r>
          </a:p>
          <a:p>
            <a:pPr algn="ctr"/>
            <a:r>
              <a:rPr lang="en-US" sz="3600" b="1" dirty="0" smtClean="0">
                <a:solidFill>
                  <a:schemeClr val="bg1"/>
                </a:solidFill>
              </a:rPr>
              <a:t>Bridge Rehabilitation</a:t>
            </a:r>
            <a:endParaRPr lang="en-US" sz="3600" b="1" dirty="0">
              <a:solidFill>
                <a:schemeClr val="bg1"/>
              </a:solidFill>
            </a:endParaRPr>
          </a:p>
          <a:p>
            <a:pPr algn="ctr"/>
            <a:r>
              <a:rPr lang="en-US" sz="1600" b="1" dirty="0" smtClean="0">
                <a:solidFill>
                  <a:schemeClr val="bg1"/>
                </a:solidFill>
              </a:rPr>
              <a:t>DES# 1006177</a:t>
            </a:r>
            <a:endParaRPr lang="en-US" sz="1600" b="1" dirty="0">
              <a:solidFill>
                <a:schemeClr val="bg1"/>
              </a:solidFill>
            </a:endParaRPr>
          </a:p>
          <a:p>
            <a:pPr algn="ctr"/>
            <a:endParaRPr lang="en-US" sz="2800" dirty="0" smtClean="0">
              <a:solidFill>
                <a:schemeClr val="bg1"/>
              </a:solidFill>
            </a:endParaRPr>
          </a:p>
          <a:p>
            <a:pPr algn="ctr"/>
            <a:r>
              <a:rPr lang="en-US" sz="2800" dirty="0" smtClean="0">
                <a:solidFill>
                  <a:schemeClr val="bg1"/>
                </a:solidFill>
              </a:rPr>
              <a:t>South Whitley Community Public Library</a:t>
            </a:r>
          </a:p>
          <a:p>
            <a:pPr algn="ctr"/>
            <a:r>
              <a:rPr lang="en-US" sz="2800" dirty="0" smtClean="0">
                <a:solidFill>
                  <a:schemeClr val="bg1"/>
                </a:solidFill>
              </a:rPr>
              <a:t>Thursday, February 5, 2015</a:t>
            </a:r>
          </a:p>
          <a:p>
            <a:pPr algn="ctr"/>
            <a:r>
              <a:rPr lang="en-US" sz="2800" dirty="0" smtClean="0">
                <a:solidFill>
                  <a:schemeClr val="bg1"/>
                </a:solidFill>
              </a:rPr>
              <a:t>5:30 p.m.</a:t>
            </a:r>
          </a:p>
          <a:p>
            <a:pPr algn="ctr"/>
            <a:endParaRPr lang="en-US" sz="2000" dirty="0">
              <a:solidFill>
                <a:schemeClr val="bg1"/>
              </a:solidFill>
            </a:endParaRPr>
          </a:p>
          <a:p>
            <a:pPr algn="ctr"/>
            <a:endParaRPr lang="en-US" sz="2000" dirty="0">
              <a:solidFill>
                <a:schemeClr val="bg1"/>
              </a:solidFill>
            </a:endParaRPr>
          </a:p>
        </p:txBody>
      </p:sp>
      <p:sp>
        <p:nvSpPr>
          <p:cNvPr id="6" name="TextBox 5"/>
          <p:cNvSpPr txBox="1"/>
          <p:nvPr/>
        </p:nvSpPr>
        <p:spPr>
          <a:xfrm>
            <a:off x="2133600" y="5345668"/>
            <a:ext cx="5257800" cy="461665"/>
          </a:xfrm>
          <a:prstGeom prst="rect">
            <a:avLst/>
          </a:prstGeom>
          <a:noFill/>
        </p:spPr>
        <p:txBody>
          <a:bodyPr wrap="square" rtlCol="0">
            <a:spAutoFit/>
            <a:scene3d>
              <a:camera prst="orthographicFront"/>
              <a:lightRig rig="threePt" dir="t"/>
            </a:scene3d>
            <a:sp3d prstMaterial="metal"/>
          </a:bodyPr>
          <a:lstStyle/>
          <a:p>
            <a:pPr algn="ctr"/>
            <a:r>
              <a:rPr lang="en-US" sz="2400" dirty="0" smtClean="0">
                <a:solidFill>
                  <a:srgbClr val="3333CC"/>
                </a:solidFill>
                <a:effectLst>
                  <a:outerShdw sx="110000" sy="110000" algn="ctr" rotWithShape="0">
                    <a:srgbClr val="000000">
                      <a:alpha val="0"/>
                    </a:srgbClr>
                  </a:outerShdw>
                </a:effectLst>
              </a:rPr>
              <a:t>Please silence electronic devices.</a:t>
            </a:r>
            <a:endParaRPr lang="en-US" sz="2400" dirty="0">
              <a:solidFill>
                <a:srgbClr val="3333CC"/>
              </a:solidFill>
              <a:effectLst>
                <a:outerShdw sx="110000" sy="110000" algn="ctr" rotWithShape="0">
                  <a:srgbClr val="000000">
                    <a:alpha val="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National Register Eligibility</a:t>
            </a:r>
            <a:endParaRPr lang="en-US" sz="4000" b="1" dirty="0" smtClean="0">
              <a:solidFill>
                <a:schemeClr val="bg1"/>
              </a:solidFill>
            </a:endParaRPr>
          </a:p>
        </p:txBody>
      </p:sp>
      <p:sp>
        <p:nvSpPr>
          <p:cNvPr id="3075" name="Content Placeholder 2"/>
          <p:cNvSpPr>
            <a:spLocks noGrp="1"/>
          </p:cNvSpPr>
          <p:nvPr>
            <p:ph idx="1"/>
          </p:nvPr>
        </p:nvSpPr>
        <p:spPr bwMode="auto">
          <a:xfrm>
            <a:off x="457200" y="838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spcBef>
                <a:spcPts val="0"/>
              </a:spcBef>
              <a:buClr>
                <a:srgbClr val="3333CC"/>
              </a:buClr>
            </a:pPr>
            <a:r>
              <a:rPr lang="en-US" dirty="0" smtClean="0"/>
              <a:t>The bridge is also individually determined eligible for the NR-listing</a:t>
            </a:r>
            <a:endParaRPr lang="en-US" b="1" dirty="0" smtClean="0"/>
          </a:p>
          <a:p>
            <a:pPr>
              <a:spcBef>
                <a:spcPts val="0"/>
              </a:spcBef>
              <a:buClr>
                <a:srgbClr val="3333CC"/>
              </a:buClr>
            </a:pPr>
            <a:endParaRPr lang="en-US" b="1" dirty="0" smtClean="0"/>
          </a:p>
          <a:p>
            <a:pPr>
              <a:spcBef>
                <a:spcPts val="0"/>
              </a:spcBef>
              <a:buNone/>
            </a:pPr>
            <a:endParaRPr lang="en-US" b="1" dirty="0" smtClean="0"/>
          </a:p>
        </p:txBody>
      </p:sp>
      <p:pic>
        <p:nvPicPr>
          <p:cNvPr id="6" name="Picture 7"/>
          <p:cNvPicPr>
            <a:picLocks noChangeAspect="1" noChangeArrowheads="1"/>
          </p:cNvPicPr>
          <p:nvPr/>
        </p:nvPicPr>
        <p:blipFill>
          <a:blip r:embed="rId3" cstate="print"/>
          <a:srcRect/>
          <a:stretch>
            <a:fillRect/>
          </a:stretch>
        </p:blipFill>
        <p:spPr bwMode="auto">
          <a:xfrm>
            <a:off x="1792582" y="2260428"/>
            <a:ext cx="5065418" cy="3378372"/>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6868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Historic Bridge Inventory</a:t>
            </a:r>
            <a:endParaRPr lang="en-US" b="1" dirty="0" smtClean="0">
              <a:solidFill>
                <a:schemeClr val="bg1"/>
              </a:solidFill>
            </a:endParaRPr>
          </a:p>
        </p:txBody>
      </p:sp>
      <p:sp>
        <p:nvSpPr>
          <p:cNvPr id="3075" name="Content Placeholder 2"/>
          <p:cNvSpPr>
            <a:spLocks noGrp="1"/>
          </p:cNvSpPr>
          <p:nvPr>
            <p:ph idx="1"/>
          </p:nvPr>
        </p:nvSpPr>
        <p:spPr bwMode="auto">
          <a:xfrm>
            <a:off x="457200" y="838200"/>
            <a:ext cx="82296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sz="3600" b="1" dirty="0" smtClean="0"/>
              <a:t>S.R. 5 Eel River Bridge is “Select”</a:t>
            </a:r>
          </a:p>
          <a:p>
            <a:pPr lvl="1">
              <a:buClr>
                <a:srgbClr val="3333CC"/>
              </a:buClr>
              <a:buSzPct val="60000"/>
            </a:pPr>
            <a:r>
              <a:rPr lang="en-US" sz="3200" dirty="0" smtClean="0"/>
              <a:t>Select Bridges are:</a:t>
            </a:r>
          </a:p>
          <a:p>
            <a:pPr lvl="2">
              <a:buClr>
                <a:srgbClr val="3333CC"/>
              </a:buClr>
              <a:buSzPct val="60000"/>
            </a:pPr>
            <a:r>
              <a:rPr lang="en-US" sz="2800" dirty="0" smtClean="0"/>
              <a:t>Excellent examples of a given type</a:t>
            </a:r>
          </a:p>
          <a:p>
            <a:pPr lvl="2">
              <a:buClr>
                <a:srgbClr val="3333CC"/>
              </a:buClr>
              <a:buSzPct val="60000"/>
            </a:pPr>
            <a:r>
              <a:rPr lang="en-US" sz="2800" dirty="0" smtClean="0"/>
              <a:t>Most suitable for preservation</a:t>
            </a:r>
          </a:p>
        </p:txBody>
      </p:sp>
      <p:pic>
        <p:nvPicPr>
          <p:cNvPr id="5" name="Picture 5" descr="C:\Documents and Settings\akumar\dotwise2\pw_work\d0414231\DSCN4399.JPG"/>
          <p:cNvPicPr>
            <a:picLocks noChangeAspect="1" noChangeArrowheads="1"/>
          </p:cNvPicPr>
          <p:nvPr/>
        </p:nvPicPr>
        <p:blipFill>
          <a:blip r:embed="rId2" cstate="print"/>
          <a:srcRect/>
          <a:stretch>
            <a:fillRect/>
          </a:stretch>
        </p:blipFill>
        <p:spPr bwMode="auto">
          <a:xfrm>
            <a:off x="2286000" y="3086100"/>
            <a:ext cx="4114800" cy="3086100"/>
          </a:xfrm>
          <a:prstGeom prst="rect">
            <a:avLst/>
          </a:prstGeom>
          <a:noFill/>
          <a:ln>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Select Bridges</a:t>
            </a:r>
            <a:endParaRPr lang="en-US" sz="4000" b="1" dirty="0" smtClean="0">
              <a:solidFill>
                <a:schemeClr val="bg1"/>
              </a:solidFill>
            </a:endParaRPr>
          </a:p>
        </p:txBody>
      </p:sp>
      <p:sp>
        <p:nvSpPr>
          <p:cNvPr id="4099" name="Content Placeholder 2"/>
          <p:cNvSpPr>
            <a:spLocks noGrp="1"/>
          </p:cNvSpPr>
          <p:nvPr>
            <p:ph idx="1"/>
          </p:nvPr>
        </p:nvSpPr>
        <p:spPr bwMode="auto">
          <a:xfrm>
            <a:off x="457200" y="838200"/>
            <a:ext cx="83820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FHWA will not consider demolition</a:t>
            </a:r>
            <a:br>
              <a:rPr lang="en-US" b="1" dirty="0" smtClean="0"/>
            </a:br>
            <a:r>
              <a:rPr lang="en-US" b="1" dirty="0" smtClean="0"/>
              <a:t>to be a “prudent” alternative</a:t>
            </a:r>
          </a:p>
          <a:p>
            <a:pPr>
              <a:buClr>
                <a:srgbClr val="3333CC"/>
              </a:buClr>
            </a:pPr>
            <a:r>
              <a:rPr lang="en-US" dirty="0" smtClean="0"/>
              <a:t>Bridge must be preserved </a:t>
            </a:r>
          </a:p>
          <a:p>
            <a:pPr>
              <a:buClr>
                <a:srgbClr val="3333CC"/>
              </a:buClr>
            </a:pPr>
            <a:r>
              <a:rPr lang="en-US" b="1" dirty="0" smtClean="0"/>
              <a:t>FHWA will not participate in a project that results in demolition of a</a:t>
            </a:r>
            <a:br>
              <a:rPr lang="en-US" b="1" dirty="0" smtClean="0"/>
            </a:br>
            <a:r>
              <a:rPr lang="en-US" b="1" dirty="0" smtClean="0"/>
              <a:t>“Select” bridge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Select Bridges</a:t>
            </a:r>
            <a:endParaRPr lang="en-US" sz="4000" b="1" dirty="0" smtClean="0">
              <a:solidFill>
                <a:schemeClr val="bg1"/>
              </a:solidFill>
            </a:endParaRPr>
          </a:p>
        </p:txBody>
      </p:sp>
      <p:sp>
        <p:nvSpPr>
          <p:cNvPr id="4099" name="Content Placeholder 2"/>
          <p:cNvSpPr>
            <a:spLocks noGrp="1"/>
          </p:cNvSpPr>
          <p:nvPr>
            <p:ph idx="1"/>
          </p:nvPr>
        </p:nvSpPr>
        <p:spPr bwMode="auto">
          <a:xfrm>
            <a:off x="457200" y="838200"/>
            <a:ext cx="83820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Alternatives Analysis</a:t>
            </a:r>
          </a:p>
          <a:p>
            <a:pPr lvl="1"/>
            <a:r>
              <a:rPr lang="en-US" dirty="0" smtClean="0"/>
              <a:t>Preferred Alternative</a:t>
            </a:r>
          </a:p>
          <a:p>
            <a:pPr lvl="2"/>
            <a:r>
              <a:rPr lang="en-US" dirty="0" smtClean="0"/>
              <a:t>Rehabilitation for continued vehicular use</a:t>
            </a:r>
          </a:p>
        </p:txBody>
      </p:sp>
      <p:pic>
        <p:nvPicPr>
          <p:cNvPr id="4" name="Picture 5"/>
          <p:cNvPicPr>
            <a:picLocks noChangeAspect="1" noChangeArrowheads="1"/>
          </p:cNvPicPr>
          <p:nvPr/>
        </p:nvPicPr>
        <p:blipFill>
          <a:blip r:embed="rId3" cstate="print"/>
          <a:srcRect/>
          <a:stretch>
            <a:fillRect/>
          </a:stretch>
        </p:blipFill>
        <p:spPr bwMode="auto">
          <a:xfrm>
            <a:off x="2444750" y="2971800"/>
            <a:ext cx="3956050" cy="2971800"/>
          </a:xfrm>
          <a:prstGeom prst="rect">
            <a:avLst/>
          </a:prstGeom>
          <a:ln>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Rehabilitation Highlights</a:t>
            </a:r>
          </a:p>
        </p:txBody>
      </p:sp>
      <p:sp>
        <p:nvSpPr>
          <p:cNvPr id="7" name="Content Placeholder 2"/>
          <p:cNvSpPr>
            <a:spLocks noGrp="1"/>
          </p:cNvSpPr>
          <p:nvPr>
            <p:ph idx="1"/>
          </p:nvPr>
        </p:nvSpPr>
        <p:spPr bwMode="auto">
          <a:xfrm>
            <a:off x="457200" y="838200"/>
            <a:ext cx="84582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Repair, protect, and preserve integrity and qualities of “Select” bridge while a providing safe structure:</a:t>
            </a:r>
          </a:p>
          <a:p>
            <a:pPr lvl="1"/>
            <a:r>
              <a:rPr lang="en-US" dirty="0" smtClean="0"/>
              <a:t>Remove the existing pavement,</a:t>
            </a:r>
            <a:br>
              <a:rPr lang="en-US" dirty="0" smtClean="0"/>
            </a:br>
            <a:r>
              <a:rPr lang="en-US" dirty="0" smtClean="0"/>
              <a:t>railing, sidewalk, brackets, and</a:t>
            </a:r>
            <a:br>
              <a:rPr lang="en-US" dirty="0" smtClean="0"/>
            </a:br>
            <a:r>
              <a:rPr lang="en-US" dirty="0" smtClean="0"/>
              <a:t>top portion of spandrel walls.</a:t>
            </a:r>
          </a:p>
          <a:p>
            <a:pPr lvl="1"/>
            <a:r>
              <a:rPr lang="en-US" dirty="0" smtClean="0"/>
              <a:t>Reconstruct top portion of </a:t>
            </a:r>
            <a:br>
              <a:rPr lang="en-US" dirty="0" smtClean="0"/>
            </a:br>
            <a:r>
              <a:rPr lang="en-US" dirty="0" smtClean="0"/>
              <a:t>spandrel walls and brackets.</a:t>
            </a:r>
          </a:p>
        </p:txBody>
      </p:sp>
      <p:pic>
        <p:nvPicPr>
          <p:cNvPr id="5" name="Picture 4"/>
          <p:cNvPicPr>
            <a:picLocks noChangeAspect="1" noChangeArrowheads="1"/>
          </p:cNvPicPr>
          <p:nvPr/>
        </p:nvPicPr>
        <p:blipFill>
          <a:blip r:embed="rId2" cstate="print"/>
          <a:srcRect/>
          <a:stretch>
            <a:fillRect/>
          </a:stretch>
        </p:blipFill>
        <p:spPr bwMode="auto">
          <a:xfrm>
            <a:off x="6019800" y="3352800"/>
            <a:ext cx="2771872" cy="2294770"/>
          </a:xfrm>
          <a:prstGeom prst="rect">
            <a:avLst/>
          </a:prstGeom>
          <a:ln w="127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Continued Highlights </a:t>
            </a:r>
          </a:p>
        </p:txBody>
      </p:sp>
      <p:sp>
        <p:nvSpPr>
          <p:cNvPr id="7" name="Content Placeholder 2"/>
          <p:cNvSpPr>
            <a:spLocks noGrp="1"/>
          </p:cNvSpPr>
          <p:nvPr>
            <p:ph idx="1"/>
          </p:nvPr>
        </p:nvSpPr>
        <p:spPr bwMode="auto">
          <a:xfrm>
            <a:off x="228600" y="838200"/>
            <a:ext cx="8686800" cy="5287963"/>
          </a:xfrm>
          <a:noFill/>
          <a:ln>
            <a:miter lim="800000"/>
            <a:headEnd/>
            <a:tailEnd/>
          </a:ln>
        </p:spPr>
        <p:txBody>
          <a:bodyPr vert="horz" wrap="square" lIns="91440" tIns="45720" rIns="91440" bIns="45720" numCol="1" anchor="t" anchorCtr="0" compatLnSpc="1">
            <a:prstTxWarp prst="textNoShape">
              <a:avLst/>
            </a:prstTxWarp>
          </a:bodyPr>
          <a:lstStyle/>
          <a:p>
            <a:pPr lvl="1"/>
            <a:r>
              <a:rPr lang="en-US" dirty="0" smtClean="0"/>
              <a:t>Construct new slab in the pavement area with overhang in the sidewalk area.</a:t>
            </a:r>
          </a:p>
          <a:p>
            <a:pPr lvl="1"/>
            <a:r>
              <a:rPr lang="en-US" dirty="0" smtClean="0"/>
              <a:t>Replicate concrete bridges railing along each</a:t>
            </a:r>
            <a:br>
              <a:rPr lang="en-US" dirty="0" smtClean="0"/>
            </a:br>
            <a:r>
              <a:rPr lang="en-US" dirty="0" smtClean="0"/>
              <a:t>side of the structure.</a:t>
            </a:r>
          </a:p>
          <a:p>
            <a:pPr lvl="1"/>
            <a:r>
              <a:rPr lang="en-US" dirty="0" smtClean="0"/>
              <a:t>Reset existing ornamental street lights on</a:t>
            </a:r>
            <a:br>
              <a:rPr lang="en-US" dirty="0" smtClean="0"/>
            </a:br>
            <a:r>
              <a:rPr lang="en-US" dirty="0" smtClean="0"/>
              <a:t>top of the bridge rail.</a:t>
            </a:r>
          </a:p>
        </p:txBody>
      </p:sp>
      <p:pic>
        <p:nvPicPr>
          <p:cNvPr id="5" name="Picture 3"/>
          <p:cNvPicPr>
            <a:picLocks noChangeAspect="1" noChangeArrowheads="1"/>
          </p:cNvPicPr>
          <p:nvPr/>
        </p:nvPicPr>
        <p:blipFill>
          <a:blip r:embed="rId2" cstate="print"/>
          <a:srcRect/>
          <a:stretch>
            <a:fillRect/>
          </a:stretch>
        </p:blipFill>
        <p:spPr bwMode="auto">
          <a:xfrm>
            <a:off x="3352800" y="3668591"/>
            <a:ext cx="2438400" cy="2427409"/>
          </a:xfrm>
          <a:prstGeom prst="rect">
            <a:avLst/>
          </a:prstGeom>
          <a:ln w="1905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Impacts	</a:t>
            </a:r>
            <a:endParaRPr lang="en-US" dirty="0"/>
          </a:p>
        </p:txBody>
      </p:sp>
      <p:sp>
        <p:nvSpPr>
          <p:cNvPr id="3" name="Content Placeholder 2"/>
          <p:cNvSpPr>
            <a:spLocks noGrp="1"/>
          </p:cNvSpPr>
          <p:nvPr>
            <p:ph idx="1"/>
          </p:nvPr>
        </p:nvSpPr>
        <p:spPr/>
        <p:txBody>
          <a:bodyPr/>
          <a:lstStyle/>
          <a:p>
            <a:r>
              <a:rPr lang="en-US" dirty="0" smtClean="0"/>
              <a:t>The project will rehabilitate the bridge according to the Secretary of the Interior’s Standards for Rehabilitation.</a:t>
            </a:r>
          </a:p>
          <a:p>
            <a:r>
              <a:rPr lang="en-US" dirty="0" smtClean="0"/>
              <a:t>The project will not adversely impact the S.R. 5 Bridge or the South Whitley Historic District.</a:t>
            </a:r>
          </a:p>
          <a:p>
            <a:r>
              <a:rPr lang="en-US" dirty="0" smtClean="0"/>
              <a:t>Overall “No Adverse Effect” finding for the project.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Steps?</a:t>
            </a:r>
            <a:endParaRPr lang="en-US" dirty="0"/>
          </a:p>
        </p:txBody>
      </p:sp>
      <p:sp>
        <p:nvSpPr>
          <p:cNvPr id="3" name="Content Placeholder 2"/>
          <p:cNvSpPr>
            <a:spLocks noGrp="1"/>
          </p:cNvSpPr>
          <p:nvPr>
            <p:ph idx="1"/>
          </p:nvPr>
        </p:nvSpPr>
        <p:spPr>
          <a:xfrm>
            <a:off x="381000" y="914400"/>
            <a:ext cx="8229600" cy="4525963"/>
          </a:xfrm>
        </p:spPr>
        <p:txBody>
          <a:bodyPr/>
          <a:lstStyle/>
          <a:p>
            <a:r>
              <a:rPr lang="en-US" dirty="0" smtClean="0"/>
              <a:t>Seek consulting party input</a:t>
            </a:r>
          </a:p>
          <a:p>
            <a:pPr lvl="1"/>
            <a:r>
              <a:rPr lang="en-US" dirty="0" smtClean="0"/>
              <a:t>No objections to project to date</a:t>
            </a:r>
          </a:p>
          <a:p>
            <a:pPr lvl="1"/>
            <a:r>
              <a:rPr lang="en-US" dirty="0" smtClean="0"/>
              <a:t>State Historic Preservation Officer agrees</a:t>
            </a:r>
            <a:br>
              <a:rPr lang="en-US" dirty="0" smtClean="0"/>
            </a:br>
            <a:r>
              <a:rPr lang="en-US" dirty="0" smtClean="0"/>
              <a:t>with proposed project</a:t>
            </a:r>
          </a:p>
          <a:p>
            <a:r>
              <a:rPr lang="en-US" dirty="0" smtClean="0"/>
              <a:t>Identify preferred alternative</a:t>
            </a:r>
          </a:p>
          <a:p>
            <a:pPr lvl="1"/>
            <a:r>
              <a:rPr lang="en-US" dirty="0" smtClean="0"/>
              <a:t>Rehabilitation/repair</a:t>
            </a:r>
          </a:p>
          <a:p>
            <a:r>
              <a:rPr lang="en-US" dirty="0" smtClean="0"/>
              <a:t>Hold Public Hearing</a:t>
            </a:r>
          </a:p>
          <a:p>
            <a:pPr lvl="1"/>
            <a:r>
              <a:rPr lang="en-US" dirty="0" smtClean="0"/>
              <a:t>February 2015</a:t>
            </a:r>
          </a:p>
          <a:p>
            <a:r>
              <a:rPr lang="en-US" dirty="0" smtClean="0"/>
              <a:t>Environmental Document Approval</a:t>
            </a:r>
          </a:p>
          <a:p>
            <a:pPr lvl="1"/>
            <a:r>
              <a:rPr lang="en-US" dirty="0" smtClean="0"/>
              <a:t>After public hearing comment period</a:t>
            </a:r>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Project Area</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6800" y="762000"/>
            <a:ext cx="7077410" cy="5394960"/>
          </a:xfrm>
          <a:prstGeom prst="rect">
            <a:avLst/>
          </a:prstGeom>
        </p:spPr>
      </p:pic>
    </p:spTree>
    <p:extLst>
      <p:ext uri="{BB962C8B-B14F-4D97-AF65-F5344CB8AC3E}">
        <p14:creationId xmlns="" xmlns:p14="http://schemas.microsoft.com/office/powerpoint/2010/main" val="3155200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Need</a:t>
            </a:r>
            <a:endParaRPr lang="en-US" dirty="0"/>
          </a:p>
        </p:txBody>
      </p:sp>
      <p:sp>
        <p:nvSpPr>
          <p:cNvPr id="3" name="Content Placeholder 2"/>
          <p:cNvSpPr>
            <a:spLocks noGrp="1"/>
          </p:cNvSpPr>
          <p:nvPr>
            <p:ph idx="1"/>
          </p:nvPr>
        </p:nvSpPr>
        <p:spPr>
          <a:xfrm>
            <a:off x="457200" y="838200"/>
            <a:ext cx="7924800" cy="4953000"/>
          </a:xfrm>
        </p:spPr>
        <p:txBody>
          <a:bodyPr/>
          <a:lstStyle/>
          <a:p>
            <a:pPr>
              <a:spcBef>
                <a:spcPts val="672"/>
              </a:spcBef>
            </a:pPr>
            <a:r>
              <a:rPr lang="en-US" dirty="0" smtClean="0"/>
              <a:t>Project Need</a:t>
            </a:r>
          </a:p>
          <a:p>
            <a:pPr lvl="1">
              <a:spcBef>
                <a:spcPts val="672"/>
              </a:spcBef>
            </a:pPr>
            <a:r>
              <a:rPr lang="en-US" dirty="0" smtClean="0"/>
              <a:t>Deteriorating condition of the pavement, curbs, sidewalks and brackets.	</a:t>
            </a:r>
          </a:p>
          <a:p>
            <a:pPr>
              <a:spcBef>
                <a:spcPts val="672"/>
              </a:spcBef>
            </a:pPr>
            <a:r>
              <a:rPr lang="en-US" dirty="0" smtClean="0"/>
              <a:t>Project Purpose</a:t>
            </a:r>
          </a:p>
          <a:p>
            <a:pPr lvl="1">
              <a:spcBef>
                <a:spcPts val="672"/>
              </a:spcBef>
            </a:pPr>
            <a:r>
              <a:rPr lang="en-US" dirty="0" smtClean="0"/>
              <a:t>Maintain the pavement, driving surface,</a:t>
            </a:r>
            <a:br>
              <a:rPr lang="en-US" dirty="0" smtClean="0"/>
            </a:br>
            <a:r>
              <a:rPr lang="en-US" dirty="0" smtClean="0"/>
              <a:t>and sidewalk. </a:t>
            </a:r>
          </a:p>
          <a:p>
            <a:pPr lvl="1">
              <a:spcBef>
                <a:spcPts val="672"/>
              </a:spcBef>
            </a:pPr>
            <a:r>
              <a:rPr lang="en-US" dirty="0" smtClean="0"/>
              <a:t>Extend the useful life of bridge.</a:t>
            </a:r>
          </a:p>
          <a:p>
            <a:pPr lvl="1">
              <a:spcBef>
                <a:spcPts val="672"/>
              </a:spcBef>
            </a:pPr>
            <a:r>
              <a:rPr lang="en-US" dirty="0" smtClean="0"/>
              <a:t>Avoid complete replacement.</a:t>
            </a:r>
            <a:endParaRPr lang="en-US"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Agenda</a:t>
            </a:r>
            <a:endParaRPr lang="en-US" sz="4000" b="1" dirty="0" smtClean="0">
              <a:solidFill>
                <a:schemeClr val="bg1"/>
              </a:solidFill>
            </a:endParaRPr>
          </a:p>
        </p:txBody>
      </p:sp>
      <p:sp>
        <p:nvSpPr>
          <p:cNvPr id="3075" name="Content Placeholder 2"/>
          <p:cNvSpPr>
            <a:spLocks noGrp="1"/>
          </p:cNvSpPr>
          <p:nvPr>
            <p:ph idx="1"/>
          </p:nvPr>
        </p:nvSpPr>
        <p:spPr bwMode="auto">
          <a:xfrm>
            <a:off x="457200" y="838201"/>
            <a:ext cx="8382000" cy="5181599"/>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Welcome &amp; Introductions</a:t>
            </a:r>
          </a:p>
          <a:p>
            <a:r>
              <a:rPr lang="en-US" b="1" dirty="0" smtClean="0"/>
              <a:t>Formal Public Hearing </a:t>
            </a:r>
            <a:r>
              <a:rPr lang="en-US" sz="3600" b="1" dirty="0" smtClean="0"/>
              <a:t>	</a:t>
            </a:r>
          </a:p>
          <a:p>
            <a:pPr lvl="1"/>
            <a:r>
              <a:rPr lang="en-US" dirty="0" smtClean="0"/>
              <a:t>Presentations</a:t>
            </a:r>
          </a:p>
          <a:p>
            <a:pPr lvl="1"/>
            <a:r>
              <a:rPr lang="en-US" dirty="0" smtClean="0"/>
              <a:t>Public Statements for the Record</a:t>
            </a:r>
          </a:p>
          <a:p>
            <a:pPr lvl="1"/>
            <a:r>
              <a:rPr lang="en-US" dirty="0" smtClean="0"/>
              <a:t>Adjourn Formal Hearing</a:t>
            </a:r>
          </a:p>
          <a:p>
            <a:pPr>
              <a:spcBef>
                <a:spcPts val="600"/>
              </a:spcBef>
              <a:buClr>
                <a:srgbClr val="3333CC"/>
              </a:buClr>
            </a:pPr>
            <a:r>
              <a:rPr lang="en-US" dirty="0" smtClean="0"/>
              <a:t>Invited to the display area for </a:t>
            </a:r>
          </a:p>
          <a:p>
            <a:pPr>
              <a:spcBef>
                <a:spcPts val="0"/>
              </a:spcBef>
              <a:buClr>
                <a:srgbClr val="3333CC"/>
              </a:buClr>
              <a:buNone/>
            </a:pPr>
            <a:r>
              <a:rPr lang="en-US" dirty="0" smtClean="0"/>
              <a:t>	Q &amp; A with the project team</a:t>
            </a:r>
            <a:endParaRPr lang="en-US" b="1" dirty="0" smtClean="0"/>
          </a:p>
        </p:txBody>
      </p:sp>
      <p:pic>
        <p:nvPicPr>
          <p:cNvPr id="1032" name="Picture 8" descr="C:\Users\MWright\AppData\Local\Microsoft\Windows\Temporary Internet Files\Content.IE5\PACXFBFT\MC900240365[1].wmf"/>
          <p:cNvPicPr>
            <a:picLocks noChangeAspect="1" noChangeArrowheads="1"/>
          </p:cNvPicPr>
          <p:nvPr/>
        </p:nvPicPr>
        <p:blipFill>
          <a:blip r:embed="rId3" cstate="print"/>
          <a:srcRect/>
          <a:stretch>
            <a:fillRect/>
          </a:stretch>
        </p:blipFill>
        <p:spPr bwMode="auto">
          <a:xfrm>
            <a:off x="6579108" y="4648200"/>
            <a:ext cx="2440712" cy="1447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04800" y="4267200"/>
            <a:ext cx="4343400" cy="1371600"/>
          </a:xfrm>
          <a:prstGeom prst="rect">
            <a:avLst/>
          </a:prstGeom>
          <a:noFill/>
          <a:ln w="9525">
            <a:noFill/>
            <a:miter lim="800000"/>
            <a:headEnd/>
            <a:tailEnd/>
          </a:ln>
        </p:spPr>
        <p:txBody>
          <a:bodyPr/>
          <a:lstStyle/>
          <a:p>
            <a:pPr marL="800100" lvl="1" indent="-342900" eaLnBrk="1" hangingPunct="1">
              <a:spcBef>
                <a:spcPct val="20000"/>
              </a:spcBef>
              <a:buClr>
                <a:schemeClr val="folHlink"/>
              </a:buClr>
              <a:buSzPct val="60000"/>
              <a:buFont typeface="Wingdings" pitchFamily="2" charset="2"/>
              <a:buChar char="n"/>
              <a:defRPr/>
            </a:pPr>
            <a:endParaRPr lang="en-US" sz="1400" dirty="0">
              <a:latin typeface="+mn-lt"/>
            </a:endParaRPr>
          </a:p>
        </p:txBody>
      </p:sp>
      <p:sp>
        <p:nvSpPr>
          <p:cNvPr id="19459" name="Rectangle 2"/>
          <p:cNvSpPr>
            <a:spLocks noGrp="1" noChangeArrowheads="1"/>
          </p:cNvSpPr>
          <p:nvPr>
            <p:ph type="title" idx="4294967295"/>
          </p:nvPr>
        </p:nvSpPr>
        <p:spPr bwMode="auto">
          <a:xfrm>
            <a:off x="381000" y="0"/>
            <a:ext cx="8599488" cy="838200"/>
          </a:xfrm>
          <a:prstGeom prst="rect">
            <a:avLst/>
          </a:prstGeom>
          <a:noFill/>
          <a:ln>
            <a:miter lim="800000"/>
            <a:headEnd/>
            <a:tailEnd/>
          </a:ln>
        </p:spPr>
        <p:txBody>
          <a:bodyPr/>
          <a:lstStyle/>
          <a:p>
            <a:pPr eaLnBrk="1" hangingPunct="1"/>
            <a:r>
              <a:rPr lang="en-US" sz="4000" b="1" dirty="0" smtClean="0">
                <a:solidFill>
                  <a:schemeClr val="bg1"/>
                </a:solidFill>
              </a:rPr>
              <a:t>Deficiency of Existing Bridge</a:t>
            </a:r>
            <a:endParaRPr lang="en-US" sz="4000" b="1" dirty="0" smtClean="0"/>
          </a:p>
        </p:txBody>
      </p:sp>
      <p:sp>
        <p:nvSpPr>
          <p:cNvPr id="7" name="Rectangle 25"/>
          <p:cNvSpPr txBox="1">
            <a:spLocks noChangeArrowheads="1"/>
          </p:cNvSpPr>
          <p:nvPr/>
        </p:nvSpPr>
        <p:spPr bwMode="auto">
          <a:xfrm>
            <a:off x="492124" y="3733800"/>
            <a:ext cx="5146676" cy="1992313"/>
          </a:xfrm>
          <a:prstGeom prst="rect">
            <a:avLst/>
          </a:prstGeom>
          <a:noFill/>
          <a:ln>
            <a:miter lim="800000"/>
            <a:headEnd/>
            <a:tailEnd/>
          </a:ln>
        </p:spPr>
        <p:txBody>
          <a:bodyPr/>
          <a:lstStyle/>
          <a:p>
            <a:pPr marL="342900" indent="-342900" eaLnBrk="1" hangingPunct="1">
              <a:spcBef>
                <a:spcPts val="0"/>
              </a:spcBef>
              <a:buClr>
                <a:srgbClr val="3333CC"/>
              </a:buClr>
              <a:buSzPct val="60000"/>
              <a:buFont typeface="Wingdings" pitchFamily="2" charset="2"/>
              <a:buChar char="n"/>
              <a:defRPr/>
            </a:pPr>
            <a:r>
              <a:rPr lang="en-US" sz="3200" b="1" kern="0" dirty="0" smtClean="0">
                <a:latin typeface="+mn-lt"/>
              </a:rPr>
              <a:t>Existing Curbs</a:t>
            </a:r>
          </a:p>
          <a:p>
            <a:pPr marL="800100" lvl="1" indent="-342900">
              <a:spcBef>
                <a:spcPts val="0"/>
              </a:spcBef>
              <a:buClr>
                <a:srgbClr val="3333CC"/>
              </a:buClr>
              <a:buSzPct val="60000"/>
              <a:buFont typeface="Wingdings" pitchFamily="2" charset="2"/>
              <a:buChar char="n"/>
              <a:defRPr/>
            </a:pPr>
            <a:r>
              <a:rPr lang="en-US" sz="2800" kern="0" dirty="0" smtClean="0">
                <a:latin typeface="+mn-lt"/>
              </a:rPr>
              <a:t>Spalling in curbs</a:t>
            </a:r>
          </a:p>
        </p:txBody>
      </p:sp>
      <p:sp>
        <p:nvSpPr>
          <p:cNvPr id="8" name="Rectangle 7"/>
          <p:cNvSpPr/>
          <p:nvPr/>
        </p:nvSpPr>
        <p:spPr>
          <a:xfrm>
            <a:off x="3810000" y="914400"/>
            <a:ext cx="5181600" cy="2936188"/>
          </a:xfrm>
          <a:prstGeom prst="rect">
            <a:avLst/>
          </a:prstGeom>
        </p:spPr>
        <p:txBody>
          <a:bodyPr wrap="square">
            <a:spAutoFit/>
          </a:bodyPr>
          <a:lstStyle/>
          <a:p>
            <a:pPr marL="342900" indent="-342900" eaLnBrk="1" hangingPunct="1">
              <a:spcBef>
                <a:spcPct val="20000"/>
              </a:spcBef>
              <a:buClr>
                <a:schemeClr val="folHlink"/>
              </a:buClr>
              <a:buSzPct val="60000"/>
              <a:buFont typeface="Wingdings" pitchFamily="2" charset="2"/>
              <a:buChar char="n"/>
              <a:defRPr/>
            </a:pPr>
            <a:r>
              <a:rPr lang="en-US" sz="3200" b="1" kern="0" dirty="0" smtClean="0">
                <a:latin typeface="Tahoma" charset="0"/>
              </a:rPr>
              <a:t>Existing Pavement</a:t>
            </a:r>
          </a:p>
          <a:p>
            <a:pPr marL="800100" lvl="1" indent="-342900">
              <a:spcBef>
                <a:spcPct val="20000"/>
              </a:spcBef>
              <a:buClr>
                <a:schemeClr val="folHlink"/>
              </a:buClr>
              <a:buSzPct val="60000"/>
              <a:buFont typeface="Wingdings" pitchFamily="2" charset="2"/>
              <a:buChar char="n"/>
              <a:defRPr/>
            </a:pPr>
            <a:r>
              <a:rPr lang="en-US" sz="2800" kern="0" dirty="0" smtClean="0">
                <a:latin typeface="Tahoma" charset="0"/>
              </a:rPr>
              <a:t>Transverse cracks in pavement</a:t>
            </a:r>
          </a:p>
          <a:p>
            <a:pPr marL="800100" lvl="1" indent="-342900">
              <a:spcBef>
                <a:spcPct val="20000"/>
              </a:spcBef>
              <a:buClr>
                <a:schemeClr val="folHlink"/>
              </a:buClr>
              <a:buSzPct val="60000"/>
              <a:buFont typeface="Wingdings" pitchFamily="2" charset="2"/>
              <a:buChar char="n"/>
              <a:defRPr/>
            </a:pPr>
            <a:r>
              <a:rPr lang="en-US" sz="2800" kern="0" dirty="0" smtClean="0">
                <a:latin typeface="Tahoma" charset="0"/>
              </a:rPr>
              <a:t>Spalling at gutters</a:t>
            </a:r>
          </a:p>
          <a:p>
            <a:pPr marL="800100" lvl="1" indent="-342900">
              <a:spcBef>
                <a:spcPct val="20000"/>
              </a:spcBef>
              <a:buClr>
                <a:schemeClr val="folHlink"/>
              </a:buClr>
              <a:buSzPct val="60000"/>
              <a:defRPr/>
            </a:pPr>
            <a:endParaRPr lang="en-US" sz="3200" kern="0" dirty="0" smtClean="0">
              <a:latin typeface="Tahoma" charset="0"/>
            </a:endParaRPr>
          </a:p>
          <a:p>
            <a:pPr marL="800100" lvl="1" indent="-342900">
              <a:spcBef>
                <a:spcPct val="20000"/>
              </a:spcBef>
              <a:buClr>
                <a:schemeClr val="folHlink"/>
              </a:buClr>
              <a:buSzPct val="60000"/>
              <a:buFont typeface="Wingdings" pitchFamily="2" charset="2"/>
              <a:buChar char="n"/>
              <a:defRPr/>
            </a:pPr>
            <a:endParaRPr lang="en-US" sz="1600" kern="0" dirty="0">
              <a:latin typeface="Tahoma"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832513"/>
            <a:ext cx="3413760" cy="2560320"/>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81600" y="3429227"/>
            <a:ext cx="3431638" cy="256032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04800" y="4267200"/>
            <a:ext cx="4343400" cy="1371600"/>
          </a:xfrm>
          <a:prstGeom prst="rect">
            <a:avLst/>
          </a:prstGeom>
          <a:noFill/>
          <a:ln w="9525">
            <a:noFill/>
            <a:miter lim="800000"/>
            <a:headEnd/>
            <a:tailEnd/>
          </a:ln>
        </p:spPr>
        <p:txBody>
          <a:bodyPr/>
          <a:lstStyle/>
          <a:p>
            <a:pPr marL="800100" lvl="1" indent="-342900" eaLnBrk="1" hangingPunct="1">
              <a:spcBef>
                <a:spcPct val="20000"/>
              </a:spcBef>
              <a:buClr>
                <a:schemeClr val="folHlink"/>
              </a:buClr>
              <a:buSzPct val="60000"/>
              <a:buFont typeface="Wingdings" pitchFamily="2" charset="2"/>
              <a:buChar char="n"/>
              <a:defRPr/>
            </a:pPr>
            <a:endParaRPr lang="en-US" sz="1400" dirty="0">
              <a:latin typeface="+mn-lt"/>
            </a:endParaRPr>
          </a:p>
        </p:txBody>
      </p:sp>
      <p:sp>
        <p:nvSpPr>
          <p:cNvPr id="19459" name="Rectangle 2"/>
          <p:cNvSpPr>
            <a:spLocks noGrp="1" noChangeArrowheads="1"/>
          </p:cNvSpPr>
          <p:nvPr>
            <p:ph type="title" idx="4294967295"/>
          </p:nvPr>
        </p:nvSpPr>
        <p:spPr bwMode="auto">
          <a:xfrm>
            <a:off x="381000" y="0"/>
            <a:ext cx="8599488" cy="838200"/>
          </a:xfrm>
          <a:prstGeom prst="rect">
            <a:avLst/>
          </a:prstGeom>
          <a:noFill/>
          <a:ln>
            <a:miter lim="800000"/>
            <a:headEnd/>
            <a:tailEnd/>
          </a:ln>
        </p:spPr>
        <p:txBody>
          <a:bodyPr/>
          <a:lstStyle/>
          <a:p>
            <a:pPr eaLnBrk="1" hangingPunct="1"/>
            <a:r>
              <a:rPr lang="en-US" sz="4000" b="1" dirty="0" smtClean="0">
                <a:solidFill>
                  <a:schemeClr val="bg1"/>
                </a:solidFill>
              </a:rPr>
              <a:t>Deficiency of Existing Bridge</a:t>
            </a:r>
            <a:endParaRPr lang="en-US" sz="4000" b="1" dirty="0" smtClean="0"/>
          </a:p>
        </p:txBody>
      </p:sp>
      <p:sp>
        <p:nvSpPr>
          <p:cNvPr id="7" name="Rectangle 25"/>
          <p:cNvSpPr txBox="1">
            <a:spLocks noChangeArrowheads="1"/>
          </p:cNvSpPr>
          <p:nvPr/>
        </p:nvSpPr>
        <p:spPr bwMode="auto">
          <a:xfrm>
            <a:off x="492124" y="3733800"/>
            <a:ext cx="5146676" cy="1992313"/>
          </a:xfrm>
          <a:prstGeom prst="rect">
            <a:avLst/>
          </a:prstGeom>
          <a:noFill/>
          <a:ln>
            <a:miter lim="800000"/>
            <a:headEnd/>
            <a:tailEnd/>
          </a:ln>
        </p:spPr>
        <p:txBody>
          <a:bodyPr/>
          <a:lstStyle/>
          <a:p>
            <a:pPr marL="342900" indent="-342900" eaLnBrk="1" hangingPunct="1">
              <a:spcBef>
                <a:spcPts val="0"/>
              </a:spcBef>
              <a:buClr>
                <a:srgbClr val="3333CC"/>
              </a:buClr>
              <a:buSzPct val="60000"/>
              <a:buFont typeface="Wingdings" pitchFamily="2" charset="2"/>
              <a:buChar char="n"/>
              <a:defRPr/>
            </a:pPr>
            <a:r>
              <a:rPr lang="en-US" sz="3200" b="1" kern="0" dirty="0" smtClean="0">
                <a:latin typeface="+mn-lt"/>
              </a:rPr>
              <a:t>Concrete Brackets</a:t>
            </a:r>
          </a:p>
          <a:p>
            <a:pPr marL="800100" lvl="1" indent="-342900">
              <a:spcBef>
                <a:spcPts val="0"/>
              </a:spcBef>
              <a:buClr>
                <a:srgbClr val="3333CC"/>
              </a:buClr>
              <a:buSzPct val="60000"/>
              <a:buFont typeface="Wingdings" pitchFamily="2" charset="2"/>
              <a:buChar char="n"/>
              <a:defRPr/>
            </a:pPr>
            <a:r>
              <a:rPr lang="en-US" sz="2800" kern="0" dirty="0" smtClean="0">
                <a:latin typeface="+mn-lt"/>
              </a:rPr>
              <a:t>Cracks and leaching</a:t>
            </a:r>
          </a:p>
        </p:txBody>
      </p:sp>
      <p:sp>
        <p:nvSpPr>
          <p:cNvPr id="8" name="Rectangle 7"/>
          <p:cNvSpPr/>
          <p:nvPr/>
        </p:nvSpPr>
        <p:spPr>
          <a:xfrm>
            <a:off x="3810000" y="914400"/>
            <a:ext cx="5181600" cy="2419124"/>
          </a:xfrm>
          <a:prstGeom prst="rect">
            <a:avLst/>
          </a:prstGeom>
        </p:spPr>
        <p:txBody>
          <a:bodyPr wrap="square">
            <a:spAutoFit/>
          </a:bodyPr>
          <a:lstStyle/>
          <a:p>
            <a:pPr marL="342900" indent="-342900" eaLnBrk="1" hangingPunct="1">
              <a:spcBef>
                <a:spcPct val="20000"/>
              </a:spcBef>
              <a:buClr>
                <a:schemeClr val="folHlink"/>
              </a:buClr>
              <a:buSzPct val="60000"/>
              <a:buFont typeface="Wingdings" pitchFamily="2" charset="2"/>
              <a:buChar char="n"/>
              <a:defRPr/>
            </a:pPr>
            <a:r>
              <a:rPr lang="en-US" sz="3200" b="1" kern="0" dirty="0" smtClean="0">
                <a:latin typeface="Tahoma" charset="0"/>
              </a:rPr>
              <a:t>Existing Sidewalk</a:t>
            </a:r>
          </a:p>
          <a:p>
            <a:pPr marL="800100" lvl="1" indent="-342900">
              <a:spcBef>
                <a:spcPct val="20000"/>
              </a:spcBef>
              <a:buClr>
                <a:schemeClr val="folHlink"/>
              </a:buClr>
              <a:buSzPct val="60000"/>
              <a:buFont typeface="Wingdings" pitchFamily="2" charset="2"/>
              <a:buChar char="n"/>
              <a:defRPr/>
            </a:pPr>
            <a:r>
              <a:rPr lang="en-US" sz="2800" kern="0" dirty="0" smtClean="0">
                <a:latin typeface="Tahoma" charset="0"/>
              </a:rPr>
              <a:t>Random cracking</a:t>
            </a:r>
            <a:br>
              <a:rPr lang="en-US" sz="2800" kern="0" dirty="0" smtClean="0">
                <a:latin typeface="Tahoma" charset="0"/>
              </a:rPr>
            </a:br>
            <a:endParaRPr lang="en-US" sz="2800" kern="0" dirty="0" smtClean="0">
              <a:latin typeface="Tahoma" charset="0"/>
            </a:endParaRPr>
          </a:p>
          <a:p>
            <a:pPr marL="800100" lvl="1" indent="-342900">
              <a:spcBef>
                <a:spcPct val="20000"/>
              </a:spcBef>
              <a:buClr>
                <a:schemeClr val="folHlink"/>
              </a:buClr>
              <a:buSzPct val="60000"/>
              <a:defRPr/>
            </a:pPr>
            <a:endParaRPr lang="en-US" sz="3200" kern="0" dirty="0" smtClean="0">
              <a:latin typeface="Tahoma" charset="0"/>
            </a:endParaRPr>
          </a:p>
          <a:p>
            <a:pPr marL="800100" lvl="1" indent="-342900">
              <a:spcBef>
                <a:spcPct val="20000"/>
              </a:spcBef>
              <a:buClr>
                <a:schemeClr val="folHlink"/>
              </a:buClr>
              <a:buSzPct val="60000"/>
              <a:buFont typeface="Wingdings" pitchFamily="2" charset="2"/>
              <a:buChar char="n"/>
              <a:defRPr/>
            </a:pPr>
            <a:endParaRPr lang="en-US" sz="1600" kern="0" dirty="0">
              <a:latin typeface="Tahoma" charset="0"/>
            </a:endParaRPr>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8621" b="-8621"/>
          <a:stretch/>
        </p:blipFill>
        <p:spPr>
          <a:xfrm>
            <a:off x="990600" y="762000"/>
            <a:ext cx="2331720" cy="3108960"/>
          </a:xfrm>
          <a:prstGeom prst="rect">
            <a:avLst/>
          </a:prstGeom>
        </p:spPr>
      </p:pic>
      <p:pic>
        <p:nvPicPr>
          <p:cNvPr id="4" name="Picture 3"/>
          <p:cNvPicPr>
            <a:picLocks noChangeAspect="1"/>
          </p:cNvPicPr>
          <p:nvPr/>
        </p:nvPicPr>
        <p:blipFill rotWithShape="1">
          <a:blip r:embed="rId4" cstate="print">
            <a:extLst>
              <a:ext uri="{28A0092B-C50C-407E-A947-70E740481C1C}">
                <a14:useLocalDpi xmlns="" xmlns:a14="http://schemas.microsoft.com/office/drawing/2010/main" val="0"/>
              </a:ext>
            </a:extLst>
          </a:blip>
          <a:srcRect t="-22116" b="-22116"/>
          <a:stretch/>
        </p:blipFill>
        <p:spPr>
          <a:xfrm>
            <a:off x="4900524" y="1280160"/>
            <a:ext cx="4161589" cy="5577840"/>
          </a:xfrm>
          <a:prstGeom prst="rect">
            <a:avLst/>
          </a:prstGeom>
        </p:spPr>
      </p:pic>
    </p:spTree>
    <p:extLst>
      <p:ext uri="{BB962C8B-B14F-4D97-AF65-F5344CB8AC3E}">
        <p14:creationId xmlns="" xmlns:p14="http://schemas.microsoft.com/office/powerpoint/2010/main" val="2239941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Improvements</a:t>
            </a:r>
            <a:endParaRPr lang="en-US" dirty="0"/>
          </a:p>
        </p:txBody>
      </p:sp>
      <p:sp>
        <p:nvSpPr>
          <p:cNvPr id="3" name="Content Placeholder 2"/>
          <p:cNvSpPr>
            <a:spLocks noGrp="1"/>
          </p:cNvSpPr>
          <p:nvPr>
            <p:ph idx="1"/>
          </p:nvPr>
        </p:nvSpPr>
        <p:spPr>
          <a:xfrm>
            <a:off x="381000" y="914400"/>
            <a:ext cx="8763000" cy="1219200"/>
          </a:xfrm>
        </p:spPr>
        <p:txBody>
          <a:bodyPr/>
          <a:lstStyle/>
          <a:p>
            <a:r>
              <a:rPr lang="en-US" dirty="0" smtClean="0"/>
              <a:t>Remove existing pavement, gutter,</a:t>
            </a:r>
            <a:br>
              <a:rPr lang="en-US" dirty="0" smtClean="0"/>
            </a:br>
            <a:r>
              <a:rPr lang="en-US" dirty="0" smtClean="0"/>
              <a:t>rail, sidewalk and brackets.</a:t>
            </a:r>
          </a:p>
          <a:p>
            <a:endParaRPr lang="en-US"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28800" y="1981200"/>
            <a:ext cx="6205928" cy="4114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Improvements</a:t>
            </a:r>
            <a:endParaRPr lang="en-US" dirty="0"/>
          </a:p>
        </p:txBody>
      </p:sp>
      <p:sp>
        <p:nvSpPr>
          <p:cNvPr id="3" name="Content Placeholder 2"/>
          <p:cNvSpPr>
            <a:spLocks noGrp="1"/>
          </p:cNvSpPr>
          <p:nvPr>
            <p:ph idx="1"/>
          </p:nvPr>
        </p:nvSpPr>
        <p:spPr>
          <a:xfrm>
            <a:off x="381000" y="914400"/>
            <a:ext cx="8763000" cy="1219200"/>
          </a:xfrm>
        </p:spPr>
        <p:txBody>
          <a:bodyPr/>
          <a:lstStyle/>
          <a:p>
            <a:r>
              <a:rPr lang="en-US" dirty="0" smtClean="0"/>
              <a:t>Construct new deck, rail, sidewalk</a:t>
            </a:r>
            <a:br>
              <a:rPr lang="en-US" dirty="0" smtClean="0"/>
            </a:br>
            <a:r>
              <a:rPr lang="en-US" dirty="0" smtClean="0"/>
              <a:t>and brackets.</a:t>
            </a:r>
          </a:p>
          <a:p>
            <a:endParaRPr lang="en-US" dirty="0" smtClean="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 y="1905000"/>
            <a:ext cx="8061648" cy="4114800"/>
          </a:xfrm>
          <a:prstGeom prst="rect">
            <a:avLst/>
          </a:prstGeom>
        </p:spPr>
      </p:pic>
    </p:spTree>
    <p:extLst>
      <p:ext uri="{BB962C8B-B14F-4D97-AF65-F5344CB8AC3E}">
        <p14:creationId xmlns="" xmlns:p14="http://schemas.microsoft.com/office/powerpoint/2010/main" val="287342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Improvements</a:t>
            </a:r>
            <a:endParaRPr lang="en-US" dirty="0"/>
          </a:p>
        </p:txBody>
      </p:sp>
      <p:sp>
        <p:nvSpPr>
          <p:cNvPr id="3" name="Content Placeholder 2"/>
          <p:cNvSpPr>
            <a:spLocks noGrp="1"/>
          </p:cNvSpPr>
          <p:nvPr>
            <p:ph idx="1"/>
          </p:nvPr>
        </p:nvSpPr>
        <p:spPr>
          <a:xfrm>
            <a:off x="381000" y="914400"/>
            <a:ext cx="8686800" cy="1219200"/>
          </a:xfrm>
        </p:spPr>
        <p:txBody>
          <a:bodyPr/>
          <a:lstStyle/>
          <a:p>
            <a:r>
              <a:rPr lang="en-US" dirty="0" smtClean="0"/>
              <a:t>Re-set existing bridge street lighting.</a:t>
            </a:r>
          </a:p>
          <a:p>
            <a:endParaRPr lang="en-US" dirty="0" smtClean="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71800" y="1600200"/>
            <a:ext cx="2949074" cy="4572000"/>
          </a:xfrm>
          <a:prstGeom prst="rect">
            <a:avLst/>
          </a:prstGeom>
        </p:spPr>
      </p:pic>
    </p:spTree>
    <p:extLst>
      <p:ext uri="{BB962C8B-B14F-4D97-AF65-F5344CB8AC3E}">
        <p14:creationId xmlns="" xmlns:p14="http://schemas.microsoft.com/office/powerpoint/2010/main" val="3147424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Improvements</a:t>
            </a:r>
            <a:endParaRPr lang="en-US" dirty="0"/>
          </a:p>
        </p:txBody>
      </p:sp>
      <p:sp>
        <p:nvSpPr>
          <p:cNvPr id="3" name="Content Placeholder 2"/>
          <p:cNvSpPr>
            <a:spLocks noGrp="1"/>
          </p:cNvSpPr>
          <p:nvPr>
            <p:ph idx="1"/>
          </p:nvPr>
        </p:nvSpPr>
        <p:spPr>
          <a:xfrm>
            <a:off x="381000" y="914400"/>
            <a:ext cx="8686800" cy="1219200"/>
          </a:xfrm>
        </p:spPr>
        <p:txBody>
          <a:bodyPr/>
          <a:lstStyle/>
          <a:p>
            <a:r>
              <a:rPr lang="en-US" dirty="0" smtClean="0"/>
              <a:t>Patch spalling at arch ring.</a:t>
            </a:r>
          </a:p>
          <a:p>
            <a:endParaRPr lang="en-US"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33600" y="1752600"/>
            <a:ext cx="4677368" cy="4114800"/>
          </a:xfrm>
          <a:prstGeom prst="rect">
            <a:avLst/>
          </a:prstGeom>
        </p:spPr>
      </p:pic>
    </p:spTree>
    <p:extLst>
      <p:ext uri="{BB962C8B-B14F-4D97-AF65-F5344CB8AC3E}">
        <p14:creationId xmlns="" xmlns:p14="http://schemas.microsoft.com/office/powerpoint/2010/main" val="412315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Improvements </a:t>
            </a:r>
            <a:endParaRPr lang="en-US" dirty="0"/>
          </a:p>
        </p:txBody>
      </p:sp>
      <p:sp>
        <p:nvSpPr>
          <p:cNvPr id="3" name="Content Placeholder 2"/>
          <p:cNvSpPr>
            <a:spLocks noGrp="1"/>
          </p:cNvSpPr>
          <p:nvPr>
            <p:ph idx="1"/>
          </p:nvPr>
        </p:nvSpPr>
        <p:spPr>
          <a:xfrm>
            <a:off x="381000" y="914400"/>
            <a:ext cx="8458200" cy="4525963"/>
          </a:xfrm>
        </p:spPr>
        <p:txBody>
          <a:bodyPr/>
          <a:lstStyle/>
          <a:p>
            <a:r>
              <a:rPr lang="en-US" dirty="0" smtClean="0"/>
              <a:t>Reconstruct sidewalk at corners and provide curb ramps.</a:t>
            </a:r>
          </a:p>
          <a:p>
            <a:r>
              <a:rPr lang="en-US" dirty="0" smtClean="0"/>
              <a:t>Replace pavement at ends of structure.</a:t>
            </a:r>
          </a:p>
          <a:p>
            <a:r>
              <a:rPr lang="en-US" dirty="0" smtClean="0"/>
              <a:t>Resurface beyond full depth pavement to transition to the existing surface.	</a:t>
            </a:r>
          </a:p>
          <a:p>
            <a:r>
              <a:rPr lang="en-US" dirty="0" smtClean="0"/>
              <a:t>Install new guardrail.</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Maintenance of Traffic (MOT)</a:t>
            </a:r>
          </a:p>
        </p:txBody>
      </p:sp>
      <p:sp>
        <p:nvSpPr>
          <p:cNvPr id="3075" name="Content Placeholder 2"/>
          <p:cNvSpPr>
            <a:spLocks noGrp="1"/>
          </p:cNvSpPr>
          <p:nvPr>
            <p:ph idx="1"/>
          </p:nvPr>
        </p:nvSpPr>
        <p:spPr bwMode="auto">
          <a:xfrm>
            <a:off x="381000" y="914400"/>
            <a:ext cx="8534400" cy="5135563"/>
          </a:xfrm>
          <a:noFill/>
          <a:ln>
            <a:miter lim="800000"/>
            <a:headEnd/>
            <a:tailEnd/>
          </a:ln>
        </p:spPr>
        <p:txBody>
          <a:bodyPr vert="horz" wrap="square" lIns="91440" tIns="45720" rIns="91440" bIns="45720" numCol="1" anchor="t" anchorCtr="0" compatLnSpc="1">
            <a:prstTxWarp prst="textNoShape">
              <a:avLst/>
            </a:prstTxWarp>
          </a:bodyPr>
          <a:lstStyle/>
          <a:p>
            <a:pPr marL="347472" lvl="1" indent="-347472">
              <a:spcBef>
                <a:spcPts val="768"/>
              </a:spcBef>
            </a:pPr>
            <a:r>
              <a:rPr lang="en-US" sz="3200" b="1" dirty="0" smtClean="0"/>
              <a:t>Bridge will be closed to vehicular traffic during construction.</a:t>
            </a:r>
          </a:p>
          <a:p>
            <a:pPr marL="347472" lvl="1" indent="-347472">
              <a:spcBef>
                <a:spcPts val="768"/>
              </a:spcBef>
            </a:pPr>
            <a:r>
              <a:rPr lang="en-US" sz="3200" b="1" dirty="0" smtClean="0"/>
              <a:t>Detour Route will use S.R. 114, S.R. 13 </a:t>
            </a:r>
            <a:br>
              <a:rPr lang="en-US" sz="3200" b="1" dirty="0" smtClean="0"/>
            </a:br>
            <a:r>
              <a:rPr lang="en-US" sz="3200" b="1" dirty="0" smtClean="0"/>
              <a:t>&amp; S.R. 14.</a:t>
            </a:r>
          </a:p>
          <a:p>
            <a:pPr marL="347472" lvl="1" indent="-347472">
              <a:spcBef>
                <a:spcPts val="768"/>
              </a:spcBef>
            </a:pPr>
            <a:r>
              <a:rPr lang="en-US" sz="3200" b="1" dirty="0" smtClean="0"/>
              <a:t>Pedestrian traffic will be maintained</a:t>
            </a:r>
            <a:br>
              <a:rPr lang="en-US" sz="3200" b="1" dirty="0" smtClean="0"/>
            </a:br>
            <a:r>
              <a:rPr lang="en-US" sz="3200" b="1" dirty="0" smtClean="0"/>
              <a:t>by constructing one-half of the bridge</a:t>
            </a:r>
            <a:br>
              <a:rPr lang="en-US" sz="3200" b="1" dirty="0" smtClean="0"/>
            </a:br>
            <a:r>
              <a:rPr lang="en-US" sz="3200" b="1" dirty="0" smtClean="0"/>
              <a:t>at a time.</a:t>
            </a:r>
          </a:p>
        </p:txBody>
      </p:sp>
    </p:spTree>
    <p:extLst>
      <p:ext uri="{BB962C8B-B14F-4D97-AF65-F5344CB8AC3E}">
        <p14:creationId xmlns="" xmlns:p14="http://schemas.microsoft.com/office/powerpoint/2010/main" val="2729311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Maintenance of Traffic (MOT)</a:t>
            </a:r>
          </a:p>
        </p:txBody>
      </p:sp>
      <p:sp>
        <p:nvSpPr>
          <p:cNvPr id="3075" name="Content Placeholder 2"/>
          <p:cNvSpPr>
            <a:spLocks noGrp="1"/>
          </p:cNvSpPr>
          <p:nvPr>
            <p:ph idx="1"/>
          </p:nvPr>
        </p:nvSpPr>
        <p:spPr bwMode="auto">
          <a:xfrm>
            <a:off x="381000" y="914400"/>
            <a:ext cx="8534400" cy="5135563"/>
          </a:xfrm>
          <a:noFill/>
          <a:ln>
            <a:miter lim="800000"/>
            <a:headEnd/>
            <a:tailEnd/>
          </a:ln>
        </p:spPr>
        <p:txBody>
          <a:bodyPr vert="horz" wrap="square" lIns="91440" tIns="45720" rIns="91440" bIns="45720" numCol="1" anchor="t" anchorCtr="0" compatLnSpc="1">
            <a:prstTxWarp prst="textNoShape">
              <a:avLst/>
            </a:prstTxWarp>
          </a:bodyPr>
          <a:lstStyle/>
          <a:p>
            <a:pPr marL="347472" lvl="1" indent="-347472">
              <a:spcBef>
                <a:spcPts val="768"/>
              </a:spcBef>
            </a:pPr>
            <a:r>
              <a:rPr lang="en-US" sz="3200" b="1" dirty="0" smtClean="0"/>
              <a:t>Construction letting is expected October 2015</a:t>
            </a:r>
          </a:p>
          <a:p>
            <a:pPr marL="347472" lvl="1" indent="-347472">
              <a:spcBef>
                <a:spcPts val="768"/>
              </a:spcBef>
            </a:pPr>
            <a:r>
              <a:rPr lang="en-US" sz="3200" b="1" dirty="0" smtClean="0"/>
              <a:t>Maximum closure time is 140 days.</a:t>
            </a:r>
          </a:p>
          <a:p>
            <a:pPr marL="347472" lvl="1" indent="-347472">
              <a:spcBef>
                <a:spcPts val="768"/>
              </a:spcBef>
            </a:pPr>
            <a:r>
              <a:rPr lang="en-US" sz="3200" b="1" dirty="0" smtClean="0"/>
              <a:t>Construction completion date is anticipated July 2016.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47675" y="0"/>
            <a:ext cx="8229600" cy="896938"/>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Public Comment Session</a:t>
            </a:r>
          </a:p>
        </p:txBody>
      </p:sp>
      <p:sp>
        <p:nvSpPr>
          <p:cNvPr id="21507" name="Content Placeholder 2"/>
          <p:cNvSpPr>
            <a:spLocks noGrp="1"/>
          </p:cNvSpPr>
          <p:nvPr>
            <p:ph idx="1"/>
          </p:nvPr>
        </p:nvSpPr>
        <p:spPr bwMode="auto">
          <a:xfrm>
            <a:off x="381000" y="914400"/>
            <a:ext cx="8229600" cy="5029200"/>
          </a:xfrm>
          <a:noFill/>
          <a:ln>
            <a:miter lim="800000"/>
            <a:headEnd/>
            <a:tailEnd/>
          </a:ln>
        </p:spPr>
        <p:txBody>
          <a:bodyPr vert="horz" wrap="square" lIns="91440" tIns="45720" rIns="91440" bIns="45720" numCol="1" anchor="t" anchorCtr="0" compatLnSpc="1">
            <a:prstTxWarp prst="textNoShape">
              <a:avLst/>
            </a:prstTxWarp>
          </a:bodyPr>
          <a:lstStyle/>
          <a:p>
            <a:pPr marL="347472" indent="-347472">
              <a:spcBef>
                <a:spcPts val="672"/>
              </a:spcBef>
              <a:buSzPct val="55000"/>
            </a:pPr>
            <a:r>
              <a:rPr lang="en-US" dirty="0" smtClean="0"/>
              <a:t>Speakers sign-in sheet</a:t>
            </a:r>
          </a:p>
          <a:p>
            <a:pPr marL="347472" indent="-347472">
              <a:spcBef>
                <a:spcPts val="672"/>
              </a:spcBef>
              <a:buClr>
                <a:srgbClr val="3333CC"/>
              </a:buClr>
              <a:buSzPct val="100000"/>
              <a:buFont typeface="Wingdings" pitchFamily="2" charset="2"/>
              <a:buChar char="§"/>
            </a:pPr>
            <a:r>
              <a:rPr lang="en-US" dirty="0" smtClean="0"/>
              <a:t>Open to the floor for additional public comment.</a:t>
            </a:r>
          </a:p>
          <a:p>
            <a:pPr marL="347472" indent="-347472">
              <a:spcBef>
                <a:spcPts val="672"/>
              </a:spcBef>
              <a:buClr>
                <a:srgbClr val="3333CC"/>
              </a:buClr>
              <a:buSzPct val="100000"/>
              <a:buFont typeface="Wingdings" pitchFamily="2" charset="2"/>
              <a:buChar char="§"/>
            </a:pPr>
            <a:r>
              <a:rPr lang="en-US" dirty="0" smtClean="0"/>
              <a:t>Please come forward to the </a:t>
            </a:r>
            <a:br>
              <a:rPr lang="en-US" dirty="0" smtClean="0"/>
            </a:br>
            <a:r>
              <a:rPr lang="en-US" dirty="0" smtClean="0"/>
              <a:t>podium so that we may accurately record your statements.</a:t>
            </a:r>
          </a:p>
          <a:p>
            <a:pPr marL="347472" indent="-347472">
              <a:spcBef>
                <a:spcPts val="672"/>
              </a:spcBef>
              <a:buClr>
                <a:srgbClr val="3333CC"/>
              </a:buClr>
              <a:buSzPct val="100000"/>
              <a:buFont typeface="Wingdings" pitchFamily="2" charset="2"/>
              <a:buChar char="§"/>
            </a:pPr>
            <a:r>
              <a:rPr lang="en-US" dirty="0" smtClean="0"/>
              <a:t>Please be courteous and mindful </a:t>
            </a:r>
          </a:p>
          <a:p>
            <a:pPr marL="347472" indent="-347472">
              <a:spcBef>
                <a:spcPts val="672"/>
              </a:spcBef>
              <a:buClr>
                <a:srgbClr val="3333CC"/>
              </a:buClr>
              <a:buSzPct val="100000"/>
              <a:buNone/>
            </a:pPr>
            <a:r>
              <a:rPr lang="en-US" dirty="0" smtClean="0"/>
              <a:t>	of appropriate language.</a:t>
            </a:r>
          </a:p>
          <a:p>
            <a:pPr>
              <a:buClr>
                <a:srgbClr val="3333CC"/>
              </a:buClr>
              <a:buSzPct val="100000"/>
              <a:buFont typeface="Wingdings" pitchFamily="2" charset="2"/>
              <a:buChar char="§"/>
            </a:pPr>
            <a:endParaRPr lang="en-US" sz="2400" dirty="0" smtClean="0"/>
          </a:p>
        </p:txBody>
      </p:sp>
      <p:pic>
        <p:nvPicPr>
          <p:cNvPr id="12290" name="Picture 2" descr="C:\Documents and Settings\mwright\Local Settings\Temporary Internet Files\Content.IE5\KD0VCL4Z\MC900361556[1].wmf"/>
          <p:cNvPicPr>
            <a:picLocks noChangeAspect="1" noChangeArrowheads="1"/>
          </p:cNvPicPr>
          <p:nvPr/>
        </p:nvPicPr>
        <p:blipFill>
          <a:blip r:embed="rId3" cstate="print"/>
          <a:srcRect/>
          <a:stretch>
            <a:fillRect/>
          </a:stretch>
        </p:blipFill>
        <p:spPr bwMode="auto">
          <a:xfrm>
            <a:off x="7391400" y="2895600"/>
            <a:ext cx="1695354" cy="3276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Why a Public Hearing?</a:t>
            </a:r>
          </a:p>
        </p:txBody>
      </p:sp>
      <p:sp>
        <p:nvSpPr>
          <p:cNvPr id="3075" name="Content Placeholder 2"/>
          <p:cNvSpPr>
            <a:spLocks noGrp="1"/>
          </p:cNvSpPr>
          <p:nvPr>
            <p:ph idx="1"/>
          </p:nvPr>
        </p:nvSpPr>
        <p:spPr bwMode="auto">
          <a:xfrm>
            <a:off x="457200" y="884237"/>
            <a:ext cx="82296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Conducted as a requirement </a:t>
            </a:r>
            <a:r>
              <a:rPr lang="en-US" dirty="0" smtClean="0"/>
              <a:t>t</a:t>
            </a:r>
            <a:r>
              <a:rPr lang="en-US" b="1" dirty="0" smtClean="0"/>
              <a:t>o the National Environmental Policy Act (NEPA).</a:t>
            </a:r>
          </a:p>
          <a:p>
            <a:pPr lvl="1">
              <a:spcBef>
                <a:spcPts val="0"/>
              </a:spcBef>
            </a:pPr>
            <a:r>
              <a:rPr lang="en-US" dirty="0" smtClean="0"/>
              <a:t>NEPA requires evaluation of potential </a:t>
            </a:r>
          </a:p>
          <a:p>
            <a:pPr lvl="1">
              <a:spcBef>
                <a:spcPts val="0"/>
              </a:spcBef>
              <a:buNone/>
            </a:pPr>
            <a:r>
              <a:rPr lang="en-US" dirty="0" smtClean="0"/>
              <a:t>	impacts to surrounding natural, cultural, </a:t>
            </a:r>
          </a:p>
          <a:p>
            <a:pPr lvl="1">
              <a:spcBef>
                <a:spcPts val="0"/>
              </a:spcBef>
              <a:buNone/>
            </a:pPr>
            <a:r>
              <a:rPr lang="en-US" dirty="0" smtClean="0"/>
              <a:t>	and social environments.</a:t>
            </a:r>
          </a:p>
          <a:p>
            <a:pPr lvl="1">
              <a:spcBef>
                <a:spcPts val="0"/>
              </a:spcBef>
              <a:buNone/>
            </a:pPr>
            <a:endParaRPr lang="en-US" sz="600" dirty="0" smtClean="0"/>
          </a:p>
          <a:p>
            <a:pPr lvl="1">
              <a:spcBef>
                <a:spcPts val="0"/>
              </a:spcBef>
            </a:pPr>
            <a:r>
              <a:rPr lang="en-US" dirty="0" smtClean="0"/>
              <a:t>Impacts are described in an </a:t>
            </a:r>
          </a:p>
          <a:p>
            <a:pPr lvl="1">
              <a:spcBef>
                <a:spcPts val="0"/>
              </a:spcBef>
              <a:buNone/>
            </a:pPr>
            <a:r>
              <a:rPr lang="en-US" dirty="0" smtClean="0"/>
              <a:t>	environmental document.</a:t>
            </a:r>
          </a:p>
          <a:p>
            <a:pPr lvl="1"/>
            <a:r>
              <a:rPr lang="en-US" dirty="0" smtClean="0"/>
              <a:t>Requires opportunity for the public to be involved and comment in the decision-making process of said impacts.</a:t>
            </a:r>
          </a:p>
          <a:p>
            <a:pPr lvl="1">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47675" y="0"/>
            <a:ext cx="8229600" cy="896938"/>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Public Comments</a:t>
            </a:r>
          </a:p>
        </p:txBody>
      </p:sp>
      <p:sp>
        <p:nvSpPr>
          <p:cNvPr id="21507" name="Content Placeholder 2"/>
          <p:cNvSpPr>
            <a:spLocks noGrp="1"/>
          </p:cNvSpPr>
          <p:nvPr>
            <p:ph idx="1"/>
          </p:nvPr>
        </p:nvSpPr>
        <p:spPr bwMode="auto">
          <a:xfrm>
            <a:off x="457200" y="914400"/>
            <a:ext cx="8229600" cy="4876800"/>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buSzPct val="100000"/>
              <a:buFont typeface="Wingdings" pitchFamily="2" charset="2"/>
              <a:buChar char="§"/>
            </a:pPr>
            <a:r>
              <a:rPr lang="en-US" sz="2800" dirty="0" smtClean="0">
                <a:solidFill>
                  <a:srgbClr val="FF0000"/>
                </a:solidFill>
              </a:rPr>
              <a:t>Statements recorded at public hearing.</a:t>
            </a:r>
          </a:p>
          <a:p>
            <a:pPr>
              <a:buClr>
                <a:srgbClr val="3333CC"/>
              </a:buClr>
              <a:buSzPct val="100000"/>
              <a:buFont typeface="Wingdings" pitchFamily="2" charset="2"/>
              <a:buChar char="§"/>
            </a:pPr>
            <a:r>
              <a:rPr lang="en-US" sz="2800" dirty="0" smtClean="0"/>
              <a:t>Written Statements</a:t>
            </a:r>
          </a:p>
          <a:p>
            <a:pPr lvl="1">
              <a:buSzPct val="100000"/>
              <a:buFont typeface="Wingdings" pitchFamily="2" charset="2"/>
              <a:buChar char="§"/>
            </a:pPr>
            <a:r>
              <a:rPr lang="en-US" sz="2400" dirty="0" smtClean="0"/>
              <a:t>Mary Wright, INDOT Public Hearings, IGCN 642</a:t>
            </a:r>
          </a:p>
          <a:p>
            <a:pPr lvl="1">
              <a:buSzPct val="100000"/>
              <a:buNone/>
            </a:pPr>
            <a:r>
              <a:rPr lang="en-US" sz="2400" dirty="0" smtClean="0"/>
              <a:t>	100 North Senate Avenue</a:t>
            </a:r>
          </a:p>
          <a:p>
            <a:pPr lvl="1">
              <a:buSzPct val="100000"/>
              <a:buNone/>
            </a:pPr>
            <a:r>
              <a:rPr lang="en-US" sz="2400" dirty="0" smtClean="0"/>
              <a:t>	Indianapolis, IN 46204</a:t>
            </a:r>
          </a:p>
          <a:p>
            <a:pPr lvl="1">
              <a:buSzPct val="100000"/>
              <a:buFont typeface="Wingdings" pitchFamily="2" charset="2"/>
              <a:buChar char="§"/>
            </a:pPr>
            <a:r>
              <a:rPr lang="en-US" sz="2400" dirty="0" smtClean="0">
                <a:solidFill>
                  <a:srgbClr val="00B0F0"/>
                </a:solidFill>
                <a:hlinkClick r:id="rId3"/>
              </a:rPr>
              <a:t>mwright@indot.in.gov</a:t>
            </a:r>
            <a:endParaRPr lang="en-US" sz="2400" dirty="0" smtClean="0">
              <a:solidFill>
                <a:srgbClr val="00B0F0"/>
              </a:solidFill>
            </a:endParaRPr>
          </a:p>
          <a:p>
            <a:pPr>
              <a:buClr>
                <a:srgbClr val="3333CC"/>
              </a:buClr>
              <a:buSzPct val="100000"/>
              <a:buFont typeface="Wingdings" pitchFamily="2" charset="2"/>
              <a:buChar char="§"/>
            </a:pPr>
            <a:r>
              <a:rPr lang="en-US" sz="2800" dirty="0" smtClean="0"/>
              <a:t>Respectfully request comments to be postmarked by February 20, 2015</a:t>
            </a:r>
          </a:p>
          <a:p>
            <a:pPr>
              <a:buClr>
                <a:srgbClr val="3333CC"/>
              </a:buClr>
              <a:buSzPct val="100000"/>
              <a:buFont typeface="Wingdings" pitchFamily="2" charset="2"/>
              <a:buChar char="§"/>
            </a:pPr>
            <a:endParaRPr lang="en-US" sz="1400" dirty="0" smtClean="0"/>
          </a:p>
          <a:p>
            <a:pPr>
              <a:buClr>
                <a:srgbClr val="3333CC"/>
              </a:buClr>
              <a:buSzPct val="100000"/>
              <a:buNone/>
            </a:pPr>
            <a:r>
              <a:rPr lang="en-US" sz="2400" dirty="0" smtClean="0"/>
              <a:t>	All comments will be reviewed and evaluated </a:t>
            </a:r>
          </a:p>
          <a:p>
            <a:pPr>
              <a:spcBef>
                <a:spcPts val="0"/>
              </a:spcBef>
              <a:buClr>
                <a:srgbClr val="3333CC"/>
              </a:buClr>
              <a:buSzPct val="100000"/>
              <a:buFont typeface="Wingdings" pitchFamily="2" charset="2"/>
              <a:buNone/>
            </a:pPr>
            <a:r>
              <a:rPr lang="en-US" sz="2400" dirty="0" smtClean="0"/>
              <a:t>	and given full consideration before final </a:t>
            </a:r>
          </a:p>
          <a:p>
            <a:pPr>
              <a:spcBef>
                <a:spcPts val="0"/>
              </a:spcBef>
              <a:buClr>
                <a:srgbClr val="3333CC"/>
              </a:buClr>
              <a:buSzPct val="100000"/>
              <a:buFont typeface="Wingdings" pitchFamily="2" charset="2"/>
              <a:buNone/>
            </a:pPr>
            <a:r>
              <a:rPr lang="en-US" sz="2400" dirty="0" smtClean="0"/>
              <a:t>	design decisions.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Project Schedule</a:t>
            </a:r>
          </a:p>
        </p:txBody>
      </p:sp>
      <p:sp>
        <p:nvSpPr>
          <p:cNvPr id="3075" name="Content Placeholder 2"/>
          <p:cNvSpPr>
            <a:spLocks noGrp="1"/>
          </p:cNvSpPr>
          <p:nvPr>
            <p:ph idx="1"/>
          </p:nvPr>
        </p:nvSpPr>
        <p:spPr bwMode="auto">
          <a:xfrm>
            <a:off x="457200" y="884237"/>
            <a:ext cx="8229600" cy="5287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Public Hearing – February 2015</a:t>
            </a:r>
          </a:p>
          <a:p>
            <a:pPr eaLnBrk="1" hangingPunct="1">
              <a:defRPr/>
            </a:pPr>
            <a:r>
              <a:rPr lang="en-US" dirty="0" smtClean="0"/>
              <a:t>Completion of the Environmental Document 2015</a:t>
            </a:r>
          </a:p>
          <a:p>
            <a:pPr eaLnBrk="1" hangingPunct="1">
              <a:defRPr/>
            </a:pPr>
            <a:r>
              <a:rPr lang="en-US" dirty="0" smtClean="0"/>
              <a:t>Completion of the Design Phase</a:t>
            </a:r>
          </a:p>
          <a:p>
            <a:pPr eaLnBrk="1" hangingPunct="1">
              <a:defRPr/>
            </a:pPr>
            <a:r>
              <a:rPr lang="en-US" dirty="0" smtClean="0"/>
              <a:t>Construction period anticipated </a:t>
            </a:r>
            <a:br>
              <a:rPr lang="en-US" dirty="0" smtClean="0"/>
            </a:br>
            <a:r>
              <a:rPr lang="en-US" dirty="0" smtClean="0"/>
              <a:t>in 2016</a:t>
            </a:r>
          </a:p>
          <a:p>
            <a:pPr>
              <a:buClr>
                <a:srgbClr val="3333CC"/>
              </a:buClr>
            </a:pPr>
            <a:endParaRPr lang="en-US" sz="2800" b="1" dirty="0" smtClean="0"/>
          </a:p>
        </p:txBody>
      </p:sp>
      <p:pic>
        <p:nvPicPr>
          <p:cNvPr id="1054" name="Picture 30" descr="C:\Users\MWright\AppData\Local\Microsoft\Windows\Temporary Internet Files\Content.IE5\KYAIZ4AM\MC900355191[1].wmf"/>
          <p:cNvPicPr>
            <a:picLocks noChangeAspect="1" noChangeArrowheads="1"/>
          </p:cNvPicPr>
          <p:nvPr/>
        </p:nvPicPr>
        <p:blipFill>
          <a:blip r:embed="rId3" cstate="print"/>
          <a:srcRect/>
          <a:stretch>
            <a:fillRect/>
          </a:stretch>
        </p:blipFill>
        <p:spPr bwMode="auto">
          <a:xfrm>
            <a:off x="3352800" y="4114800"/>
            <a:ext cx="1981200" cy="1981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Thank You</a:t>
            </a:r>
          </a:p>
        </p:txBody>
      </p:sp>
      <p:sp>
        <p:nvSpPr>
          <p:cNvPr id="7" name="Content Placeholder 6"/>
          <p:cNvSpPr>
            <a:spLocks noGrp="1"/>
          </p:cNvSpPr>
          <p:nvPr>
            <p:ph idx="1"/>
          </p:nvPr>
        </p:nvSpPr>
        <p:spPr>
          <a:xfrm>
            <a:off x="457200" y="914400"/>
            <a:ext cx="8458200" cy="4953000"/>
          </a:xfrm>
        </p:spPr>
        <p:txBody>
          <a:bodyPr/>
          <a:lstStyle/>
          <a:p>
            <a:r>
              <a:rPr lang="en-US" dirty="0" smtClean="0"/>
              <a:t>Please visit with project officials following the public comment session.</a:t>
            </a:r>
          </a:p>
          <a:p>
            <a:pPr indent="-1588"/>
            <a:r>
              <a:rPr lang="en-US" dirty="0" smtClean="0"/>
              <a:t> </a:t>
            </a:r>
            <a:r>
              <a:rPr lang="en-US" sz="2800" b="0" dirty="0" smtClean="0"/>
              <a:t>Informal questions and answers</a:t>
            </a:r>
          </a:p>
          <a:p>
            <a:pPr indent="-1588"/>
            <a:r>
              <a:rPr lang="en-US" sz="2800" b="0" dirty="0" smtClean="0"/>
              <a:t> View displays and preliminary plans</a:t>
            </a:r>
          </a:p>
          <a:p>
            <a:pPr indent="-1588"/>
            <a:r>
              <a:rPr lang="en-US" sz="2800" b="0" dirty="0" smtClean="0"/>
              <a:t> Real Estate Process	</a:t>
            </a:r>
          </a:p>
          <a:p>
            <a:pPr indent="-1588">
              <a:buNone/>
            </a:pPr>
            <a:endParaRPr lang="en-US" sz="1400" dirty="0" smtClean="0"/>
          </a:p>
          <a:p>
            <a:pPr>
              <a:spcBef>
                <a:spcPts val="0"/>
              </a:spcBef>
              <a:buNone/>
            </a:pPr>
            <a:r>
              <a:rPr lang="en-US" dirty="0" smtClean="0"/>
              <a:t>	Thank you for your attendance </a:t>
            </a:r>
          </a:p>
          <a:p>
            <a:pPr>
              <a:spcBef>
                <a:spcPts val="0"/>
              </a:spcBef>
              <a:buNone/>
            </a:pPr>
            <a:r>
              <a:rPr lang="en-US" dirty="0" smtClean="0"/>
              <a:t>	this evening.</a:t>
            </a:r>
          </a:p>
          <a:p>
            <a:pPr>
              <a:spcBef>
                <a:spcPts val="0"/>
              </a:spcBef>
              <a:buNone/>
            </a:pPr>
            <a:endParaRPr lang="en-US" sz="1100" dirty="0" smtClean="0"/>
          </a:p>
          <a:p>
            <a:pPr>
              <a:spcBef>
                <a:spcPts val="0"/>
              </a:spcBef>
              <a:buNone/>
            </a:pPr>
            <a:r>
              <a:rPr lang="en-US" sz="1100" dirty="0" smtClean="0"/>
              <a:t>	</a:t>
            </a:r>
          </a:p>
          <a:p>
            <a:pPr>
              <a:spcBef>
                <a:spcPts val="0"/>
              </a:spcBef>
              <a:buNone/>
            </a:pPr>
            <a:r>
              <a:rPr lang="en-US" sz="1100" dirty="0" smtClean="0"/>
              <a:t>	</a:t>
            </a:r>
            <a:r>
              <a:rPr lang="en-US" dirty="0" smtClean="0"/>
              <a:t>This public hearing is adjourned.</a:t>
            </a:r>
          </a:p>
          <a:p>
            <a:pPr>
              <a:spcBef>
                <a:spcPts val="0"/>
              </a:spcBef>
              <a:buNone/>
            </a:pPr>
            <a:r>
              <a:rPr lang="en-US" dirty="0"/>
              <a:t>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Environmental Document</a:t>
            </a:r>
          </a:p>
        </p:txBody>
      </p:sp>
      <p:sp>
        <p:nvSpPr>
          <p:cNvPr id="3075" name="Content Placeholder 2"/>
          <p:cNvSpPr>
            <a:spLocks noGrp="1"/>
          </p:cNvSpPr>
          <p:nvPr>
            <p:ph idx="1"/>
          </p:nvPr>
        </p:nvSpPr>
        <p:spPr bwMode="auto">
          <a:xfrm>
            <a:off x="457200" y="884237"/>
            <a:ext cx="8229600" cy="50593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Level </a:t>
            </a:r>
            <a:r>
              <a:rPr lang="en-US" b="1" u="sng" dirty="0" smtClean="0"/>
              <a:t>4</a:t>
            </a:r>
            <a:r>
              <a:rPr lang="en-US" b="1" dirty="0" smtClean="0"/>
              <a:t> Categorical Exclusion</a:t>
            </a:r>
          </a:p>
          <a:p>
            <a:pPr lvl="1"/>
            <a:r>
              <a:rPr lang="en-US" dirty="0" smtClean="0"/>
              <a:t>Classification means the actions do not have a significant effect on the environment.</a:t>
            </a:r>
            <a:endParaRPr lang="en-US" b="1" dirty="0" smtClean="0"/>
          </a:p>
          <a:p>
            <a:r>
              <a:rPr lang="en-US" b="1" dirty="0" smtClean="0"/>
              <a:t>Released for Public Involvement on </a:t>
            </a:r>
            <a:r>
              <a:rPr lang="en-US" dirty="0" smtClean="0"/>
              <a:t>December 24, 2014</a:t>
            </a:r>
            <a:endParaRPr lang="en-US" b="1" dirty="0" smtClean="0"/>
          </a:p>
          <a:p>
            <a:r>
              <a:rPr lang="en-US" b="1" dirty="0" smtClean="0"/>
              <a:t>Published Legal Notice</a:t>
            </a:r>
          </a:p>
          <a:p>
            <a:pPr lvl="1"/>
            <a:r>
              <a:rPr lang="en-US" dirty="0" smtClean="0"/>
              <a:t>Post &amp; Mail</a:t>
            </a:r>
          </a:p>
          <a:p>
            <a:pPr lvl="1"/>
            <a:r>
              <a:rPr lang="en-US" dirty="0" smtClean="0"/>
              <a:t>January 21 &amp; 28, 2015</a:t>
            </a:r>
          </a:p>
          <a:p>
            <a:r>
              <a:rPr lang="en-US" dirty="0" smtClean="0"/>
              <a:t>Document available for viewing</a:t>
            </a:r>
            <a:endParaRPr lang="en-US" b="1" dirty="0" smtClean="0"/>
          </a:p>
          <a:p>
            <a:pPr lvl="1"/>
            <a:endParaRPr lang="en-US" dirty="0" smtClean="0"/>
          </a:p>
          <a:p>
            <a:pPr>
              <a:buNone/>
            </a:pPr>
            <a:endParaRPr lang="en-US" b="1" dirty="0" smtClean="0"/>
          </a:p>
        </p:txBody>
      </p:sp>
      <p:pic>
        <p:nvPicPr>
          <p:cNvPr id="1026" name="Picture 2" descr="C:\Documents and Settings\mwright\Local Settings\Temporary Internet Files\Content.IE5\KD0VCL4Z\MC900371064[1].wmf"/>
          <p:cNvPicPr>
            <a:picLocks noChangeAspect="1" noChangeArrowheads="1"/>
          </p:cNvPicPr>
          <p:nvPr/>
        </p:nvPicPr>
        <p:blipFill>
          <a:blip r:embed="rId3" cstate="print"/>
          <a:srcRect/>
          <a:stretch>
            <a:fillRect/>
          </a:stretch>
        </p:blipFill>
        <p:spPr bwMode="auto">
          <a:xfrm>
            <a:off x="6482791" y="3048000"/>
            <a:ext cx="1899209" cy="16706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bg1"/>
                </a:solidFill>
              </a:rPr>
              <a:t>How Can You Participate?</a:t>
            </a:r>
          </a:p>
        </p:txBody>
      </p:sp>
      <p:sp>
        <p:nvSpPr>
          <p:cNvPr id="3075" name="Content Placeholder 2"/>
          <p:cNvSpPr>
            <a:spLocks noGrp="1"/>
          </p:cNvSpPr>
          <p:nvPr>
            <p:ph idx="1"/>
          </p:nvPr>
        </p:nvSpPr>
        <p:spPr bwMode="auto">
          <a:xfrm>
            <a:off x="457200" y="838200"/>
            <a:ext cx="82296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Verbally as a Public Statement</a:t>
            </a:r>
          </a:p>
          <a:p>
            <a:pPr lvl="1"/>
            <a:r>
              <a:rPr lang="en-US" dirty="0" smtClean="0"/>
              <a:t>Statements are recorded</a:t>
            </a:r>
          </a:p>
          <a:p>
            <a:pPr>
              <a:buClr>
                <a:srgbClr val="3333CC"/>
              </a:buClr>
            </a:pPr>
            <a:r>
              <a:rPr lang="en-US" dirty="0" smtClean="0"/>
              <a:t>Comment Form</a:t>
            </a:r>
          </a:p>
          <a:p>
            <a:pPr lvl="1"/>
            <a:r>
              <a:rPr lang="en-US" dirty="0" smtClean="0"/>
              <a:t>Submit via mail, fax, or drop box</a:t>
            </a:r>
          </a:p>
          <a:p>
            <a:pPr>
              <a:buClr>
                <a:srgbClr val="3333CC"/>
              </a:buClr>
            </a:pPr>
            <a:r>
              <a:rPr lang="en-US" dirty="0" smtClean="0"/>
              <a:t>Email</a:t>
            </a:r>
          </a:p>
          <a:p>
            <a:pPr lvl="1"/>
            <a:r>
              <a:rPr lang="en-US" dirty="0" smtClean="0">
                <a:hlinkClick r:id="rId3"/>
              </a:rPr>
              <a:t>mwright@indot.in.gov</a:t>
            </a:r>
            <a:endParaRPr lang="en-US" dirty="0" smtClean="0"/>
          </a:p>
          <a:p>
            <a:pPr>
              <a:buClr>
                <a:srgbClr val="3333CC"/>
              </a:buClr>
            </a:pPr>
            <a:r>
              <a:rPr lang="en-US" dirty="0" smtClean="0"/>
              <a:t>Comment Period ends</a:t>
            </a:r>
          </a:p>
          <a:p>
            <a:pPr lvl="1"/>
            <a:r>
              <a:rPr lang="en-US" dirty="0" smtClean="0"/>
              <a:t>Friday, February 20, 2015</a:t>
            </a:r>
          </a:p>
          <a:p>
            <a:pPr lvl="1">
              <a:buNone/>
            </a:pPr>
            <a:endParaRPr lang="en-US" sz="1600" b="1" dirty="0" smtClean="0"/>
          </a:p>
          <a:p>
            <a:pPr lvl="1">
              <a:buNone/>
            </a:pPr>
            <a:r>
              <a:rPr lang="en-US" sz="2400" b="1" dirty="0" smtClean="0"/>
              <a:t>Please feel free to use any and all methods.</a:t>
            </a:r>
          </a:p>
          <a:p>
            <a:pPr>
              <a:buClr>
                <a:srgbClr val="3333CC"/>
              </a:buClr>
            </a:pPr>
            <a:endParaRPr lang="en-US" dirty="0" smtClean="0"/>
          </a:p>
          <a:p>
            <a:pPr>
              <a:buClr>
                <a:srgbClr val="3333CC"/>
              </a:buClr>
            </a:pPr>
            <a:endParaRPr lang="en-US" dirty="0" smtClean="0"/>
          </a:p>
          <a:p>
            <a:pPr>
              <a:buClr>
                <a:srgbClr val="3333CC"/>
              </a:buClr>
            </a:pPr>
            <a:endParaRPr lang="en-US" dirty="0" smtClean="0"/>
          </a:p>
          <a:p>
            <a:pPr lvl="1">
              <a:buNone/>
            </a:pPr>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686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How Will </a:t>
            </a:r>
            <a:r>
              <a:rPr lang="en-US" sz="3600" b="1" dirty="0" smtClean="0">
                <a:solidFill>
                  <a:schemeClr val="bg1"/>
                </a:solidFill>
              </a:rPr>
              <a:t>Comments be Addressed?</a:t>
            </a:r>
          </a:p>
        </p:txBody>
      </p:sp>
      <p:sp>
        <p:nvSpPr>
          <p:cNvPr id="3075" name="Content Placeholder 2"/>
          <p:cNvSpPr>
            <a:spLocks noGrp="1"/>
          </p:cNvSpPr>
          <p:nvPr>
            <p:ph idx="1"/>
          </p:nvPr>
        </p:nvSpPr>
        <p:spPr bwMode="auto">
          <a:xfrm>
            <a:off x="457200" y="838200"/>
            <a:ext cx="8229600" cy="5287963"/>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b="1" dirty="0" smtClean="0"/>
              <a:t>All comments will be addressed in the Final Environmental Document as a result of:</a:t>
            </a:r>
          </a:p>
          <a:p>
            <a:pPr lvl="1">
              <a:spcBef>
                <a:spcPts val="0"/>
              </a:spcBef>
            </a:pPr>
            <a:r>
              <a:rPr lang="en-US" dirty="0" smtClean="0"/>
              <a:t>The public </a:t>
            </a:r>
            <a:r>
              <a:rPr lang="en-US" u="sng" dirty="0" smtClean="0"/>
              <a:t>statements recorded</a:t>
            </a:r>
            <a:r>
              <a:rPr lang="en-US" dirty="0" smtClean="0"/>
              <a:t> at </a:t>
            </a:r>
          </a:p>
          <a:p>
            <a:pPr lvl="1">
              <a:spcBef>
                <a:spcPts val="0"/>
              </a:spcBef>
              <a:buNone/>
            </a:pPr>
            <a:r>
              <a:rPr lang="en-US" dirty="0" smtClean="0"/>
              <a:t>	a public hearing. </a:t>
            </a:r>
          </a:p>
          <a:p>
            <a:pPr lvl="1"/>
            <a:r>
              <a:rPr lang="en-US" dirty="0" smtClean="0"/>
              <a:t>All </a:t>
            </a:r>
            <a:r>
              <a:rPr lang="en-US" u="sng" dirty="0" smtClean="0"/>
              <a:t>written</a:t>
            </a:r>
            <a:r>
              <a:rPr lang="en-US" dirty="0" smtClean="0"/>
              <a:t> comments, concerns, and suggestions such as letters, faxes, and </a:t>
            </a:r>
            <a:br>
              <a:rPr lang="en-US" dirty="0" smtClean="0"/>
            </a:br>
            <a:r>
              <a:rPr lang="en-US" dirty="0" smtClean="0"/>
              <a:t>emails received during the comment period.</a:t>
            </a:r>
          </a:p>
          <a:p>
            <a:pPr lvl="1">
              <a:buNone/>
            </a:pPr>
            <a:endParaRPr lang="en-US" sz="1050" b="1" dirty="0" smtClean="0"/>
          </a:p>
          <a:p>
            <a:pPr marL="6350" lvl="1" indent="-6350">
              <a:buNone/>
            </a:pPr>
            <a:r>
              <a:rPr lang="en-US" sz="2400" b="1" dirty="0" smtClean="0"/>
              <a:t>Informal comments are always welcome, however, please note general conversations are not part of the official record.</a:t>
            </a:r>
          </a:p>
          <a:p>
            <a:pPr lvl="2">
              <a:buClr>
                <a:srgbClr val="3333CC"/>
              </a:buClr>
              <a:buSzPct val="60000"/>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mwright\Local Settings\Temporary Internet Files\Content.IE5\AJQB8VIL\MC900240453[1].wmf"/>
          <p:cNvPicPr>
            <a:picLocks noChangeAspect="1" noChangeArrowheads="1"/>
          </p:cNvPicPr>
          <p:nvPr/>
        </p:nvPicPr>
        <p:blipFill>
          <a:blip r:embed="rId3" cstate="print"/>
          <a:srcRect/>
          <a:stretch>
            <a:fillRect/>
          </a:stretch>
        </p:blipFill>
        <p:spPr bwMode="auto">
          <a:xfrm>
            <a:off x="3142488" y="3505200"/>
            <a:ext cx="1810512" cy="1346911"/>
          </a:xfrm>
          <a:prstGeom prst="rect">
            <a:avLst/>
          </a:prstGeom>
          <a:noFill/>
        </p:spPr>
      </p:pic>
      <p:sp>
        <p:nvSpPr>
          <p:cNvPr id="4098"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Environmental Studies</a:t>
            </a:r>
            <a:endParaRPr lang="en-US" sz="4000" b="1" dirty="0" smtClean="0">
              <a:solidFill>
                <a:schemeClr val="bg1"/>
              </a:solidFill>
            </a:endParaRPr>
          </a:p>
        </p:txBody>
      </p:sp>
      <p:sp>
        <p:nvSpPr>
          <p:cNvPr id="4099" name="Content Placeholder 2"/>
          <p:cNvSpPr>
            <a:spLocks noGrp="1"/>
          </p:cNvSpPr>
          <p:nvPr>
            <p:ph idx="1"/>
          </p:nvPr>
        </p:nvSpPr>
        <p:spPr bwMode="auto">
          <a:xfrm>
            <a:off x="457200" y="1447800"/>
            <a:ext cx="4267200" cy="4419600"/>
          </a:xfrm>
          <a:noFill/>
          <a:ln>
            <a:miter lim="800000"/>
            <a:headEnd/>
            <a:tailEnd/>
          </a:ln>
        </p:spPr>
        <p:txBody>
          <a:bodyPr vert="horz" wrap="square" lIns="91440" tIns="45720" rIns="91440" bIns="45720" numCol="1" anchor="t" anchorCtr="0" compatLnSpc="1">
            <a:prstTxWarp prst="textNoShape">
              <a:avLst/>
            </a:prstTxWarp>
          </a:bodyPr>
          <a:lstStyle/>
          <a:p>
            <a:pPr>
              <a:buClr>
                <a:srgbClr val="3333CC"/>
              </a:buClr>
            </a:pPr>
            <a:r>
              <a:rPr lang="en-US" sz="2400" b="1" dirty="0" smtClean="0"/>
              <a:t>Right-of-way</a:t>
            </a:r>
          </a:p>
          <a:p>
            <a:pPr>
              <a:buClr>
                <a:srgbClr val="3333CC"/>
              </a:buClr>
              <a:buNone/>
            </a:pPr>
            <a:endParaRPr lang="en-US" sz="1200" b="1" dirty="0" smtClean="0"/>
          </a:p>
          <a:p>
            <a:pPr>
              <a:buClr>
                <a:srgbClr val="3333CC"/>
              </a:buClr>
            </a:pPr>
            <a:r>
              <a:rPr lang="en-US" sz="2400" dirty="0" smtClean="0"/>
              <a:t>Hazardous Materials</a:t>
            </a:r>
          </a:p>
          <a:p>
            <a:pPr>
              <a:buClr>
                <a:srgbClr val="3333CC"/>
              </a:buClr>
              <a:buNone/>
            </a:pPr>
            <a:endParaRPr lang="en-US" sz="1200" dirty="0" smtClean="0"/>
          </a:p>
          <a:p>
            <a:pPr>
              <a:buClr>
                <a:srgbClr val="3333CC"/>
              </a:buClr>
            </a:pPr>
            <a:r>
              <a:rPr lang="en-US" sz="2400" b="1" dirty="0" smtClean="0"/>
              <a:t>Threatened &amp; Endangered Species</a:t>
            </a:r>
          </a:p>
          <a:p>
            <a:pPr>
              <a:buClr>
                <a:srgbClr val="3333CC"/>
              </a:buClr>
              <a:buNone/>
            </a:pPr>
            <a:endParaRPr lang="en-US" sz="1200" b="1" dirty="0" smtClean="0"/>
          </a:p>
          <a:p>
            <a:pPr>
              <a:buClr>
                <a:srgbClr val="3333CC"/>
              </a:buClr>
            </a:pPr>
            <a:r>
              <a:rPr lang="en-US" sz="2400" dirty="0" smtClean="0">
                <a:solidFill>
                  <a:srgbClr val="C00000"/>
                </a:solidFill>
              </a:rPr>
              <a:t>Historic &amp; Archaeological</a:t>
            </a:r>
          </a:p>
          <a:p>
            <a:pPr>
              <a:buClr>
                <a:srgbClr val="3333CC"/>
              </a:buClr>
              <a:buNone/>
            </a:pPr>
            <a:endParaRPr lang="en-US" sz="1200" dirty="0" smtClean="0"/>
          </a:p>
          <a:p>
            <a:pPr>
              <a:buClr>
                <a:srgbClr val="3333CC"/>
              </a:buClr>
            </a:pPr>
            <a:r>
              <a:rPr lang="en-US" sz="2400" b="1" dirty="0" smtClean="0"/>
              <a:t>Community Impacts</a:t>
            </a:r>
          </a:p>
        </p:txBody>
      </p:sp>
      <p:sp>
        <p:nvSpPr>
          <p:cNvPr id="5" name="Content Placeholder 2"/>
          <p:cNvSpPr txBox="1">
            <a:spLocks/>
          </p:cNvSpPr>
          <p:nvPr/>
        </p:nvSpPr>
        <p:spPr bwMode="auto">
          <a:xfrm>
            <a:off x="4648200" y="1447800"/>
            <a:ext cx="4038600" cy="4572000"/>
          </a:xfrm>
          <a:prstGeom prst="rect">
            <a:avLst/>
          </a:prstGeom>
          <a:noFill/>
          <a:ln>
            <a:miter lim="800000"/>
            <a:headEnd/>
            <a:tailEnd/>
          </a:ln>
        </p:spPr>
        <p:txBody>
          <a:bodyPr/>
          <a:lstStyle/>
          <a:p>
            <a:pPr marL="342900" indent="-342900" eaLnBrk="0" hangingPunct="0">
              <a:spcBef>
                <a:spcPct val="20000"/>
              </a:spcBef>
              <a:buClr>
                <a:srgbClr val="3333CC"/>
              </a:buClr>
              <a:buSzPct val="60000"/>
              <a:buFont typeface="Wingdings" pitchFamily="2" charset="2"/>
              <a:buChar char="n"/>
              <a:defRPr/>
            </a:pPr>
            <a:r>
              <a:rPr lang="en-US" sz="2400" b="1" kern="0" dirty="0" smtClean="0">
                <a:latin typeface="+mn-lt"/>
              </a:rPr>
              <a:t>Floodplains</a:t>
            </a:r>
          </a:p>
          <a:p>
            <a:pPr marL="342900" indent="-342900" eaLnBrk="0" hangingPunct="0">
              <a:spcBef>
                <a:spcPct val="20000"/>
              </a:spcBef>
              <a:buClr>
                <a:srgbClr val="3333CC"/>
              </a:buClr>
              <a:buSzPct val="60000"/>
              <a:defRPr/>
            </a:pPr>
            <a:endParaRPr lang="en-US" sz="1200" b="1" kern="0" dirty="0" smtClean="0">
              <a:latin typeface="+mn-lt"/>
            </a:endParaRPr>
          </a:p>
          <a:p>
            <a:pPr marL="342900" indent="-342900" eaLnBrk="0" hangingPunct="0">
              <a:spcBef>
                <a:spcPct val="20000"/>
              </a:spcBef>
              <a:buClr>
                <a:srgbClr val="3333CC"/>
              </a:buClr>
              <a:buSzPct val="60000"/>
              <a:buFont typeface="Wingdings" pitchFamily="2" charset="2"/>
              <a:buChar char="n"/>
              <a:defRPr/>
            </a:pPr>
            <a:r>
              <a:rPr lang="en-US" sz="2400" b="1" kern="0" dirty="0" smtClean="0">
                <a:latin typeface="+mn-lt"/>
              </a:rPr>
              <a:t>Land Use</a:t>
            </a:r>
          </a:p>
          <a:p>
            <a:pPr marL="342900" indent="-342900" eaLnBrk="0" hangingPunct="0">
              <a:spcBef>
                <a:spcPct val="20000"/>
              </a:spcBef>
              <a:buClr>
                <a:srgbClr val="3333CC"/>
              </a:buClr>
              <a:buSzPct val="60000"/>
              <a:defRPr/>
            </a:pPr>
            <a:endParaRPr lang="en-US" sz="1200" b="1" kern="0" dirty="0" smtClean="0">
              <a:latin typeface="+mn-lt"/>
            </a:endParaRPr>
          </a:p>
          <a:p>
            <a:pPr marL="342900" indent="-342900" eaLnBrk="0" hangingPunct="0">
              <a:spcBef>
                <a:spcPct val="20000"/>
              </a:spcBef>
              <a:buClr>
                <a:srgbClr val="3333CC"/>
              </a:buClr>
              <a:buSzPct val="60000"/>
              <a:buFont typeface="Wingdings" pitchFamily="2" charset="2"/>
              <a:buChar char="n"/>
              <a:defRPr/>
            </a:pPr>
            <a:r>
              <a:rPr lang="en-US" sz="2400" b="1" kern="0" dirty="0" smtClean="0">
                <a:latin typeface="+mn-lt"/>
              </a:rPr>
              <a:t>Wetlands &amp; Waterways</a:t>
            </a:r>
          </a:p>
          <a:p>
            <a:pPr marL="342900" indent="-342900" eaLnBrk="0" hangingPunct="0">
              <a:spcBef>
                <a:spcPct val="20000"/>
              </a:spcBef>
              <a:buClr>
                <a:srgbClr val="3333CC"/>
              </a:buClr>
              <a:buSzPct val="60000"/>
              <a:defRPr/>
            </a:pPr>
            <a:endParaRPr lang="en-US" sz="1200" b="1" kern="0" dirty="0" smtClean="0">
              <a:latin typeface="+mn-lt"/>
            </a:endParaRPr>
          </a:p>
          <a:p>
            <a:pPr marL="342900" indent="-342900" eaLnBrk="0" hangingPunct="0">
              <a:spcBef>
                <a:spcPct val="20000"/>
              </a:spcBef>
              <a:buClr>
                <a:srgbClr val="3333CC"/>
              </a:buClr>
              <a:buSzPct val="60000"/>
              <a:buFont typeface="Wingdings" pitchFamily="2" charset="2"/>
              <a:buChar char="n"/>
              <a:defRPr/>
            </a:pPr>
            <a:r>
              <a:rPr lang="en-US" sz="2400" b="1" kern="0" dirty="0" smtClean="0">
                <a:latin typeface="+mn-lt"/>
              </a:rPr>
              <a:t>Noise</a:t>
            </a:r>
          </a:p>
          <a:p>
            <a:pPr marL="342900" indent="-342900" eaLnBrk="0" hangingPunct="0">
              <a:spcBef>
                <a:spcPct val="20000"/>
              </a:spcBef>
              <a:buClr>
                <a:srgbClr val="3333CC"/>
              </a:buClr>
              <a:buSzPct val="60000"/>
              <a:defRPr/>
            </a:pPr>
            <a:endParaRPr lang="en-US" sz="1200" b="1" kern="0" dirty="0" smtClean="0">
              <a:latin typeface="+mn-lt"/>
            </a:endParaRPr>
          </a:p>
          <a:p>
            <a:pPr marL="342900" indent="-342900" eaLnBrk="0" hangingPunct="0">
              <a:spcBef>
                <a:spcPct val="20000"/>
              </a:spcBef>
              <a:buClr>
                <a:srgbClr val="3333CC"/>
              </a:buClr>
              <a:buSzPct val="60000"/>
              <a:buFont typeface="Wingdings" pitchFamily="2" charset="2"/>
              <a:buChar char="n"/>
              <a:defRPr/>
            </a:pPr>
            <a:r>
              <a:rPr lang="en-US" sz="2400" b="1" kern="0" dirty="0" smtClean="0">
                <a:latin typeface="+mn-lt"/>
              </a:rPr>
              <a:t>Air Quality</a:t>
            </a:r>
          </a:p>
          <a:p>
            <a:pPr marL="342900" indent="-342900" eaLnBrk="0" hangingPunct="0">
              <a:spcBef>
                <a:spcPct val="20000"/>
              </a:spcBef>
              <a:buClr>
                <a:srgbClr val="3333CC"/>
              </a:buClr>
              <a:buSzPct val="60000"/>
              <a:defRPr/>
            </a:pPr>
            <a:endParaRPr lang="en-US" sz="1200" b="1" kern="0" dirty="0" smtClean="0">
              <a:latin typeface="+mn-lt"/>
            </a:endParaRPr>
          </a:p>
          <a:p>
            <a:pPr marL="342900" indent="-342900" eaLnBrk="0" hangingPunct="0">
              <a:spcBef>
                <a:spcPct val="20000"/>
              </a:spcBef>
              <a:buClr>
                <a:srgbClr val="3333CC"/>
              </a:buClr>
              <a:buSzPct val="60000"/>
              <a:buFont typeface="Wingdings" pitchFamily="2" charset="2"/>
              <a:buChar char="n"/>
              <a:defRPr/>
            </a:pPr>
            <a:r>
              <a:rPr lang="en-US" sz="2400" b="1" kern="0" dirty="0" smtClean="0">
                <a:solidFill>
                  <a:srgbClr val="C00000"/>
                </a:solidFill>
                <a:latin typeface="+mn-lt"/>
              </a:rPr>
              <a:t>Public Involvement</a:t>
            </a:r>
            <a:endParaRPr lang="en-US" sz="2400" b="1" kern="0" dirty="0">
              <a:solidFill>
                <a:srgbClr val="C00000"/>
              </a:solidFill>
              <a:latin typeface="+mn-lt"/>
            </a:endParaRPr>
          </a:p>
        </p:txBody>
      </p:sp>
      <p:sp>
        <p:nvSpPr>
          <p:cNvPr id="6" name="TextBox 5"/>
          <p:cNvSpPr txBox="1"/>
          <p:nvPr/>
        </p:nvSpPr>
        <p:spPr>
          <a:xfrm>
            <a:off x="436167" y="863025"/>
            <a:ext cx="8122736" cy="584775"/>
          </a:xfrm>
          <a:prstGeom prst="rect">
            <a:avLst/>
          </a:prstGeom>
          <a:noFill/>
        </p:spPr>
        <p:txBody>
          <a:bodyPr wrap="none" rtlCol="0">
            <a:spAutoFit/>
          </a:bodyPr>
          <a:lstStyle/>
          <a:p>
            <a:r>
              <a:rPr lang="en-US" sz="3200" b="1" dirty="0" smtClean="0"/>
              <a:t>Elements of environmental documents</a:t>
            </a:r>
            <a:endParaRPr lang="en-US" sz="3200" b="1" dirty="0"/>
          </a:p>
        </p:txBody>
      </p:sp>
      <p:pic>
        <p:nvPicPr>
          <p:cNvPr id="2053" name="Picture 5" descr="C:\Documents and Settings\mwright\Local Settings\Temporary Internet Files\Content.IE5\KD0VCL4Z\MC900090496[1].wmf"/>
          <p:cNvPicPr>
            <a:picLocks noChangeAspect="1" noChangeArrowheads="1"/>
          </p:cNvPicPr>
          <p:nvPr/>
        </p:nvPicPr>
        <p:blipFill>
          <a:blip r:embed="rId4" cstate="print"/>
          <a:srcRect/>
          <a:stretch>
            <a:fillRect/>
          </a:stretch>
        </p:blipFill>
        <p:spPr bwMode="auto">
          <a:xfrm>
            <a:off x="7116778" y="1676400"/>
            <a:ext cx="1798622" cy="156926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S.R. 5 over the Eel River</a:t>
            </a:r>
          </a:p>
        </p:txBody>
      </p:sp>
      <p:sp>
        <p:nvSpPr>
          <p:cNvPr id="3075" name="Content Placeholder 2"/>
          <p:cNvSpPr>
            <a:spLocks noGrp="1"/>
          </p:cNvSpPr>
          <p:nvPr>
            <p:ph idx="1"/>
          </p:nvPr>
        </p:nvSpPr>
        <p:spPr bwMode="auto">
          <a:xfrm>
            <a:off x="457200" y="838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spcBef>
                <a:spcPts val="0"/>
              </a:spcBef>
              <a:buClr>
                <a:srgbClr val="3333CC"/>
              </a:buClr>
            </a:pPr>
            <a:r>
              <a:rPr lang="en-US" b="1" dirty="0" smtClean="0"/>
              <a:t>3 span, reinforced concrete, filled spandrel arch</a:t>
            </a:r>
          </a:p>
          <a:p>
            <a:pPr>
              <a:buClr>
                <a:srgbClr val="3333CC"/>
              </a:buClr>
            </a:pPr>
            <a:r>
              <a:rPr lang="en-US" dirty="0" smtClean="0"/>
              <a:t>Built in 1935 – Reconstructed 1990</a:t>
            </a:r>
          </a:p>
          <a:p>
            <a:pPr>
              <a:spcBef>
                <a:spcPts val="0"/>
              </a:spcBef>
            </a:pPr>
            <a:endParaRPr lang="en-US" b="1" dirty="0" smtClean="0"/>
          </a:p>
        </p:txBody>
      </p:sp>
      <p:pic>
        <p:nvPicPr>
          <p:cNvPr id="5" name="Picture 6" descr="C:\Users\akumar\AppData\Local\Microsoft\Windows\Temporary Internet Files\Content.Word\Whitley-1540_IMG_0194.jpg"/>
          <p:cNvPicPr>
            <a:picLocks noChangeAspect="1" noChangeArrowheads="1"/>
          </p:cNvPicPr>
          <p:nvPr/>
        </p:nvPicPr>
        <p:blipFill>
          <a:blip r:embed="rId3" cstate="print"/>
          <a:srcRect/>
          <a:stretch>
            <a:fillRect/>
          </a:stretch>
        </p:blipFill>
        <p:spPr bwMode="auto">
          <a:xfrm>
            <a:off x="609600" y="3200400"/>
            <a:ext cx="8058150" cy="24098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rPr>
              <a:t>National Register Eligibility</a:t>
            </a:r>
          </a:p>
        </p:txBody>
      </p:sp>
      <p:sp>
        <p:nvSpPr>
          <p:cNvPr id="3075" name="Content Placeholder 2"/>
          <p:cNvSpPr>
            <a:spLocks noGrp="1"/>
          </p:cNvSpPr>
          <p:nvPr>
            <p:ph idx="1"/>
          </p:nvPr>
        </p:nvSpPr>
        <p:spPr bwMode="auto">
          <a:xfrm>
            <a:off x="457200" y="838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spcBef>
                <a:spcPts val="0"/>
              </a:spcBef>
              <a:buClr>
                <a:srgbClr val="3333CC"/>
              </a:buClr>
            </a:pPr>
            <a:r>
              <a:rPr lang="en-US" b="1" dirty="0" smtClean="0"/>
              <a:t>The bridge is part of the South Whitley Historic District which is eligible for inclusion in the National Register of Historic Places (NR)</a:t>
            </a:r>
          </a:p>
          <a:p>
            <a:pPr>
              <a:spcBef>
                <a:spcPts val="0"/>
              </a:spcBef>
              <a:buClr>
                <a:srgbClr val="3333CC"/>
              </a:buClr>
              <a:buNone/>
            </a:pPr>
            <a:endParaRPr lang="en-US" b="1" dirty="0" smtClean="0"/>
          </a:p>
          <a:p>
            <a:pPr>
              <a:spcBef>
                <a:spcPts val="0"/>
              </a:spcBef>
            </a:pPr>
            <a:endParaRPr lang="en-US" b="1" dirty="0" smtClean="0"/>
          </a:p>
        </p:txBody>
      </p:sp>
      <p:pic>
        <p:nvPicPr>
          <p:cNvPr id="5" name="Picture 10"/>
          <p:cNvPicPr>
            <a:picLocks noChangeAspect="1" noChangeArrowheads="1"/>
          </p:cNvPicPr>
          <p:nvPr/>
        </p:nvPicPr>
        <p:blipFill>
          <a:blip r:embed="rId3" cstate="print"/>
          <a:srcRect/>
          <a:stretch>
            <a:fillRect/>
          </a:stretch>
        </p:blipFill>
        <p:spPr bwMode="auto">
          <a:xfrm>
            <a:off x="1032832" y="3429000"/>
            <a:ext cx="3234368" cy="2158610"/>
          </a:xfrm>
          <a:prstGeom prst="rect">
            <a:avLst/>
          </a:prstGeom>
          <a:noFill/>
          <a:ln w="12700">
            <a:solidFill>
              <a:schemeClr val="tx1"/>
            </a:solidFill>
            <a:miter lim="800000"/>
            <a:headEnd/>
            <a:tailEnd/>
          </a:ln>
        </p:spPr>
      </p:pic>
      <p:pic>
        <p:nvPicPr>
          <p:cNvPr id="7" name="Picture 9" descr="C:\Documents and Settings\akumar\dotwise2\pw_work\d0414231\DSCN4392.JPG"/>
          <p:cNvPicPr>
            <a:picLocks noChangeAspect="1" noChangeArrowheads="1"/>
          </p:cNvPicPr>
          <p:nvPr/>
        </p:nvPicPr>
        <p:blipFill>
          <a:blip r:embed="rId4" cstate="print"/>
          <a:srcRect/>
          <a:stretch>
            <a:fillRect/>
          </a:stretch>
        </p:blipFill>
        <p:spPr bwMode="auto">
          <a:xfrm>
            <a:off x="4876800" y="3429000"/>
            <a:ext cx="3081784" cy="2135153"/>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FINALtesttemplate4-13-10</Template>
  <TotalTime>41524</TotalTime>
  <Words>1494</Words>
  <Application>Microsoft Office PowerPoint</Application>
  <PresentationFormat>On-screen Show (4:3)</PresentationFormat>
  <Paragraphs>284</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FINALtesttemplate4-13-10</vt:lpstr>
      <vt:lpstr>Slide 1</vt:lpstr>
      <vt:lpstr>Agenda</vt:lpstr>
      <vt:lpstr>Why a Public Hearing?</vt:lpstr>
      <vt:lpstr>Environmental Document</vt:lpstr>
      <vt:lpstr>How Can You Participate?</vt:lpstr>
      <vt:lpstr>How Will Comments be Addressed?</vt:lpstr>
      <vt:lpstr>Environmental Studies</vt:lpstr>
      <vt:lpstr>S.R. 5 over the Eel River</vt:lpstr>
      <vt:lpstr>National Register Eligibility</vt:lpstr>
      <vt:lpstr>National Register Eligibility</vt:lpstr>
      <vt:lpstr>Historic Bridge Inventory</vt:lpstr>
      <vt:lpstr>Select Bridges</vt:lpstr>
      <vt:lpstr>Select Bridges</vt:lpstr>
      <vt:lpstr>Rehabilitation Highlights</vt:lpstr>
      <vt:lpstr>Continued Highlights </vt:lpstr>
      <vt:lpstr>Project Impacts </vt:lpstr>
      <vt:lpstr>Final Steps?</vt:lpstr>
      <vt:lpstr>Proposed Project Area</vt:lpstr>
      <vt:lpstr>Purpose and Need</vt:lpstr>
      <vt:lpstr>Deficiency of Existing Bridge</vt:lpstr>
      <vt:lpstr>Deficiency of Existing Bridge</vt:lpstr>
      <vt:lpstr>Proposed Improvements</vt:lpstr>
      <vt:lpstr>Proposed Improvements</vt:lpstr>
      <vt:lpstr>Proposed Improvements</vt:lpstr>
      <vt:lpstr>Proposed Improvements</vt:lpstr>
      <vt:lpstr>Proposed Improvements </vt:lpstr>
      <vt:lpstr>Maintenance of Traffic (MOT)</vt:lpstr>
      <vt:lpstr>Maintenance of Traffic (MOT)</vt:lpstr>
      <vt:lpstr>Public Comment Session</vt:lpstr>
      <vt:lpstr>Public Comments</vt:lpstr>
      <vt:lpstr>Project Schedule</vt:lpstr>
      <vt:lpstr>Thank You</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lmcgrannahan</dc:creator>
  <cp:lastModifiedBy>nwatts</cp:lastModifiedBy>
  <cp:revision>3498</cp:revision>
  <dcterms:created xsi:type="dcterms:W3CDTF">2010-04-15T13:29:07Z</dcterms:created>
  <dcterms:modified xsi:type="dcterms:W3CDTF">2015-05-06T15:57:15Z</dcterms:modified>
</cp:coreProperties>
</file>