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85" r:id="rId5"/>
    <p:sldMasterId id="2147483687" r:id="rId6"/>
  </p:sldMasterIdLst>
  <p:notesMasterIdLst>
    <p:notesMasterId r:id="rId30"/>
  </p:notesMasterIdLst>
  <p:handoutMasterIdLst>
    <p:handoutMasterId r:id="rId31"/>
  </p:handoutMasterIdLst>
  <p:sldIdLst>
    <p:sldId id="257" r:id="rId7"/>
    <p:sldId id="258" r:id="rId8"/>
    <p:sldId id="259" r:id="rId9"/>
    <p:sldId id="281" r:id="rId10"/>
    <p:sldId id="274" r:id="rId11"/>
    <p:sldId id="275" r:id="rId12"/>
    <p:sldId id="268" r:id="rId13"/>
    <p:sldId id="270" r:id="rId14"/>
    <p:sldId id="261" r:id="rId15"/>
    <p:sldId id="276" r:id="rId16"/>
    <p:sldId id="271" r:id="rId17"/>
    <p:sldId id="263" r:id="rId18"/>
    <p:sldId id="265" r:id="rId19"/>
    <p:sldId id="260" r:id="rId20"/>
    <p:sldId id="267" r:id="rId21"/>
    <p:sldId id="264" r:id="rId22"/>
    <p:sldId id="277" r:id="rId23"/>
    <p:sldId id="273" r:id="rId24"/>
    <p:sldId id="279" r:id="rId25"/>
    <p:sldId id="280" r:id="rId26"/>
    <p:sldId id="272" r:id="rId27"/>
    <p:sldId id="262" r:id="rId28"/>
    <p:sldId id="269" r:id="rId2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FFFFFF"/>
    <a:srgbClr val="FDEE20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84353" autoAdjust="0"/>
  </p:normalViewPr>
  <p:slideViewPr>
    <p:cSldViewPr>
      <p:cViewPr varScale="1">
        <p:scale>
          <a:sx n="74" d="100"/>
          <a:sy n="74" d="100"/>
        </p:scale>
        <p:origin x="28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71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9AB9836-D45A-4515-95B8-3476BB0F565B}" type="datetimeFigureOut">
              <a:rPr lang="en-US"/>
              <a:pPr>
                <a:defRPr/>
              </a:pPr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014B20B4-C581-4ED5-A940-517DDF097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52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9A449696-5772-4345-BD1F-0F95725FA9C7}" type="datetimeFigureOut">
              <a:rPr lang="en-US"/>
              <a:pPr>
                <a:defRPr/>
              </a:pPr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5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6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914400"/>
            <a:ext cx="58674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253798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71459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28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 dirty="0"/>
              <a:t>Presentation title (Calibri Light 44 Bold)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(Calibri Light 32)</a:t>
            </a:r>
          </a:p>
          <a:p>
            <a:r>
              <a:rPr lang="en-US" dirty="0"/>
              <a:t>Presenter title, INDOT (Calibri Light 32)</a:t>
            </a:r>
          </a:p>
          <a:p>
            <a:r>
              <a:rPr lang="en-US" dirty="0"/>
              <a:t>Presentation date (Calibri Light 28)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11887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1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1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5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0" y="1123950"/>
            <a:ext cx="9829800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dot/div/contracts/design/dmform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in.gov/dot/div/contracts/design/dmform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indot/engineering/pavement-design/" TargetMode="External"/><Relationship Id="rId2" Type="http://schemas.openxmlformats.org/officeDocument/2006/relationships/hyperlink" Target="https://www.in.gov/dot/div/contracts/design/IDM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INDOT Pavement Design Requests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10/27/2025</a:t>
            </a:r>
          </a:p>
        </p:txBody>
      </p:sp>
    </p:spTree>
    <p:extLst>
      <p:ext uri="{BB962C8B-B14F-4D97-AF65-F5344CB8AC3E}">
        <p14:creationId xmlns:p14="http://schemas.microsoft.com/office/powerpoint/2010/main" val="331447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5C4A0-639E-F2A7-44A3-8BD5DF817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F980CB-46C0-C348-0BCE-439C739C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4C35F-EF4E-0D46-1EEA-AA3726ED2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679" y="996854"/>
            <a:ext cx="5858321" cy="53424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606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5600A-C8FF-DDF1-F180-0A5093496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33FBFF-3E36-4AC4-7F78-442E80110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Design Timeframe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13F38B-AD43-7CEE-81C5-358750F2E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96" r="3470"/>
          <a:stretch/>
        </p:blipFill>
        <p:spPr>
          <a:xfrm>
            <a:off x="186612" y="990600"/>
            <a:ext cx="6047997" cy="5257800"/>
          </a:xfrm>
          <a:ln>
            <a:solidFill>
              <a:schemeClr val="accent1"/>
            </a:solidFill>
          </a:ln>
        </p:spPr>
      </p:pic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46D4C490-258B-600D-978C-14AB51954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92154"/>
            <a:ext cx="5470447" cy="38846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6069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8E2EA-4162-274E-38FD-A83ECAA50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CE208F-1E5A-30FE-C460-D68B8F9B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Design Information Data Matrix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502B3E4-D99E-3868-7E55-9576D5AB0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560" y="914400"/>
            <a:ext cx="8244879" cy="5257800"/>
          </a:xfrm>
        </p:spPr>
      </p:pic>
    </p:spTree>
    <p:extLst>
      <p:ext uri="{BB962C8B-B14F-4D97-AF65-F5344CB8AC3E}">
        <p14:creationId xmlns:p14="http://schemas.microsoft.com/office/powerpoint/2010/main" val="1865712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E779D-8CFF-633E-CA23-C2E71E0A1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45B288-B2BF-0AC7-1A81-C682E389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Design Information Data Matrix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834005A-76E4-C380-7C9D-24742E030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755" y="914400"/>
            <a:ext cx="8090490" cy="5257800"/>
          </a:xfrm>
        </p:spPr>
      </p:pic>
    </p:spTree>
    <p:extLst>
      <p:ext uri="{BB962C8B-B14F-4D97-AF65-F5344CB8AC3E}">
        <p14:creationId xmlns:p14="http://schemas.microsoft.com/office/powerpoint/2010/main" val="292473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63EB3-FD53-AAA6-BBB0-8A5DD8D12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0489F4-C2C3-6D40-2FEA-28AA96AF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Pavement Design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77C1DE6-E9C3-0BAD-F99C-CCCA29238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731" y="1590402"/>
            <a:ext cx="8154538" cy="390579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281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B508C-1D73-60F3-1BDA-7D0023ED5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2CBA11-7374-9497-3A00-F3BFB019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Pavement Sections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79A165D-7828-1E5D-D2C2-1F0A9577E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90600"/>
            <a:ext cx="5029200" cy="5580836"/>
          </a:xfrm>
          <a:ln>
            <a:solidFill>
              <a:schemeClr val="accent1"/>
            </a:solidFill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2346436-003D-A1CF-B233-3DA125E51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514" y="4327226"/>
            <a:ext cx="4953000" cy="22722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2212EE-11BB-590B-8062-A53F13153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514" y="987053"/>
            <a:ext cx="4734586" cy="31913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4294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82D77-FF65-F88D-5FDD-29F1C6A24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A1B260-0242-3E70-6388-B541E3C2A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Pavement Designs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714A87-B947-CF4E-8882-A9657A4CD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539" y="914400"/>
            <a:ext cx="8534922" cy="5257800"/>
          </a:xfrm>
        </p:spPr>
      </p:pic>
    </p:spTree>
    <p:extLst>
      <p:ext uri="{BB962C8B-B14F-4D97-AF65-F5344CB8AC3E}">
        <p14:creationId xmlns:p14="http://schemas.microsoft.com/office/powerpoint/2010/main" val="3977434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1423F-9330-F65B-C71B-C5FE97074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8D78A4-8F84-19E2-1DCE-A707A93A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Pavement Designs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661A98-487D-D351-11C8-129D063F6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209" y="914400"/>
            <a:ext cx="8353581" cy="5257800"/>
          </a:xfrm>
        </p:spPr>
      </p:pic>
    </p:spTree>
    <p:extLst>
      <p:ext uri="{BB962C8B-B14F-4D97-AF65-F5344CB8AC3E}">
        <p14:creationId xmlns:p14="http://schemas.microsoft.com/office/powerpoint/2010/main" val="218075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42451-8612-DE33-2CC2-E55800857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2FF7301-EECD-31C2-57B0-045EED34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Design Request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90AE6DD-84F5-8F10-6C4A-CD132EC26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9979"/>
            <a:ext cx="4114799" cy="5215621"/>
          </a:xfrm>
          <a:ln>
            <a:solidFill>
              <a:schemeClr val="accent1"/>
            </a:solidFill>
          </a:ln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2C2F9F8-F271-4CD2-C665-D9E1DA83DD63}"/>
              </a:ext>
            </a:extLst>
          </p:cNvPr>
          <p:cNvSpPr txBox="1">
            <a:spLocks/>
          </p:cNvSpPr>
          <p:nvPr/>
        </p:nvSpPr>
        <p:spPr>
          <a:xfrm>
            <a:off x="152400" y="914400"/>
            <a:ext cx="11887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hlinkClick r:id="rId3"/>
              </a:rPr>
              <a:t>https://www.in.gov/dot/div/contracts/design/dmforms/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6FEED0-4794-2B91-692E-126DDE8211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85" r="18113"/>
          <a:stretch/>
        </p:blipFill>
        <p:spPr>
          <a:xfrm>
            <a:off x="4648199" y="1411857"/>
            <a:ext cx="6989331" cy="17885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59727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7CC9F-3B69-4298-58EE-0D1A2DB44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768668-87F0-D81E-B607-920CAC49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Design Request – INDOT Project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3928AD-C581-6068-C623-D8AE7DFC1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536" y="914400"/>
            <a:ext cx="9008927" cy="57259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244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14400"/>
            <a:ext cx="11811000" cy="5257800"/>
          </a:xfrm>
        </p:spPr>
        <p:txBody>
          <a:bodyPr>
            <a:normAutofit/>
          </a:bodyPr>
          <a:lstStyle/>
          <a:p>
            <a:r>
              <a:rPr lang="en-US" dirty="0"/>
              <a:t>When is a Pavement Design Needed?</a:t>
            </a:r>
          </a:p>
          <a:p>
            <a:r>
              <a:rPr lang="en-US" dirty="0"/>
              <a:t>Pavement Design Process</a:t>
            </a:r>
          </a:p>
          <a:p>
            <a:r>
              <a:rPr lang="en-US" dirty="0"/>
              <a:t>Responsibilities</a:t>
            </a:r>
          </a:p>
          <a:p>
            <a:r>
              <a:rPr lang="en-US" dirty="0"/>
              <a:t>Timeframe</a:t>
            </a:r>
          </a:p>
          <a:p>
            <a:r>
              <a:rPr lang="en-US" dirty="0"/>
              <a:t>Data Matrix</a:t>
            </a:r>
          </a:p>
          <a:p>
            <a:r>
              <a:rPr lang="en-US" dirty="0"/>
              <a:t>Standard Pavement Sections</a:t>
            </a:r>
          </a:p>
          <a:p>
            <a:r>
              <a:rPr lang="en-US" dirty="0"/>
              <a:t>Pavement Design Request Forms</a:t>
            </a:r>
          </a:p>
          <a:p>
            <a:r>
              <a:rPr lang="en-US" dirty="0"/>
              <a:t>Geotechnical Request Form</a:t>
            </a:r>
          </a:p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534782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5EF04-D30D-3A4D-C65D-C87C16958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6983A7-B087-D5B6-5132-3D3C519D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Design Request – Shoulders for MOT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9F5DC-F768-57F5-B3F7-9A06DCFC3E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375"/>
          <a:stretch/>
        </p:blipFill>
        <p:spPr>
          <a:xfrm>
            <a:off x="3543108" y="990600"/>
            <a:ext cx="5105783" cy="57308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1438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E90F7-6280-A313-C3E9-35971ED1E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FC9876-ADA1-77F9-8462-18C01EB8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Geotechnical Request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0D9BA-CA0E-D62E-1E77-1B18B7134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https://www.in.gov/dot/div/contracts/design/dmforms/</a:t>
            </a:r>
            <a:endParaRPr lang="en-US" dirty="0"/>
          </a:p>
          <a:p>
            <a:pPr lvl="1"/>
            <a:r>
              <a:rPr lang="en-US" dirty="0"/>
              <a:t>Doc 107-01-01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6E74FE-580C-0117-01C9-A9893B8D0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447800"/>
            <a:ext cx="3809999" cy="49377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D0D361-793B-9E06-7B06-8BF1F5E842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116" t="35104" b="5311"/>
          <a:stretch/>
        </p:blipFill>
        <p:spPr>
          <a:xfrm>
            <a:off x="381000" y="1981200"/>
            <a:ext cx="6789420" cy="1676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5751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E00BE-B6F4-0916-BD38-993282DCC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4C5FA2-1923-E325-AD3D-D17CF566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28A205-0FBB-B679-52D8-A5D7EE88B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Indiana Design Manual</a:t>
            </a:r>
          </a:p>
          <a:p>
            <a:pPr lvl="1"/>
            <a:r>
              <a:rPr lang="en-US" dirty="0"/>
              <a:t>IDM Chapter 601 – Pavement Design Process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https://www.in.gov/dot/div/contracts/design/IDM.htm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INDOT Pavement Design webpage</a:t>
            </a:r>
          </a:p>
          <a:p>
            <a:pPr lvl="1"/>
            <a:r>
              <a:rPr lang="en-US" dirty="0">
                <a:hlinkClick r:id="rId3"/>
              </a:rPr>
              <a:t>https://www.in.gov/indot/engineering/pavement-design/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AF3CBC-4203-784F-13A6-5442B13C1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990599"/>
            <a:ext cx="359744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54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21A54-BDCE-D740-F308-BDC48951D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65973D-6E1E-6B81-06E6-BADBD13D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23AE4-FEEF-C7AC-873F-5F8B128F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INDOT Central Office Pavement Design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17EF1-D26A-F585-8631-AEAAC05F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86602"/>
            <a:ext cx="8730360" cy="46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3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7A3C9-7DA9-6085-9C65-7C01A2C6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BC10EDD-57AE-6313-8315-28E98BB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 Pavement Design Needed?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0B26EE-D4AB-8019-E784-263000A3D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Pavement Design Process Flowchart</a:t>
            </a:r>
          </a:p>
          <a:p>
            <a:pPr lvl="1"/>
            <a:r>
              <a:rPr lang="en-US" dirty="0"/>
              <a:t>IDM Figure 601-5A or IDM Figure 601-5B</a:t>
            </a:r>
          </a:p>
          <a:p>
            <a:r>
              <a:rPr lang="en-US" dirty="0"/>
              <a:t>Review the Project’s Work Type, Scope, and anticipated MOT.</a:t>
            </a:r>
          </a:p>
          <a:p>
            <a:r>
              <a:rPr lang="en-US" dirty="0"/>
              <a:t>Projects that require a pavement design:</a:t>
            </a:r>
          </a:p>
          <a:p>
            <a:pPr lvl="1"/>
            <a:r>
              <a:rPr lang="en-US" dirty="0"/>
              <a:t>All roadway paving projects</a:t>
            </a:r>
          </a:p>
          <a:p>
            <a:pPr lvl="1"/>
            <a:r>
              <a:rPr lang="en-US" dirty="0"/>
              <a:t>Any non-roadway project with paving items*</a:t>
            </a:r>
          </a:p>
          <a:p>
            <a:pPr lvl="1"/>
            <a:r>
              <a:rPr lang="en-US" dirty="0"/>
              <a:t>Any project anticipated to use shoulders for MOT**</a:t>
            </a:r>
          </a:p>
          <a:p>
            <a:r>
              <a:rPr lang="en-US" dirty="0"/>
              <a:t>Projects that do not require a pavement design:</a:t>
            </a:r>
          </a:p>
          <a:p>
            <a:pPr lvl="1"/>
            <a:r>
              <a:rPr lang="en-US" dirty="0"/>
              <a:t>A project with no pavement pay items.</a:t>
            </a:r>
          </a:p>
          <a:p>
            <a:pPr lvl="1"/>
            <a:r>
              <a:rPr lang="en-US" dirty="0"/>
              <a:t>*A non-roadway project with paving items that meets Figure 601-5C criteria.</a:t>
            </a:r>
          </a:p>
          <a:p>
            <a:pPr lvl="1"/>
            <a:r>
              <a:rPr lang="en-US" dirty="0"/>
              <a:t>**A project anticipated to use shoulders for MOT that meets Figure 601-5C criteria.</a:t>
            </a:r>
          </a:p>
        </p:txBody>
      </p:sp>
    </p:spTree>
    <p:extLst>
      <p:ext uri="{BB962C8B-B14F-4D97-AF65-F5344CB8AC3E}">
        <p14:creationId xmlns:p14="http://schemas.microsoft.com/office/powerpoint/2010/main" val="144651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0908-48F0-0206-6217-4B7B91219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AAE644-CD0C-3365-DA27-784C9B01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 Pavement Design Request Needed?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4747C9-6E5D-F59D-507B-322D3B27A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projects that require a pavement design will need a pavement design request, except:</a:t>
            </a:r>
          </a:p>
          <a:p>
            <a:pPr lvl="1"/>
            <a:r>
              <a:rPr lang="en-US" dirty="0"/>
              <a:t>A consultant designed project that include the pavement design task in their scope of services.</a:t>
            </a:r>
          </a:p>
          <a:p>
            <a:pPr lvl="1"/>
            <a:r>
              <a:rPr lang="en-US" dirty="0"/>
              <a:t>A non-roadway project that meets Figure 601-5C criteria.</a:t>
            </a:r>
          </a:p>
          <a:p>
            <a:pPr lvl="1"/>
            <a:r>
              <a:rPr lang="en-US" dirty="0"/>
              <a:t>A project anticipated to use shoulders for MOT that meets Figure 601-5C criteria.</a:t>
            </a:r>
          </a:p>
        </p:txBody>
      </p:sp>
    </p:spTree>
    <p:extLst>
      <p:ext uri="{BB962C8B-B14F-4D97-AF65-F5344CB8AC3E}">
        <p14:creationId xmlns:p14="http://schemas.microsoft.com/office/powerpoint/2010/main" val="422165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11198-2EA5-154A-4723-A16F581C4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B4CE228-753F-F0DC-6343-F9E97BC8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Design Process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46C858F-1F80-8940-EEF6-DE599E8B5436}"/>
              </a:ext>
            </a:extLst>
          </p:cNvPr>
          <p:cNvSpPr txBox="1">
            <a:spLocks/>
          </p:cNvSpPr>
          <p:nvPr/>
        </p:nvSpPr>
        <p:spPr>
          <a:xfrm>
            <a:off x="152400" y="914400"/>
            <a:ext cx="11887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INDOT Design Manual Chapter 601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B76C7177-8725-E371-4B55-6F1A7545B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05000"/>
            <a:ext cx="7467600" cy="277368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667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82F80-5F28-E5A5-7CD2-2B6377B72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87E17E-EF29-F26A-B45A-C068ABB3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Design Process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4AD641B-BE0C-7349-D211-AB1771B03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06739"/>
            <a:ext cx="8305800" cy="4441660"/>
          </a:xfrm>
          <a:ln>
            <a:solidFill>
              <a:schemeClr val="accent1"/>
            </a:solidFill>
          </a:ln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DD7A0F85-CFDA-F4F3-A182-0B4ABAE207D0}"/>
              </a:ext>
            </a:extLst>
          </p:cNvPr>
          <p:cNvSpPr txBox="1">
            <a:spLocks/>
          </p:cNvSpPr>
          <p:nvPr/>
        </p:nvSpPr>
        <p:spPr>
          <a:xfrm>
            <a:off x="152400" y="914400"/>
            <a:ext cx="11887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INDOT Design Manual Chapter 601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IDM Figure 601-5A or IDM Figure 601-5B</a:t>
            </a:r>
          </a:p>
        </p:txBody>
      </p:sp>
    </p:spTree>
    <p:extLst>
      <p:ext uri="{BB962C8B-B14F-4D97-AF65-F5344CB8AC3E}">
        <p14:creationId xmlns:p14="http://schemas.microsoft.com/office/powerpoint/2010/main" val="190841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398C2-1487-8609-138F-8970B08F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4AD8ED-A19D-BC8A-6257-18A6403CC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33156"/>
            <a:ext cx="8534400" cy="532440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77A81E9-5E3D-AB73-6AAF-64397F2E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Design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9AF3E-273E-B22A-2A0E-3FEE38CB4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IDM Figure 601-5A</a:t>
            </a:r>
          </a:p>
        </p:txBody>
      </p:sp>
    </p:spTree>
    <p:extLst>
      <p:ext uri="{BB962C8B-B14F-4D97-AF65-F5344CB8AC3E}">
        <p14:creationId xmlns:p14="http://schemas.microsoft.com/office/powerpoint/2010/main" val="312046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B296D-6D85-7059-EEBC-B9799E629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91FE07-FAE3-4AA4-25A0-156D8914C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09600"/>
            <a:ext cx="9581072" cy="61924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F26823E-0389-DC79-3AEF-F27D13CB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Design Process – LPA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0C0BE-E0C1-B886-7A9E-7997FC5BE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11506200" cy="5257800"/>
          </a:xfrm>
        </p:spPr>
        <p:txBody>
          <a:bodyPr/>
          <a:lstStyle/>
          <a:p>
            <a:r>
              <a:rPr lang="en-US" dirty="0"/>
              <a:t>IDM Figure 601-5B</a:t>
            </a:r>
          </a:p>
        </p:txBody>
      </p:sp>
    </p:spTree>
    <p:extLst>
      <p:ext uri="{BB962C8B-B14F-4D97-AF65-F5344CB8AC3E}">
        <p14:creationId xmlns:p14="http://schemas.microsoft.com/office/powerpoint/2010/main" val="333530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74C38-2AD0-2EB6-E197-6789FA910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73B7AE-3EA8-25D6-F7DF-D26F8CC3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48B993-6308-F3B1-4F92-571045D9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11887200" cy="579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Responsibilities, Project Manager:</a:t>
            </a:r>
          </a:p>
          <a:p>
            <a:pPr lvl="1"/>
            <a:r>
              <a:rPr lang="en-US" dirty="0"/>
              <a:t>Knowledge of project work type and scope.</a:t>
            </a:r>
          </a:p>
          <a:p>
            <a:pPr lvl="1"/>
            <a:r>
              <a:rPr lang="en-US" dirty="0"/>
              <a:t>Understanding if project will require a pavement design request.</a:t>
            </a:r>
          </a:p>
          <a:p>
            <a:pPr lvl="1"/>
            <a:r>
              <a:rPr lang="en-US" dirty="0"/>
              <a:t>Determine if pavement </a:t>
            </a:r>
            <a:r>
              <a:rPr lang="en-US"/>
              <a:t>design is </a:t>
            </a:r>
            <a:r>
              <a:rPr lang="en-US" dirty="0"/>
              <a:t>included in the design consultant’s scope of services or will need to be performed in-house or assigned to pavement design on-call consultant.</a:t>
            </a:r>
          </a:p>
          <a:p>
            <a:pPr lvl="1"/>
            <a:r>
              <a:rPr lang="en-US" dirty="0"/>
              <a:t>Determine if geotechnical report, including pavement parameters, is included in design consultant’s scope of services or will need to be performed in-house or assigned to geotechnical on-call consultant.</a:t>
            </a:r>
          </a:p>
          <a:p>
            <a:pPr lvl="1"/>
            <a:r>
              <a:rPr lang="en-US" dirty="0"/>
              <a:t>Understanding of the request form and documentation needed.</a:t>
            </a:r>
          </a:p>
          <a:p>
            <a:pPr lvl="1"/>
            <a:r>
              <a:rPr lang="en-US" dirty="0"/>
              <a:t>Ensure the project designer submits the pavement design request in a timely manner, to keep project on schedule.</a:t>
            </a:r>
          </a:p>
          <a:p>
            <a:pPr lvl="1"/>
            <a:r>
              <a:rPr lang="en-US" dirty="0"/>
              <a:t>Ensure any supporting information needed to complete pavement design is collected in a timely manner, to keep project on schedule.</a:t>
            </a:r>
          </a:p>
          <a:p>
            <a:pPr lvl="2"/>
            <a:r>
              <a:rPr lang="en-US" dirty="0"/>
              <a:t>Pavement Core Report</a:t>
            </a:r>
          </a:p>
          <a:p>
            <a:pPr lvl="2"/>
            <a:r>
              <a:rPr lang="en-US" dirty="0"/>
              <a:t>FWD</a:t>
            </a:r>
          </a:p>
          <a:p>
            <a:pPr lvl="2"/>
            <a:r>
              <a:rPr lang="en-US" dirty="0"/>
              <a:t>Traffic Forecast</a:t>
            </a:r>
          </a:p>
        </p:txBody>
      </p:sp>
    </p:spTree>
    <p:extLst>
      <p:ext uri="{BB962C8B-B14F-4D97-AF65-F5344CB8AC3E}">
        <p14:creationId xmlns:p14="http://schemas.microsoft.com/office/powerpoint/2010/main" val="3139867461"/>
      </p:ext>
    </p:extLst>
  </p:cSld>
  <p:clrMapOvr>
    <a:masterClrMapping/>
  </p:clrMapOvr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6A5358-9A5D-471C-8B5A-5C5D68800E9A}" vid="{285F0A5E-A994-4466-9DB0-4E9BD65A07AD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6A5358-9A5D-471C-8B5A-5C5D68800E9A}" vid="{434465FB-5707-45A0-A94F-66AADB771938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6A5358-9A5D-471C-8B5A-5C5D68800E9A}" vid="{FEAF09B0-E6EE-401A-B531-7140F9B884E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984c58-bf28-476c-867d-1e8b1ede739d" xsi:nil="true"/>
    <lcf76f155ced4ddcb4097134ff3c332f xmlns="3cc0541f-1247-4d45-8ce1-8224fd0566f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612CBFCD29024E819FD045922278B2" ma:contentTypeVersion="12" ma:contentTypeDescription="Create a new document." ma:contentTypeScope="" ma:versionID="1e8f8f8064c75123cde2c837fb5baa54">
  <xsd:schema xmlns:xsd="http://www.w3.org/2001/XMLSchema" xmlns:xs="http://www.w3.org/2001/XMLSchema" xmlns:p="http://schemas.microsoft.com/office/2006/metadata/properties" xmlns:ns2="3cc0541f-1247-4d45-8ce1-8224fd0566f6" xmlns:ns3="12984c58-bf28-476c-867d-1e8b1ede739d" targetNamespace="http://schemas.microsoft.com/office/2006/metadata/properties" ma:root="true" ma:fieldsID="6ef283178e70eeebf85d05ea324c8894" ns2:_="" ns3:_="">
    <xsd:import namespace="3cc0541f-1247-4d45-8ce1-8224fd0566f6"/>
    <xsd:import namespace="12984c58-bf28-476c-867d-1e8b1ede7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0541f-1247-4d45-8ce1-8224fd056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2675d46-00a0-495e-b90c-e7abf5d36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84c58-bf28-476c-867d-1e8b1ede73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80a5eb4-4434-46dd-8924-2b804ef491c7}" ma:internalName="TaxCatchAll" ma:showField="CatchAllData" ma:web="12984c58-bf28-476c-867d-1e8b1ede7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2C4AC6-5B11-47E5-B934-3C8617943E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F02EF8-857D-4AC9-A177-2AF336F7F1A1}">
  <ds:schemaRefs>
    <ds:schemaRef ds:uri="http://schemas.microsoft.com/office/2006/metadata/properties"/>
    <ds:schemaRef ds:uri="http://schemas.microsoft.com/office/infopath/2007/PartnerControls"/>
    <ds:schemaRef ds:uri="dc9c2c80-8d8a-455f-8aef-1aeb4cfdf8ff"/>
    <ds:schemaRef ds:uri="a00171ac-d508-439b-b0ef-9257df99897a"/>
    <ds:schemaRef ds:uri="12984c58-bf28-476c-867d-1e8b1ede739d"/>
    <ds:schemaRef ds:uri="3cc0541f-1247-4d45-8ce1-8224fd0566f6"/>
  </ds:schemaRefs>
</ds:datastoreItem>
</file>

<file path=customXml/itemProps3.xml><?xml version="1.0" encoding="utf-8"?>
<ds:datastoreItem xmlns:ds="http://schemas.openxmlformats.org/officeDocument/2006/customXml" ds:itemID="{F068C07A-2AE2-472F-9289-7A22CFFA10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c0541f-1247-4d45-8ce1-8224fd0566f6"/>
    <ds:schemaRef ds:uri="12984c58-bf28-476c-867d-1e8b1ede73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285</TotalTime>
  <Words>513</Words>
  <Application>Microsoft Office PowerPoint</Application>
  <PresentationFormat>Widescreen</PresentationFormat>
  <Paragraphs>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INDOT Theme</vt:lpstr>
      <vt:lpstr>1_Title Slide</vt:lpstr>
      <vt:lpstr>2_Blank Slide</vt:lpstr>
      <vt:lpstr>INDOT Pavement Design Requests</vt:lpstr>
      <vt:lpstr>Presentation Overview</vt:lpstr>
      <vt:lpstr>When is a Pavement Design Needed?</vt:lpstr>
      <vt:lpstr>When is a Pavement Design Request Needed?</vt:lpstr>
      <vt:lpstr>Pavement Design Process</vt:lpstr>
      <vt:lpstr>Pavement Design Process</vt:lpstr>
      <vt:lpstr>Pavement Design Process</vt:lpstr>
      <vt:lpstr>Pavement Design Process – LPA Projects</vt:lpstr>
      <vt:lpstr>Responsibilities</vt:lpstr>
      <vt:lpstr>Responsibilities</vt:lpstr>
      <vt:lpstr>Pavement Design Timeframe</vt:lpstr>
      <vt:lpstr>Pavement Design Information Data Matrix</vt:lpstr>
      <vt:lpstr>Pavement Design Information Data Matrix</vt:lpstr>
      <vt:lpstr>Final Pavement Design</vt:lpstr>
      <vt:lpstr>Standard Pavement Sections</vt:lpstr>
      <vt:lpstr>Standard Pavement Designs</vt:lpstr>
      <vt:lpstr>Standard Pavement Designs</vt:lpstr>
      <vt:lpstr>Pavement Design Request</vt:lpstr>
      <vt:lpstr>Pavement Design Request – INDOT Project</vt:lpstr>
      <vt:lpstr>Pavement Design Request – Shoulders for MOT</vt:lpstr>
      <vt:lpstr>Geotechnical Request</vt:lpstr>
      <vt:lpstr>Resources</vt:lpstr>
      <vt:lpstr>Resources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Pinkstaff, Katrina</dc:creator>
  <cp:lastModifiedBy>Jones, Anthony W</cp:lastModifiedBy>
  <cp:revision>2</cp:revision>
  <dcterms:created xsi:type="dcterms:W3CDTF">2025-04-23T17:09:18Z</dcterms:created>
  <dcterms:modified xsi:type="dcterms:W3CDTF">2026-01-16T19:26:12Z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0x0101005F612CBFCD29024E819FD045922278B2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