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4"/>
    <p:sldMasterId id="2147483685" r:id="rId5"/>
    <p:sldMasterId id="2147483687" r:id="rId6"/>
  </p:sldMasterIdLst>
  <p:notesMasterIdLst>
    <p:notesMasterId r:id="rId40"/>
  </p:notesMasterIdLst>
  <p:handoutMasterIdLst>
    <p:handoutMasterId r:id="rId41"/>
  </p:handoutMasterIdLst>
  <p:sldIdLst>
    <p:sldId id="257" r:id="rId7"/>
    <p:sldId id="270" r:id="rId8"/>
    <p:sldId id="300" r:id="rId9"/>
    <p:sldId id="315" r:id="rId10"/>
    <p:sldId id="274" r:id="rId11"/>
    <p:sldId id="334" r:id="rId12"/>
    <p:sldId id="316" r:id="rId13"/>
    <p:sldId id="325" r:id="rId14"/>
    <p:sldId id="326" r:id="rId15"/>
    <p:sldId id="333" r:id="rId16"/>
    <p:sldId id="275" r:id="rId17"/>
    <p:sldId id="335" r:id="rId18"/>
    <p:sldId id="311" r:id="rId19"/>
    <p:sldId id="310" r:id="rId20"/>
    <p:sldId id="341" r:id="rId21"/>
    <p:sldId id="337" r:id="rId22"/>
    <p:sldId id="338" r:id="rId23"/>
    <p:sldId id="328" r:id="rId24"/>
    <p:sldId id="327" r:id="rId25"/>
    <p:sldId id="339" r:id="rId26"/>
    <p:sldId id="340" r:id="rId27"/>
    <p:sldId id="323" r:id="rId28"/>
    <p:sldId id="324" r:id="rId29"/>
    <p:sldId id="317" r:id="rId30"/>
    <p:sldId id="319" r:id="rId31"/>
    <p:sldId id="331" r:id="rId32"/>
    <p:sldId id="318" r:id="rId33"/>
    <p:sldId id="320" r:id="rId34"/>
    <p:sldId id="321" r:id="rId35"/>
    <p:sldId id="330" r:id="rId36"/>
    <p:sldId id="322" r:id="rId37"/>
    <p:sldId id="329" r:id="rId38"/>
    <p:sldId id="268" r:id="rId3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521415D9-36F7-43E2-AB2F-B90AF26B5E84}">
      <p14:sectionLst xmlns:p14="http://schemas.microsoft.com/office/powerpoint/2010/main">
        <p14:section name="Default Section" id="{DA9EC83A-BF7A-4A10-B52A-0CD7B88850EB}">
          <p14:sldIdLst>
            <p14:sldId id="257"/>
            <p14:sldId id="270"/>
            <p14:sldId id="300"/>
            <p14:sldId id="315"/>
            <p14:sldId id="274"/>
            <p14:sldId id="334"/>
            <p14:sldId id="316"/>
            <p14:sldId id="325"/>
            <p14:sldId id="326"/>
            <p14:sldId id="333"/>
            <p14:sldId id="275"/>
            <p14:sldId id="335"/>
            <p14:sldId id="311"/>
            <p14:sldId id="310"/>
            <p14:sldId id="341"/>
            <p14:sldId id="337"/>
            <p14:sldId id="338"/>
            <p14:sldId id="328"/>
            <p14:sldId id="327"/>
            <p14:sldId id="339"/>
            <p14:sldId id="340"/>
            <p14:sldId id="323"/>
            <p14:sldId id="324"/>
            <p14:sldId id="317"/>
            <p14:sldId id="319"/>
            <p14:sldId id="331"/>
            <p14:sldId id="318"/>
            <p14:sldId id="320"/>
            <p14:sldId id="321"/>
            <p14:sldId id="330"/>
            <p14:sldId id="322"/>
            <p14:sldId id="329"/>
            <p14:sldId id="2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3333CC"/>
    <a:srgbClr val="FFFFFF"/>
    <a:srgbClr val="FDEE20"/>
    <a:srgbClr val="99CCFF"/>
    <a:srgbClr val="A3A3E0"/>
    <a:srgbClr val="6B6BD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1B97E-F444-4D09-91A9-43DB5526CDD2}" v="13" dt="2023-11-02T18:00:16.363"/>
    <p1510:client id="{1B333009-80F9-478A-977A-436E92DDD3D4}" v="8" dt="2023-11-03T20:08:34.316"/>
    <p1510:client id="{2951C703-707A-432F-BA33-23D42D4920B4}" v="299" dt="2023-11-13T13:46:01.659"/>
    <p1510:client id="{3B29DA1A-DA16-4725-8D88-3C1F24F5B5F1}" v="3" dt="2023-10-31T19:18:26.907"/>
    <p1510:client id="{44CB7614-EC72-44E9-B7C4-D0400200BE71}" v="605" dt="2023-11-03T12:48:03.955"/>
    <p1510:client id="{49085C6F-3741-470F-B252-FDE5A8AEB5D3}" v="837" dt="2023-11-09T17:48:40.747"/>
    <p1510:client id="{64F3D5C1-CCB7-4639-BCD1-6DE3E7821068}" v="56" dt="2023-11-03T15:19:29.632"/>
    <p1510:client id="{8FB7F4DB-3DEA-4D6C-BEA3-E404A96C981A}" v="174" dt="2023-11-09T18:14:24.632"/>
    <p1510:client id="{92B63CAB-BD38-4D34-AFA8-AC645CEC8A2A}" v="117" dt="2023-11-13T13:05:16.567"/>
    <p1510:client id="{A21DC712-3CCC-47F9-9829-D879E0D17AFE}" v="175" dt="2023-11-01T17:55:36.060"/>
    <p1510:client id="{A389B202-2540-46C8-B537-9FE0C896C21D}" v="19" dt="2023-11-09T18:21:20.590"/>
    <p1510:client id="{B555A182-9B43-494C-BAD1-6F4ABB15024F}" v="27" dt="2023-11-09T17:46:54.635"/>
    <p1510:client id="{BBE6B321-1363-4443-ABE6-BC6EC5F7AF64}" v="34" dt="2023-11-08T19:01:49.547"/>
    <p1510:client id="{C1BE5059-0D9E-436C-9049-B6F66CB40ACC}" v="4" dt="2023-11-03T17:03:04.596"/>
    <p1510:client id="{CCAC6C80-94AF-49BE-9BD2-F8D3F72FE4F5}" v="382" dt="2023-11-03T14:18:10.198"/>
    <p1510:client id="{D0727EF0-7F94-40CB-88BF-9172512BF094}" v="7" dt="2023-11-08T19:05:44.099"/>
    <p1510:client id="{DA7877E9-736C-4EF3-82A3-4BE7251F6DD1}" v="40" dt="2023-11-13T14:13:01.166"/>
    <p1510:client id="{EC396AE6-734B-4897-9BF8-F9D3D2ABE1F1}" v="244" dt="2023-11-13T12:51:32.205"/>
    <p1510:client id="{F72C0603-2518-42AC-AA88-1D319D6B2F77}" v="124" dt="2023-11-01T17:24:14.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046" autoAdjust="0"/>
  </p:normalViewPr>
  <p:slideViewPr>
    <p:cSldViewPr>
      <p:cViewPr varScale="1">
        <p:scale>
          <a:sx n="105" d="100"/>
          <a:sy n="105" d="100"/>
        </p:scale>
        <p:origin x="576" y="96"/>
      </p:cViewPr>
      <p:guideLst>
        <p:guide orient="horz" pos="2160"/>
        <p:guide pos="3840"/>
      </p:guideLst>
    </p:cSldViewPr>
  </p:slideViewPr>
  <p:outlineViewPr>
    <p:cViewPr>
      <p:scale>
        <a:sx n="33" d="100"/>
        <a:sy n="33" d="100"/>
      </p:scale>
      <p:origin x="0" y="17178"/>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Completed</a:t>
            </a:r>
            <a:r>
              <a:rPr lang="en-US" sz="2800" baseline="0"/>
              <a:t> Projects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strRef>
              <c:f>Bill!$A$4:$A$16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Bill!$B$4:$B$16</c:f>
              <c:numCache>
                <c:formatCode>General</c:formatCode>
                <c:ptCount val="13"/>
                <c:pt idx="0">
                  <c:v>425</c:v>
                </c:pt>
                <c:pt idx="1">
                  <c:v>570</c:v>
                </c:pt>
                <c:pt idx="2">
                  <c:v>659</c:v>
                </c:pt>
                <c:pt idx="3">
                  <c:v>784</c:v>
                </c:pt>
                <c:pt idx="4">
                  <c:v>787</c:v>
                </c:pt>
                <c:pt idx="5">
                  <c:v>930</c:v>
                </c:pt>
                <c:pt idx="6">
                  <c:v>1082</c:v>
                </c:pt>
                <c:pt idx="7">
                  <c:v>1020</c:v>
                </c:pt>
                <c:pt idx="8">
                  <c:v>1842</c:v>
                </c:pt>
                <c:pt idx="9">
                  <c:v>1377</c:v>
                </c:pt>
                <c:pt idx="10">
                  <c:v>1495</c:v>
                </c:pt>
                <c:pt idx="11">
                  <c:v>1802</c:v>
                </c:pt>
                <c:pt idx="12">
                  <c:v>1519</c:v>
                </c:pt>
              </c:numCache>
            </c:numRef>
          </c:val>
          <c:smooth val="0"/>
          <c:extLst>
            <c:ext xmlns:c16="http://schemas.microsoft.com/office/drawing/2014/chart" uri="{C3380CC4-5D6E-409C-BE32-E72D297353CC}">
              <c16:uniqueId val="{00000001-E395-4179-BF32-1A6BB1DD0A6F}"/>
            </c:ext>
          </c:extLst>
        </c:ser>
        <c:dLbls>
          <c:showLegendKey val="0"/>
          <c:showVal val="0"/>
          <c:showCatName val="0"/>
          <c:showSerName val="0"/>
          <c:showPercent val="0"/>
          <c:showBubbleSize val="0"/>
        </c:dLbls>
        <c:smooth val="0"/>
        <c:axId val="87095136"/>
        <c:axId val="87110112"/>
      </c:lineChart>
      <c:catAx>
        <c:axId val="8709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7110112"/>
        <c:crosses val="autoZero"/>
        <c:auto val="1"/>
        <c:lblAlgn val="ctr"/>
        <c:lblOffset val="100"/>
        <c:noMultiLvlLbl val="0"/>
      </c:catAx>
      <c:valAx>
        <c:axId val="8711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095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eaLnBrk="0" hangingPunct="0">
              <a:defRPr sz="1200">
                <a:latin typeface="Tahoma" charset="0"/>
              </a:defRPr>
            </a:lvl1pPr>
          </a:lstStyle>
          <a:p>
            <a:pPr>
              <a:defRPr/>
            </a:pPr>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eaLnBrk="0" hangingPunct="0">
              <a:defRPr sz="1200">
                <a:latin typeface="Tahoma" charset="0"/>
              </a:defRPr>
            </a:lvl1pPr>
          </a:lstStyle>
          <a:p>
            <a:pPr>
              <a:defRPr/>
            </a:pPr>
            <a:fld id="{59AB9836-D45A-4515-95B8-3476BB0F565B}" type="datetimeFigureOut">
              <a:rPr lang="en-US"/>
              <a:pPr>
                <a:defRPr/>
              </a:pPr>
              <a:t>11/13/2023</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lIns="91440" tIns="45720" rIns="91440" bIns="45720" rtlCol="0" anchor="b"/>
          <a:lstStyle>
            <a:lvl1pPr algn="l" eaLnBrk="0" hangingPunct="0">
              <a:defRPr sz="1200">
                <a:latin typeface="Tahoma"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lIns="91440" tIns="45720" rIns="91440" bIns="45720" rtlCol="0" anchor="b"/>
          <a:lstStyle>
            <a:lvl1pPr algn="r" eaLnBrk="0" hangingPunct="0">
              <a:defRPr sz="1200">
                <a:latin typeface="Tahoma" charset="0"/>
              </a:defRPr>
            </a:lvl1pPr>
          </a:lstStyle>
          <a:p>
            <a:pPr>
              <a:defRPr/>
            </a:pPr>
            <a:fld id="{014B20B4-C581-4ED5-A940-517DDF097F70}" type="slidenum">
              <a:rPr lang="en-US"/>
              <a:pPr>
                <a:defRPr/>
              </a:pPr>
              <a:t>‹#›</a:t>
            </a:fld>
            <a:endParaRPr lang="en-US"/>
          </a:p>
        </p:txBody>
      </p:sp>
    </p:spTree>
    <p:extLst>
      <p:ext uri="{BB962C8B-B14F-4D97-AF65-F5344CB8AC3E}">
        <p14:creationId xmlns:p14="http://schemas.microsoft.com/office/powerpoint/2010/main" val="509452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eaLnBrk="0" hangingPunct="0">
              <a:defRPr sz="1200">
                <a:latin typeface="Tahoma" charset="0"/>
              </a:defRPr>
            </a:lvl1pPr>
          </a:lstStyle>
          <a:p>
            <a:pPr>
              <a:defRPr/>
            </a:pPr>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eaLnBrk="0" hangingPunct="0">
              <a:defRPr sz="1200">
                <a:latin typeface="Tahoma" charset="0"/>
              </a:defRPr>
            </a:lvl1pPr>
          </a:lstStyle>
          <a:p>
            <a:pPr>
              <a:defRPr/>
            </a:pPr>
            <a:fld id="{9A449696-5772-4345-BD1F-0F95725FA9C7}" type="datetimeFigureOut">
              <a:rPr lang="en-US"/>
              <a:pPr>
                <a:defRPr/>
              </a:pPr>
              <a:t>11/13/2023</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1263"/>
            <a:ext cx="3038475" cy="463550"/>
          </a:xfrm>
          <a:prstGeom prst="rect">
            <a:avLst/>
          </a:prstGeom>
        </p:spPr>
        <p:txBody>
          <a:bodyPr vert="horz" lIns="91440" tIns="45720" rIns="91440" bIns="45720" rtlCol="0" anchor="b"/>
          <a:lstStyle>
            <a:lvl1pPr algn="l" eaLnBrk="0" hangingPunct="0">
              <a:defRPr sz="1200">
                <a:latin typeface="Tahoma" charset="0"/>
              </a:defRPr>
            </a:lvl1pPr>
          </a:lstStyle>
          <a:p>
            <a:pPr>
              <a:defRPr/>
            </a:pPr>
            <a:endParaRPr lang="en-US"/>
          </a:p>
        </p:txBody>
      </p:sp>
      <p:sp>
        <p:nvSpPr>
          <p:cNvPr id="7" name="Slide Number Placeholder 6"/>
          <p:cNvSpPr>
            <a:spLocks noGrp="1"/>
          </p:cNvSpPr>
          <p:nvPr>
            <p:ph type="sldNum" sz="quarter" idx="5"/>
          </p:nvPr>
        </p:nvSpPr>
        <p:spPr>
          <a:xfrm>
            <a:off x="3970338" y="8831263"/>
            <a:ext cx="3038475" cy="463550"/>
          </a:xfrm>
          <a:prstGeom prst="rect">
            <a:avLst/>
          </a:prstGeom>
        </p:spPr>
        <p:txBody>
          <a:bodyPr vert="horz" lIns="91440" tIns="45720" rIns="91440" bIns="45720" rtlCol="0" anchor="b"/>
          <a:lstStyle>
            <a:lvl1pPr algn="r" eaLnBrk="0" hangingPunct="0">
              <a:defRPr sz="1200">
                <a:latin typeface="Tahoma" charset="0"/>
              </a:defRPr>
            </a:lvl1pPr>
          </a:lstStyle>
          <a:p>
            <a:pPr>
              <a:defRPr/>
            </a:pPr>
            <a:fld id="{5A29CA73-FB4E-4F52-B708-EEDAF426FB9C}" type="slidenum">
              <a:rPr lang="en-US"/>
              <a:pPr>
                <a:defRPr/>
              </a:pPr>
              <a:t>‹#›</a:t>
            </a:fld>
            <a:endParaRPr lang="en-US"/>
          </a:p>
        </p:txBody>
      </p:sp>
    </p:spTree>
    <p:extLst>
      <p:ext uri="{BB962C8B-B14F-4D97-AF65-F5344CB8AC3E}">
        <p14:creationId xmlns:p14="http://schemas.microsoft.com/office/powerpoint/2010/main" val="2564157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SR </a:t>
            </a:r>
            <a:r>
              <a:rPr lang="en-US" dirty="0" err="1"/>
              <a:t>ENG</a:t>
            </a:r>
            <a:r>
              <a:rPr lang="en-US" dirty="0"/>
              <a:t>, 3 JR </a:t>
            </a:r>
            <a:r>
              <a:rPr lang="en-US" dirty="0" err="1"/>
              <a:t>ENG</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a:t>
            </a:fld>
            <a:endParaRPr lang="en-US"/>
          </a:p>
        </p:txBody>
      </p:sp>
    </p:spTree>
    <p:extLst>
      <p:ext uri="{BB962C8B-B14F-4D97-AF65-F5344CB8AC3E}">
        <p14:creationId xmlns:p14="http://schemas.microsoft.com/office/powerpoint/2010/main" val="3856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5A29CA73-FB4E-4F52-B708-EEDAF426FB9C}" type="slidenum">
              <a:rPr lang="en-US"/>
              <a:pPr>
                <a:defRPr/>
              </a:pPr>
              <a:t>28</a:t>
            </a:fld>
            <a:endParaRPr lang="en-US"/>
          </a:p>
        </p:txBody>
      </p:sp>
    </p:spTree>
    <p:extLst>
      <p:ext uri="{BB962C8B-B14F-4D97-AF65-F5344CB8AC3E}">
        <p14:creationId xmlns:p14="http://schemas.microsoft.com/office/powerpoint/2010/main" val="428993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1"/>
            <a:ext cx="11887200" cy="838200"/>
          </a:xfrm>
          <a:prstGeom prst="rect">
            <a:avLst/>
          </a:prstGeom>
        </p:spPr>
        <p:txBody>
          <a:bodyPr anchor="b"/>
          <a:lstStyle>
            <a:lvl1pPr>
              <a:defRPr baseline="0"/>
            </a:lvl1pPr>
          </a:lstStyle>
          <a:p>
            <a:r>
              <a:rPr lang="en-US" dirty="0"/>
              <a:t>Slide title (Calibri Light 44)</a:t>
            </a:r>
          </a:p>
        </p:txBody>
      </p:sp>
      <p:sp>
        <p:nvSpPr>
          <p:cNvPr id="3" name="Content Placeholder 2"/>
          <p:cNvSpPr>
            <a:spLocks noGrp="1"/>
          </p:cNvSpPr>
          <p:nvPr>
            <p:ph idx="1" hasCustomPrompt="1"/>
          </p:nvPr>
        </p:nvSpPr>
        <p:spPr>
          <a:xfrm>
            <a:off x="152400" y="914400"/>
            <a:ext cx="11887200" cy="5257800"/>
          </a:xfrm>
        </p:spPr>
        <p:txBody>
          <a:bodyPr/>
          <a:lstStyle>
            <a:lvl1pPr>
              <a:defRPr baseline="0"/>
            </a:lvl1pPr>
            <a:lvl2pPr>
              <a:defRPr baseline="0"/>
            </a:lvl2pPr>
            <a:lvl3pPr>
              <a:defRPr baseline="0"/>
            </a:lvl3pPr>
            <a:lvl4pPr>
              <a:defRPr sz="1600"/>
            </a:lvl4pPr>
            <a:lvl5pPr>
              <a:defRPr sz="1200"/>
            </a:lvl5pPr>
          </a:lstStyle>
          <a:p>
            <a:pPr lvl="0"/>
            <a:r>
              <a:rPr lang="en-US" dirty="0"/>
              <a:t>First level (Calibri Light 28)</a:t>
            </a:r>
          </a:p>
          <a:p>
            <a:pPr lvl="1"/>
            <a:r>
              <a:rPr lang="en-US" dirty="0"/>
              <a:t>Second level (Calibri Light 24)</a:t>
            </a:r>
          </a:p>
          <a:p>
            <a:pPr lvl="2"/>
            <a:r>
              <a:rPr lang="en-US" dirty="0"/>
              <a:t>Third level (Calibri Light 20)</a:t>
            </a:r>
          </a:p>
          <a:p>
            <a:pPr lvl="3"/>
            <a:r>
              <a:rPr lang="en-US" dirty="0"/>
              <a:t>Fourth level (Calibri Light 16)</a:t>
            </a:r>
          </a:p>
          <a:p>
            <a:pPr lvl="4"/>
            <a:r>
              <a:rPr lang="en-US" dirty="0"/>
              <a:t>Fifth level (Calibri Light 12)</a:t>
            </a:r>
          </a:p>
        </p:txBody>
      </p:sp>
      <p:sp>
        <p:nvSpPr>
          <p:cNvPr id="4" name="Date Placeholder 3"/>
          <p:cNvSpPr>
            <a:spLocks noGrp="1"/>
          </p:cNvSpPr>
          <p:nvPr>
            <p:ph type="dt" sz="half" idx="10"/>
          </p:nvPr>
        </p:nvSpPr>
        <p:spPr/>
        <p:txBody>
          <a:bodyPr/>
          <a:lstStyle/>
          <a:p>
            <a:fld id="{713B4D35-40B5-4ACD-86EF-F562D6117CB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8464-9A39-4D17-9EBA-8AC931709B93}" type="slidenum">
              <a:rPr lang="en-US" smtClean="0"/>
              <a:t>‹#›</a:t>
            </a:fld>
            <a:endParaRPr lang="en-US"/>
          </a:p>
        </p:txBody>
      </p:sp>
    </p:spTree>
    <p:extLst>
      <p:ext uri="{BB962C8B-B14F-4D97-AF65-F5344CB8AC3E}">
        <p14:creationId xmlns:p14="http://schemas.microsoft.com/office/powerpoint/2010/main" val="327936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2400" y="914400"/>
            <a:ext cx="5867400" cy="5257800"/>
          </a:xfrm>
        </p:spPr>
        <p:txBody>
          <a:bodyPr/>
          <a:lstStyle>
            <a:lvl1pPr>
              <a:defRPr baseline="0"/>
            </a:lvl1pPr>
            <a:lvl2pPr>
              <a:defRPr baseline="0"/>
            </a:lvl2pPr>
            <a:lvl3pPr>
              <a:defRPr/>
            </a:lvl3pPr>
            <a:lvl4pPr>
              <a:defRPr sz="1600"/>
            </a:lvl4pPr>
            <a:lvl5pPr>
              <a:defRPr sz="1200" baseline="0"/>
            </a:lvl5pPr>
          </a:lstStyle>
          <a:p>
            <a:pPr lvl="0"/>
            <a:r>
              <a:rPr lang="en-US" dirty="0"/>
              <a:t>First level (Calibri Light 28)</a:t>
            </a:r>
          </a:p>
          <a:p>
            <a:pPr lvl="1"/>
            <a:r>
              <a:rPr lang="en-US" dirty="0"/>
              <a:t>Second level (Calibri Light 24)</a:t>
            </a:r>
          </a:p>
          <a:p>
            <a:pPr lvl="2"/>
            <a:r>
              <a:rPr lang="en-US" dirty="0"/>
              <a:t>Third level (Calibri Light 20)</a:t>
            </a:r>
          </a:p>
          <a:p>
            <a:pPr lvl="3"/>
            <a:r>
              <a:rPr lang="en-US" dirty="0"/>
              <a:t>Fourth level (Calibri Light 16)</a:t>
            </a:r>
          </a:p>
          <a:p>
            <a:pPr lvl="4"/>
            <a:r>
              <a:rPr lang="en-US" dirty="0"/>
              <a:t>Fifth Level (Calibri Light 12)</a:t>
            </a:r>
          </a:p>
        </p:txBody>
      </p:sp>
      <p:sp>
        <p:nvSpPr>
          <p:cNvPr id="4" name="Content Placeholder 3"/>
          <p:cNvSpPr>
            <a:spLocks noGrp="1"/>
          </p:cNvSpPr>
          <p:nvPr>
            <p:ph sz="half" idx="2" hasCustomPrompt="1"/>
          </p:nvPr>
        </p:nvSpPr>
        <p:spPr>
          <a:xfrm>
            <a:off x="6248400" y="914400"/>
            <a:ext cx="5791200" cy="5257800"/>
          </a:xfrm>
        </p:spPr>
        <p:txBody>
          <a:bodyPr/>
          <a:lstStyle>
            <a:lvl1pPr>
              <a:defRPr baseline="0"/>
            </a:lvl1pPr>
            <a:lvl2pPr>
              <a:defRPr/>
            </a:lvl2pPr>
            <a:lvl3pPr>
              <a:defRPr baseline="0"/>
            </a:lvl3pPr>
            <a:lvl4pPr>
              <a:defRPr sz="1600" baseline="0"/>
            </a:lvl4pPr>
            <a:lvl5pPr>
              <a:defRPr sz="1200" baseline="0"/>
            </a:lvl5pPr>
          </a:lstStyle>
          <a:p>
            <a:pPr lvl="0"/>
            <a:r>
              <a:rPr lang="en-US" dirty="0"/>
              <a:t>First level (Calibri Light 28)</a:t>
            </a:r>
          </a:p>
          <a:p>
            <a:pPr lvl="1"/>
            <a:r>
              <a:rPr lang="en-US" dirty="0"/>
              <a:t>Second level (Calibri Light 24)</a:t>
            </a:r>
          </a:p>
          <a:p>
            <a:pPr lvl="2"/>
            <a:r>
              <a:rPr lang="en-US" dirty="0"/>
              <a:t>Third level (Calibri Light 20)</a:t>
            </a:r>
          </a:p>
          <a:p>
            <a:pPr lvl="3"/>
            <a:r>
              <a:rPr lang="en-US" dirty="0"/>
              <a:t>Fourth level (Calibri Light 16)</a:t>
            </a:r>
          </a:p>
          <a:p>
            <a:pPr lvl="4"/>
            <a:r>
              <a:rPr lang="en-US" dirty="0"/>
              <a:t>Fifth level (Calibri Light 12)</a:t>
            </a:r>
          </a:p>
        </p:txBody>
      </p:sp>
      <p:sp>
        <p:nvSpPr>
          <p:cNvPr id="5" name="Date Placeholder 4"/>
          <p:cNvSpPr>
            <a:spLocks noGrp="1"/>
          </p:cNvSpPr>
          <p:nvPr>
            <p:ph type="dt" sz="half" idx="10"/>
          </p:nvPr>
        </p:nvSpPr>
        <p:spPr/>
        <p:txBody>
          <a:bodyPr/>
          <a:lstStyle/>
          <a:p>
            <a:fld id="{713B4D35-40B5-4ACD-86EF-F562D6117CB2}"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B8464-9A39-4D17-9EBA-8AC931709B93}" type="slidenum">
              <a:rPr lang="en-US" smtClean="0"/>
              <a:t>‹#›</a:t>
            </a:fld>
            <a:endParaRPr lang="en-US"/>
          </a:p>
        </p:txBody>
      </p:sp>
      <p:sp>
        <p:nvSpPr>
          <p:cNvPr id="8" name="Title 1"/>
          <p:cNvSpPr>
            <a:spLocks noGrp="1"/>
          </p:cNvSpPr>
          <p:nvPr>
            <p:ph type="title" hasCustomPrompt="1"/>
          </p:nvPr>
        </p:nvSpPr>
        <p:spPr>
          <a:xfrm>
            <a:off x="152400" y="1"/>
            <a:ext cx="11887200" cy="838200"/>
          </a:xfrm>
          <a:prstGeom prst="rect">
            <a:avLst/>
          </a:prstGeom>
        </p:spPr>
        <p:txBody>
          <a:bodyPr anchor="b"/>
          <a:lstStyle>
            <a:lvl1pPr>
              <a:defRPr baseline="0"/>
            </a:lvl1pPr>
          </a:lstStyle>
          <a:p>
            <a:r>
              <a:rPr lang="en-US" dirty="0"/>
              <a:t>Slide title (Calibri Light 44)</a:t>
            </a:r>
          </a:p>
        </p:txBody>
      </p:sp>
    </p:spTree>
    <p:extLst>
      <p:ext uri="{BB962C8B-B14F-4D97-AF65-F5344CB8AC3E}">
        <p14:creationId xmlns:p14="http://schemas.microsoft.com/office/powerpoint/2010/main" val="253798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3B4D35-40B5-4ACD-86EF-F562D6117CB2}"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B8464-9A39-4D17-9EBA-8AC931709B93}" type="slidenum">
              <a:rPr lang="en-US" smtClean="0"/>
              <a:t>‹#›</a:t>
            </a:fld>
            <a:endParaRPr lang="en-US"/>
          </a:p>
        </p:txBody>
      </p:sp>
      <p:sp>
        <p:nvSpPr>
          <p:cNvPr id="6" name="Title 1"/>
          <p:cNvSpPr>
            <a:spLocks noGrp="1"/>
          </p:cNvSpPr>
          <p:nvPr>
            <p:ph type="title" hasCustomPrompt="1"/>
          </p:nvPr>
        </p:nvSpPr>
        <p:spPr>
          <a:xfrm>
            <a:off x="152400" y="1"/>
            <a:ext cx="11887200" cy="838200"/>
          </a:xfrm>
          <a:prstGeom prst="rect">
            <a:avLst/>
          </a:prstGeom>
        </p:spPr>
        <p:txBody>
          <a:bodyPr anchor="b"/>
          <a:lstStyle>
            <a:lvl1pPr>
              <a:defRPr/>
            </a:lvl1pPr>
          </a:lstStyle>
          <a:p>
            <a:r>
              <a:rPr lang="en-US" dirty="0"/>
              <a:t>Slide title (Calibri Light 44)</a:t>
            </a:r>
          </a:p>
        </p:txBody>
      </p:sp>
    </p:spTree>
    <p:extLst>
      <p:ext uri="{BB962C8B-B14F-4D97-AF65-F5344CB8AC3E}">
        <p14:creationId xmlns:p14="http://schemas.microsoft.com/office/powerpoint/2010/main" val="71459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3B4D35-40B5-4ACD-86EF-F562D6117CB2}"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B8464-9A39-4D17-9EBA-8AC931709B93}" type="slidenum">
              <a:rPr lang="en-US" smtClean="0"/>
              <a:t>‹#›</a:t>
            </a:fld>
            <a:endParaRPr lang="en-US"/>
          </a:p>
        </p:txBody>
      </p:sp>
      <p:sp>
        <p:nvSpPr>
          <p:cNvPr id="6" name="Title 1"/>
          <p:cNvSpPr>
            <a:spLocks noGrp="1"/>
          </p:cNvSpPr>
          <p:nvPr>
            <p:ph type="title"/>
          </p:nvPr>
        </p:nvSpPr>
        <p:spPr>
          <a:xfrm>
            <a:off x="963084" y="4406901"/>
            <a:ext cx="10363200" cy="1362075"/>
          </a:xfrm>
          <a:prstGeom prst="rect">
            <a:avLst/>
          </a:prstGeom>
        </p:spPr>
        <p:txBody>
          <a:bodyPr/>
          <a:lstStyle/>
          <a:p>
            <a:r>
              <a:rPr lang="en-US"/>
              <a:t>Click to edit Master title style</a:t>
            </a:r>
          </a:p>
        </p:txBody>
      </p:sp>
      <p:sp>
        <p:nvSpPr>
          <p:cNvPr id="7" name="Text Placeholder 2"/>
          <p:cNvSpPr>
            <a:spLocks noGrp="1"/>
          </p:cNvSpPr>
          <p:nvPr>
            <p:ph type="body" idx="1"/>
          </p:nvPr>
        </p:nvSpPr>
        <p:spPr>
          <a:xfrm>
            <a:off x="963084" y="2906713"/>
            <a:ext cx="10363200" cy="1500187"/>
          </a:xfrm>
        </p:spPr>
        <p:txBody>
          <a:bodyPr/>
          <a:lstStyle/>
          <a:p>
            <a:pPr lvl="0"/>
            <a:r>
              <a:rPr lang="en-US"/>
              <a:t>Click to edit Master text styles</a:t>
            </a:r>
          </a:p>
        </p:txBody>
      </p:sp>
    </p:spTree>
    <p:extLst>
      <p:ext uri="{BB962C8B-B14F-4D97-AF65-F5344CB8AC3E}">
        <p14:creationId xmlns:p14="http://schemas.microsoft.com/office/powerpoint/2010/main" val="299128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43000"/>
            <a:ext cx="9906000" cy="2387600"/>
          </a:xfrm>
          <a:prstGeom prst="rect">
            <a:avLst/>
          </a:prstGeom>
        </p:spPr>
        <p:txBody>
          <a:bodyPr anchor="b"/>
          <a:lstStyle>
            <a:lvl1pPr algn="ctr">
              <a:defRPr sz="4400" b="1" baseline="0"/>
            </a:lvl1pPr>
          </a:lstStyle>
          <a:p>
            <a:r>
              <a:rPr lang="en-US" dirty="0"/>
              <a:t>Presentation title (Calibri Light 44 Bold)</a:t>
            </a:r>
          </a:p>
        </p:txBody>
      </p:sp>
      <p:sp>
        <p:nvSpPr>
          <p:cNvPr id="3" name="Subtitle 2"/>
          <p:cNvSpPr>
            <a:spLocks noGrp="1"/>
          </p:cNvSpPr>
          <p:nvPr>
            <p:ph type="subTitle" idx="1" hasCustomPrompt="1"/>
          </p:nvPr>
        </p:nvSpPr>
        <p:spPr>
          <a:xfrm>
            <a:off x="1143000" y="3581400"/>
            <a:ext cx="9906000" cy="2133600"/>
          </a:xfrm>
          <a:prstGeom prst="rect">
            <a:avLst/>
          </a:prstGeom>
        </p:spPr>
        <p:txBody>
          <a:bodyPr/>
          <a:lstStyle>
            <a:lvl1pPr marL="0" indent="0" algn="ctr">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(Calibri Light 32)</a:t>
            </a:r>
          </a:p>
          <a:p>
            <a:r>
              <a:rPr lang="en-US" dirty="0"/>
              <a:t>Presenter title, INDOT (Calibri Light 32)</a:t>
            </a:r>
          </a:p>
          <a:p>
            <a:r>
              <a:rPr lang="en-US" dirty="0"/>
              <a:t>Presentation date (Calibri Light 28)</a:t>
            </a:r>
          </a:p>
        </p:txBody>
      </p:sp>
      <p:sp>
        <p:nvSpPr>
          <p:cNvPr id="4" name="Date Placeholder 3"/>
          <p:cNvSpPr>
            <a:spLocks noGrp="1"/>
          </p:cNvSpPr>
          <p:nvPr>
            <p:ph type="dt" sz="half" idx="10"/>
          </p:nvPr>
        </p:nvSpPr>
        <p:spPr/>
        <p:txBody>
          <a:bodyPr/>
          <a:lstStyle/>
          <a:p>
            <a:fld id="{713B4D35-40B5-4ACD-86EF-F562D6117CB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8464-9A39-4D17-9EBA-8AC931709B93}" type="slidenum">
              <a:rPr lang="en-US" smtClean="0"/>
              <a:t>‹#›</a:t>
            </a:fld>
            <a:endParaRPr lang="en-US"/>
          </a:p>
        </p:txBody>
      </p:sp>
    </p:spTree>
    <p:extLst>
      <p:ext uri="{BB962C8B-B14F-4D97-AF65-F5344CB8AC3E}">
        <p14:creationId xmlns:p14="http://schemas.microsoft.com/office/powerpoint/2010/main" val="36260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13B4D35-40B5-4ACD-86EF-F562D6117CB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B8464-9A39-4D17-9EBA-8AC931709B93}" type="slidenum">
              <a:rPr lang="en-US" smtClean="0"/>
              <a:t>‹#›</a:t>
            </a:fld>
            <a:endParaRPr lang="en-US"/>
          </a:p>
        </p:txBody>
      </p:sp>
    </p:spTree>
    <p:extLst>
      <p:ext uri="{BB962C8B-B14F-4D97-AF65-F5344CB8AC3E}">
        <p14:creationId xmlns:p14="http://schemas.microsoft.com/office/powerpoint/2010/main" val="3677335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6"/>
          <a:stretch>
            <a:fillRect/>
          </a:stretch>
        </p:blipFill>
        <p:spPr>
          <a:xfrm>
            <a:off x="-113314" y="-1945090"/>
            <a:ext cx="12418628" cy="10748180"/>
          </a:xfrm>
          <a:prstGeom prst="rect">
            <a:avLst/>
          </a:prstGeom>
        </p:spPr>
      </p:pic>
      <p:sp>
        <p:nvSpPr>
          <p:cNvPr id="3" name="Text Placeholder 2"/>
          <p:cNvSpPr>
            <a:spLocks noGrp="1"/>
          </p:cNvSpPr>
          <p:nvPr>
            <p:ph type="body" idx="1"/>
          </p:nvPr>
        </p:nvSpPr>
        <p:spPr>
          <a:xfrm>
            <a:off x="152400" y="1066800"/>
            <a:ext cx="11887200" cy="4953000"/>
          </a:xfrm>
          <a:prstGeom prst="rect">
            <a:avLst/>
          </a:prstGeom>
        </p:spPr>
        <p:txBody>
          <a:bodyPr vert="horz" lIns="91440" tIns="45720" rIns="91440" bIns="45720" rtlCol="0">
            <a:normAutofit/>
          </a:bodyPr>
          <a:lstStyle/>
          <a:p>
            <a:pPr lvl="0"/>
            <a:r>
              <a:rPr lang="en-US" dirty="0"/>
              <a:t>First level (Calibri Light 28)</a:t>
            </a:r>
          </a:p>
          <a:p>
            <a:pPr lvl="1"/>
            <a:r>
              <a:rPr lang="en-US" dirty="0"/>
              <a:t>Second level (Calibri Light 24)</a:t>
            </a:r>
          </a:p>
          <a:p>
            <a:pPr lvl="2"/>
            <a:r>
              <a:rPr lang="en-US" dirty="0"/>
              <a:t>Third level (Calibri Light 20)</a:t>
            </a:r>
          </a:p>
          <a:p>
            <a:pPr lvl="3"/>
            <a:r>
              <a:rPr lang="en-US" dirty="0"/>
              <a:t>Fourth level (Calibri Light 16)</a:t>
            </a:r>
          </a:p>
          <a:p>
            <a:pPr lvl="4"/>
            <a:r>
              <a:rPr lang="en-US" dirty="0"/>
              <a:t>Fifth level (Calibri Light 12)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4D35-40B5-4ACD-86EF-F562D6117CB2}" type="datetimeFigureOut">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B8464-9A39-4D17-9EBA-8AC931709B93}" type="slidenum">
              <a:rPr lang="en-US" smtClean="0"/>
              <a:t>‹#›</a:t>
            </a:fld>
            <a:endParaRPr lang="en-US"/>
          </a:p>
        </p:txBody>
      </p:sp>
      <p:cxnSp>
        <p:nvCxnSpPr>
          <p:cNvPr id="11" name="Straight Connector 10"/>
          <p:cNvCxnSpPr/>
          <p:nvPr/>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28600" y="1"/>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pPr>
            <a:endParaRPr lang="en-US" dirty="0"/>
          </a:p>
        </p:txBody>
      </p:sp>
      <p:cxnSp>
        <p:nvCxnSpPr>
          <p:cNvPr id="13" name="Straight Connector 12"/>
          <p:cNvCxnSpPr/>
          <p:nvPr userDrawn="1"/>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228600" y="1"/>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pPr>
            <a:endParaRPr lang="en-US" dirty="0"/>
          </a:p>
        </p:txBody>
      </p:sp>
    </p:spTree>
    <p:extLst>
      <p:ext uri="{BB962C8B-B14F-4D97-AF65-F5344CB8AC3E}">
        <p14:creationId xmlns:p14="http://schemas.microsoft.com/office/powerpoint/2010/main" val="2622752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9" r:id="rId4"/>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06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206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314" y="-1945090"/>
            <a:ext cx="12418628" cy="10748180"/>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4D35-40B5-4ACD-86EF-F562D6117CB2}" type="datetimeFigureOut">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B8464-9A39-4D17-9EBA-8AC931709B93}" type="slidenum">
              <a:rPr lang="en-US" smtClean="0"/>
              <a:t>‹#›</a:t>
            </a:fld>
            <a:endParaRPr lang="en-US"/>
          </a:p>
        </p:txBody>
      </p:sp>
      <p:sp>
        <p:nvSpPr>
          <p:cNvPr id="7" name="Rounded Rectangle 6"/>
          <p:cNvSpPr/>
          <p:nvPr userDrawn="1"/>
        </p:nvSpPr>
        <p:spPr>
          <a:xfrm>
            <a:off x="1181100" y="1123950"/>
            <a:ext cx="9829800" cy="4610100"/>
          </a:xfrm>
          <a:prstGeom prst="roundRect">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526151"/>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314" y="-1945090"/>
            <a:ext cx="12418628" cy="10748180"/>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4D35-40B5-4ACD-86EF-F562D6117CB2}" type="datetimeFigureOut">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B8464-9A39-4D17-9EBA-8AC931709B93}" type="slidenum">
              <a:rPr lang="en-US" smtClean="0"/>
              <a:t>‹#›</a:t>
            </a:fld>
            <a:endParaRPr lang="en-US"/>
          </a:p>
        </p:txBody>
      </p:sp>
    </p:spTree>
    <p:extLst>
      <p:ext uri="{BB962C8B-B14F-4D97-AF65-F5344CB8AC3E}">
        <p14:creationId xmlns:p14="http://schemas.microsoft.com/office/powerpoint/2010/main" val="2269672280"/>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2023 INDOT Hydraulic</a:t>
            </a:r>
            <a:br>
              <a:rPr lang="en-US" dirty="0"/>
            </a:br>
            <a:r>
              <a:rPr lang="en-US" dirty="0"/>
              <a:t>Policy Updates</a:t>
            </a:r>
            <a:br>
              <a:rPr lang="en-US" dirty="0"/>
            </a:br>
            <a:endParaRPr lang="en-US" dirty="0"/>
          </a:p>
        </p:txBody>
      </p:sp>
      <p:sp>
        <p:nvSpPr>
          <p:cNvPr id="3" name="Subtitle 2"/>
          <p:cNvSpPr>
            <a:spLocks noGrp="1"/>
          </p:cNvSpPr>
          <p:nvPr>
            <p:ph type="subTitle" idx="1"/>
          </p:nvPr>
        </p:nvSpPr>
        <p:spPr/>
        <p:txBody>
          <a:bodyPr/>
          <a:lstStyle/>
          <a:p>
            <a:r>
              <a:rPr lang="en-US" dirty="0"/>
              <a:t>Bill P Schmidt, P.E.</a:t>
            </a:r>
          </a:p>
          <a:p>
            <a:r>
              <a:rPr lang="en-US" dirty="0"/>
              <a:t>Alex Schwinghamer, P.E.</a:t>
            </a:r>
          </a:p>
          <a:p>
            <a:endParaRPr lang="en-US" dirty="0"/>
          </a:p>
        </p:txBody>
      </p:sp>
    </p:spTree>
    <p:extLst>
      <p:ext uri="{BB962C8B-B14F-4D97-AF65-F5344CB8AC3E}">
        <p14:creationId xmlns:p14="http://schemas.microsoft.com/office/powerpoint/2010/main" val="331447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b"/>
          <a:lstStyle/>
          <a:p>
            <a:br>
              <a:rPr lang="en-US" dirty="0"/>
            </a:br>
            <a:br>
              <a:rPr lang="en-US" dirty="0"/>
            </a:br>
            <a:br>
              <a:rPr lang="en-US" dirty="0"/>
            </a:br>
            <a:r>
              <a:rPr lang="en-US" dirty="0">
                <a:cs typeface="Calibri Light"/>
              </a:rPr>
              <a:t>Types of Projects</a:t>
            </a:r>
          </a:p>
        </p:txBody>
      </p:sp>
      <p:sp>
        <p:nvSpPr>
          <p:cNvPr id="3" name="Subtitle 2"/>
          <p:cNvSpPr>
            <a:spLocks noGrp="1"/>
          </p:cNvSpPr>
          <p:nvPr>
            <p:ph type="subTitle" idx="1"/>
          </p:nvPr>
        </p:nvSpPr>
        <p:spPr/>
        <p:txBody>
          <a:bodyPr lIns="91440" tIns="45720" rIns="91440" bIns="45720" anchor="t"/>
          <a:lstStyle/>
          <a:p>
            <a:endParaRPr lang="en-US" dirty="0"/>
          </a:p>
          <a:p>
            <a:endParaRPr lang="en-US" dirty="0"/>
          </a:p>
        </p:txBody>
      </p:sp>
    </p:spTree>
    <p:extLst>
      <p:ext uri="{BB962C8B-B14F-4D97-AF65-F5344CB8AC3E}">
        <p14:creationId xmlns:p14="http://schemas.microsoft.com/office/powerpoint/2010/main" val="384260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667BF-00A1-CC52-792D-BFC91D31ED86}"/>
              </a:ext>
            </a:extLst>
          </p:cNvPr>
          <p:cNvSpPr>
            <a:spLocks noGrp="1"/>
          </p:cNvSpPr>
          <p:nvPr>
            <p:ph sz="half" idx="1"/>
          </p:nvPr>
        </p:nvSpPr>
        <p:spPr>
          <a:xfrm>
            <a:off x="152400" y="914400"/>
            <a:ext cx="10134600" cy="5257800"/>
          </a:xfrm>
        </p:spPr>
        <p:txBody>
          <a:bodyPr vert="horz" lIns="91440" tIns="45720" rIns="91440" bIns="45720" rtlCol="0" anchor="t">
            <a:normAutofit lnSpcReduction="10000"/>
          </a:bodyPr>
          <a:lstStyle/>
          <a:p>
            <a:pPr marL="0" indent="0">
              <a:buNone/>
            </a:pPr>
            <a:r>
              <a:rPr lang="en-US" sz="3200" dirty="0">
                <a:cs typeface="Calibri Light"/>
              </a:rPr>
              <a:t>YES</a:t>
            </a:r>
          </a:p>
          <a:p>
            <a:endParaRPr lang="en-US" dirty="0">
              <a:cs typeface="Calibri Light"/>
            </a:endParaRPr>
          </a:p>
          <a:p>
            <a:pPr lvl="1"/>
            <a:r>
              <a:rPr lang="en-US" sz="2800" dirty="0">
                <a:cs typeface="Calibri Light"/>
              </a:rPr>
              <a:t>Design contract projects such as overlays and minor pavement repairs that are intended to extend the life of existing pavement</a:t>
            </a:r>
          </a:p>
          <a:p>
            <a:pPr lvl="1"/>
            <a:endParaRPr lang="en-US" dirty="0">
              <a:cs typeface="Calibri Light"/>
            </a:endParaRPr>
          </a:p>
          <a:p>
            <a:pPr marL="0" indent="0">
              <a:buNone/>
            </a:pPr>
            <a:endParaRPr lang="en-US" dirty="0"/>
          </a:p>
          <a:p>
            <a:pPr marL="457200" lvl="1" indent="0">
              <a:buNone/>
            </a:pPr>
            <a:endParaRPr lang="en-US" sz="2300" dirty="0">
              <a:cs typeface="Calibri Light"/>
            </a:endParaRPr>
          </a:p>
          <a:p>
            <a:pPr marL="0" indent="0">
              <a:buNone/>
            </a:pPr>
            <a:r>
              <a:rPr lang="en-US" sz="3200" dirty="0">
                <a:cs typeface="Calibri Light"/>
              </a:rPr>
              <a:t>NO</a:t>
            </a:r>
          </a:p>
          <a:p>
            <a:endParaRPr lang="en-US" dirty="0">
              <a:cs typeface="Calibri Light"/>
            </a:endParaRPr>
          </a:p>
          <a:p>
            <a:pPr lvl="1"/>
            <a:r>
              <a:rPr lang="en-US" sz="2800" dirty="0">
                <a:cs typeface="Calibri Light"/>
              </a:rPr>
              <a:t>Fully access-controlled corridor (example: freeway)</a:t>
            </a:r>
          </a:p>
          <a:p>
            <a:pPr lvl="1"/>
            <a:r>
              <a:rPr lang="en-US" sz="2800" dirty="0">
                <a:cs typeface="Calibri Light"/>
              </a:rPr>
              <a:t>Reconstruction projects </a:t>
            </a:r>
          </a:p>
          <a:p>
            <a:pPr lvl="1"/>
            <a:r>
              <a:rPr lang="en-US" sz="2800" dirty="0">
                <a:cs typeface="Calibri Light"/>
              </a:rPr>
              <a:t>New pavement</a:t>
            </a:r>
          </a:p>
          <a:p>
            <a:pPr lvl="1"/>
            <a:endParaRPr lang="en-US" sz="2800" dirty="0">
              <a:cs typeface="Calibri Light"/>
            </a:endParaRPr>
          </a:p>
          <a:p>
            <a:pPr marL="457200" lvl="1" indent="0">
              <a:buNone/>
            </a:pPr>
            <a:endParaRPr lang="en-US" dirty="0">
              <a:cs typeface="Calibri Light"/>
            </a:endParaRPr>
          </a:p>
          <a:p>
            <a:pPr lvl="1"/>
            <a:endParaRPr lang="en-US" dirty="0">
              <a:cs typeface="Calibri Light"/>
            </a:endParaRPr>
          </a:p>
          <a:p>
            <a:pPr marL="457200" lvl="1" indent="0">
              <a:buNone/>
            </a:pPr>
            <a:endParaRPr lang="en-US" sz="2300" dirty="0">
              <a:cs typeface="Calibri Light"/>
            </a:endParaRPr>
          </a:p>
          <a:p>
            <a:pPr lvl="2"/>
            <a:endParaRPr lang="en-US" sz="2500" dirty="0">
              <a:cs typeface="Calibri Light"/>
            </a:endParaRPr>
          </a:p>
          <a:p>
            <a:pPr lvl="1"/>
            <a:endParaRPr lang="en-US" sz="2300" dirty="0">
              <a:cs typeface="Calibri Light"/>
            </a:endParaRPr>
          </a:p>
          <a:p>
            <a:pPr lvl="1"/>
            <a:endParaRPr lang="en-US" dirty="0">
              <a:cs typeface="Calibri Light" panose="020F0302020204030204"/>
            </a:endParaRPr>
          </a:p>
          <a:p>
            <a:pPr marL="914400" lvl="2" indent="0">
              <a:buNone/>
            </a:pPr>
            <a:endParaRPr lang="en-US" dirty="0">
              <a:cs typeface="Calibri Light" panose="020F0302020204030204"/>
            </a:endParaRPr>
          </a:p>
          <a:p>
            <a:pPr lvl="2"/>
            <a:endParaRPr lang="en-US" dirty="0">
              <a:cs typeface="Calibri Light" panose="020F0302020204030204"/>
            </a:endParaRPr>
          </a:p>
          <a:p>
            <a:pPr marL="457200" lvl="1" indent="0">
              <a:buNone/>
            </a:pPr>
            <a:endParaRPr lang="en-US" dirty="0">
              <a:cs typeface="Calibri Light" panose="020F0302020204030204"/>
            </a:endParaRPr>
          </a:p>
        </p:txBody>
      </p:sp>
      <p:sp>
        <p:nvSpPr>
          <p:cNvPr id="4" name="Title 3">
            <a:extLst>
              <a:ext uri="{FF2B5EF4-FFF2-40B4-BE49-F238E27FC236}">
                <a16:creationId xmlns:a16="http://schemas.microsoft.com/office/drawing/2014/main" id="{DDF0EBCF-19A6-ADB9-0919-7B42E2304A7E}"/>
              </a:ext>
            </a:extLst>
          </p:cNvPr>
          <p:cNvSpPr>
            <a:spLocks noGrp="1"/>
          </p:cNvSpPr>
          <p:nvPr>
            <p:ph type="title"/>
          </p:nvPr>
        </p:nvSpPr>
        <p:spPr/>
        <p:txBody>
          <a:bodyPr lIns="91440" tIns="45720" rIns="91440" bIns="45720" anchor="b"/>
          <a:lstStyle/>
          <a:p>
            <a:pPr algn="ctr"/>
            <a:r>
              <a:rPr lang="en-US" dirty="0"/>
              <a:t>Types of Projects	</a:t>
            </a:r>
          </a:p>
        </p:txBody>
      </p:sp>
    </p:spTree>
    <p:extLst>
      <p:ext uri="{BB962C8B-B14F-4D97-AF65-F5344CB8AC3E}">
        <p14:creationId xmlns:p14="http://schemas.microsoft.com/office/powerpoint/2010/main" val="392384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b"/>
          <a:lstStyle/>
          <a:p>
            <a:br>
              <a:rPr lang="en-US" dirty="0"/>
            </a:br>
            <a:br>
              <a:rPr lang="en-US" dirty="0"/>
            </a:br>
            <a:br>
              <a:rPr lang="en-US" dirty="0"/>
            </a:br>
            <a:r>
              <a:rPr lang="en-US" dirty="0">
                <a:cs typeface="Calibri Light"/>
              </a:rPr>
              <a:t>Existing Conditions</a:t>
            </a:r>
          </a:p>
        </p:txBody>
      </p:sp>
      <p:sp>
        <p:nvSpPr>
          <p:cNvPr id="3" name="Subtitle 2"/>
          <p:cNvSpPr>
            <a:spLocks noGrp="1"/>
          </p:cNvSpPr>
          <p:nvPr>
            <p:ph type="subTitle" idx="1"/>
          </p:nvPr>
        </p:nvSpPr>
        <p:spPr/>
        <p:txBody>
          <a:bodyPr lIns="91440" tIns="45720" rIns="91440" bIns="45720" anchor="t"/>
          <a:lstStyle/>
          <a:p>
            <a:endParaRPr lang="en-US" dirty="0"/>
          </a:p>
          <a:p>
            <a:endParaRPr lang="en-US" dirty="0"/>
          </a:p>
        </p:txBody>
      </p:sp>
    </p:spTree>
    <p:extLst>
      <p:ext uri="{BB962C8B-B14F-4D97-AF65-F5344CB8AC3E}">
        <p14:creationId xmlns:p14="http://schemas.microsoft.com/office/powerpoint/2010/main" val="3089529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667BF-00A1-CC52-792D-BFC91D31ED86}"/>
              </a:ext>
            </a:extLst>
          </p:cNvPr>
          <p:cNvSpPr>
            <a:spLocks noGrp="1"/>
          </p:cNvSpPr>
          <p:nvPr>
            <p:ph sz="half" idx="1"/>
          </p:nvPr>
        </p:nvSpPr>
        <p:spPr>
          <a:xfrm>
            <a:off x="152400" y="914400"/>
            <a:ext cx="11125200" cy="5638800"/>
          </a:xfrm>
        </p:spPr>
        <p:txBody>
          <a:bodyPr vert="horz" lIns="91440" tIns="45720" rIns="91440" bIns="45720" rtlCol="0" anchor="t">
            <a:normAutofit lnSpcReduction="10000"/>
          </a:bodyPr>
          <a:lstStyle/>
          <a:p>
            <a:r>
              <a:rPr lang="en-US" sz="2600" dirty="0">
                <a:cs typeface="Calibri Light"/>
              </a:rPr>
              <a:t>Must be Culverts &lt; 48” span (all CLVs)</a:t>
            </a:r>
            <a:endParaRPr lang="en-US" dirty="0"/>
          </a:p>
          <a:p>
            <a:endParaRPr lang="en-US"/>
          </a:p>
          <a:p>
            <a:r>
              <a:rPr lang="en-US" dirty="0"/>
              <a:t>The existing culvert does not have any known drainage issues – Designer should contact District Culvert Asset Engineer.   Culvert Asset Engineer should contact the Maintenance Engineer for verification.  Documentation should be placed in the Engineering Assessment Report, Field Check Minutes, or Design Computations.</a:t>
            </a:r>
            <a:endParaRPr lang="en-US" dirty="0">
              <a:cs typeface="Calibri Light" panose="020F0302020204030204"/>
            </a:endParaRPr>
          </a:p>
          <a:p>
            <a:pPr marL="0" indent="0">
              <a:buNone/>
            </a:pPr>
            <a:endParaRPr lang="en-US" dirty="0">
              <a:cs typeface="Calibri Light" panose="020F0302020204030204"/>
            </a:endParaRPr>
          </a:p>
          <a:p>
            <a:pPr marL="457200" lvl="1" indent="0">
              <a:buNone/>
            </a:pPr>
            <a:r>
              <a:rPr lang="en-US" dirty="0"/>
              <a:t>EXAMPLES:</a:t>
            </a:r>
          </a:p>
          <a:p>
            <a:pPr lvl="1"/>
            <a:r>
              <a:rPr lang="en-US" dirty="0"/>
              <a:t>No scour holes/erosion</a:t>
            </a:r>
          </a:p>
          <a:p>
            <a:pPr lvl="1"/>
            <a:r>
              <a:rPr lang="en-US" dirty="0">
                <a:cs typeface="Calibri Light"/>
              </a:rPr>
              <a:t>No siltation</a:t>
            </a:r>
            <a:endParaRPr lang="en-US" dirty="0"/>
          </a:p>
          <a:p>
            <a:pPr lvl="1"/>
            <a:r>
              <a:rPr lang="en-US" dirty="0"/>
              <a:t>No history of overtopping</a:t>
            </a:r>
          </a:p>
          <a:p>
            <a:pPr lvl="1"/>
            <a:r>
              <a:rPr lang="en-US" dirty="0"/>
              <a:t>No ponding debris</a:t>
            </a:r>
          </a:p>
          <a:p>
            <a:pPr lvl="1"/>
            <a:r>
              <a:rPr lang="en-US" dirty="0"/>
              <a:t>No drainage complaints</a:t>
            </a:r>
          </a:p>
          <a:p>
            <a:pPr marL="457200" lvl="1" indent="0">
              <a:buNone/>
            </a:pPr>
            <a:endParaRPr lang="en-US" dirty="0"/>
          </a:p>
          <a:p>
            <a:pPr marL="457200" lvl="1" indent="0">
              <a:buNone/>
            </a:pPr>
            <a:endParaRPr lang="en-US" dirty="0"/>
          </a:p>
          <a:p>
            <a:pPr marL="0" indent="0">
              <a:buNone/>
            </a:pPr>
            <a:endParaRPr lang="en-US" dirty="0"/>
          </a:p>
          <a:p>
            <a:pPr marL="457200" lvl="1" indent="0">
              <a:buNone/>
            </a:pPr>
            <a:endParaRPr lang="en-US" dirty="0"/>
          </a:p>
        </p:txBody>
      </p:sp>
      <p:sp>
        <p:nvSpPr>
          <p:cNvPr id="4" name="Title 3">
            <a:extLst>
              <a:ext uri="{FF2B5EF4-FFF2-40B4-BE49-F238E27FC236}">
                <a16:creationId xmlns:a16="http://schemas.microsoft.com/office/drawing/2014/main" id="{DDF0EBCF-19A6-ADB9-0919-7B42E2304A7E}"/>
              </a:ext>
            </a:extLst>
          </p:cNvPr>
          <p:cNvSpPr>
            <a:spLocks noGrp="1"/>
          </p:cNvSpPr>
          <p:nvPr>
            <p:ph type="title"/>
          </p:nvPr>
        </p:nvSpPr>
        <p:spPr/>
        <p:txBody>
          <a:bodyPr lIns="91440" tIns="45720" rIns="91440" bIns="45720" anchor="b"/>
          <a:lstStyle/>
          <a:p>
            <a:pPr algn="ctr"/>
            <a:r>
              <a:rPr lang="en-US" dirty="0"/>
              <a:t>Existing Conditions</a:t>
            </a:r>
          </a:p>
        </p:txBody>
      </p:sp>
    </p:spTree>
    <p:extLst>
      <p:ext uri="{BB962C8B-B14F-4D97-AF65-F5344CB8AC3E}">
        <p14:creationId xmlns:p14="http://schemas.microsoft.com/office/powerpoint/2010/main" val="1181362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21AEF-5F32-DE21-D8E1-B3B0122A3672}"/>
              </a:ext>
            </a:extLst>
          </p:cNvPr>
          <p:cNvSpPr>
            <a:spLocks noGrp="1"/>
          </p:cNvSpPr>
          <p:nvPr>
            <p:ph sz="half" idx="1"/>
          </p:nvPr>
        </p:nvSpPr>
        <p:spPr/>
        <p:txBody>
          <a:bodyPr/>
          <a:lstStyle/>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682788A8-920F-6268-C2BD-2E2809B66C65}"/>
              </a:ext>
            </a:extLst>
          </p:cNvPr>
          <p:cNvSpPr>
            <a:spLocks noGrp="1"/>
          </p:cNvSpPr>
          <p:nvPr>
            <p:ph sz="half" idx="2"/>
          </p:nvPr>
        </p:nvSpPr>
        <p:spPr>
          <a:xfrm>
            <a:off x="323222" y="1090246"/>
            <a:ext cx="10946004" cy="5081954"/>
          </a:xfrm>
        </p:spPr>
        <p:txBody>
          <a:bodyPr vert="horz" lIns="91440" tIns="45720" rIns="91440" bIns="45720" rtlCol="0" anchor="t">
            <a:normAutofit/>
          </a:bodyPr>
          <a:lstStyle/>
          <a:p>
            <a:endParaRPr lang="en-US" dirty="0"/>
          </a:p>
          <a:p>
            <a:r>
              <a:rPr lang="en-US" dirty="0"/>
              <a:t>No twin pipes</a:t>
            </a:r>
          </a:p>
          <a:p>
            <a:pPr marL="0" indent="0">
              <a:buNone/>
            </a:pPr>
            <a:endParaRPr lang="en-US" dirty="0">
              <a:cs typeface="Calibri Light"/>
            </a:endParaRPr>
          </a:p>
          <a:p>
            <a:pPr marL="0" indent="0">
              <a:buNone/>
            </a:pPr>
            <a:endParaRPr lang="en-US" dirty="0">
              <a:cs typeface="Calibri Light"/>
            </a:endParaRPr>
          </a:p>
          <a:p>
            <a:pPr marL="0" indent="0">
              <a:buNone/>
            </a:pPr>
            <a:endParaRPr lang="en-US" dirty="0"/>
          </a:p>
          <a:p>
            <a:r>
              <a:rPr lang="en-US" dirty="0"/>
              <a:t>No liners</a:t>
            </a:r>
          </a:p>
          <a:p>
            <a:pPr lvl="1"/>
            <a:r>
              <a:rPr lang="en-US" dirty="0"/>
              <a:t>You can replace in kind an existing liner, but it will have to match the original host pipe size</a:t>
            </a:r>
          </a:p>
        </p:txBody>
      </p:sp>
      <p:sp>
        <p:nvSpPr>
          <p:cNvPr id="4" name="Title 3">
            <a:extLst>
              <a:ext uri="{FF2B5EF4-FFF2-40B4-BE49-F238E27FC236}">
                <a16:creationId xmlns:a16="http://schemas.microsoft.com/office/drawing/2014/main" id="{02BE1B3E-595D-7D0C-F0F4-F12F58DEC946}"/>
              </a:ext>
            </a:extLst>
          </p:cNvPr>
          <p:cNvSpPr>
            <a:spLocks noGrp="1"/>
          </p:cNvSpPr>
          <p:nvPr>
            <p:ph type="title"/>
          </p:nvPr>
        </p:nvSpPr>
        <p:spPr/>
        <p:txBody>
          <a:bodyPr lIns="91440" tIns="45720" rIns="91440" bIns="45720" anchor="b"/>
          <a:lstStyle/>
          <a:p>
            <a:pPr algn="ctr"/>
            <a:r>
              <a:rPr lang="en-US" dirty="0"/>
              <a:t>Existing Conditions</a:t>
            </a:r>
          </a:p>
        </p:txBody>
      </p:sp>
      <p:pic>
        <p:nvPicPr>
          <p:cNvPr id="5" name="Picture 4">
            <a:extLst>
              <a:ext uri="{FF2B5EF4-FFF2-40B4-BE49-F238E27FC236}">
                <a16:creationId xmlns:a16="http://schemas.microsoft.com/office/drawing/2014/main" id="{0F049267-B703-9C28-A311-C30D224A4B01}"/>
              </a:ext>
            </a:extLst>
          </p:cNvPr>
          <p:cNvPicPr>
            <a:picLocks noChangeAspect="1"/>
          </p:cNvPicPr>
          <p:nvPr/>
        </p:nvPicPr>
        <p:blipFill>
          <a:blip r:embed="rId2"/>
          <a:stretch>
            <a:fillRect/>
          </a:stretch>
        </p:blipFill>
        <p:spPr>
          <a:xfrm>
            <a:off x="3727938" y="1234146"/>
            <a:ext cx="3170254" cy="2112083"/>
          </a:xfrm>
          <a:prstGeom prst="rect">
            <a:avLst/>
          </a:prstGeom>
        </p:spPr>
      </p:pic>
      <p:pic>
        <p:nvPicPr>
          <p:cNvPr id="6" name="Picture 5">
            <a:extLst>
              <a:ext uri="{FF2B5EF4-FFF2-40B4-BE49-F238E27FC236}">
                <a16:creationId xmlns:a16="http://schemas.microsoft.com/office/drawing/2014/main" id="{95C6DABC-0671-9695-5022-067F7E323617}"/>
              </a:ext>
            </a:extLst>
          </p:cNvPr>
          <p:cNvPicPr>
            <a:picLocks noChangeAspect="1"/>
          </p:cNvPicPr>
          <p:nvPr/>
        </p:nvPicPr>
        <p:blipFill>
          <a:blip r:embed="rId3"/>
          <a:stretch>
            <a:fillRect/>
          </a:stretch>
        </p:blipFill>
        <p:spPr>
          <a:xfrm>
            <a:off x="7077390" y="1268362"/>
            <a:ext cx="3588936" cy="2077144"/>
          </a:xfrm>
          <a:prstGeom prst="rect">
            <a:avLst/>
          </a:prstGeom>
        </p:spPr>
      </p:pic>
      <p:pic>
        <p:nvPicPr>
          <p:cNvPr id="9" name="Picture 8">
            <a:extLst>
              <a:ext uri="{FF2B5EF4-FFF2-40B4-BE49-F238E27FC236}">
                <a16:creationId xmlns:a16="http://schemas.microsoft.com/office/drawing/2014/main" id="{3E5FF9E4-F2AD-FFBB-8857-5FA4F9143191}"/>
              </a:ext>
            </a:extLst>
          </p:cNvPr>
          <p:cNvPicPr>
            <a:picLocks noChangeAspect="1"/>
          </p:cNvPicPr>
          <p:nvPr/>
        </p:nvPicPr>
        <p:blipFill>
          <a:blip r:embed="rId4"/>
          <a:stretch>
            <a:fillRect/>
          </a:stretch>
        </p:blipFill>
        <p:spPr>
          <a:xfrm>
            <a:off x="3702818" y="4496985"/>
            <a:ext cx="3027902" cy="2285305"/>
          </a:xfrm>
          <a:prstGeom prst="rect">
            <a:avLst/>
          </a:prstGeom>
        </p:spPr>
      </p:pic>
    </p:spTree>
    <p:extLst>
      <p:ext uri="{BB962C8B-B14F-4D97-AF65-F5344CB8AC3E}">
        <p14:creationId xmlns:p14="http://schemas.microsoft.com/office/powerpoint/2010/main" val="414058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21AEF-5F32-DE21-D8E1-B3B0122A3672}"/>
              </a:ext>
            </a:extLst>
          </p:cNvPr>
          <p:cNvSpPr>
            <a:spLocks noGrp="1"/>
          </p:cNvSpPr>
          <p:nvPr>
            <p:ph sz="half" idx="1"/>
          </p:nvPr>
        </p:nvSpPr>
        <p:spPr/>
        <p:txBody>
          <a:bodyPr/>
          <a:lstStyle/>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682788A8-920F-6268-C2BD-2E2809B66C65}"/>
              </a:ext>
            </a:extLst>
          </p:cNvPr>
          <p:cNvSpPr>
            <a:spLocks noGrp="1"/>
          </p:cNvSpPr>
          <p:nvPr>
            <p:ph sz="half" idx="2"/>
          </p:nvPr>
        </p:nvSpPr>
        <p:spPr>
          <a:xfrm>
            <a:off x="323222" y="1090246"/>
            <a:ext cx="10946004" cy="5081954"/>
          </a:xfrm>
        </p:spPr>
        <p:txBody>
          <a:bodyPr vert="horz" lIns="91440" tIns="45720" rIns="91440" bIns="45720" rtlCol="0" anchor="t">
            <a:normAutofit/>
          </a:bodyPr>
          <a:lstStyle/>
          <a:p>
            <a:endParaRPr lang="en-US" dirty="0"/>
          </a:p>
          <a:p>
            <a:r>
              <a:rPr lang="en-US" dirty="0"/>
              <a:t>No Median Drains</a:t>
            </a:r>
            <a:endParaRPr lang="en-US" dirty="0">
              <a:cs typeface="Calibri Light"/>
            </a:endParaRPr>
          </a:p>
          <a:p>
            <a:pPr lvl="1"/>
            <a:r>
              <a:rPr lang="en-US" dirty="0">
                <a:cs typeface="Calibri Light"/>
              </a:rPr>
              <a:t>They will need to be analyzed and reviewed</a:t>
            </a:r>
          </a:p>
          <a:p>
            <a:pPr lvl="1"/>
            <a:r>
              <a:rPr lang="en-US" dirty="0">
                <a:cs typeface="Calibri Light"/>
              </a:rPr>
              <a:t>Considered high risk</a:t>
            </a:r>
          </a:p>
          <a:p>
            <a:pPr marL="0" indent="0">
              <a:buNone/>
            </a:pPr>
            <a:endParaRPr lang="en-US" dirty="0"/>
          </a:p>
          <a:p>
            <a:pPr marL="0" indent="0">
              <a:buNone/>
            </a:pPr>
            <a:endParaRPr lang="en-US" dirty="0"/>
          </a:p>
          <a:p>
            <a:pPr marL="0" indent="0">
              <a:buNone/>
            </a:pPr>
            <a:endParaRPr lang="en-US" dirty="0">
              <a:cs typeface="Calibri Light"/>
            </a:endParaRPr>
          </a:p>
          <a:p>
            <a:pPr marL="0" indent="0">
              <a:buNone/>
            </a:pPr>
            <a:endParaRPr lang="en-US" dirty="0">
              <a:cs typeface="Calibri Light"/>
            </a:endParaRPr>
          </a:p>
        </p:txBody>
      </p:sp>
      <p:sp>
        <p:nvSpPr>
          <p:cNvPr id="4" name="Title 3">
            <a:extLst>
              <a:ext uri="{FF2B5EF4-FFF2-40B4-BE49-F238E27FC236}">
                <a16:creationId xmlns:a16="http://schemas.microsoft.com/office/drawing/2014/main" id="{02BE1B3E-595D-7D0C-F0F4-F12F58DEC946}"/>
              </a:ext>
            </a:extLst>
          </p:cNvPr>
          <p:cNvSpPr>
            <a:spLocks noGrp="1"/>
          </p:cNvSpPr>
          <p:nvPr>
            <p:ph type="title"/>
          </p:nvPr>
        </p:nvSpPr>
        <p:spPr/>
        <p:txBody>
          <a:bodyPr lIns="91440" tIns="45720" rIns="91440" bIns="45720" anchor="b"/>
          <a:lstStyle/>
          <a:p>
            <a:pPr algn="ctr"/>
            <a:r>
              <a:rPr lang="en-US" dirty="0"/>
              <a:t>Existing Conditions</a:t>
            </a:r>
          </a:p>
        </p:txBody>
      </p:sp>
      <p:pic>
        <p:nvPicPr>
          <p:cNvPr id="7" name="Picture 6">
            <a:extLst>
              <a:ext uri="{FF2B5EF4-FFF2-40B4-BE49-F238E27FC236}">
                <a16:creationId xmlns:a16="http://schemas.microsoft.com/office/drawing/2014/main" id="{D9ED84BE-72AA-C64D-7C4A-F9EB04052DA5}"/>
              </a:ext>
            </a:extLst>
          </p:cNvPr>
          <p:cNvPicPr>
            <a:picLocks noChangeAspect="1"/>
          </p:cNvPicPr>
          <p:nvPr/>
        </p:nvPicPr>
        <p:blipFill>
          <a:blip r:embed="rId2"/>
          <a:stretch>
            <a:fillRect/>
          </a:stretch>
        </p:blipFill>
        <p:spPr>
          <a:xfrm>
            <a:off x="7395586" y="1310232"/>
            <a:ext cx="3103265" cy="2110634"/>
          </a:xfrm>
          <a:prstGeom prst="rect">
            <a:avLst/>
          </a:prstGeom>
        </p:spPr>
      </p:pic>
      <p:pic>
        <p:nvPicPr>
          <p:cNvPr id="10" name="Picture 9">
            <a:extLst>
              <a:ext uri="{FF2B5EF4-FFF2-40B4-BE49-F238E27FC236}">
                <a16:creationId xmlns:a16="http://schemas.microsoft.com/office/drawing/2014/main" id="{CE5DBEB9-AE47-BFAA-E4D1-5B83FB1F6873}"/>
              </a:ext>
            </a:extLst>
          </p:cNvPr>
          <p:cNvPicPr>
            <a:picLocks noChangeAspect="1"/>
          </p:cNvPicPr>
          <p:nvPr/>
        </p:nvPicPr>
        <p:blipFill>
          <a:blip r:embed="rId3"/>
          <a:stretch>
            <a:fillRect/>
          </a:stretch>
        </p:blipFill>
        <p:spPr>
          <a:xfrm>
            <a:off x="7789147" y="3733094"/>
            <a:ext cx="3270738" cy="2833372"/>
          </a:xfrm>
          <a:prstGeom prst="rect">
            <a:avLst/>
          </a:prstGeom>
        </p:spPr>
      </p:pic>
      <p:pic>
        <p:nvPicPr>
          <p:cNvPr id="11" name="Picture 10">
            <a:extLst>
              <a:ext uri="{FF2B5EF4-FFF2-40B4-BE49-F238E27FC236}">
                <a16:creationId xmlns:a16="http://schemas.microsoft.com/office/drawing/2014/main" id="{0FB141FD-C0CD-2472-D3DA-E25B61615D23}"/>
              </a:ext>
            </a:extLst>
          </p:cNvPr>
          <p:cNvPicPr>
            <a:picLocks noChangeAspect="1"/>
          </p:cNvPicPr>
          <p:nvPr/>
        </p:nvPicPr>
        <p:blipFill>
          <a:blip r:embed="rId4"/>
          <a:stretch>
            <a:fillRect/>
          </a:stretch>
        </p:blipFill>
        <p:spPr>
          <a:xfrm>
            <a:off x="286378" y="3734606"/>
            <a:ext cx="3664298" cy="2830349"/>
          </a:xfrm>
          <a:prstGeom prst="rect">
            <a:avLst/>
          </a:prstGeom>
        </p:spPr>
      </p:pic>
      <p:pic>
        <p:nvPicPr>
          <p:cNvPr id="12" name="Picture 11">
            <a:extLst>
              <a:ext uri="{FF2B5EF4-FFF2-40B4-BE49-F238E27FC236}">
                <a16:creationId xmlns:a16="http://schemas.microsoft.com/office/drawing/2014/main" id="{68FE63D6-EC65-8987-BF7C-6080616E0166}"/>
              </a:ext>
            </a:extLst>
          </p:cNvPr>
          <p:cNvPicPr>
            <a:picLocks noChangeAspect="1"/>
          </p:cNvPicPr>
          <p:nvPr/>
        </p:nvPicPr>
        <p:blipFill>
          <a:blip r:embed="rId5"/>
          <a:stretch>
            <a:fillRect/>
          </a:stretch>
        </p:blipFill>
        <p:spPr>
          <a:xfrm>
            <a:off x="4230356" y="3731873"/>
            <a:ext cx="3337727" cy="2835816"/>
          </a:xfrm>
          <a:prstGeom prst="rect">
            <a:avLst/>
          </a:prstGeom>
        </p:spPr>
      </p:pic>
    </p:spTree>
    <p:extLst>
      <p:ext uri="{BB962C8B-B14F-4D97-AF65-F5344CB8AC3E}">
        <p14:creationId xmlns:p14="http://schemas.microsoft.com/office/powerpoint/2010/main" val="25684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b"/>
          <a:lstStyle/>
          <a:p>
            <a:br>
              <a:rPr lang="en-US" dirty="0"/>
            </a:br>
            <a:br>
              <a:rPr lang="en-US" dirty="0"/>
            </a:br>
            <a:br>
              <a:rPr lang="en-US" dirty="0"/>
            </a:br>
            <a:r>
              <a:rPr lang="en-US" dirty="0">
                <a:cs typeface="Calibri Light"/>
              </a:rPr>
              <a:t>Proposed Conditions</a:t>
            </a:r>
          </a:p>
        </p:txBody>
      </p:sp>
      <p:sp>
        <p:nvSpPr>
          <p:cNvPr id="3" name="Subtitle 2"/>
          <p:cNvSpPr>
            <a:spLocks noGrp="1"/>
          </p:cNvSpPr>
          <p:nvPr>
            <p:ph type="subTitle" idx="1"/>
          </p:nvPr>
        </p:nvSpPr>
        <p:spPr/>
        <p:txBody>
          <a:bodyPr lIns="91440" tIns="45720" rIns="91440" bIns="45720" anchor="t"/>
          <a:lstStyle/>
          <a:p>
            <a:endParaRPr lang="en-US" dirty="0"/>
          </a:p>
          <a:p>
            <a:endParaRPr lang="en-US" dirty="0"/>
          </a:p>
        </p:txBody>
      </p:sp>
    </p:spTree>
    <p:extLst>
      <p:ext uri="{BB962C8B-B14F-4D97-AF65-F5344CB8AC3E}">
        <p14:creationId xmlns:p14="http://schemas.microsoft.com/office/powerpoint/2010/main" val="1395267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667BF-00A1-CC52-792D-BFC91D31ED86}"/>
              </a:ext>
            </a:extLst>
          </p:cNvPr>
          <p:cNvSpPr>
            <a:spLocks noGrp="1"/>
          </p:cNvSpPr>
          <p:nvPr>
            <p:ph sz="half" idx="1"/>
          </p:nvPr>
        </p:nvSpPr>
        <p:spPr>
          <a:xfrm>
            <a:off x="152400" y="914400"/>
            <a:ext cx="11125200" cy="5638800"/>
          </a:xfrm>
        </p:spPr>
        <p:txBody>
          <a:bodyPr vert="horz" lIns="91440" tIns="45720" rIns="91440" bIns="45720" rtlCol="0" anchor="t">
            <a:normAutofit/>
          </a:bodyPr>
          <a:lstStyle/>
          <a:p>
            <a:pPr marL="0" indent="0">
              <a:buNone/>
            </a:pPr>
            <a:endParaRPr lang="en-US" dirty="0">
              <a:ea typeface="Calibri Light"/>
              <a:cs typeface="Calibri Light"/>
            </a:endParaRPr>
          </a:p>
          <a:p>
            <a:r>
              <a:rPr lang="en-US" dirty="0"/>
              <a:t>Replacement culvert must be same dimensions as existing…..except</a:t>
            </a:r>
            <a:endParaRPr lang="en-US" dirty="0">
              <a:ea typeface="Calibri Light"/>
              <a:cs typeface="Calibri Light"/>
            </a:endParaRPr>
          </a:p>
          <a:p>
            <a:pPr lvl="1"/>
            <a:r>
              <a:rPr lang="en-US" sz="2300" dirty="0">
                <a:ea typeface="Calibri Light"/>
                <a:cs typeface="Calibri Light"/>
              </a:rPr>
              <a:t>If Required to be </a:t>
            </a:r>
            <a:r>
              <a:rPr lang="en-US" sz="2300" dirty="0" err="1">
                <a:ea typeface="Calibri Light"/>
                <a:cs typeface="Calibri Light"/>
              </a:rPr>
              <a:t>sumped</a:t>
            </a:r>
            <a:r>
              <a:rPr lang="en-US" sz="2300" dirty="0">
                <a:ea typeface="Calibri Light"/>
                <a:cs typeface="Calibri Light"/>
              </a:rPr>
              <a:t>, the rise of culvert should be increased by the sump amount</a:t>
            </a:r>
            <a:endParaRPr lang="en-US" sz="2200" dirty="0">
              <a:ea typeface="Calibri Light"/>
              <a:cs typeface="Calibri Light"/>
            </a:endParaRPr>
          </a:p>
          <a:p>
            <a:pPr lvl="1"/>
            <a:endParaRPr lang="en-US" sz="2200" dirty="0">
              <a:ea typeface="Calibri Light"/>
              <a:cs typeface="Calibri Light"/>
            </a:endParaRPr>
          </a:p>
          <a:p>
            <a:endParaRPr lang="en-US" dirty="0"/>
          </a:p>
          <a:p>
            <a:r>
              <a:rPr lang="en-US" dirty="0">
                <a:ea typeface="Calibri Light" panose="020F0302020204030204"/>
                <a:cs typeface="Calibri Light" panose="020F0302020204030204"/>
              </a:rPr>
              <a:t>Replacement</a:t>
            </a:r>
            <a:r>
              <a:rPr lang="en-US" dirty="0"/>
              <a:t> pipe must be the same material (example: corrugated to corrugated)</a:t>
            </a:r>
            <a:endParaRPr lang="en-US" dirty="0">
              <a:ea typeface="Calibri Light" panose="020F0302020204030204"/>
              <a:cs typeface="Calibri Light" panose="020F0302020204030204"/>
            </a:endParaRPr>
          </a:p>
          <a:p>
            <a:pPr lvl="1"/>
            <a:r>
              <a:rPr lang="en-US" sz="2300" dirty="0">
                <a:ea typeface="Calibri Light"/>
                <a:cs typeface="Calibri Light"/>
              </a:rPr>
              <a:t>would likely allow corrugated to smooth with revetment riprap at the outlet if slope is not too steep</a:t>
            </a:r>
            <a:endParaRPr lang="en-US" sz="1900" dirty="0">
              <a:ea typeface="Calibri Light"/>
              <a:cs typeface="Calibri Light"/>
            </a:endParaRPr>
          </a:p>
          <a:p>
            <a:pPr lvl="1"/>
            <a:endParaRPr lang="en-US" sz="1900" dirty="0">
              <a:ea typeface="Calibri Light"/>
              <a:cs typeface="Calibri Light"/>
            </a:endParaRPr>
          </a:p>
          <a:p>
            <a:endParaRPr lang="en-US" dirty="0"/>
          </a:p>
          <a:p>
            <a:pPr lvl="1"/>
            <a:endParaRPr lang="en-US" dirty="0"/>
          </a:p>
          <a:p>
            <a:pPr marL="457200" lvl="1" indent="0">
              <a:buNone/>
            </a:pPr>
            <a:endParaRPr lang="en-US" dirty="0"/>
          </a:p>
          <a:p>
            <a:pPr marL="0" indent="0">
              <a:buNone/>
            </a:pPr>
            <a:endParaRPr lang="en-US" dirty="0">
              <a:cs typeface="Calibri Light" panose="020F0302020204030204"/>
            </a:endParaRPr>
          </a:p>
          <a:p>
            <a:pPr marL="457200" lvl="1" indent="0">
              <a:buNone/>
            </a:pPr>
            <a:endParaRPr lang="en-US" dirty="0">
              <a:cs typeface="Calibri Light" panose="020F0302020204030204"/>
            </a:endParaRPr>
          </a:p>
        </p:txBody>
      </p:sp>
      <p:sp>
        <p:nvSpPr>
          <p:cNvPr id="4" name="Title 3">
            <a:extLst>
              <a:ext uri="{FF2B5EF4-FFF2-40B4-BE49-F238E27FC236}">
                <a16:creationId xmlns:a16="http://schemas.microsoft.com/office/drawing/2014/main" id="{DDF0EBCF-19A6-ADB9-0919-7B42E2304A7E}"/>
              </a:ext>
            </a:extLst>
          </p:cNvPr>
          <p:cNvSpPr>
            <a:spLocks noGrp="1"/>
          </p:cNvSpPr>
          <p:nvPr>
            <p:ph type="title"/>
          </p:nvPr>
        </p:nvSpPr>
        <p:spPr/>
        <p:txBody>
          <a:bodyPr lIns="91440" tIns="45720" rIns="91440" bIns="45720" anchor="b"/>
          <a:lstStyle/>
          <a:p>
            <a:pPr algn="ctr"/>
            <a:r>
              <a:rPr lang="en-US" dirty="0"/>
              <a:t>Proposed Conditions</a:t>
            </a:r>
          </a:p>
        </p:txBody>
      </p:sp>
    </p:spTree>
    <p:extLst>
      <p:ext uri="{BB962C8B-B14F-4D97-AF65-F5344CB8AC3E}">
        <p14:creationId xmlns:p14="http://schemas.microsoft.com/office/powerpoint/2010/main" val="35476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667BF-00A1-CC52-792D-BFC91D31ED86}"/>
              </a:ext>
            </a:extLst>
          </p:cNvPr>
          <p:cNvSpPr>
            <a:spLocks noGrp="1"/>
          </p:cNvSpPr>
          <p:nvPr>
            <p:ph sz="half" idx="1"/>
          </p:nvPr>
        </p:nvSpPr>
        <p:spPr>
          <a:xfrm>
            <a:off x="152400" y="914400"/>
            <a:ext cx="11125200" cy="5638800"/>
          </a:xfrm>
        </p:spPr>
        <p:txBody>
          <a:bodyPr vert="horz" lIns="91440" tIns="45720" rIns="91440" bIns="45720" rtlCol="0" anchor="t">
            <a:normAutofit/>
          </a:bodyPr>
          <a:lstStyle/>
          <a:p>
            <a:endParaRPr lang="en-US" dirty="0">
              <a:cs typeface="Calibri Light"/>
            </a:endParaRPr>
          </a:p>
          <a:p>
            <a:r>
              <a:rPr lang="en-US" dirty="0"/>
              <a:t>The road profile does not change</a:t>
            </a:r>
          </a:p>
          <a:p>
            <a:endParaRPr lang="en-US" dirty="0"/>
          </a:p>
          <a:p>
            <a:r>
              <a:rPr lang="en-US" dirty="0"/>
              <a:t>The replacement culvert should have the same length and invert elevations as the existing</a:t>
            </a:r>
          </a:p>
          <a:p>
            <a:endParaRPr lang="en-US" dirty="0"/>
          </a:p>
          <a:p>
            <a:r>
              <a:rPr lang="en-US" dirty="0"/>
              <a:t>The end treatments should match existing or have the same entrance loss coefficient (See Figure 203-2 I)</a:t>
            </a:r>
          </a:p>
          <a:p>
            <a:pPr lvl="1"/>
            <a:r>
              <a:rPr lang="en-US" dirty="0"/>
              <a:t>Example: Headwalls should be replaced with headwalls.  A metal flared end section could replace a headwall because it has the same entrance loss coefficient</a:t>
            </a:r>
          </a:p>
          <a:p>
            <a:pPr marL="457200" lvl="1" indent="0">
              <a:buNone/>
            </a:pPr>
            <a:endParaRPr lang="en-US" dirty="0">
              <a:ea typeface="Calibri Light" panose="020F0302020204030204"/>
              <a:cs typeface="Calibri Light" panose="020F0302020204030204"/>
            </a:endParaRPr>
          </a:p>
          <a:p>
            <a:pPr marL="457200" lvl="1" indent="0">
              <a:buNone/>
            </a:pPr>
            <a:endParaRPr lang="en-US" sz="3200" dirty="0">
              <a:ea typeface="Calibri Light"/>
              <a:cs typeface="Calibri Light"/>
            </a:endParaRPr>
          </a:p>
          <a:p>
            <a:pPr marL="457200" lvl="1" indent="0">
              <a:buNone/>
            </a:pPr>
            <a:endParaRPr lang="en-US" sz="3200" dirty="0">
              <a:ea typeface="Calibri Light"/>
              <a:cs typeface="Calibri Light"/>
            </a:endParaRPr>
          </a:p>
          <a:p>
            <a:pPr marL="457200" lvl="1" indent="0">
              <a:buNone/>
            </a:pPr>
            <a:endParaRPr lang="en-US" dirty="0">
              <a:ea typeface="Calibri Light" panose="020F0302020204030204"/>
              <a:cs typeface="Calibri Light" panose="020F0302020204030204"/>
            </a:endParaRPr>
          </a:p>
          <a:p>
            <a:pPr marL="0" indent="0">
              <a:buNone/>
            </a:pPr>
            <a:endParaRPr lang="en-US" dirty="0">
              <a:ea typeface="Calibri Light" panose="020F0302020204030204"/>
              <a:cs typeface="Calibri Light" panose="020F0302020204030204"/>
            </a:endParaRPr>
          </a:p>
          <a:p>
            <a:pPr marL="457200" lvl="1" indent="0">
              <a:buNone/>
            </a:pPr>
            <a:endParaRPr lang="en-US" dirty="0">
              <a:ea typeface="Calibri Light" panose="020F0302020204030204"/>
              <a:cs typeface="Calibri Light" panose="020F0302020204030204"/>
            </a:endParaRPr>
          </a:p>
        </p:txBody>
      </p:sp>
      <p:sp>
        <p:nvSpPr>
          <p:cNvPr id="4" name="Title 3">
            <a:extLst>
              <a:ext uri="{FF2B5EF4-FFF2-40B4-BE49-F238E27FC236}">
                <a16:creationId xmlns:a16="http://schemas.microsoft.com/office/drawing/2014/main" id="{DDF0EBCF-19A6-ADB9-0919-7B42E2304A7E}"/>
              </a:ext>
            </a:extLst>
          </p:cNvPr>
          <p:cNvSpPr>
            <a:spLocks noGrp="1"/>
          </p:cNvSpPr>
          <p:nvPr>
            <p:ph type="title"/>
          </p:nvPr>
        </p:nvSpPr>
        <p:spPr/>
        <p:txBody>
          <a:bodyPr lIns="91440" tIns="45720" rIns="91440" bIns="45720" anchor="b"/>
          <a:lstStyle/>
          <a:p>
            <a:pPr algn="ctr"/>
            <a:r>
              <a:rPr lang="en-US" dirty="0"/>
              <a:t>Proposed Conditions</a:t>
            </a:r>
          </a:p>
        </p:txBody>
      </p:sp>
    </p:spTree>
    <p:extLst>
      <p:ext uri="{BB962C8B-B14F-4D97-AF65-F5344CB8AC3E}">
        <p14:creationId xmlns:p14="http://schemas.microsoft.com/office/powerpoint/2010/main" val="2698857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667BF-00A1-CC52-792D-BFC91D31ED86}"/>
              </a:ext>
            </a:extLst>
          </p:cNvPr>
          <p:cNvSpPr>
            <a:spLocks noGrp="1"/>
          </p:cNvSpPr>
          <p:nvPr>
            <p:ph sz="half" idx="1"/>
          </p:nvPr>
        </p:nvSpPr>
        <p:spPr>
          <a:xfrm>
            <a:off x="152400" y="914400"/>
            <a:ext cx="11125200" cy="5638800"/>
          </a:xfrm>
        </p:spPr>
        <p:txBody>
          <a:bodyPr vert="horz" lIns="91440" tIns="45720" rIns="91440" bIns="45720" rtlCol="0" anchor="t">
            <a:normAutofit/>
          </a:bodyPr>
          <a:lstStyle/>
          <a:p>
            <a:endParaRPr lang="en-US" dirty="0">
              <a:cs typeface="Calibri Light"/>
            </a:endParaRPr>
          </a:p>
          <a:p>
            <a:r>
              <a:rPr lang="en-US" dirty="0"/>
              <a:t>Riprap should be replaced in-kind.  If no existing riprap, use revetment per the dimensions in IDM Figure 203-2J. </a:t>
            </a:r>
            <a:endParaRPr lang="en-US" dirty="0">
              <a:solidFill>
                <a:srgbClr val="FF0000"/>
              </a:solidFill>
              <a:cs typeface="Calibri Light"/>
            </a:endParaRPr>
          </a:p>
          <a:p>
            <a:endParaRPr lang="en-US" dirty="0"/>
          </a:p>
          <a:p>
            <a:r>
              <a:rPr lang="en-US" dirty="0"/>
              <a:t>Should meet cover requirements or gain approval from the appropriate INDOT District Pavement Engineer or Culvert Asset Engineer</a:t>
            </a:r>
            <a:endParaRPr lang="en-US" dirty="0">
              <a:cs typeface="Calibri Light"/>
            </a:endParaRPr>
          </a:p>
          <a:p>
            <a:endParaRPr lang="en-US" dirty="0"/>
          </a:p>
          <a:p>
            <a:r>
              <a:rPr lang="en-US" dirty="0"/>
              <a:t>Meet all permitting requirements from the INDOT Ecology and Waterway Permitting Office (EWPO)</a:t>
            </a:r>
          </a:p>
          <a:p>
            <a:pPr marL="0" indent="0">
              <a:buNone/>
            </a:pPr>
            <a:endParaRPr lang="en-US" dirty="0"/>
          </a:p>
          <a:p>
            <a:pPr marL="457200" lvl="1" indent="0">
              <a:buNone/>
            </a:pPr>
            <a:endParaRPr lang="en-US" dirty="0"/>
          </a:p>
        </p:txBody>
      </p:sp>
      <p:sp>
        <p:nvSpPr>
          <p:cNvPr id="4" name="Title 3">
            <a:extLst>
              <a:ext uri="{FF2B5EF4-FFF2-40B4-BE49-F238E27FC236}">
                <a16:creationId xmlns:a16="http://schemas.microsoft.com/office/drawing/2014/main" id="{DDF0EBCF-19A6-ADB9-0919-7B42E2304A7E}"/>
              </a:ext>
            </a:extLst>
          </p:cNvPr>
          <p:cNvSpPr>
            <a:spLocks noGrp="1"/>
          </p:cNvSpPr>
          <p:nvPr>
            <p:ph type="title"/>
          </p:nvPr>
        </p:nvSpPr>
        <p:spPr/>
        <p:txBody>
          <a:bodyPr lIns="91440" tIns="45720" rIns="91440" bIns="45720" anchor="b"/>
          <a:lstStyle/>
          <a:p>
            <a:pPr algn="ctr"/>
            <a:r>
              <a:rPr lang="en-US" dirty="0"/>
              <a:t>Proposed Conditions</a:t>
            </a:r>
          </a:p>
        </p:txBody>
      </p:sp>
    </p:spTree>
    <p:extLst>
      <p:ext uri="{BB962C8B-B14F-4D97-AF65-F5344CB8AC3E}">
        <p14:creationId xmlns:p14="http://schemas.microsoft.com/office/powerpoint/2010/main" val="101740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lIns="91440" tIns="45720" rIns="91440" bIns="45720" anchor="b"/>
          <a:lstStyle/>
          <a:p>
            <a:r>
              <a:rPr lang="en-US">
                <a:cs typeface="Calibri Light"/>
              </a:rPr>
              <a:t>Hydraulics Division</a:t>
            </a:r>
            <a:endParaRPr lang="en-US" dirty="0">
              <a:cs typeface="Calibri Light"/>
            </a:endParaRPr>
          </a:p>
        </p:txBody>
      </p:sp>
      <p:pic>
        <p:nvPicPr>
          <p:cNvPr id="6" name="Picture 5">
            <a:extLst>
              <a:ext uri="{FF2B5EF4-FFF2-40B4-BE49-F238E27FC236}">
                <a16:creationId xmlns:a16="http://schemas.microsoft.com/office/drawing/2014/main" id="{18E180D7-238B-7177-D317-F0F447790AA7}"/>
              </a:ext>
            </a:extLst>
          </p:cNvPr>
          <p:cNvPicPr>
            <a:picLocks noChangeAspect="1"/>
          </p:cNvPicPr>
          <p:nvPr/>
        </p:nvPicPr>
        <p:blipFill>
          <a:blip r:embed="rId3"/>
          <a:stretch>
            <a:fillRect/>
          </a:stretch>
        </p:blipFill>
        <p:spPr>
          <a:xfrm>
            <a:off x="859316" y="1515956"/>
            <a:ext cx="10473368" cy="3826087"/>
          </a:xfrm>
          <a:prstGeom prst="rect">
            <a:avLst/>
          </a:prstGeom>
        </p:spPr>
      </p:pic>
    </p:spTree>
    <p:extLst>
      <p:ext uri="{BB962C8B-B14F-4D97-AF65-F5344CB8AC3E}">
        <p14:creationId xmlns:p14="http://schemas.microsoft.com/office/powerpoint/2010/main" val="51117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b"/>
          <a:lstStyle/>
          <a:p>
            <a:br>
              <a:rPr lang="en-US" dirty="0"/>
            </a:br>
            <a:br>
              <a:rPr lang="en-US" dirty="0"/>
            </a:br>
            <a:br>
              <a:rPr lang="en-US" dirty="0"/>
            </a:br>
            <a:r>
              <a:rPr lang="en-US" dirty="0">
                <a:ea typeface="Calibri Light"/>
                <a:cs typeface="Calibri Light"/>
              </a:rPr>
              <a:t>Documentation</a:t>
            </a:r>
          </a:p>
        </p:txBody>
      </p:sp>
      <p:sp>
        <p:nvSpPr>
          <p:cNvPr id="3" name="Subtitle 2"/>
          <p:cNvSpPr>
            <a:spLocks noGrp="1"/>
          </p:cNvSpPr>
          <p:nvPr>
            <p:ph type="subTitle" idx="1"/>
          </p:nvPr>
        </p:nvSpPr>
        <p:spPr/>
        <p:txBody>
          <a:bodyPr lIns="91440" tIns="45720" rIns="91440" bIns="45720" anchor="t"/>
          <a:lstStyle/>
          <a:p>
            <a:endParaRPr lang="en-US" dirty="0"/>
          </a:p>
          <a:p>
            <a:endParaRPr lang="en-US" dirty="0"/>
          </a:p>
        </p:txBody>
      </p:sp>
    </p:spTree>
    <p:extLst>
      <p:ext uri="{BB962C8B-B14F-4D97-AF65-F5344CB8AC3E}">
        <p14:creationId xmlns:p14="http://schemas.microsoft.com/office/powerpoint/2010/main" val="50187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667BF-00A1-CC52-792D-BFC91D31ED86}"/>
              </a:ext>
            </a:extLst>
          </p:cNvPr>
          <p:cNvSpPr>
            <a:spLocks noGrp="1"/>
          </p:cNvSpPr>
          <p:nvPr>
            <p:ph sz="half" idx="1"/>
          </p:nvPr>
        </p:nvSpPr>
        <p:spPr>
          <a:xfrm>
            <a:off x="152400" y="914400"/>
            <a:ext cx="11125200" cy="5638800"/>
          </a:xfrm>
        </p:spPr>
        <p:txBody>
          <a:bodyPr vert="horz" lIns="91440" tIns="45720" rIns="91440" bIns="45720" rtlCol="0" anchor="t">
            <a:normAutofit/>
          </a:bodyPr>
          <a:lstStyle/>
          <a:p>
            <a:endParaRPr lang="en-US" dirty="0">
              <a:cs typeface="Calibri Light"/>
            </a:endParaRPr>
          </a:p>
          <a:p>
            <a:r>
              <a:rPr lang="en-US" sz="3200" dirty="0"/>
              <a:t>Roadway Design Computations Report - Design</a:t>
            </a:r>
            <a:endParaRPr lang="en-US" sz="3200" dirty="0">
              <a:ea typeface="Calibri Light"/>
              <a:cs typeface="Calibri Light"/>
            </a:endParaRPr>
          </a:p>
          <a:p>
            <a:endParaRPr lang="en-US" dirty="0"/>
          </a:p>
          <a:p>
            <a:pPr marL="0" indent="0">
              <a:buNone/>
            </a:pPr>
            <a:endParaRPr lang="en-US" dirty="0">
              <a:ea typeface="Calibri Light"/>
              <a:cs typeface="Calibri Light"/>
            </a:endParaRPr>
          </a:p>
          <a:p>
            <a:r>
              <a:rPr lang="en-US" sz="3200" dirty="0">
                <a:ea typeface="Calibri Light"/>
                <a:cs typeface="Calibri Light"/>
              </a:rPr>
              <a:t>Engineering Assessment Report - Scoping</a:t>
            </a:r>
            <a:endParaRPr lang="en-US" sz="3200" dirty="0"/>
          </a:p>
          <a:p>
            <a:endParaRPr lang="en-US" dirty="0"/>
          </a:p>
          <a:p>
            <a:endParaRPr lang="en-US" dirty="0">
              <a:ea typeface="Calibri Light"/>
              <a:cs typeface="Calibri Light"/>
            </a:endParaRPr>
          </a:p>
          <a:p>
            <a:r>
              <a:rPr lang="en-US" sz="3200" dirty="0">
                <a:ea typeface="Calibri Light"/>
                <a:cs typeface="Calibri Light"/>
              </a:rPr>
              <a:t>Field Check Minutes - Other</a:t>
            </a:r>
          </a:p>
          <a:p>
            <a:pPr marL="457200" lvl="1" indent="0">
              <a:buNone/>
            </a:pPr>
            <a:endParaRPr lang="en-US" dirty="0">
              <a:ea typeface="Calibri Light"/>
              <a:cs typeface="Calibri Light"/>
            </a:endParaRPr>
          </a:p>
          <a:p>
            <a:pPr marL="457200" lvl="1" indent="0">
              <a:buNone/>
            </a:pPr>
            <a:endParaRPr lang="en-US" dirty="0">
              <a:ea typeface="Calibri Light"/>
              <a:cs typeface="Calibri Light"/>
            </a:endParaRPr>
          </a:p>
          <a:p>
            <a:pPr marL="457200" lvl="1" indent="0">
              <a:buNone/>
            </a:pPr>
            <a:endParaRPr lang="en-US" sz="3200" dirty="0">
              <a:ea typeface="Calibri Light"/>
              <a:cs typeface="Calibri Light"/>
            </a:endParaRPr>
          </a:p>
          <a:p>
            <a:pPr marL="457200" lvl="1" indent="0">
              <a:buNone/>
            </a:pPr>
            <a:endParaRPr lang="en-US" sz="3200" dirty="0">
              <a:ea typeface="Calibri Light"/>
              <a:cs typeface="Calibri Light"/>
            </a:endParaRPr>
          </a:p>
          <a:p>
            <a:pPr marL="457200" lvl="1" indent="0">
              <a:buNone/>
            </a:pPr>
            <a:endParaRPr lang="en-US" dirty="0">
              <a:ea typeface="Calibri Light" panose="020F0302020204030204"/>
              <a:cs typeface="Calibri Light" panose="020F0302020204030204"/>
            </a:endParaRPr>
          </a:p>
          <a:p>
            <a:pPr marL="0" indent="0">
              <a:buNone/>
            </a:pPr>
            <a:endParaRPr lang="en-US" dirty="0">
              <a:ea typeface="Calibri Light" panose="020F0302020204030204"/>
              <a:cs typeface="Calibri Light" panose="020F0302020204030204"/>
            </a:endParaRPr>
          </a:p>
          <a:p>
            <a:pPr marL="457200" lvl="1" indent="0">
              <a:buNone/>
            </a:pPr>
            <a:endParaRPr lang="en-US" dirty="0">
              <a:ea typeface="Calibri Light" panose="020F0302020204030204"/>
              <a:cs typeface="Calibri Light" panose="020F0302020204030204"/>
            </a:endParaRPr>
          </a:p>
        </p:txBody>
      </p:sp>
      <p:sp>
        <p:nvSpPr>
          <p:cNvPr id="4" name="Title 3">
            <a:extLst>
              <a:ext uri="{FF2B5EF4-FFF2-40B4-BE49-F238E27FC236}">
                <a16:creationId xmlns:a16="http://schemas.microsoft.com/office/drawing/2014/main" id="{DDF0EBCF-19A6-ADB9-0919-7B42E2304A7E}"/>
              </a:ext>
            </a:extLst>
          </p:cNvPr>
          <p:cNvSpPr>
            <a:spLocks noGrp="1"/>
          </p:cNvSpPr>
          <p:nvPr>
            <p:ph type="title"/>
          </p:nvPr>
        </p:nvSpPr>
        <p:spPr/>
        <p:txBody>
          <a:bodyPr lIns="91440" tIns="45720" rIns="91440" bIns="45720" anchor="b"/>
          <a:lstStyle/>
          <a:p>
            <a:pPr algn="ctr"/>
            <a:r>
              <a:rPr lang="en-US" dirty="0"/>
              <a:t>Documentation</a:t>
            </a:r>
          </a:p>
        </p:txBody>
      </p:sp>
    </p:spTree>
    <p:extLst>
      <p:ext uri="{BB962C8B-B14F-4D97-AF65-F5344CB8AC3E}">
        <p14:creationId xmlns:p14="http://schemas.microsoft.com/office/powerpoint/2010/main" val="3900815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F293DD-6774-72D9-8129-AC8CE9130671}"/>
              </a:ext>
            </a:extLst>
          </p:cNvPr>
          <p:cNvSpPr>
            <a:spLocks noGrp="1"/>
          </p:cNvSpPr>
          <p:nvPr>
            <p:ph type="title"/>
          </p:nvPr>
        </p:nvSpPr>
        <p:spPr/>
        <p:txBody>
          <a:bodyPr lIns="91440" tIns="45720" rIns="91440" bIns="45720" anchor="b"/>
          <a:lstStyle/>
          <a:p>
            <a:pPr algn="ctr"/>
            <a:r>
              <a:rPr lang="en-US" dirty="0">
                <a:cs typeface="Calibri Light"/>
              </a:rPr>
              <a:t>Example RIK Matrix Table</a:t>
            </a:r>
          </a:p>
        </p:txBody>
      </p:sp>
      <p:pic>
        <p:nvPicPr>
          <p:cNvPr id="3" name="Picture 2">
            <a:extLst>
              <a:ext uri="{FF2B5EF4-FFF2-40B4-BE49-F238E27FC236}">
                <a16:creationId xmlns:a16="http://schemas.microsoft.com/office/drawing/2014/main" id="{714CB89C-901B-7462-E977-FB7BC5378301}"/>
              </a:ext>
            </a:extLst>
          </p:cNvPr>
          <p:cNvPicPr>
            <a:picLocks noChangeAspect="1"/>
          </p:cNvPicPr>
          <p:nvPr/>
        </p:nvPicPr>
        <p:blipFill>
          <a:blip r:embed="rId2"/>
          <a:stretch>
            <a:fillRect/>
          </a:stretch>
        </p:blipFill>
        <p:spPr>
          <a:xfrm>
            <a:off x="303126" y="1275881"/>
            <a:ext cx="11451770" cy="4356479"/>
          </a:xfrm>
          <a:prstGeom prst="rect">
            <a:avLst/>
          </a:prstGeom>
        </p:spPr>
      </p:pic>
    </p:spTree>
    <p:extLst>
      <p:ext uri="{BB962C8B-B14F-4D97-AF65-F5344CB8AC3E}">
        <p14:creationId xmlns:p14="http://schemas.microsoft.com/office/powerpoint/2010/main" val="380773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21AEF-5F32-DE21-D8E1-B3B0122A3672}"/>
              </a:ext>
            </a:extLst>
          </p:cNvPr>
          <p:cNvSpPr>
            <a:spLocks noGrp="1"/>
          </p:cNvSpPr>
          <p:nvPr>
            <p:ph sz="half" idx="1"/>
          </p:nvPr>
        </p:nvSpPr>
        <p:spPr/>
        <p:txBody>
          <a:bodyPr/>
          <a:lstStyle/>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682788A8-920F-6268-C2BD-2E2809B66C65}"/>
              </a:ext>
            </a:extLst>
          </p:cNvPr>
          <p:cNvSpPr>
            <a:spLocks noGrp="1"/>
          </p:cNvSpPr>
          <p:nvPr>
            <p:ph sz="half" idx="2"/>
          </p:nvPr>
        </p:nvSpPr>
        <p:spPr>
          <a:xfrm>
            <a:off x="457200" y="914400"/>
            <a:ext cx="11582400" cy="5257800"/>
          </a:xfrm>
        </p:spPr>
        <p:txBody>
          <a:bodyPr vert="horz" lIns="91440" tIns="45720" rIns="91440" bIns="45720" rtlCol="0" anchor="t">
            <a:normAutofit lnSpcReduction="10000"/>
          </a:bodyPr>
          <a:lstStyle/>
          <a:p>
            <a:endParaRPr lang="en-US" dirty="0"/>
          </a:p>
          <a:p>
            <a:r>
              <a:rPr lang="en-US" dirty="0"/>
              <a:t>If meeting all the conditions of IDM 203-2.08, RIK Policy</a:t>
            </a:r>
            <a:endParaRPr lang="en-US" dirty="0">
              <a:cs typeface="Calibri Light"/>
            </a:endParaRPr>
          </a:p>
          <a:p>
            <a:pPr lvl="1"/>
            <a:r>
              <a:rPr lang="en-US" dirty="0">
                <a:cs typeface="Calibri Light"/>
              </a:rPr>
              <a:t>INDOT hydraulics review not required, analysis not required</a:t>
            </a:r>
          </a:p>
          <a:p>
            <a:endParaRPr lang="en-US" dirty="0"/>
          </a:p>
          <a:p>
            <a:r>
              <a:rPr lang="en-US" dirty="0"/>
              <a:t>If meeting full INDOT hydraulics design standards</a:t>
            </a:r>
            <a:endParaRPr lang="en-US" dirty="0">
              <a:cs typeface="Calibri Light"/>
            </a:endParaRPr>
          </a:p>
          <a:p>
            <a:pPr lvl="1"/>
            <a:r>
              <a:rPr lang="en-US" dirty="0"/>
              <a:t>INDOT hydraulics review not required, analysis is required</a:t>
            </a:r>
            <a:endParaRPr lang="en-US" dirty="0">
              <a:cs typeface="Calibri Light"/>
            </a:endParaRPr>
          </a:p>
          <a:p>
            <a:pPr lvl="1"/>
            <a:r>
              <a:rPr lang="en-US" dirty="0">
                <a:cs typeface="Calibri Light"/>
              </a:rPr>
              <a:t>Include computations in roadway design comps</a:t>
            </a:r>
          </a:p>
          <a:p>
            <a:pPr lvl="1"/>
            <a:r>
              <a:rPr lang="en-US" dirty="0">
                <a:ea typeface="Calibri Light" panose="020F0302020204030204"/>
                <a:cs typeface="Calibri Light"/>
              </a:rPr>
              <a:t>Exception: liners, median drains, etc.</a:t>
            </a:r>
          </a:p>
          <a:p>
            <a:pPr lvl="1"/>
            <a:r>
              <a:rPr lang="en-US" dirty="0">
                <a:cs typeface="Calibri Light"/>
              </a:rPr>
              <a:t>Proposed condition must still be a CLV</a:t>
            </a:r>
          </a:p>
          <a:p>
            <a:pPr lvl="1"/>
            <a:endParaRPr lang="en-US" dirty="0">
              <a:cs typeface="Calibri Light"/>
            </a:endParaRPr>
          </a:p>
          <a:p>
            <a:r>
              <a:rPr lang="en-US" sz="2700" dirty="0">
                <a:cs typeface="Calibri Light"/>
              </a:rPr>
              <a:t>Not meeting all the conditions of IDM 203-2.08, but still interested in RIK</a:t>
            </a:r>
          </a:p>
          <a:p>
            <a:pPr lvl="1"/>
            <a:r>
              <a:rPr lang="en-US" sz="2300" dirty="0">
                <a:cs typeface="Calibri Light"/>
              </a:rPr>
              <a:t>INDOT hydraulics will decide on case-by-case basis</a:t>
            </a:r>
          </a:p>
          <a:p>
            <a:pPr lvl="1"/>
            <a:r>
              <a:rPr lang="en-US" sz="2300" dirty="0">
                <a:cs typeface="Calibri Light"/>
              </a:rPr>
              <a:t>INDOT hydraulics review is required, analysis is required </a:t>
            </a:r>
          </a:p>
          <a:p>
            <a:pPr marL="457200" lvl="1" indent="0">
              <a:buNone/>
            </a:pPr>
            <a:endParaRPr lang="en-US" sz="2300" dirty="0">
              <a:cs typeface="Calibri Light"/>
            </a:endParaRPr>
          </a:p>
        </p:txBody>
      </p:sp>
      <p:sp>
        <p:nvSpPr>
          <p:cNvPr id="4" name="Title 3">
            <a:extLst>
              <a:ext uri="{FF2B5EF4-FFF2-40B4-BE49-F238E27FC236}">
                <a16:creationId xmlns:a16="http://schemas.microsoft.com/office/drawing/2014/main" id="{02BE1B3E-595D-7D0C-F0F4-F12F58DEC946}"/>
              </a:ext>
            </a:extLst>
          </p:cNvPr>
          <p:cNvSpPr>
            <a:spLocks noGrp="1"/>
          </p:cNvSpPr>
          <p:nvPr>
            <p:ph type="title"/>
          </p:nvPr>
        </p:nvSpPr>
        <p:spPr/>
        <p:txBody>
          <a:bodyPr lIns="91440" tIns="45720" rIns="91440" bIns="45720" anchor="b"/>
          <a:lstStyle/>
          <a:p>
            <a:pPr algn="ctr"/>
            <a:r>
              <a:rPr lang="en-US" dirty="0"/>
              <a:t>Design Submittals for CLVs (cross culverts)</a:t>
            </a:r>
          </a:p>
        </p:txBody>
      </p:sp>
      <p:sp>
        <p:nvSpPr>
          <p:cNvPr id="6" name="TextBox 5">
            <a:extLst>
              <a:ext uri="{FF2B5EF4-FFF2-40B4-BE49-F238E27FC236}">
                <a16:creationId xmlns:a16="http://schemas.microsoft.com/office/drawing/2014/main" id="{63ADC4EE-1CEC-262C-EE13-D035E10AC5F9}"/>
              </a:ext>
            </a:extLst>
          </p:cNvPr>
          <p:cNvSpPr txBox="1"/>
          <p:nvPr/>
        </p:nvSpPr>
        <p:spPr>
          <a:xfrm>
            <a:off x="3746881" y="6326553"/>
            <a:ext cx="3713389" cy="369332"/>
          </a:xfrm>
          <a:prstGeom prst="rect">
            <a:avLst/>
          </a:prstGeom>
          <a:noFill/>
        </p:spPr>
        <p:txBody>
          <a:bodyPr wrap="none" lIns="91440" tIns="45720" rIns="91440" bIns="45720" rtlCol="0" anchor="t">
            <a:spAutoFit/>
          </a:bodyPr>
          <a:lstStyle/>
          <a:p>
            <a:pPr algn="ctr"/>
            <a:r>
              <a:rPr lang="en-US" dirty="0">
                <a:latin typeface="Tahoma"/>
                <a:ea typeface="Tahoma"/>
                <a:cs typeface="Tahoma"/>
              </a:rPr>
              <a:t>See IDM 201-1.02 for more details</a:t>
            </a:r>
          </a:p>
        </p:txBody>
      </p:sp>
    </p:spTree>
    <p:extLst>
      <p:ext uri="{BB962C8B-B14F-4D97-AF65-F5344CB8AC3E}">
        <p14:creationId xmlns:p14="http://schemas.microsoft.com/office/powerpoint/2010/main" val="66063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21AEF-5F32-DE21-D8E1-B3B0122A3672}"/>
              </a:ext>
            </a:extLst>
          </p:cNvPr>
          <p:cNvSpPr>
            <a:spLocks noGrp="1"/>
          </p:cNvSpPr>
          <p:nvPr>
            <p:ph sz="half" idx="1"/>
          </p:nvPr>
        </p:nvSpPr>
        <p:spPr/>
        <p:txBody>
          <a:bodyPr/>
          <a:lstStyle/>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682788A8-920F-6268-C2BD-2E2809B66C65}"/>
              </a:ext>
            </a:extLst>
          </p:cNvPr>
          <p:cNvSpPr>
            <a:spLocks noGrp="1"/>
          </p:cNvSpPr>
          <p:nvPr>
            <p:ph sz="half" idx="2"/>
          </p:nvPr>
        </p:nvSpPr>
        <p:spPr>
          <a:xfrm>
            <a:off x="457200" y="914400"/>
            <a:ext cx="11582400" cy="5257800"/>
          </a:xfrm>
        </p:spPr>
        <p:txBody>
          <a:bodyPr vert="horz" lIns="91440" tIns="45720" rIns="91440" bIns="45720" rtlCol="0" anchor="t">
            <a:normAutofit/>
          </a:bodyPr>
          <a:lstStyle/>
          <a:p>
            <a:endParaRPr lang="en-US" dirty="0"/>
          </a:p>
          <a:p>
            <a:r>
              <a:rPr lang="en-US" dirty="0"/>
              <a:t>Can I use RIK if pipe slopes are to be changed due to embankment slope corrections?</a:t>
            </a:r>
            <a:endParaRPr lang="en-US" dirty="0">
              <a:cs typeface="Calibri Light"/>
            </a:endParaRPr>
          </a:p>
          <a:p>
            <a:pPr lvl="1"/>
            <a:r>
              <a:rPr lang="en-US" dirty="0">
                <a:cs typeface="Calibri Light"/>
              </a:rPr>
              <a:t>Case-by-case, but likely "yes".  However, analysis and INDOT hydraulic review would be required</a:t>
            </a:r>
          </a:p>
          <a:p>
            <a:pPr marL="457200" lvl="1" indent="0">
              <a:buNone/>
            </a:pPr>
            <a:r>
              <a:rPr lang="en-US" sz="2800" dirty="0">
                <a:cs typeface="Calibri Light"/>
              </a:rPr>
              <a:t>   </a:t>
            </a:r>
          </a:p>
          <a:p>
            <a:pPr marL="457200" lvl="1" indent="0">
              <a:buNone/>
            </a:pPr>
            <a:endParaRPr lang="en-US" dirty="0">
              <a:cs typeface="Calibri Light"/>
            </a:endParaRPr>
          </a:p>
          <a:p>
            <a:pPr marL="457200" lvl="1" indent="0">
              <a:buNone/>
            </a:pPr>
            <a:endParaRPr lang="en-US" dirty="0">
              <a:cs typeface="Calibri Light"/>
            </a:endParaRPr>
          </a:p>
          <a:p>
            <a:pPr>
              <a:buFont typeface="Arial"/>
              <a:buChar char="•"/>
            </a:pPr>
            <a:r>
              <a:rPr lang="en-US" dirty="0">
                <a:cs typeface="Calibri Light"/>
              </a:rPr>
              <a:t>Can I use RIK if existing pipe doesn't meet minimal pipe size requirement?</a:t>
            </a:r>
          </a:p>
          <a:p>
            <a:pPr lvl="1" indent="-285750">
              <a:buFont typeface="Arial"/>
              <a:buChar char="•"/>
            </a:pPr>
            <a:r>
              <a:rPr lang="en-US" dirty="0">
                <a:cs typeface="Calibri Light"/>
              </a:rPr>
              <a:t>Yes, if meeting all the conditions of IDM 203-2.08</a:t>
            </a:r>
          </a:p>
        </p:txBody>
      </p:sp>
      <p:sp>
        <p:nvSpPr>
          <p:cNvPr id="4" name="Title 3">
            <a:extLst>
              <a:ext uri="{FF2B5EF4-FFF2-40B4-BE49-F238E27FC236}">
                <a16:creationId xmlns:a16="http://schemas.microsoft.com/office/drawing/2014/main" id="{02BE1B3E-595D-7D0C-F0F4-F12F58DEC946}"/>
              </a:ext>
            </a:extLst>
          </p:cNvPr>
          <p:cNvSpPr>
            <a:spLocks noGrp="1"/>
          </p:cNvSpPr>
          <p:nvPr>
            <p:ph type="title"/>
          </p:nvPr>
        </p:nvSpPr>
        <p:spPr/>
        <p:txBody>
          <a:bodyPr/>
          <a:lstStyle/>
          <a:p>
            <a:pPr algn="ctr"/>
            <a:r>
              <a:rPr lang="en-US" dirty="0"/>
              <a:t>Questions</a:t>
            </a:r>
          </a:p>
        </p:txBody>
      </p:sp>
    </p:spTree>
    <p:extLst>
      <p:ext uri="{BB962C8B-B14F-4D97-AF65-F5344CB8AC3E}">
        <p14:creationId xmlns:p14="http://schemas.microsoft.com/office/powerpoint/2010/main" val="3728551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25529-1D1D-AF9A-BD55-9C2D904F3E7A}"/>
              </a:ext>
            </a:extLst>
          </p:cNvPr>
          <p:cNvSpPr>
            <a:spLocks noGrp="1"/>
          </p:cNvSpPr>
          <p:nvPr>
            <p:ph sz="half" idx="2"/>
          </p:nvPr>
        </p:nvSpPr>
        <p:spPr>
          <a:xfrm>
            <a:off x="152400" y="914400"/>
            <a:ext cx="11887200" cy="5791200"/>
          </a:xfrm>
        </p:spPr>
        <p:txBody>
          <a:bodyPr/>
          <a:lstStyle/>
          <a:p>
            <a:r>
              <a:rPr lang="en-US" dirty="0"/>
              <a:t>IDM Figure 203-2D Update</a:t>
            </a:r>
          </a:p>
        </p:txBody>
      </p:sp>
      <p:pic>
        <p:nvPicPr>
          <p:cNvPr id="6" name="Content Placeholder 5">
            <a:extLst>
              <a:ext uri="{FF2B5EF4-FFF2-40B4-BE49-F238E27FC236}">
                <a16:creationId xmlns:a16="http://schemas.microsoft.com/office/drawing/2014/main" id="{4E5D772D-4C35-584A-7A21-87D7A9D47EDD}"/>
              </a:ext>
            </a:extLst>
          </p:cNvPr>
          <p:cNvPicPr>
            <a:picLocks noGrp="1" noChangeAspect="1"/>
          </p:cNvPicPr>
          <p:nvPr>
            <p:ph sz="half" idx="1"/>
          </p:nvPr>
        </p:nvPicPr>
        <p:blipFill>
          <a:blip r:embed="rId2"/>
          <a:stretch>
            <a:fillRect/>
          </a:stretch>
        </p:blipFill>
        <p:spPr>
          <a:xfrm>
            <a:off x="2190750" y="1728792"/>
            <a:ext cx="7810500" cy="4519607"/>
          </a:xfrm>
        </p:spPr>
      </p:pic>
      <p:sp>
        <p:nvSpPr>
          <p:cNvPr id="4" name="Title 3">
            <a:extLst>
              <a:ext uri="{FF2B5EF4-FFF2-40B4-BE49-F238E27FC236}">
                <a16:creationId xmlns:a16="http://schemas.microsoft.com/office/drawing/2014/main" id="{B78DEEAE-2674-66AE-0BE9-E5C8610D1483}"/>
              </a:ext>
            </a:extLst>
          </p:cNvPr>
          <p:cNvSpPr>
            <a:spLocks noGrp="1"/>
          </p:cNvSpPr>
          <p:nvPr>
            <p:ph type="title"/>
          </p:nvPr>
        </p:nvSpPr>
        <p:spPr/>
        <p:txBody>
          <a:bodyPr/>
          <a:lstStyle/>
          <a:p>
            <a:r>
              <a:rPr lang="en-US" dirty="0"/>
              <a:t>Riprap Protection</a:t>
            </a:r>
          </a:p>
        </p:txBody>
      </p:sp>
    </p:spTree>
    <p:extLst>
      <p:ext uri="{BB962C8B-B14F-4D97-AF65-F5344CB8AC3E}">
        <p14:creationId xmlns:p14="http://schemas.microsoft.com/office/powerpoint/2010/main" val="3989523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08EBFC-EB66-A0B9-9CBD-073C7FCB0315}"/>
              </a:ext>
            </a:extLst>
          </p:cNvPr>
          <p:cNvPicPr>
            <a:picLocks noGrp="1" noChangeAspect="1"/>
          </p:cNvPicPr>
          <p:nvPr>
            <p:ph sz="half" idx="1"/>
          </p:nvPr>
        </p:nvPicPr>
        <p:blipFill>
          <a:blip r:embed="rId2"/>
          <a:stretch>
            <a:fillRect/>
          </a:stretch>
        </p:blipFill>
        <p:spPr>
          <a:xfrm>
            <a:off x="1774264" y="914400"/>
            <a:ext cx="8644308" cy="5257800"/>
          </a:xfrm>
        </p:spPr>
      </p:pic>
      <p:sp>
        <p:nvSpPr>
          <p:cNvPr id="4" name="Title 3">
            <a:extLst>
              <a:ext uri="{FF2B5EF4-FFF2-40B4-BE49-F238E27FC236}">
                <a16:creationId xmlns:a16="http://schemas.microsoft.com/office/drawing/2014/main" id="{97252E5D-DD8B-30EA-853E-A8ABBEFE3926}"/>
              </a:ext>
            </a:extLst>
          </p:cNvPr>
          <p:cNvSpPr>
            <a:spLocks noGrp="1"/>
          </p:cNvSpPr>
          <p:nvPr>
            <p:ph type="title"/>
          </p:nvPr>
        </p:nvSpPr>
        <p:spPr/>
        <p:txBody>
          <a:bodyPr lIns="91440" tIns="45720" rIns="91440" bIns="45720" anchor="b"/>
          <a:lstStyle/>
          <a:p>
            <a:r>
              <a:rPr lang="en-US" sz="5000" dirty="0">
                <a:cs typeface="Calibri Light"/>
              </a:rPr>
              <a:t>Joint Probability of Indiana Confluences</a:t>
            </a:r>
          </a:p>
        </p:txBody>
      </p:sp>
    </p:spTree>
    <p:extLst>
      <p:ext uri="{BB962C8B-B14F-4D97-AF65-F5344CB8AC3E}">
        <p14:creationId xmlns:p14="http://schemas.microsoft.com/office/powerpoint/2010/main" val="1876140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1542-80B2-B9C9-C513-AE052FBF8A91}"/>
              </a:ext>
            </a:extLst>
          </p:cNvPr>
          <p:cNvSpPr>
            <a:spLocks noGrp="1"/>
          </p:cNvSpPr>
          <p:nvPr>
            <p:ph sz="half" idx="1"/>
          </p:nvPr>
        </p:nvSpPr>
        <p:spPr>
          <a:xfrm>
            <a:off x="152400" y="914400"/>
            <a:ext cx="10515600" cy="5257800"/>
          </a:xfrm>
        </p:spPr>
        <p:txBody>
          <a:bodyPr vert="horz" lIns="91440" tIns="45720" rIns="91440" bIns="45720" rtlCol="0" anchor="t">
            <a:normAutofit/>
          </a:bodyPr>
          <a:lstStyle/>
          <a:p>
            <a:r>
              <a:rPr lang="en-US" dirty="0"/>
              <a:t>Previous</a:t>
            </a:r>
          </a:p>
          <a:p>
            <a:r>
              <a:rPr lang="en-US" dirty="0">
                <a:cs typeface="Calibri Light"/>
              </a:rPr>
              <a:t>FHWA – one stream off the east coast</a:t>
            </a:r>
          </a:p>
          <a:p>
            <a:endParaRPr lang="en-US" dirty="0">
              <a:cs typeface="Calibri Light"/>
            </a:endParaRPr>
          </a:p>
        </p:txBody>
      </p:sp>
      <p:sp>
        <p:nvSpPr>
          <p:cNvPr id="4" name="Title 3">
            <a:extLst>
              <a:ext uri="{FF2B5EF4-FFF2-40B4-BE49-F238E27FC236}">
                <a16:creationId xmlns:a16="http://schemas.microsoft.com/office/drawing/2014/main" id="{5E8F0E1B-738A-A81C-9EC5-98F37D3004D8}"/>
              </a:ext>
            </a:extLst>
          </p:cNvPr>
          <p:cNvSpPr>
            <a:spLocks noGrp="1"/>
          </p:cNvSpPr>
          <p:nvPr>
            <p:ph type="title"/>
          </p:nvPr>
        </p:nvSpPr>
        <p:spPr/>
        <p:txBody>
          <a:bodyPr/>
          <a:lstStyle/>
          <a:p>
            <a:r>
              <a:rPr lang="en-US" dirty="0"/>
              <a:t>Joint Probability of Indiana Confluences</a:t>
            </a:r>
          </a:p>
        </p:txBody>
      </p:sp>
      <p:pic>
        <p:nvPicPr>
          <p:cNvPr id="8" name="Picture 7">
            <a:extLst>
              <a:ext uri="{FF2B5EF4-FFF2-40B4-BE49-F238E27FC236}">
                <a16:creationId xmlns:a16="http://schemas.microsoft.com/office/drawing/2014/main" id="{AC12AFE8-47C1-65D2-A691-6738CE4727DE}"/>
              </a:ext>
            </a:extLst>
          </p:cNvPr>
          <p:cNvPicPr>
            <a:picLocks noChangeAspect="1"/>
          </p:cNvPicPr>
          <p:nvPr/>
        </p:nvPicPr>
        <p:blipFill>
          <a:blip r:embed="rId2"/>
          <a:stretch>
            <a:fillRect/>
          </a:stretch>
        </p:blipFill>
        <p:spPr>
          <a:xfrm>
            <a:off x="3630255" y="2151747"/>
            <a:ext cx="4948237" cy="3955413"/>
          </a:xfrm>
          <a:prstGeom prst="rect">
            <a:avLst/>
          </a:prstGeom>
        </p:spPr>
      </p:pic>
    </p:spTree>
    <p:extLst>
      <p:ext uri="{BB962C8B-B14F-4D97-AF65-F5344CB8AC3E}">
        <p14:creationId xmlns:p14="http://schemas.microsoft.com/office/powerpoint/2010/main" val="980520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40A68-85D3-172B-1F7D-66CCA0657C7C}"/>
              </a:ext>
            </a:extLst>
          </p:cNvPr>
          <p:cNvSpPr>
            <a:spLocks noGrp="1"/>
          </p:cNvSpPr>
          <p:nvPr>
            <p:ph sz="half" idx="2"/>
          </p:nvPr>
        </p:nvSpPr>
        <p:spPr>
          <a:xfrm>
            <a:off x="76200" y="914400"/>
            <a:ext cx="11963400" cy="5257800"/>
          </a:xfrm>
        </p:spPr>
        <p:txBody>
          <a:bodyPr vert="horz" lIns="91440" tIns="45720" rIns="91440" bIns="45720" rtlCol="0" anchor="t">
            <a:normAutofit/>
          </a:bodyPr>
          <a:lstStyle/>
          <a:p>
            <a:r>
              <a:rPr lang="en-US" dirty="0"/>
              <a:t>Updated</a:t>
            </a:r>
          </a:p>
          <a:p>
            <a:r>
              <a:rPr lang="en-US" dirty="0"/>
              <a:t>JTRP (Joint Transportation Research Program) Study</a:t>
            </a:r>
          </a:p>
          <a:p>
            <a:pPr lvl="1"/>
            <a:r>
              <a:rPr lang="en-US" dirty="0">
                <a:cs typeface="Calibri Light" panose="020F0302020204030204"/>
              </a:rPr>
              <a:t>Medium Resolution Hydrography Dataset (NOAA)</a:t>
            </a:r>
          </a:p>
          <a:p>
            <a:pPr lvl="1"/>
            <a:r>
              <a:rPr lang="en-US" dirty="0">
                <a:cs typeface="Calibri Light" panose="020F0302020204030204"/>
              </a:rPr>
              <a:t>4500 confluences from IN </a:t>
            </a:r>
            <a:endParaRPr lang="en-US" dirty="0"/>
          </a:p>
          <a:p>
            <a:pPr lvl="1"/>
            <a:r>
              <a:rPr lang="en-US" dirty="0">
                <a:cs typeface="Calibri Light" panose="020F0302020204030204"/>
              </a:rPr>
              <a:t>Minimum threshold of 1 km</a:t>
            </a:r>
            <a:r>
              <a:rPr lang="en-US" baseline="30000" dirty="0">
                <a:cs typeface="Calibri Light" panose="020F0302020204030204"/>
              </a:rPr>
              <a:t>2</a:t>
            </a:r>
          </a:p>
          <a:p>
            <a:pPr lvl="1"/>
            <a:endParaRPr lang="en-US" dirty="0">
              <a:cs typeface="Calibri Light" panose="020F0302020204030204"/>
            </a:endParaRPr>
          </a:p>
          <a:p>
            <a:endParaRPr lang="en-US" dirty="0">
              <a:cs typeface="Calibri Light" panose="020F0302020204030204"/>
            </a:endParaRPr>
          </a:p>
        </p:txBody>
      </p:sp>
      <p:sp>
        <p:nvSpPr>
          <p:cNvPr id="4" name="Title 3">
            <a:extLst>
              <a:ext uri="{FF2B5EF4-FFF2-40B4-BE49-F238E27FC236}">
                <a16:creationId xmlns:a16="http://schemas.microsoft.com/office/drawing/2014/main" id="{D70B9BF5-F31E-4E91-633D-4692AFEB648B}"/>
              </a:ext>
            </a:extLst>
          </p:cNvPr>
          <p:cNvSpPr>
            <a:spLocks noGrp="1"/>
          </p:cNvSpPr>
          <p:nvPr>
            <p:ph type="title"/>
          </p:nvPr>
        </p:nvSpPr>
        <p:spPr/>
        <p:txBody>
          <a:bodyPr/>
          <a:lstStyle/>
          <a:p>
            <a:r>
              <a:rPr lang="en-US" dirty="0"/>
              <a:t>Joint Probability of Indiana Confluences</a:t>
            </a:r>
          </a:p>
        </p:txBody>
      </p:sp>
      <p:pic>
        <p:nvPicPr>
          <p:cNvPr id="5" name="Content Placeholder 4">
            <a:extLst>
              <a:ext uri="{FF2B5EF4-FFF2-40B4-BE49-F238E27FC236}">
                <a16:creationId xmlns:a16="http://schemas.microsoft.com/office/drawing/2014/main" id="{3B87E06F-9871-0366-FDF1-FAA3A6130FA3}"/>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87998" y="3057847"/>
            <a:ext cx="8016004" cy="3733800"/>
          </a:xfrm>
          <a:prstGeom prst="rect">
            <a:avLst/>
          </a:prstGeom>
        </p:spPr>
      </p:pic>
    </p:spTree>
    <p:extLst>
      <p:ext uri="{BB962C8B-B14F-4D97-AF65-F5344CB8AC3E}">
        <p14:creationId xmlns:p14="http://schemas.microsoft.com/office/powerpoint/2010/main" val="120829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40A68-85D3-172B-1F7D-66CCA0657C7C}"/>
              </a:ext>
            </a:extLst>
          </p:cNvPr>
          <p:cNvSpPr>
            <a:spLocks noGrp="1"/>
          </p:cNvSpPr>
          <p:nvPr>
            <p:ph sz="half" idx="2"/>
          </p:nvPr>
        </p:nvSpPr>
        <p:spPr>
          <a:xfrm>
            <a:off x="76200" y="914400"/>
            <a:ext cx="11963400" cy="5257800"/>
          </a:xfrm>
        </p:spPr>
        <p:txBody>
          <a:bodyPr/>
          <a:lstStyle/>
          <a:p>
            <a:r>
              <a:rPr lang="en-US" dirty="0"/>
              <a:t>Storm sewer outlets to a creek with an 85:1 watershed ratio</a:t>
            </a:r>
          </a:p>
          <a:p>
            <a:r>
              <a:rPr lang="en-US" dirty="0"/>
              <a:t>Both storm scenarios should be analyzed</a:t>
            </a:r>
          </a:p>
          <a:p>
            <a:pPr lvl="1"/>
            <a:r>
              <a:rPr lang="en-US" dirty="0"/>
              <a:t>5-year flow to </a:t>
            </a:r>
            <a:r>
              <a:rPr lang="en-US"/>
              <a:t>a 50-year </a:t>
            </a:r>
            <a:r>
              <a:rPr lang="en-US" dirty="0"/>
              <a:t>flood as well as </a:t>
            </a:r>
            <a:r>
              <a:rPr lang="en-US"/>
              <a:t>a 50-year </a:t>
            </a:r>
            <a:r>
              <a:rPr lang="en-US" dirty="0"/>
              <a:t>flow to </a:t>
            </a:r>
            <a:r>
              <a:rPr lang="en-US"/>
              <a:t>a 5-year </a:t>
            </a:r>
            <a:r>
              <a:rPr lang="en-US" dirty="0"/>
              <a:t>flood</a:t>
            </a:r>
          </a:p>
        </p:txBody>
      </p:sp>
      <p:sp>
        <p:nvSpPr>
          <p:cNvPr id="4" name="Title 3">
            <a:extLst>
              <a:ext uri="{FF2B5EF4-FFF2-40B4-BE49-F238E27FC236}">
                <a16:creationId xmlns:a16="http://schemas.microsoft.com/office/drawing/2014/main" id="{D70B9BF5-F31E-4E91-633D-4692AFEB648B}"/>
              </a:ext>
            </a:extLst>
          </p:cNvPr>
          <p:cNvSpPr>
            <a:spLocks noGrp="1"/>
          </p:cNvSpPr>
          <p:nvPr>
            <p:ph type="title"/>
          </p:nvPr>
        </p:nvSpPr>
        <p:spPr/>
        <p:txBody>
          <a:bodyPr/>
          <a:lstStyle/>
          <a:p>
            <a:r>
              <a:rPr lang="en-US" dirty="0"/>
              <a:t>Joint Probability Example</a:t>
            </a:r>
          </a:p>
        </p:txBody>
      </p:sp>
      <p:pic>
        <p:nvPicPr>
          <p:cNvPr id="5" name="Content Placeholder 4">
            <a:extLst>
              <a:ext uri="{FF2B5EF4-FFF2-40B4-BE49-F238E27FC236}">
                <a16:creationId xmlns:a16="http://schemas.microsoft.com/office/drawing/2014/main" id="{3B87E06F-9871-0366-FDF1-FAA3A6130FA3}"/>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87998" y="2514599"/>
            <a:ext cx="8016004" cy="3733800"/>
          </a:xfrm>
          <a:prstGeom prst="rect">
            <a:avLst/>
          </a:prstGeom>
        </p:spPr>
      </p:pic>
      <p:sp>
        <p:nvSpPr>
          <p:cNvPr id="6" name="Rectangle 5">
            <a:extLst>
              <a:ext uri="{FF2B5EF4-FFF2-40B4-BE49-F238E27FC236}">
                <a16:creationId xmlns:a16="http://schemas.microsoft.com/office/drawing/2014/main" id="{5DF17AA4-585B-DD90-A50C-B68DE96937AF}"/>
              </a:ext>
            </a:extLst>
          </p:cNvPr>
          <p:cNvSpPr/>
          <p:nvPr/>
        </p:nvSpPr>
        <p:spPr>
          <a:xfrm>
            <a:off x="6629400" y="4038600"/>
            <a:ext cx="1676400" cy="381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27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03913-FE28-0D70-7A94-D8E82C5680F7}"/>
              </a:ext>
            </a:extLst>
          </p:cNvPr>
          <p:cNvSpPr>
            <a:spLocks noGrp="1"/>
          </p:cNvSpPr>
          <p:nvPr>
            <p:ph sz="half" idx="1"/>
          </p:nvPr>
        </p:nvSpPr>
        <p:spPr>
          <a:xfrm>
            <a:off x="152400" y="914400"/>
            <a:ext cx="11544718" cy="5257800"/>
          </a:xfrm>
        </p:spPr>
        <p:txBody>
          <a:bodyPr vert="horz" lIns="91440" tIns="45720" rIns="91440" bIns="45720" rtlCol="0" anchor="t">
            <a:normAutofit/>
          </a:bodyPr>
          <a:lstStyle/>
          <a:p>
            <a:pPr marL="0" indent="0">
              <a:buNone/>
            </a:pPr>
            <a:endParaRPr lang="en-US" dirty="0"/>
          </a:p>
          <a:p>
            <a:pPr lvl="1"/>
            <a:r>
              <a:rPr lang="en-US" sz="4000" dirty="0"/>
              <a:t>Replacement in Kind (RIK) Policy</a:t>
            </a:r>
            <a:endParaRPr lang="en-US" sz="4000" dirty="0">
              <a:cs typeface="Calibri Light"/>
            </a:endParaRPr>
          </a:p>
          <a:p>
            <a:pPr lvl="1"/>
            <a:endParaRPr lang="en-US" sz="4000" dirty="0"/>
          </a:p>
          <a:p>
            <a:pPr lvl="1"/>
            <a:r>
              <a:rPr lang="en-US" sz="4000" dirty="0"/>
              <a:t>Riprap Size for Small Culverts</a:t>
            </a:r>
            <a:endParaRPr lang="en-US" sz="4000" dirty="0">
              <a:cs typeface="Calibri Light"/>
            </a:endParaRPr>
          </a:p>
          <a:p>
            <a:pPr lvl="1"/>
            <a:endParaRPr lang="en-US" sz="4000" dirty="0"/>
          </a:p>
          <a:p>
            <a:pPr lvl="1"/>
            <a:r>
              <a:rPr lang="en-US" sz="4000" dirty="0"/>
              <a:t>Joint Probability of Indiana Confluences (JTRP Study)</a:t>
            </a:r>
          </a:p>
          <a:p>
            <a:pPr lvl="1"/>
            <a:endParaRPr lang="en-US" sz="4000" dirty="0">
              <a:cs typeface="Calibri Light" panose="020F0302020204030204"/>
            </a:endParaRPr>
          </a:p>
          <a:p>
            <a:pPr lvl="1"/>
            <a:r>
              <a:rPr lang="en-US" sz="4000" dirty="0">
                <a:cs typeface="Calibri Light" panose="020F0302020204030204"/>
              </a:rPr>
              <a:t>Slab Top Design</a:t>
            </a:r>
          </a:p>
          <a:p>
            <a:pPr lvl="1"/>
            <a:endParaRPr lang="en-US" dirty="0">
              <a:cs typeface="Calibri Light" panose="020F0302020204030204"/>
            </a:endParaRPr>
          </a:p>
        </p:txBody>
      </p:sp>
      <p:sp>
        <p:nvSpPr>
          <p:cNvPr id="4" name="Title 3">
            <a:extLst>
              <a:ext uri="{FF2B5EF4-FFF2-40B4-BE49-F238E27FC236}">
                <a16:creationId xmlns:a16="http://schemas.microsoft.com/office/drawing/2014/main" id="{8A37C479-4365-1C12-FF93-AC9673175BF8}"/>
              </a:ext>
            </a:extLst>
          </p:cNvPr>
          <p:cNvSpPr>
            <a:spLocks noGrp="1"/>
          </p:cNvSpPr>
          <p:nvPr>
            <p:ph type="title"/>
          </p:nvPr>
        </p:nvSpPr>
        <p:spPr/>
        <p:txBody>
          <a:bodyPr/>
          <a:lstStyle/>
          <a:p>
            <a:pPr algn="ctr"/>
            <a:r>
              <a:rPr lang="en-US" sz="4800" b="1" dirty="0"/>
              <a:t>Agenda</a:t>
            </a:r>
          </a:p>
        </p:txBody>
      </p:sp>
    </p:spTree>
    <p:extLst>
      <p:ext uri="{BB962C8B-B14F-4D97-AF65-F5344CB8AC3E}">
        <p14:creationId xmlns:p14="http://schemas.microsoft.com/office/powerpoint/2010/main" val="231988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10635-1C5D-4153-A266-B104A0E57660}"/>
              </a:ext>
            </a:extLst>
          </p:cNvPr>
          <p:cNvSpPr>
            <a:spLocks noGrp="1"/>
          </p:cNvSpPr>
          <p:nvPr>
            <p:ph sz="half" idx="1"/>
          </p:nvPr>
        </p:nvSpPr>
        <p:spPr>
          <a:xfrm>
            <a:off x="152400" y="914400"/>
            <a:ext cx="11880773" cy="5579125"/>
          </a:xfrm>
        </p:spPr>
        <p:txBody>
          <a:bodyPr vert="horz" lIns="91440" tIns="45720" rIns="91440" bIns="45720" rtlCol="0" anchor="t">
            <a:normAutofit/>
          </a:bodyPr>
          <a:lstStyle/>
          <a:p>
            <a:endParaRPr lang="en-US" dirty="0">
              <a:cs typeface="Calibri Light"/>
            </a:endParaRPr>
          </a:p>
          <a:p>
            <a:endParaRPr lang="en-US" dirty="0">
              <a:cs typeface="Calibri Light"/>
            </a:endParaRPr>
          </a:p>
          <a:p>
            <a:endParaRPr lang="en-US" dirty="0">
              <a:cs typeface="Calibri Light"/>
            </a:endParaRPr>
          </a:p>
          <a:p>
            <a:endParaRPr lang="en-US" dirty="0">
              <a:cs typeface="Calibri Light"/>
            </a:endParaRPr>
          </a:p>
          <a:p>
            <a:pPr lvl="1"/>
            <a:endParaRPr lang="en-US" dirty="0">
              <a:cs typeface="Calibri Light"/>
            </a:endParaRPr>
          </a:p>
        </p:txBody>
      </p:sp>
      <p:sp>
        <p:nvSpPr>
          <p:cNvPr id="4" name="Title 3">
            <a:extLst>
              <a:ext uri="{FF2B5EF4-FFF2-40B4-BE49-F238E27FC236}">
                <a16:creationId xmlns:a16="http://schemas.microsoft.com/office/drawing/2014/main" id="{8C063368-96E4-6719-AA81-684D3ED68215}"/>
              </a:ext>
            </a:extLst>
          </p:cNvPr>
          <p:cNvSpPr>
            <a:spLocks noGrp="1"/>
          </p:cNvSpPr>
          <p:nvPr>
            <p:ph type="title"/>
          </p:nvPr>
        </p:nvSpPr>
        <p:spPr/>
        <p:txBody>
          <a:bodyPr lIns="91440" tIns="45720" rIns="91440" bIns="45720" anchor="b"/>
          <a:lstStyle/>
          <a:p>
            <a:r>
              <a:rPr lang="en-US" dirty="0">
                <a:cs typeface="Calibri Light"/>
              </a:rPr>
              <a:t>Slab-Top Design</a:t>
            </a:r>
            <a:endParaRPr lang="en-US" dirty="0"/>
          </a:p>
        </p:txBody>
      </p:sp>
      <p:pic>
        <p:nvPicPr>
          <p:cNvPr id="3" name="Picture 2">
            <a:extLst>
              <a:ext uri="{FF2B5EF4-FFF2-40B4-BE49-F238E27FC236}">
                <a16:creationId xmlns:a16="http://schemas.microsoft.com/office/drawing/2014/main" id="{DAFABB88-8357-5EF2-E5AB-1872A113BA6B}"/>
              </a:ext>
            </a:extLst>
          </p:cNvPr>
          <p:cNvPicPr>
            <a:picLocks noChangeAspect="1"/>
          </p:cNvPicPr>
          <p:nvPr/>
        </p:nvPicPr>
        <p:blipFill>
          <a:blip r:embed="rId2"/>
          <a:stretch>
            <a:fillRect/>
          </a:stretch>
        </p:blipFill>
        <p:spPr>
          <a:xfrm>
            <a:off x="2538884" y="1186124"/>
            <a:ext cx="7114233" cy="5314741"/>
          </a:xfrm>
          <a:prstGeom prst="rect">
            <a:avLst/>
          </a:prstGeom>
        </p:spPr>
      </p:pic>
    </p:spTree>
    <p:extLst>
      <p:ext uri="{BB962C8B-B14F-4D97-AF65-F5344CB8AC3E}">
        <p14:creationId xmlns:p14="http://schemas.microsoft.com/office/powerpoint/2010/main" val="2815415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10635-1C5D-4153-A266-B104A0E57660}"/>
              </a:ext>
            </a:extLst>
          </p:cNvPr>
          <p:cNvSpPr>
            <a:spLocks noGrp="1"/>
          </p:cNvSpPr>
          <p:nvPr>
            <p:ph sz="half" idx="1"/>
          </p:nvPr>
        </p:nvSpPr>
        <p:spPr>
          <a:xfrm>
            <a:off x="152400" y="914400"/>
            <a:ext cx="11880773" cy="5579125"/>
          </a:xfrm>
        </p:spPr>
        <p:txBody>
          <a:bodyPr vert="horz" lIns="91440" tIns="45720" rIns="91440" bIns="45720" rtlCol="0" anchor="t">
            <a:normAutofit/>
          </a:bodyPr>
          <a:lstStyle/>
          <a:p>
            <a:r>
              <a:rPr lang="en-US" dirty="0">
                <a:cs typeface="Calibri Light"/>
              </a:rPr>
              <a:t>Concrete slab installed on 2 vertical abutments</a:t>
            </a:r>
          </a:p>
          <a:p>
            <a:r>
              <a:rPr lang="en-US" dirty="0">
                <a:ea typeface="+mj-lt"/>
                <a:cs typeface="+mj-lt"/>
              </a:rPr>
              <a:t>Ideal for situations with limited cover</a:t>
            </a:r>
          </a:p>
          <a:p>
            <a:r>
              <a:rPr lang="en-US" dirty="0">
                <a:ea typeface="+mj-lt"/>
                <a:cs typeface="+mj-lt"/>
              </a:rPr>
              <a:t>Note: The following slab thicknesses and structure depths are only estimates to be used for hydraulic analysis.  Actual slab thicknesses and structure depths are to be determined by the engineer of record.  </a:t>
            </a:r>
            <a:endParaRPr lang="en-US" dirty="0">
              <a:cs typeface="Calibri Light"/>
            </a:endParaRPr>
          </a:p>
          <a:p>
            <a:r>
              <a:rPr lang="en-US" sz="3200" dirty="0">
                <a:cs typeface="Calibri Light"/>
              </a:rPr>
              <a:t>All Spans: </a:t>
            </a:r>
          </a:p>
          <a:p>
            <a:pPr lvl="1"/>
            <a:r>
              <a:rPr lang="en-US" sz="2700" dirty="0">
                <a:cs typeface="Calibri Light"/>
              </a:rPr>
              <a:t>Minimum desirable structural free board = 1ft</a:t>
            </a:r>
          </a:p>
          <a:p>
            <a:pPr lvl="1"/>
            <a:r>
              <a:rPr lang="en-US" sz="2700">
                <a:cs typeface="Calibri Light"/>
              </a:rPr>
              <a:t>Should not be designed to be under pressure flow.</a:t>
            </a:r>
          </a:p>
          <a:p>
            <a:endParaRPr lang="en-US" dirty="0">
              <a:cs typeface="Calibri Light"/>
            </a:endParaRPr>
          </a:p>
          <a:p>
            <a:endParaRPr lang="en-US" dirty="0">
              <a:cs typeface="Calibri Light"/>
            </a:endParaRPr>
          </a:p>
          <a:p>
            <a:endParaRPr lang="en-US" dirty="0">
              <a:cs typeface="Calibri Light"/>
            </a:endParaRPr>
          </a:p>
          <a:p>
            <a:pPr lvl="1"/>
            <a:endParaRPr lang="en-US" dirty="0">
              <a:cs typeface="Calibri Light"/>
            </a:endParaRPr>
          </a:p>
        </p:txBody>
      </p:sp>
      <p:sp>
        <p:nvSpPr>
          <p:cNvPr id="4" name="Title 3">
            <a:extLst>
              <a:ext uri="{FF2B5EF4-FFF2-40B4-BE49-F238E27FC236}">
                <a16:creationId xmlns:a16="http://schemas.microsoft.com/office/drawing/2014/main" id="{8C063368-96E4-6719-AA81-684D3ED68215}"/>
              </a:ext>
            </a:extLst>
          </p:cNvPr>
          <p:cNvSpPr>
            <a:spLocks noGrp="1"/>
          </p:cNvSpPr>
          <p:nvPr>
            <p:ph type="title"/>
          </p:nvPr>
        </p:nvSpPr>
        <p:spPr/>
        <p:txBody>
          <a:bodyPr lIns="91440" tIns="45720" rIns="91440" bIns="45720" anchor="b"/>
          <a:lstStyle/>
          <a:p>
            <a:r>
              <a:rPr lang="en-US" dirty="0">
                <a:cs typeface="Calibri Light"/>
              </a:rPr>
              <a:t>Slab-Top Design</a:t>
            </a:r>
            <a:endParaRPr lang="en-US" dirty="0"/>
          </a:p>
        </p:txBody>
      </p:sp>
    </p:spTree>
    <p:extLst>
      <p:ext uri="{BB962C8B-B14F-4D97-AF65-F5344CB8AC3E}">
        <p14:creationId xmlns:p14="http://schemas.microsoft.com/office/powerpoint/2010/main" val="3947676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10635-1C5D-4153-A266-B104A0E57660}"/>
              </a:ext>
            </a:extLst>
          </p:cNvPr>
          <p:cNvSpPr>
            <a:spLocks noGrp="1"/>
          </p:cNvSpPr>
          <p:nvPr>
            <p:ph sz="half" idx="1"/>
          </p:nvPr>
        </p:nvSpPr>
        <p:spPr>
          <a:xfrm>
            <a:off x="152400" y="914400"/>
            <a:ext cx="11880773" cy="5257800"/>
          </a:xfrm>
        </p:spPr>
        <p:txBody>
          <a:bodyPr vert="horz" lIns="91440" tIns="45720" rIns="91440" bIns="45720" rtlCol="0" anchor="t">
            <a:normAutofit/>
          </a:bodyPr>
          <a:lstStyle/>
          <a:p>
            <a:r>
              <a:rPr lang="en-US" sz="3000" dirty="0">
                <a:cs typeface="Calibri Light"/>
              </a:rPr>
              <a:t>Span ≤ 15' </a:t>
            </a:r>
            <a:endParaRPr lang="en-US" dirty="0"/>
          </a:p>
          <a:p>
            <a:pPr lvl="1"/>
            <a:r>
              <a:rPr lang="en-US" sz="2500">
                <a:cs typeface="Calibri Light"/>
              </a:rPr>
              <a:t>Minimum slab thickness = 12"</a:t>
            </a:r>
          </a:p>
          <a:p>
            <a:pPr lvl="1"/>
            <a:r>
              <a:rPr lang="en-US" sz="2500">
                <a:cs typeface="Calibri Light"/>
              </a:rPr>
              <a:t>Structure depth=12" + 0.02* (½ roadway width + shoulder)</a:t>
            </a:r>
          </a:p>
          <a:p>
            <a:pPr lvl="2"/>
            <a:r>
              <a:rPr lang="en-US" sz="2200" dirty="0">
                <a:cs typeface="Calibri Light"/>
              </a:rPr>
              <a:t>0.02 is based on a 2% super elevation to the crown.</a:t>
            </a:r>
          </a:p>
          <a:p>
            <a:pPr lvl="1"/>
            <a:r>
              <a:rPr lang="en-US" sz="2500" dirty="0">
                <a:cs typeface="Calibri Light"/>
              </a:rPr>
              <a:t>Example: 15' span, normal crown, 2- 12' lanes and 4' shoulders</a:t>
            </a:r>
          </a:p>
          <a:p>
            <a:pPr lvl="2"/>
            <a:r>
              <a:rPr lang="en-US" sz="2200" dirty="0">
                <a:cs typeface="Calibri Light"/>
              </a:rPr>
              <a:t>Min structure depth=12"+0.02(12'+4')*(12"/ft) =15.84"</a:t>
            </a:r>
          </a:p>
          <a:p>
            <a:r>
              <a:rPr lang="en-US" sz="2900" dirty="0">
                <a:cs typeface="Calibri Light"/>
              </a:rPr>
              <a:t>15' &lt; Span </a:t>
            </a:r>
            <a:r>
              <a:rPr lang="en-US" sz="3000" dirty="0">
                <a:cs typeface="Calibri Light"/>
              </a:rPr>
              <a:t>≤ </a:t>
            </a:r>
            <a:r>
              <a:rPr lang="en-US" sz="2900" dirty="0">
                <a:cs typeface="Calibri Light"/>
              </a:rPr>
              <a:t>20''</a:t>
            </a:r>
            <a:endParaRPr lang="en-US">
              <a:cs typeface="Calibri Light"/>
            </a:endParaRPr>
          </a:p>
          <a:p>
            <a:pPr lvl="1"/>
            <a:r>
              <a:rPr lang="en-US" sz="2500" dirty="0">
                <a:cs typeface="Calibri Light"/>
              </a:rPr>
              <a:t>Minimum slab thickness = 15"</a:t>
            </a:r>
          </a:p>
          <a:p>
            <a:pPr lvl="1"/>
            <a:r>
              <a:rPr lang="en-US" sz="2500" dirty="0">
                <a:cs typeface="Calibri Light"/>
              </a:rPr>
              <a:t>Structure depth=</a:t>
            </a:r>
            <a:r>
              <a:rPr lang="en-US" sz="2600" dirty="0">
                <a:cs typeface="Calibri Light"/>
              </a:rPr>
              <a:t>15" + 0.02* (½ roadway width + shoulder)</a:t>
            </a:r>
            <a:endParaRPr lang="en-US" dirty="0"/>
          </a:p>
          <a:p>
            <a:r>
              <a:rPr lang="en-US" dirty="0">
                <a:cs typeface="Calibri Light"/>
              </a:rPr>
              <a:t>Spans &gt; 20'</a:t>
            </a:r>
            <a:endParaRPr lang="en-US" dirty="0"/>
          </a:p>
          <a:p>
            <a:pPr lvl="1"/>
            <a:r>
              <a:rPr lang="en-US" dirty="0">
                <a:cs typeface="Calibri Light"/>
              </a:rPr>
              <a:t>INDOT Bridge design group should be contacted to estimate</a:t>
            </a:r>
          </a:p>
          <a:p>
            <a:pPr lvl="1"/>
            <a:endParaRPr lang="en-US" dirty="0">
              <a:cs typeface="Calibri Light"/>
            </a:endParaRPr>
          </a:p>
          <a:p>
            <a:pPr lvl="1"/>
            <a:endParaRPr lang="en-US" dirty="0">
              <a:cs typeface="Calibri Light"/>
            </a:endParaRPr>
          </a:p>
        </p:txBody>
      </p:sp>
      <p:sp>
        <p:nvSpPr>
          <p:cNvPr id="4" name="Title 3">
            <a:extLst>
              <a:ext uri="{FF2B5EF4-FFF2-40B4-BE49-F238E27FC236}">
                <a16:creationId xmlns:a16="http://schemas.microsoft.com/office/drawing/2014/main" id="{8C063368-96E4-6719-AA81-684D3ED68215}"/>
              </a:ext>
            </a:extLst>
          </p:cNvPr>
          <p:cNvSpPr>
            <a:spLocks noGrp="1"/>
          </p:cNvSpPr>
          <p:nvPr>
            <p:ph type="title"/>
          </p:nvPr>
        </p:nvSpPr>
        <p:spPr/>
        <p:txBody>
          <a:bodyPr lIns="91440" tIns="45720" rIns="91440" bIns="45720" anchor="b"/>
          <a:lstStyle/>
          <a:p>
            <a:r>
              <a:rPr lang="en-US" dirty="0">
                <a:cs typeface="Calibri Light"/>
              </a:rPr>
              <a:t>Slab-Top Design</a:t>
            </a:r>
            <a:endParaRPr lang="en-US" dirty="0"/>
          </a:p>
        </p:txBody>
      </p:sp>
    </p:spTree>
    <p:extLst>
      <p:ext uri="{BB962C8B-B14F-4D97-AF65-F5344CB8AC3E}">
        <p14:creationId xmlns:p14="http://schemas.microsoft.com/office/powerpoint/2010/main" val="71109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Division of Hydraulics</a:t>
            </a:r>
          </a:p>
        </p:txBody>
      </p:sp>
      <p:pic>
        <p:nvPicPr>
          <p:cNvPr id="4"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1981200"/>
            <a:ext cx="5715000" cy="3810000"/>
          </a:xfrm>
        </p:spPr>
      </p:pic>
    </p:spTree>
    <p:extLst>
      <p:ext uri="{BB962C8B-B14F-4D97-AF65-F5344CB8AC3E}">
        <p14:creationId xmlns:p14="http://schemas.microsoft.com/office/powerpoint/2010/main" val="151739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03913-FE28-0D70-7A94-D8E82C5680F7}"/>
              </a:ext>
            </a:extLst>
          </p:cNvPr>
          <p:cNvSpPr>
            <a:spLocks noGrp="1"/>
          </p:cNvSpPr>
          <p:nvPr>
            <p:ph sz="half" idx="1"/>
          </p:nvPr>
        </p:nvSpPr>
        <p:spPr>
          <a:xfrm>
            <a:off x="152400" y="914400"/>
            <a:ext cx="10439400" cy="5257800"/>
          </a:xfrm>
        </p:spPr>
        <p:txBody>
          <a:bodyPr vert="horz" lIns="91440" tIns="45720" rIns="91440" bIns="45720" rtlCol="0" anchor="t">
            <a:normAutofit/>
          </a:bodyPr>
          <a:lstStyle/>
          <a:p>
            <a:pPr marL="0" indent="0">
              <a:buNone/>
            </a:pPr>
            <a:endParaRPr lang="en-US" dirty="0"/>
          </a:p>
          <a:p>
            <a:pPr lvl="1"/>
            <a:r>
              <a:rPr lang="en-US" sz="4000" dirty="0"/>
              <a:t>The ability to replace a culvert with a similar structure without requiring hydraulic calculations or INDOT Hydraulics review under certain conditions.</a:t>
            </a:r>
            <a:endParaRPr lang="en-US" sz="4000" dirty="0">
              <a:cs typeface="Calibri Light"/>
            </a:endParaRPr>
          </a:p>
          <a:p>
            <a:pPr marL="457200" lvl="1" indent="0">
              <a:buNone/>
            </a:pPr>
            <a:endParaRPr lang="en-US" sz="4000" dirty="0"/>
          </a:p>
          <a:p>
            <a:pPr lvl="1"/>
            <a:r>
              <a:rPr lang="en-US" sz="4000" dirty="0"/>
              <a:t>The key words are “under certain conditions”.  The conditions are in place to limit the policy to the lower risk scenarios</a:t>
            </a:r>
          </a:p>
          <a:p>
            <a:pPr lvl="1"/>
            <a:endParaRPr lang="en-US" sz="4000" dirty="0"/>
          </a:p>
          <a:p>
            <a:pPr lvl="1"/>
            <a:endParaRPr lang="en-US" dirty="0"/>
          </a:p>
        </p:txBody>
      </p:sp>
      <p:sp>
        <p:nvSpPr>
          <p:cNvPr id="4" name="Title 3">
            <a:extLst>
              <a:ext uri="{FF2B5EF4-FFF2-40B4-BE49-F238E27FC236}">
                <a16:creationId xmlns:a16="http://schemas.microsoft.com/office/drawing/2014/main" id="{8A37C479-4365-1C12-FF93-AC9673175BF8}"/>
              </a:ext>
            </a:extLst>
          </p:cNvPr>
          <p:cNvSpPr>
            <a:spLocks noGrp="1"/>
          </p:cNvSpPr>
          <p:nvPr>
            <p:ph type="title"/>
          </p:nvPr>
        </p:nvSpPr>
        <p:spPr/>
        <p:txBody>
          <a:bodyPr lIns="91440" tIns="45720" rIns="91440" bIns="45720" anchor="b"/>
          <a:lstStyle/>
          <a:p>
            <a:pPr algn="ctr"/>
            <a:r>
              <a:rPr lang="en-US" sz="4800" b="1" dirty="0"/>
              <a:t>What is Replacement in Kind (for this policy) ?</a:t>
            </a:r>
          </a:p>
        </p:txBody>
      </p:sp>
    </p:spTree>
    <p:extLst>
      <p:ext uri="{BB962C8B-B14F-4D97-AF65-F5344CB8AC3E}">
        <p14:creationId xmlns:p14="http://schemas.microsoft.com/office/powerpoint/2010/main" val="423054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3B22F-069E-0457-A554-87518703FA5D}"/>
              </a:ext>
            </a:extLst>
          </p:cNvPr>
          <p:cNvSpPr>
            <a:spLocks noGrp="1"/>
          </p:cNvSpPr>
          <p:nvPr>
            <p:ph sz="half" idx="1"/>
          </p:nvPr>
        </p:nvSpPr>
        <p:spPr>
          <a:xfrm>
            <a:off x="152400" y="914400"/>
            <a:ext cx="11582400" cy="5257800"/>
          </a:xfrm>
        </p:spPr>
        <p:txBody>
          <a:bodyPr vert="horz" lIns="91440" tIns="45720" rIns="91440" bIns="45720" rtlCol="0" anchor="t">
            <a:normAutofit lnSpcReduction="10000"/>
          </a:bodyPr>
          <a:lstStyle/>
          <a:p>
            <a:endParaRPr lang="en-US" dirty="0"/>
          </a:p>
          <a:p>
            <a:r>
              <a:rPr lang="en-US" sz="3200" dirty="0"/>
              <a:t>Expansion of existing Maintenance Memo (11-06) to include other types of projects</a:t>
            </a:r>
            <a:endParaRPr lang="en-US" sz="3200" dirty="0">
              <a:cs typeface="Calibri Light"/>
            </a:endParaRPr>
          </a:p>
          <a:p>
            <a:endParaRPr lang="en-US" sz="3200" dirty="0"/>
          </a:p>
          <a:p>
            <a:endParaRPr lang="en-US" sz="3200" dirty="0">
              <a:cs typeface="Calibri Light" panose="020F0302020204030204"/>
            </a:endParaRPr>
          </a:p>
          <a:p>
            <a:r>
              <a:rPr lang="en-US" sz="3200" dirty="0"/>
              <a:t>Culvert size increased from &lt;36” span to &lt;48” span to capture all CLVs</a:t>
            </a:r>
            <a:endParaRPr lang="en-US" sz="3200">
              <a:cs typeface="Calibri Light" panose="020F0302020204030204"/>
            </a:endParaRPr>
          </a:p>
          <a:p>
            <a:endParaRPr lang="en-US" sz="3200" dirty="0">
              <a:cs typeface="Calibri Light" panose="020F0302020204030204"/>
            </a:endParaRPr>
          </a:p>
          <a:p>
            <a:endParaRPr lang="en-US" sz="3200" dirty="0"/>
          </a:p>
          <a:p>
            <a:r>
              <a:rPr lang="en-US" sz="3200" dirty="0"/>
              <a:t>When meeting all the conditions of IDM 203-2.08, hydraulic analysis is not required and doesn’t require a INDOT hydraulic review </a:t>
            </a:r>
          </a:p>
        </p:txBody>
      </p:sp>
      <p:sp>
        <p:nvSpPr>
          <p:cNvPr id="4" name="Title 3">
            <a:extLst>
              <a:ext uri="{FF2B5EF4-FFF2-40B4-BE49-F238E27FC236}">
                <a16:creationId xmlns:a16="http://schemas.microsoft.com/office/drawing/2014/main" id="{01E50640-5FAB-4FC4-2A2B-4EAE96B46B8D}"/>
              </a:ext>
            </a:extLst>
          </p:cNvPr>
          <p:cNvSpPr>
            <a:spLocks noGrp="1"/>
          </p:cNvSpPr>
          <p:nvPr>
            <p:ph type="title"/>
          </p:nvPr>
        </p:nvSpPr>
        <p:spPr/>
        <p:txBody>
          <a:bodyPr/>
          <a:lstStyle/>
          <a:p>
            <a:pPr algn="ctr"/>
            <a:r>
              <a:rPr lang="en-US" b="1" dirty="0"/>
              <a:t>RIK Policy – Key Highlights</a:t>
            </a:r>
          </a:p>
        </p:txBody>
      </p:sp>
    </p:spTree>
    <p:extLst>
      <p:ext uri="{BB962C8B-B14F-4D97-AF65-F5344CB8AC3E}">
        <p14:creationId xmlns:p14="http://schemas.microsoft.com/office/powerpoint/2010/main" val="70344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b"/>
          <a:lstStyle/>
          <a:p>
            <a:br>
              <a:rPr lang="en-US" dirty="0"/>
            </a:br>
            <a:br>
              <a:rPr lang="en-US" dirty="0"/>
            </a:br>
            <a:r>
              <a:rPr lang="en-US" dirty="0"/>
              <a:t>Why?</a:t>
            </a:r>
            <a:endParaRPr lang="en-US" dirty="0">
              <a:cs typeface="Calibri Light"/>
            </a:endParaRPr>
          </a:p>
        </p:txBody>
      </p:sp>
      <p:sp>
        <p:nvSpPr>
          <p:cNvPr id="3" name="Subtitle 2"/>
          <p:cNvSpPr>
            <a:spLocks noGrp="1"/>
          </p:cNvSpPr>
          <p:nvPr>
            <p:ph type="subTitle" idx="1"/>
          </p:nvPr>
        </p:nvSpPr>
        <p:spPr/>
        <p:txBody>
          <a:bodyPr lIns="91440" tIns="45720" rIns="91440" bIns="45720" anchor="t"/>
          <a:lstStyle/>
          <a:p>
            <a:endParaRPr lang="en-US" dirty="0"/>
          </a:p>
          <a:p>
            <a:endParaRPr lang="en-US" dirty="0"/>
          </a:p>
        </p:txBody>
      </p:sp>
    </p:spTree>
    <p:extLst>
      <p:ext uri="{BB962C8B-B14F-4D97-AF65-F5344CB8AC3E}">
        <p14:creationId xmlns:p14="http://schemas.microsoft.com/office/powerpoint/2010/main" val="379967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F9703-62D6-3982-B272-1B8D99A89C6F}"/>
              </a:ext>
            </a:extLst>
          </p:cNvPr>
          <p:cNvSpPr>
            <a:spLocks noGrp="1"/>
          </p:cNvSpPr>
          <p:nvPr>
            <p:ph sz="half" idx="1"/>
          </p:nvPr>
        </p:nvSpPr>
        <p:spPr>
          <a:xfrm>
            <a:off x="152400" y="914400"/>
            <a:ext cx="11582400" cy="5257800"/>
          </a:xfrm>
        </p:spPr>
        <p:txBody>
          <a:bodyPr vert="horz" lIns="91440" tIns="45720" rIns="91440" bIns="45720" rtlCol="0" anchor="t">
            <a:normAutofit/>
          </a:bodyPr>
          <a:lstStyle/>
          <a:p>
            <a:pPr marL="0" indent="0">
              <a:buNone/>
            </a:pPr>
            <a:endParaRPr lang="en-US" sz="1000" dirty="0">
              <a:cs typeface="Calibri Light" panose="020F0302020204030204"/>
            </a:endParaRPr>
          </a:p>
          <a:p>
            <a:r>
              <a:rPr lang="en-US" dirty="0"/>
              <a:t>Capacity, work-flow, and non-production goals</a:t>
            </a:r>
          </a:p>
          <a:p>
            <a:pPr marL="0" indent="0">
              <a:buNone/>
            </a:pPr>
            <a:endParaRPr lang="en-US" dirty="0"/>
          </a:p>
          <a:p>
            <a:pPr marL="0" indent="0">
              <a:buNone/>
            </a:pPr>
            <a:endParaRPr lang="en-US" dirty="0">
              <a:cs typeface="Calibri Light" panose="020F0302020204030204"/>
            </a:endParaRPr>
          </a:p>
        </p:txBody>
      </p:sp>
      <p:sp>
        <p:nvSpPr>
          <p:cNvPr id="4" name="Title 3">
            <a:extLst>
              <a:ext uri="{FF2B5EF4-FFF2-40B4-BE49-F238E27FC236}">
                <a16:creationId xmlns:a16="http://schemas.microsoft.com/office/drawing/2014/main" id="{7AE5BC86-0C20-C320-1B47-00D39028E312}"/>
              </a:ext>
            </a:extLst>
          </p:cNvPr>
          <p:cNvSpPr>
            <a:spLocks noGrp="1"/>
          </p:cNvSpPr>
          <p:nvPr>
            <p:ph type="title"/>
          </p:nvPr>
        </p:nvSpPr>
        <p:spPr/>
        <p:txBody>
          <a:bodyPr/>
          <a:lstStyle/>
          <a:p>
            <a:pPr algn="ctr"/>
            <a:r>
              <a:rPr lang="en-US" b="1" dirty="0"/>
              <a:t>Reasons for the RIK Policy Expansion</a:t>
            </a:r>
          </a:p>
        </p:txBody>
      </p:sp>
      <p:graphicFrame>
        <p:nvGraphicFramePr>
          <p:cNvPr id="5" name="Chart 4">
            <a:extLst>
              <a:ext uri="{FF2B5EF4-FFF2-40B4-BE49-F238E27FC236}">
                <a16:creationId xmlns:a16="http://schemas.microsoft.com/office/drawing/2014/main" id="{88988AAD-5509-300C-4669-F77A47A3CD08}"/>
              </a:ext>
            </a:extLst>
          </p:cNvPr>
          <p:cNvGraphicFramePr>
            <a:graphicFrameLocks/>
          </p:cNvGraphicFramePr>
          <p:nvPr>
            <p:extLst>
              <p:ext uri="{D42A27DB-BD31-4B8C-83A1-F6EECF244321}">
                <p14:modId xmlns:p14="http://schemas.microsoft.com/office/powerpoint/2010/main" val="4007035463"/>
              </p:ext>
            </p:extLst>
          </p:nvPr>
        </p:nvGraphicFramePr>
        <p:xfrm>
          <a:off x="188407" y="2332332"/>
          <a:ext cx="5286829" cy="3605406"/>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0D3D72AE-324F-A016-C33D-3262BE3EEF3E}"/>
              </a:ext>
            </a:extLst>
          </p:cNvPr>
          <p:cNvPicPr>
            <a:picLocks noChangeAspect="1"/>
          </p:cNvPicPr>
          <p:nvPr/>
        </p:nvPicPr>
        <p:blipFill>
          <a:blip r:embed="rId3"/>
          <a:stretch>
            <a:fillRect/>
          </a:stretch>
        </p:blipFill>
        <p:spPr>
          <a:xfrm>
            <a:off x="5935785" y="2327574"/>
            <a:ext cx="5735375" cy="3654281"/>
          </a:xfrm>
          <a:prstGeom prst="rect">
            <a:avLst/>
          </a:prstGeom>
          <a:ln>
            <a:noFill/>
          </a:ln>
        </p:spPr>
      </p:pic>
      <p:sp>
        <p:nvSpPr>
          <p:cNvPr id="9" name="TextBox 8">
            <a:extLst>
              <a:ext uri="{FF2B5EF4-FFF2-40B4-BE49-F238E27FC236}">
                <a16:creationId xmlns:a16="http://schemas.microsoft.com/office/drawing/2014/main" id="{209A4DBF-DDDD-217F-3948-983E85089D4F}"/>
              </a:ext>
            </a:extLst>
          </p:cNvPr>
          <p:cNvSpPr txBox="1"/>
          <p:nvPr/>
        </p:nvSpPr>
        <p:spPr>
          <a:xfrm>
            <a:off x="3429000" y="6248399"/>
            <a:ext cx="5139869" cy="369332"/>
          </a:xfrm>
          <a:prstGeom prst="rect">
            <a:avLst/>
          </a:prstGeom>
          <a:noFill/>
        </p:spPr>
        <p:txBody>
          <a:bodyPr wrap="none" lIns="91440" tIns="45720" rIns="91440" bIns="45720" rtlCol="0" anchor="t">
            <a:spAutoFit/>
          </a:bodyPr>
          <a:lstStyle/>
          <a:p>
            <a:r>
              <a:rPr lang="en-US" dirty="0">
                <a:latin typeface="Tahoma"/>
                <a:ea typeface="Tahoma"/>
                <a:cs typeface="Tahoma"/>
              </a:rPr>
              <a:t>* Extrapolated from Jan thru Sep, to end of year</a:t>
            </a:r>
          </a:p>
        </p:txBody>
      </p:sp>
    </p:spTree>
    <p:extLst>
      <p:ext uri="{BB962C8B-B14F-4D97-AF65-F5344CB8AC3E}">
        <p14:creationId xmlns:p14="http://schemas.microsoft.com/office/powerpoint/2010/main" val="4101281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F9703-62D6-3982-B272-1B8D99A89C6F}"/>
              </a:ext>
            </a:extLst>
          </p:cNvPr>
          <p:cNvSpPr>
            <a:spLocks noGrp="1"/>
          </p:cNvSpPr>
          <p:nvPr>
            <p:ph sz="half" idx="1"/>
          </p:nvPr>
        </p:nvSpPr>
        <p:spPr>
          <a:xfrm>
            <a:off x="152400" y="914400"/>
            <a:ext cx="11582400" cy="5257800"/>
          </a:xfrm>
        </p:spPr>
        <p:txBody>
          <a:bodyPr vert="horz" lIns="91440" tIns="45720" rIns="91440" bIns="45720" rtlCol="0" anchor="t">
            <a:normAutofit/>
          </a:bodyPr>
          <a:lstStyle/>
          <a:p>
            <a:endParaRPr lang="en-US" dirty="0"/>
          </a:p>
          <a:p>
            <a:r>
              <a:rPr lang="en-US" dirty="0"/>
              <a:t>Constraints in hydrologic and hydraulic methods that overestimate results</a:t>
            </a:r>
            <a:endParaRPr lang="en-US" dirty="0">
              <a:cs typeface="Calibri Light"/>
            </a:endParaRPr>
          </a:p>
          <a:p>
            <a:pPr marL="457200" lvl="1" indent="0">
              <a:buNone/>
            </a:pPr>
            <a:r>
              <a:rPr lang="en-US" dirty="0">
                <a:cs typeface="Calibri Light"/>
              </a:rPr>
              <a:t>Mainly watersheds that are flat, sandy, high storage, field tiles, or watershed limitations</a:t>
            </a:r>
          </a:p>
          <a:p>
            <a:endParaRPr lang="en-US" dirty="0">
              <a:cs typeface="Calibri Light"/>
            </a:endParaRPr>
          </a:p>
          <a:p>
            <a:endParaRPr lang="en-US" dirty="0">
              <a:cs typeface="Calibri Light"/>
            </a:endParaRPr>
          </a:p>
          <a:p>
            <a:pPr marL="0" indent="0">
              <a:buNone/>
            </a:pPr>
            <a:endParaRPr lang="en-US" dirty="0">
              <a:cs typeface="Calibri Light"/>
            </a:endParaRPr>
          </a:p>
          <a:p>
            <a:endParaRPr lang="en-US" dirty="0">
              <a:cs typeface="Calibri Light"/>
            </a:endParaRPr>
          </a:p>
          <a:p>
            <a:pPr marL="0" indent="0">
              <a:buNone/>
            </a:pPr>
            <a:endParaRPr lang="en-US" dirty="0">
              <a:cs typeface="Calibri Light"/>
            </a:endParaRPr>
          </a:p>
        </p:txBody>
      </p:sp>
      <p:sp>
        <p:nvSpPr>
          <p:cNvPr id="4" name="Title 3">
            <a:extLst>
              <a:ext uri="{FF2B5EF4-FFF2-40B4-BE49-F238E27FC236}">
                <a16:creationId xmlns:a16="http://schemas.microsoft.com/office/drawing/2014/main" id="{7AE5BC86-0C20-C320-1B47-00D39028E312}"/>
              </a:ext>
            </a:extLst>
          </p:cNvPr>
          <p:cNvSpPr>
            <a:spLocks noGrp="1"/>
          </p:cNvSpPr>
          <p:nvPr>
            <p:ph type="title"/>
          </p:nvPr>
        </p:nvSpPr>
        <p:spPr/>
        <p:txBody>
          <a:bodyPr/>
          <a:lstStyle/>
          <a:p>
            <a:pPr algn="ctr"/>
            <a:r>
              <a:rPr lang="en-US" b="1" dirty="0"/>
              <a:t>Reasons for the RIK Policy Expansion</a:t>
            </a:r>
          </a:p>
        </p:txBody>
      </p:sp>
      <p:pic>
        <p:nvPicPr>
          <p:cNvPr id="3" name="Picture 2">
            <a:extLst>
              <a:ext uri="{FF2B5EF4-FFF2-40B4-BE49-F238E27FC236}">
                <a16:creationId xmlns:a16="http://schemas.microsoft.com/office/drawing/2014/main" id="{C846A66A-12C5-B357-9D95-A4B0AC4BE9A5}"/>
              </a:ext>
            </a:extLst>
          </p:cNvPr>
          <p:cNvPicPr>
            <a:picLocks noChangeAspect="1"/>
          </p:cNvPicPr>
          <p:nvPr/>
        </p:nvPicPr>
        <p:blipFill>
          <a:blip r:embed="rId2"/>
          <a:stretch>
            <a:fillRect/>
          </a:stretch>
        </p:blipFill>
        <p:spPr>
          <a:xfrm>
            <a:off x="2162070" y="2523604"/>
            <a:ext cx="7867859" cy="3996310"/>
          </a:xfrm>
          <a:prstGeom prst="rect">
            <a:avLst/>
          </a:prstGeom>
        </p:spPr>
      </p:pic>
    </p:spTree>
    <p:extLst>
      <p:ext uri="{BB962C8B-B14F-4D97-AF65-F5344CB8AC3E}">
        <p14:creationId xmlns:p14="http://schemas.microsoft.com/office/powerpoint/2010/main" val="31065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F9703-62D6-3982-B272-1B8D99A89C6F}"/>
              </a:ext>
            </a:extLst>
          </p:cNvPr>
          <p:cNvSpPr>
            <a:spLocks noGrp="1"/>
          </p:cNvSpPr>
          <p:nvPr>
            <p:ph sz="half" idx="1"/>
          </p:nvPr>
        </p:nvSpPr>
        <p:spPr>
          <a:xfrm>
            <a:off x="152400" y="914400"/>
            <a:ext cx="5385917" cy="5257800"/>
          </a:xfrm>
        </p:spPr>
        <p:txBody>
          <a:bodyPr vert="horz" lIns="91440" tIns="45720" rIns="91440" bIns="45720" rtlCol="0" anchor="t">
            <a:normAutofit/>
          </a:bodyPr>
          <a:lstStyle/>
          <a:p>
            <a:endParaRPr lang="en-US" dirty="0"/>
          </a:p>
          <a:p>
            <a:r>
              <a:rPr lang="en-US" dirty="0"/>
              <a:t>Cost Benefits</a:t>
            </a:r>
          </a:p>
          <a:p>
            <a:endParaRPr lang="en-US" dirty="0"/>
          </a:p>
          <a:p>
            <a:endParaRPr lang="en-US" dirty="0"/>
          </a:p>
          <a:p>
            <a:r>
              <a:rPr lang="en-US" dirty="0"/>
              <a:t>Time Benefits</a:t>
            </a:r>
          </a:p>
          <a:p>
            <a:pPr marL="0" indent="0">
              <a:buNone/>
            </a:pPr>
            <a:endParaRPr lang="en-US" dirty="0"/>
          </a:p>
          <a:p>
            <a:pPr marL="0" indent="0">
              <a:buNone/>
            </a:pPr>
            <a:endParaRPr lang="en-US" dirty="0">
              <a:cs typeface="Calibri Light" panose="020F0302020204030204"/>
            </a:endParaRPr>
          </a:p>
          <a:p>
            <a:r>
              <a:rPr lang="en-US" dirty="0"/>
              <a:t>Only Used in Low Risk Scenarios (Avoid making it potentially worse)</a:t>
            </a:r>
            <a:endParaRPr lang="en-US" dirty="0">
              <a:cs typeface="Calibri Light"/>
            </a:endParaRPr>
          </a:p>
        </p:txBody>
      </p:sp>
      <p:sp>
        <p:nvSpPr>
          <p:cNvPr id="4" name="Title 3">
            <a:extLst>
              <a:ext uri="{FF2B5EF4-FFF2-40B4-BE49-F238E27FC236}">
                <a16:creationId xmlns:a16="http://schemas.microsoft.com/office/drawing/2014/main" id="{7AE5BC86-0C20-C320-1B47-00D39028E312}"/>
              </a:ext>
            </a:extLst>
          </p:cNvPr>
          <p:cNvSpPr>
            <a:spLocks noGrp="1"/>
          </p:cNvSpPr>
          <p:nvPr>
            <p:ph type="title"/>
          </p:nvPr>
        </p:nvSpPr>
        <p:spPr/>
        <p:txBody>
          <a:bodyPr lIns="91440" tIns="45720" rIns="91440" bIns="45720" anchor="b"/>
          <a:lstStyle/>
          <a:p>
            <a:pPr algn="ctr"/>
            <a:r>
              <a:rPr lang="en-US" b="1" dirty="0"/>
              <a:t>Side Benefits for the RIK Policy Expansion</a:t>
            </a:r>
          </a:p>
        </p:txBody>
      </p:sp>
      <p:pic>
        <p:nvPicPr>
          <p:cNvPr id="3" name="Picture 2">
            <a:extLst>
              <a:ext uri="{FF2B5EF4-FFF2-40B4-BE49-F238E27FC236}">
                <a16:creationId xmlns:a16="http://schemas.microsoft.com/office/drawing/2014/main" id="{3F93546C-2718-A275-F853-BD67FB1F71A4}"/>
              </a:ext>
            </a:extLst>
          </p:cNvPr>
          <p:cNvPicPr>
            <a:picLocks noChangeAspect="1"/>
          </p:cNvPicPr>
          <p:nvPr/>
        </p:nvPicPr>
        <p:blipFill>
          <a:blip r:embed="rId2"/>
          <a:stretch>
            <a:fillRect/>
          </a:stretch>
        </p:blipFill>
        <p:spPr>
          <a:xfrm>
            <a:off x="5701027" y="1084542"/>
            <a:ext cx="2447925" cy="1590675"/>
          </a:xfrm>
          <a:prstGeom prst="rect">
            <a:avLst/>
          </a:prstGeom>
        </p:spPr>
      </p:pic>
      <p:pic>
        <p:nvPicPr>
          <p:cNvPr id="6" name="Picture 5">
            <a:extLst>
              <a:ext uri="{FF2B5EF4-FFF2-40B4-BE49-F238E27FC236}">
                <a16:creationId xmlns:a16="http://schemas.microsoft.com/office/drawing/2014/main" id="{352E2BE3-64AD-875C-19E5-DD755E2525AE}"/>
              </a:ext>
            </a:extLst>
          </p:cNvPr>
          <p:cNvPicPr>
            <a:picLocks noChangeAspect="1"/>
          </p:cNvPicPr>
          <p:nvPr/>
        </p:nvPicPr>
        <p:blipFill>
          <a:blip r:embed="rId3"/>
          <a:stretch>
            <a:fillRect/>
          </a:stretch>
        </p:blipFill>
        <p:spPr>
          <a:xfrm>
            <a:off x="5637125" y="4475194"/>
            <a:ext cx="2743200" cy="1642250"/>
          </a:xfrm>
          <a:prstGeom prst="rect">
            <a:avLst/>
          </a:prstGeom>
        </p:spPr>
      </p:pic>
      <p:pic>
        <p:nvPicPr>
          <p:cNvPr id="7" name="Picture 6">
            <a:extLst>
              <a:ext uri="{FF2B5EF4-FFF2-40B4-BE49-F238E27FC236}">
                <a16:creationId xmlns:a16="http://schemas.microsoft.com/office/drawing/2014/main" id="{38CB824B-5B46-3495-F66C-11403C37397A}"/>
              </a:ext>
            </a:extLst>
          </p:cNvPr>
          <p:cNvPicPr>
            <a:picLocks noChangeAspect="1"/>
          </p:cNvPicPr>
          <p:nvPr/>
        </p:nvPicPr>
        <p:blipFill>
          <a:blip r:embed="rId4"/>
          <a:stretch>
            <a:fillRect/>
          </a:stretch>
        </p:blipFill>
        <p:spPr>
          <a:xfrm>
            <a:off x="6322402" y="2806055"/>
            <a:ext cx="1489878" cy="1480353"/>
          </a:xfrm>
          <a:prstGeom prst="rect">
            <a:avLst/>
          </a:prstGeom>
        </p:spPr>
      </p:pic>
    </p:spTree>
    <p:extLst>
      <p:ext uri="{BB962C8B-B14F-4D97-AF65-F5344CB8AC3E}">
        <p14:creationId xmlns:p14="http://schemas.microsoft.com/office/powerpoint/2010/main" val="2061685887"/>
      </p:ext>
    </p:extLst>
  </p:cSld>
  <p:clrMapOvr>
    <a:masterClrMapping/>
  </p:clrMapOvr>
</p:sld>
</file>

<file path=ppt/theme/theme1.xml><?xml version="1.0" encoding="utf-8"?>
<a:theme xmlns:a="http://schemas.openxmlformats.org/drawingml/2006/main" name="INDO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DOT PowerPoint Template 2017 final (002).potx [Read-Only]" id="{60D143C5-7DFD-4EAA-81E4-C8A1CB6D04D6}" vid="{F028BA89-C92B-4DF3-A762-CA24F4AB0BA0}"/>
    </a:ext>
  </a:extLst>
</a:theme>
</file>

<file path=ppt/theme/theme2.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DOT PowerPoint Template 2017 final (002).potx [Read-Only]" id="{60D143C5-7DFD-4EAA-81E4-C8A1CB6D04D6}" vid="{89A7A1E2-DD8F-4F15-974C-D69F122267A8}"/>
    </a:ext>
  </a:extLst>
</a:theme>
</file>

<file path=ppt/theme/theme3.xml><?xml version="1.0" encoding="utf-8"?>
<a:theme xmlns:a="http://schemas.openxmlformats.org/drawingml/2006/main" name="2_Blank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DOT PowerPoint Template 2017 final (002).potx [Read-Only]" id="{60D143C5-7DFD-4EAA-81E4-C8A1CB6D04D6}" vid="{690E9C2C-7B72-4F19-828F-C989949678E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c2afda7-ee5f-47c0-b6a1-c63d5df33d69">
      <Terms xmlns="http://schemas.microsoft.com/office/infopath/2007/PartnerControls"/>
    </lcf76f155ced4ddcb4097134ff3c332f>
    <TaxCatchAll xmlns="ddb5066c-6899-482b-9ea0-5145f9da9989" xsi:nil="true"/>
    <SharedWithUsers xmlns="8334ff5c-11fa-4551-8b82-386adcbacad4">
      <UserInfo>
        <DisplayName>Schmidt, William</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DC60E4D7D5444C9AAA5F703AA8555C" ma:contentTypeVersion="15" ma:contentTypeDescription="Create a new document." ma:contentTypeScope="" ma:versionID="6c47b31ac01bdb42f90196d69a53d17e">
  <xsd:schema xmlns:xsd="http://www.w3.org/2001/XMLSchema" xmlns:xs="http://www.w3.org/2001/XMLSchema" xmlns:p="http://schemas.microsoft.com/office/2006/metadata/properties" xmlns:ns2="ac2afda7-ee5f-47c0-b6a1-c63d5df33d69" xmlns:ns3="ddb5066c-6899-482b-9ea0-5145f9da9989" xmlns:ns4="8334ff5c-11fa-4551-8b82-386adcbacad4" targetNamespace="http://schemas.microsoft.com/office/2006/metadata/properties" ma:root="true" ma:fieldsID="d96c9ba48edaaa5038cea602ceb928de" ns2:_="" ns3:_="" ns4:_="">
    <xsd:import namespace="ac2afda7-ee5f-47c0-b6a1-c63d5df33d69"/>
    <xsd:import namespace="ddb5066c-6899-482b-9ea0-5145f9da9989"/>
    <xsd:import namespace="8334ff5c-11fa-4551-8b82-386adcbaca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afda7-ee5f-47c0-b6a1-c63d5df33d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2675d46-00a0-495e-b90c-e7abf5d36b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b5066c-6899-482b-9ea0-5145f9da998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8e8e02d-0139-46af-bc7c-365456edc7b4}" ma:internalName="TaxCatchAll" ma:showField="CatchAllData" ma:web="8334ff5c-11fa-4551-8b82-386adcbaca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334ff5c-11fa-4551-8b82-386adcbaca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014703-4F82-4D5D-A318-71086D000235}">
  <ds:schemaRefs>
    <ds:schemaRef ds:uri="http://schemas.microsoft.com/office/2006/metadata/properties"/>
    <ds:schemaRef ds:uri="http://schemas.microsoft.com/office/infopath/2007/PartnerControls"/>
    <ds:schemaRef ds:uri="ac2afda7-ee5f-47c0-b6a1-c63d5df33d69"/>
    <ds:schemaRef ds:uri="ddb5066c-6899-482b-9ea0-5145f9da9989"/>
    <ds:schemaRef ds:uri="8334ff5c-11fa-4551-8b82-386adcbacad4"/>
  </ds:schemaRefs>
</ds:datastoreItem>
</file>

<file path=customXml/itemProps2.xml><?xml version="1.0" encoding="utf-8"?>
<ds:datastoreItem xmlns:ds="http://schemas.openxmlformats.org/officeDocument/2006/customXml" ds:itemID="{0527FD62-9509-4463-A12B-16ED65B8DABE}">
  <ds:schemaRefs>
    <ds:schemaRef ds:uri="http://schemas.microsoft.com/sharepoint/v3/contenttype/forms"/>
  </ds:schemaRefs>
</ds:datastoreItem>
</file>

<file path=customXml/itemProps3.xml><?xml version="1.0" encoding="utf-8"?>
<ds:datastoreItem xmlns:ds="http://schemas.openxmlformats.org/officeDocument/2006/customXml" ds:itemID="{EF063F01-B515-4641-805B-EB68F6324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2afda7-ee5f-47c0-b6a1-c63d5df33d69"/>
    <ds:schemaRef ds:uri="ddb5066c-6899-482b-9ea0-5145f9da9989"/>
    <ds:schemaRef ds:uri="8334ff5c-11fa-4551-8b82-386adcbaca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BAMT HYD Presentation</Template>
  <TotalTime>0</TotalTime>
  <Words>745</Words>
  <Application>Microsoft Office PowerPoint</Application>
  <PresentationFormat>Widescreen</PresentationFormat>
  <Paragraphs>128</Paragraphs>
  <Slides>33</Slides>
  <Notes>2</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INDOT Theme</vt:lpstr>
      <vt:lpstr>1_Title Slide</vt:lpstr>
      <vt:lpstr>2_Blank Slide</vt:lpstr>
      <vt:lpstr>2023 INDOT Hydraulic Policy Updates </vt:lpstr>
      <vt:lpstr>Hydraulics Division</vt:lpstr>
      <vt:lpstr>Agenda</vt:lpstr>
      <vt:lpstr>What is Replacement in Kind (for this policy) ?</vt:lpstr>
      <vt:lpstr>RIK Policy – Key Highlights</vt:lpstr>
      <vt:lpstr>  Why?</vt:lpstr>
      <vt:lpstr>Reasons for the RIK Policy Expansion</vt:lpstr>
      <vt:lpstr>Reasons for the RIK Policy Expansion</vt:lpstr>
      <vt:lpstr>Side Benefits for the RIK Policy Expansion</vt:lpstr>
      <vt:lpstr>   Types of Projects</vt:lpstr>
      <vt:lpstr>Types of Projects </vt:lpstr>
      <vt:lpstr>   Existing Conditions</vt:lpstr>
      <vt:lpstr>Existing Conditions</vt:lpstr>
      <vt:lpstr>Existing Conditions</vt:lpstr>
      <vt:lpstr>Existing Conditions</vt:lpstr>
      <vt:lpstr>   Proposed Conditions</vt:lpstr>
      <vt:lpstr>Proposed Conditions</vt:lpstr>
      <vt:lpstr>Proposed Conditions</vt:lpstr>
      <vt:lpstr>Proposed Conditions</vt:lpstr>
      <vt:lpstr>   Documentation</vt:lpstr>
      <vt:lpstr>Documentation</vt:lpstr>
      <vt:lpstr>Example RIK Matrix Table</vt:lpstr>
      <vt:lpstr>Design Submittals for CLVs (cross culverts)</vt:lpstr>
      <vt:lpstr>Questions</vt:lpstr>
      <vt:lpstr>Riprap Protection</vt:lpstr>
      <vt:lpstr>Joint Probability of Indiana Confluences</vt:lpstr>
      <vt:lpstr>Joint Probability of Indiana Confluences</vt:lpstr>
      <vt:lpstr>Joint Probability of Indiana Confluences</vt:lpstr>
      <vt:lpstr>Joint Probability Example</vt:lpstr>
      <vt:lpstr>Slab-Top Design</vt:lpstr>
      <vt:lpstr>Slab-Top Design</vt:lpstr>
      <vt:lpstr>Slab-Top Design</vt:lpstr>
      <vt:lpstr>Division of Hydraulics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INDOT Hydraulic Policy Updates </dc:title>
  <dc:creator/>
  <cp:lastModifiedBy/>
  <cp:revision>773</cp:revision>
  <dcterms:created xsi:type="dcterms:W3CDTF">2017-10-10T13:45:47Z</dcterms:created>
  <dcterms:modified xsi:type="dcterms:W3CDTF">2023-11-13T14:13:09Z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0x01010031DC60E4D7D5444C9AAA5F703AA8555C</vt:lpwstr>
  </property>
  <property fmtid="{D5CDD505-2E9C-101B-9397-08002B2CF9AE}" pid="3" name="MediaServiceImageTags">
    <vt:lpwstr/>
  </property>
</Properties>
</file>