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5"/>
    <p:sldMasterId id="2147483685" r:id="rId6"/>
    <p:sldMasterId id="2147483687" r:id="rId7"/>
  </p:sldMasterIdLst>
  <p:notesMasterIdLst>
    <p:notesMasterId r:id="rId32"/>
  </p:notesMasterIdLst>
  <p:handoutMasterIdLst>
    <p:handoutMasterId r:id="rId33"/>
  </p:handoutMasterIdLst>
  <p:sldIdLst>
    <p:sldId id="257" r:id="rId8"/>
    <p:sldId id="280" r:id="rId9"/>
    <p:sldId id="322" r:id="rId10"/>
    <p:sldId id="307" r:id="rId11"/>
    <p:sldId id="345" r:id="rId12"/>
    <p:sldId id="343" r:id="rId13"/>
    <p:sldId id="320" r:id="rId14"/>
    <p:sldId id="279" r:id="rId15"/>
    <p:sldId id="324" r:id="rId16"/>
    <p:sldId id="325" r:id="rId17"/>
    <p:sldId id="326" r:id="rId18"/>
    <p:sldId id="328" r:id="rId19"/>
    <p:sldId id="333" r:id="rId20"/>
    <p:sldId id="332" r:id="rId21"/>
    <p:sldId id="331" r:id="rId22"/>
    <p:sldId id="329" r:id="rId23"/>
    <p:sldId id="338" r:id="rId24"/>
    <p:sldId id="337" r:id="rId25"/>
    <p:sldId id="336" r:id="rId26"/>
    <p:sldId id="335" r:id="rId27"/>
    <p:sldId id="342" r:id="rId28"/>
    <p:sldId id="346" r:id="rId29"/>
    <p:sldId id="341" r:id="rId30"/>
    <p:sldId id="270" r:id="rId3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046" autoAdjust="0"/>
  </p:normalViewPr>
  <p:slideViewPr>
    <p:cSldViewPr>
      <p:cViewPr varScale="1">
        <p:scale>
          <a:sx n="105" d="100"/>
          <a:sy n="105" d="100"/>
        </p:scale>
        <p:origin x="660" y="54"/>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10/8/2025</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10/8/2025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49/section-26.11#p-26.11(c)(2)" TargetMode="External"/><Relationship Id="rId2" Type="http://schemas.openxmlformats.org/officeDocument/2006/relationships/hyperlink" Target="https://www.ecfr.gov/current/title-49/subtitle-A/part-26/subpart-A/section-26.11" TargetMode="External"/><Relationship Id="rId1" Type="http://schemas.openxmlformats.org/officeDocument/2006/relationships/slideLayout" Target="../slideLayouts/slideLayout2.xml"/><Relationship Id="rId4" Type="http://schemas.openxmlformats.org/officeDocument/2006/relationships/hyperlink" Target="https://www.ecfr.gov/current/title-49/section-26.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Bidder’s List</a:t>
            </a:r>
            <a:br>
              <a:rPr lang="en-US" dirty="0"/>
            </a:br>
            <a:r>
              <a:rPr lang="en-US" dirty="0"/>
              <a:t>(Subcontractor Quotes)</a:t>
            </a:r>
          </a:p>
        </p:txBody>
      </p:sp>
      <p:sp>
        <p:nvSpPr>
          <p:cNvPr id="3" name="Subtitle 2"/>
          <p:cNvSpPr>
            <a:spLocks noGrp="1"/>
          </p:cNvSpPr>
          <p:nvPr>
            <p:ph type="subTitle" idx="1"/>
          </p:nvPr>
        </p:nvSpPr>
        <p:spPr/>
        <p:txBody>
          <a:bodyPr lIns="91440" tIns="45720" rIns="91440" bIns="45720" anchor="t"/>
          <a:lstStyle/>
          <a:p>
            <a:r>
              <a:rPr lang="en-US" dirty="0"/>
              <a:t>Steve Duncan</a:t>
            </a:r>
          </a:p>
          <a:p>
            <a:r>
              <a:rPr lang="en-US" dirty="0"/>
              <a:t>INDOT Director of Contract Administration</a:t>
            </a:r>
          </a:p>
          <a:p>
            <a:endParaRPr lang="en-US" dirty="0"/>
          </a:p>
          <a:p>
            <a:r>
              <a:rPr lang="en-US"/>
              <a:t>October 2025</a:t>
            </a:r>
            <a:endParaRPr lang="en-US" dirty="0"/>
          </a:p>
          <a:p>
            <a:r>
              <a:rPr lang="en-US" sz="1200" dirty="0">
                <a:cs typeface="Calibri Light"/>
              </a:rPr>
              <a:t>Rev 5</a:t>
            </a:r>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031C-6791-3DB1-9548-6A0DC52B60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7272E-716A-E750-08B6-71D2DF6B6AC1}"/>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Select relationship via the drop-down box</a:t>
            </a:r>
          </a:p>
          <a:p>
            <a:r>
              <a:rPr lang="en-US" dirty="0"/>
              <a:t>The prime contractor should be listed first, with all the sub-contractors, including haulers,  listed after.</a:t>
            </a:r>
          </a:p>
          <a:p>
            <a:r>
              <a:rPr lang="en-US" dirty="0"/>
              <a:t>In the instance that a prime contractor would be completing all work, then select “No Subcontractor Bid Quotes were Submitted” </a:t>
            </a:r>
          </a:p>
          <a:p>
            <a:pPr lvl="1"/>
            <a:r>
              <a:rPr lang="en-US" dirty="0"/>
              <a:t>The prime will still need to enter their own information </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9CBD4772-5076-9AD4-8D6F-0BBCD148BA4C}"/>
              </a:ext>
            </a:extLst>
          </p:cNvPr>
          <p:cNvSpPr>
            <a:spLocks noGrp="1"/>
          </p:cNvSpPr>
          <p:nvPr>
            <p:ph type="title"/>
          </p:nvPr>
        </p:nvSpPr>
        <p:spPr/>
        <p:txBody>
          <a:bodyPr/>
          <a:lstStyle/>
          <a:p>
            <a:r>
              <a:rPr lang="en-US" dirty="0"/>
              <a:t>Form Instructions –“Relationship to Prime”</a:t>
            </a:r>
          </a:p>
        </p:txBody>
      </p:sp>
      <p:pic>
        <p:nvPicPr>
          <p:cNvPr id="7" name="Picture 6">
            <a:extLst>
              <a:ext uri="{FF2B5EF4-FFF2-40B4-BE49-F238E27FC236}">
                <a16:creationId xmlns:a16="http://schemas.microsoft.com/office/drawing/2014/main" id="{75AE7094-F396-FDB7-6ECE-AA8D159ED5F0}"/>
              </a:ext>
            </a:extLst>
          </p:cNvPr>
          <p:cNvPicPr>
            <a:picLocks noChangeAspect="1"/>
          </p:cNvPicPr>
          <p:nvPr/>
        </p:nvPicPr>
        <p:blipFill>
          <a:blip r:embed="rId2"/>
          <a:stretch>
            <a:fillRect/>
          </a:stretch>
        </p:blipFill>
        <p:spPr>
          <a:xfrm>
            <a:off x="511021" y="974866"/>
            <a:ext cx="1873559" cy="2166302"/>
          </a:xfrm>
          <a:prstGeom prst="rect">
            <a:avLst/>
          </a:prstGeom>
        </p:spPr>
      </p:pic>
      <p:pic>
        <p:nvPicPr>
          <p:cNvPr id="10" name="Picture 9">
            <a:extLst>
              <a:ext uri="{FF2B5EF4-FFF2-40B4-BE49-F238E27FC236}">
                <a16:creationId xmlns:a16="http://schemas.microsoft.com/office/drawing/2014/main" id="{A059F3DF-5042-4CF5-58F2-7B9F6FC740B8}"/>
              </a:ext>
            </a:extLst>
          </p:cNvPr>
          <p:cNvPicPr>
            <a:picLocks noChangeAspect="1"/>
          </p:cNvPicPr>
          <p:nvPr/>
        </p:nvPicPr>
        <p:blipFill>
          <a:blip r:embed="rId3"/>
          <a:stretch>
            <a:fillRect/>
          </a:stretch>
        </p:blipFill>
        <p:spPr>
          <a:xfrm>
            <a:off x="2743200" y="996201"/>
            <a:ext cx="2438400" cy="2166303"/>
          </a:xfrm>
          <a:prstGeom prst="rect">
            <a:avLst/>
          </a:prstGeom>
        </p:spPr>
      </p:pic>
    </p:spTree>
    <p:extLst>
      <p:ext uri="{BB962C8B-B14F-4D97-AF65-F5344CB8AC3E}">
        <p14:creationId xmlns:p14="http://schemas.microsoft.com/office/powerpoint/2010/main" val="79796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62BF6-174F-B88E-133A-6CB6666FA37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081BAF-F70D-CDCC-1739-633A7526407D}"/>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Enter the firms Federal Identification Number here in open text.</a:t>
            </a:r>
          </a:p>
          <a:p>
            <a:pPr marL="0" indent="0">
              <a:buNone/>
            </a:pPr>
            <a:endParaRPr lang="en-US" dirty="0"/>
          </a:p>
          <a:p>
            <a:pPr marL="457200" lvl="1" indent="0">
              <a:buNone/>
            </a:pPr>
            <a:endParaRPr lang="en-US" dirty="0"/>
          </a:p>
          <a:p>
            <a:endParaRPr lang="en-US" dirty="0"/>
          </a:p>
        </p:txBody>
      </p:sp>
      <p:sp>
        <p:nvSpPr>
          <p:cNvPr id="4" name="Title 3">
            <a:extLst>
              <a:ext uri="{FF2B5EF4-FFF2-40B4-BE49-F238E27FC236}">
                <a16:creationId xmlns:a16="http://schemas.microsoft.com/office/drawing/2014/main" id="{315C2DED-772B-1273-2A19-C82B9287363E}"/>
              </a:ext>
            </a:extLst>
          </p:cNvPr>
          <p:cNvSpPr>
            <a:spLocks noGrp="1"/>
          </p:cNvSpPr>
          <p:nvPr>
            <p:ph type="title"/>
          </p:nvPr>
        </p:nvSpPr>
        <p:spPr/>
        <p:txBody>
          <a:bodyPr/>
          <a:lstStyle/>
          <a:p>
            <a:r>
              <a:rPr lang="en-US" dirty="0"/>
              <a:t>Form Instructions – “Firm FEIN”</a:t>
            </a:r>
          </a:p>
        </p:txBody>
      </p:sp>
      <p:pic>
        <p:nvPicPr>
          <p:cNvPr id="6" name="Picture 5">
            <a:extLst>
              <a:ext uri="{FF2B5EF4-FFF2-40B4-BE49-F238E27FC236}">
                <a16:creationId xmlns:a16="http://schemas.microsoft.com/office/drawing/2014/main" id="{E45E5CE3-CB4E-48FB-98E1-D440B08CF4FC}"/>
              </a:ext>
            </a:extLst>
          </p:cNvPr>
          <p:cNvPicPr>
            <a:picLocks noChangeAspect="1"/>
          </p:cNvPicPr>
          <p:nvPr/>
        </p:nvPicPr>
        <p:blipFill>
          <a:blip r:embed="rId2"/>
          <a:stretch>
            <a:fillRect/>
          </a:stretch>
        </p:blipFill>
        <p:spPr>
          <a:xfrm>
            <a:off x="838200" y="914400"/>
            <a:ext cx="2819400" cy="2507372"/>
          </a:xfrm>
          <a:prstGeom prst="rect">
            <a:avLst/>
          </a:prstGeom>
        </p:spPr>
      </p:pic>
    </p:spTree>
    <p:extLst>
      <p:ext uri="{BB962C8B-B14F-4D97-AF65-F5344CB8AC3E}">
        <p14:creationId xmlns:p14="http://schemas.microsoft.com/office/powerpoint/2010/main" val="316478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C992-44F2-7F19-E9DB-CCA49D5322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C6970-FD7C-4DC1-5899-401AB2497323}"/>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Enter firm name – open text</a:t>
            </a:r>
          </a:p>
          <a:p>
            <a:pPr lvl="1"/>
            <a:r>
              <a:rPr lang="en-US" dirty="0"/>
              <a:t>This is the name of the firm used to do the bidding with.  Do not use “doing business as” names.</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CA318704-7E45-64EA-F3D9-4A9D9A95FAE4}"/>
              </a:ext>
            </a:extLst>
          </p:cNvPr>
          <p:cNvSpPr>
            <a:spLocks noGrp="1"/>
          </p:cNvSpPr>
          <p:nvPr>
            <p:ph type="title"/>
          </p:nvPr>
        </p:nvSpPr>
        <p:spPr/>
        <p:txBody>
          <a:bodyPr/>
          <a:lstStyle/>
          <a:p>
            <a:r>
              <a:rPr lang="en-US" dirty="0"/>
              <a:t>Form Instructions –“Firm name”</a:t>
            </a:r>
          </a:p>
        </p:txBody>
      </p:sp>
      <p:pic>
        <p:nvPicPr>
          <p:cNvPr id="6" name="Picture 5">
            <a:extLst>
              <a:ext uri="{FF2B5EF4-FFF2-40B4-BE49-F238E27FC236}">
                <a16:creationId xmlns:a16="http://schemas.microsoft.com/office/drawing/2014/main" id="{C5206EA9-FAE2-0E01-9A1D-64675B90FC98}"/>
              </a:ext>
            </a:extLst>
          </p:cNvPr>
          <p:cNvPicPr>
            <a:picLocks noChangeAspect="1"/>
          </p:cNvPicPr>
          <p:nvPr/>
        </p:nvPicPr>
        <p:blipFill>
          <a:blip r:embed="rId2"/>
          <a:stretch>
            <a:fillRect/>
          </a:stretch>
        </p:blipFill>
        <p:spPr>
          <a:xfrm>
            <a:off x="838200" y="930244"/>
            <a:ext cx="2438400" cy="1943819"/>
          </a:xfrm>
          <a:prstGeom prst="rect">
            <a:avLst/>
          </a:prstGeom>
        </p:spPr>
      </p:pic>
    </p:spTree>
    <p:extLst>
      <p:ext uri="{BB962C8B-B14F-4D97-AF65-F5344CB8AC3E}">
        <p14:creationId xmlns:p14="http://schemas.microsoft.com/office/powerpoint/2010/main" val="92932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933B-BD2B-440E-39BE-7BE98F9738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B9A24-8313-7C34-DEFA-5B789352BAEE}"/>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Enter the firm’s address – open text</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DDAB83D2-9E3D-7DE8-5ED0-42E232F41C5F}"/>
              </a:ext>
            </a:extLst>
          </p:cNvPr>
          <p:cNvSpPr>
            <a:spLocks noGrp="1"/>
          </p:cNvSpPr>
          <p:nvPr>
            <p:ph type="title"/>
          </p:nvPr>
        </p:nvSpPr>
        <p:spPr/>
        <p:txBody>
          <a:bodyPr/>
          <a:lstStyle/>
          <a:p>
            <a:r>
              <a:rPr lang="en-US" dirty="0"/>
              <a:t>Form Instructions – “Firm Address”</a:t>
            </a:r>
          </a:p>
        </p:txBody>
      </p:sp>
      <p:pic>
        <p:nvPicPr>
          <p:cNvPr id="7" name="Picture 6">
            <a:extLst>
              <a:ext uri="{FF2B5EF4-FFF2-40B4-BE49-F238E27FC236}">
                <a16:creationId xmlns:a16="http://schemas.microsoft.com/office/drawing/2014/main" id="{748C3A1C-A7AB-5E14-29F7-4202476D15C9}"/>
              </a:ext>
            </a:extLst>
          </p:cNvPr>
          <p:cNvPicPr>
            <a:picLocks noChangeAspect="1"/>
          </p:cNvPicPr>
          <p:nvPr/>
        </p:nvPicPr>
        <p:blipFill>
          <a:blip r:embed="rId2"/>
          <a:stretch>
            <a:fillRect/>
          </a:stretch>
        </p:blipFill>
        <p:spPr>
          <a:xfrm>
            <a:off x="1143000" y="990600"/>
            <a:ext cx="2133600" cy="2045160"/>
          </a:xfrm>
          <a:prstGeom prst="rect">
            <a:avLst/>
          </a:prstGeom>
        </p:spPr>
      </p:pic>
    </p:spTree>
    <p:extLst>
      <p:ext uri="{BB962C8B-B14F-4D97-AF65-F5344CB8AC3E}">
        <p14:creationId xmlns:p14="http://schemas.microsoft.com/office/powerpoint/2010/main" val="182627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5199-509D-6B94-D5D4-8E8B65323A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7A7F2-7028-E52C-D076-CADD745C07CA}"/>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Enter Zip code – open text</a:t>
            </a:r>
          </a:p>
          <a:p>
            <a:endParaRPr lang="en-US" dirty="0"/>
          </a:p>
          <a:p>
            <a:pPr marL="457200" lvl="1" indent="0">
              <a:buNone/>
            </a:pPr>
            <a:endParaRPr lang="en-US" dirty="0"/>
          </a:p>
          <a:p>
            <a:endParaRPr lang="en-US" dirty="0"/>
          </a:p>
        </p:txBody>
      </p:sp>
      <p:sp>
        <p:nvSpPr>
          <p:cNvPr id="4" name="Title 3">
            <a:extLst>
              <a:ext uri="{FF2B5EF4-FFF2-40B4-BE49-F238E27FC236}">
                <a16:creationId xmlns:a16="http://schemas.microsoft.com/office/drawing/2014/main" id="{B554DA76-290F-961E-7F06-39826C821CBD}"/>
              </a:ext>
            </a:extLst>
          </p:cNvPr>
          <p:cNvSpPr>
            <a:spLocks noGrp="1"/>
          </p:cNvSpPr>
          <p:nvPr>
            <p:ph type="title"/>
          </p:nvPr>
        </p:nvSpPr>
        <p:spPr/>
        <p:txBody>
          <a:bodyPr/>
          <a:lstStyle/>
          <a:p>
            <a:r>
              <a:rPr lang="en-US" dirty="0"/>
              <a:t>Form Instructions – “Zip Code”</a:t>
            </a:r>
          </a:p>
        </p:txBody>
      </p:sp>
      <p:pic>
        <p:nvPicPr>
          <p:cNvPr id="5" name="Picture 4">
            <a:extLst>
              <a:ext uri="{FF2B5EF4-FFF2-40B4-BE49-F238E27FC236}">
                <a16:creationId xmlns:a16="http://schemas.microsoft.com/office/drawing/2014/main" id="{2FACBE31-187E-39D2-8785-BDE811FB4480}"/>
              </a:ext>
            </a:extLst>
          </p:cNvPr>
          <p:cNvPicPr>
            <a:picLocks noChangeAspect="1"/>
          </p:cNvPicPr>
          <p:nvPr/>
        </p:nvPicPr>
        <p:blipFill>
          <a:blip r:embed="rId2"/>
          <a:stretch>
            <a:fillRect/>
          </a:stretch>
        </p:blipFill>
        <p:spPr>
          <a:xfrm>
            <a:off x="685800" y="914400"/>
            <a:ext cx="1874108" cy="1981200"/>
          </a:xfrm>
          <a:prstGeom prst="rect">
            <a:avLst/>
          </a:prstGeom>
        </p:spPr>
      </p:pic>
    </p:spTree>
    <p:extLst>
      <p:ext uri="{BB962C8B-B14F-4D97-AF65-F5344CB8AC3E}">
        <p14:creationId xmlns:p14="http://schemas.microsoft.com/office/powerpoint/2010/main" val="77384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B7AD-B2A0-95ED-0F0F-B12A0F39BB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DB218-21B4-5E6F-2260-6AB1A91A79BC}"/>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state via the drop-down box</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63B59E58-322F-95CE-FA1C-AD9EEEBDC50E}"/>
              </a:ext>
            </a:extLst>
          </p:cNvPr>
          <p:cNvSpPr>
            <a:spLocks noGrp="1"/>
          </p:cNvSpPr>
          <p:nvPr>
            <p:ph type="title"/>
          </p:nvPr>
        </p:nvSpPr>
        <p:spPr/>
        <p:txBody>
          <a:bodyPr/>
          <a:lstStyle/>
          <a:p>
            <a:r>
              <a:rPr lang="en-US" dirty="0"/>
              <a:t>Form Instructions – “State”</a:t>
            </a:r>
          </a:p>
        </p:txBody>
      </p:sp>
      <p:pic>
        <p:nvPicPr>
          <p:cNvPr id="5" name="Picture 4">
            <a:extLst>
              <a:ext uri="{FF2B5EF4-FFF2-40B4-BE49-F238E27FC236}">
                <a16:creationId xmlns:a16="http://schemas.microsoft.com/office/drawing/2014/main" id="{9096CA14-7FB6-5AC4-A1C5-6E735CF83793}"/>
              </a:ext>
            </a:extLst>
          </p:cNvPr>
          <p:cNvPicPr>
            <a:picLocks noChangeAspect="1"/>
          </p:cNvPicPr>
          <p:nvPr/>
        </p:nvPicPr>
        <p:blipFill>
          <a:blip r:embed="rId2"/>
          <a:stretch>
            <a:fillRect/>
          </a:stretch>
        </p:blipFill>
        <p:spPr>
          <a:xfrm>
            <a:off x="3033712" y="990600"/>
            <a:ext cx="1843088" cy="2006918"/>
          </a:xfrm>
          <a:prstGeom prst="rect">
            <a:avLst/>
          </a:prstGeom>
        </p:spPr>
      </p:pic>
      <p:pic>
        <p:nvPicPr>
          <p:cNvPr id="7" name="Picture 6">
            <a:extLst>
              <a:ext uri="{FF2B5EF4-FFF2-40B4-BE49-F238E27FC236}">
                <a16:creationId xmlns:a16="http://schemas.microsoft.com/office/drawing/2014/main" id="{050D47DC-6181-AFE0-E42B-D24FCBA0E2F8}"/>
              </a:ext>
            </a:extLst>
          </p:cNvPr>
          <p:cNvPicPr>
            <a:picLocks noChangeAspect="1"/>
          </p:cNvPicPr>
          <p:nvPr/>
        </p:nvPicPr>
        <p:blipFill>
          <a:blip r:embed="rId3"/>
          <a:stretch>
            <a:fillRect/>
          </a:stretch>
        </p:blipFill>
        <p:spPr>
          <a:xfrm>
            <a:off x="823912" y="990600"/>
            <a:ext cx="1538288" cy="1979710"/>
          </a:xfrm>
          <a:prstGeom prst="rect">
            <a:avLst/>
          </a:prstGeom>
        </p:spPr>
      </p:pic>
    </p:spTree>
    <p:extLst>
      <p:ext uri="{BB962C8B-B14F-4D97-AF65-F5344CB8AC3E}">
        <p14:creationId xmlns:p14="http://schemas.microsoft.com/office/powerpoint/2010/main" val="49501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C9A8A-0804-4BA2-A0C7-6D1E83E01A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7DC9E6-1F84-DCC5-453C-732E522A8386}"/>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DBE status via a drop-down box</a:t>
            </a:r>
          </a:p>
          <a:p>
            <a:r>
              <a:rPr lang="en-US" dirty="0"/>
              <a:t>Choose DBE or non-DBE</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73951D06-A4FC-9C0C-5BD8-A8E71BDC5973}"/>
              </a:ext>
            </a:extLst>
          </p:cNvPr>
          <p:cNvSpPr>
            <a:spLocks noGrp="1"/>
          </p:cNvSpPr>
          <p:nvPr>
            <p:ph type="title"/>
          </p:nvPr>
        </p:nvSpPr>
        <p:spPr/>
        <p:txBody>
          <a:bodyPr/>
          <a:lstStyle/>
          <a:p>
            <a:r>
              <a:rPr lang="en-US" dirty="0"/>
              <a:t>Form Instructions – “DBE Status”</a:t>
            </a:r>
          </a:p>
        </p:txBody>
      </p:sp>
      <p:pic>
        <p:nvPicPr>
          <p:cNvPr id="5" name="Picture 4">
            <a:extLst>
              <a:ext uri="{FF2B5EF4-FFF2-40B4-BE49-F238E27FC236}">
                <a16:creationId xmlns:a16="http://schemas.microsoft.com/office/drawing/2014/main" id="{EF268A2E-3654-C2BE-E9BF-5B31A9B5EE58}"/>
              </a:ext>
            </a:extLst>
          </p:cNvPr>
          <p:cNvPicPr>
            <a:picLocks noChangeAspect="1"/>
          </p:cNvPicPr>
          <p:nvPr/>
        </p:nvPicPr>
        <p:blipFill>
          <a:blip r:embed="rId2"/>
          <a:stretch>
            <a:fillRect/>
          </a:stretch>
        </p:blipFill>
        <p:spPr>
          <a:xfrm>
            <a:off x="519112" y="914399"/>
            <a:ext cx="2018377" cy="1894343"/>
          </a:xfrm>
          <a:prstGeom prst="rect">
            <a:avLst/>
          </a:prstGeom>
        </p:spPr>
      </p:pic>
      <p:pic>
        <p:nvPicPr>
          <p:cNvPr id="7" name="Picture 6">
            <a:extLst>
              <a:ext uri="{FF2B5EF4-FFF2-40B4-BE49-F238E27FC236}">
                <a16:creationId xmlns:a16="http://schemas.microsoft.com/office/drawing/2014/main" id="{38BF236C-A76F-4566-AEC9-3D1850CE2830}"/>
              </a:ext>
            </a:extLst>
          </p:cNvPr>
          <p:cNvPicPr>
            <a:picLocks noChangeAspect="1"/>
          </p:cNvPicPr>
          <p:nvPr/>
        </p:nvPicPr>
        <p:blipFill>
          <a:blip r:embed="rId3"/>
          <a:stretch>
            <a:fillRect/>
          </a:stretch>
        </p:blipFill>
        <p:spPr>
          <a:xfrm>
            <a:off x="3352800" y="914399"/>
            <a:ext cx="2321452" cy="2057401"/>
          </a:xfrm>
          <a:prstGeom prst="rect">
            <a:avLst/>
          </a:prstGeom>
        </p:spPr>
      </p:pic>
    </p:spTree>
    <p:extLst>
      <p:ext uri="{BB962C8B-B14F-4D97-AF65-F5344CB8AC3E}">
        <p14:creationId xmlns:p14="http://schemas.microsoft.com/office/powerpoint/2010/main" val="409009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BF04-33B2-DC04-A846-7BD2A3093B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3B2DF-34AB-9D62-78BD-BAE2DD207C05}"/>
              </a:ext>
            </a:extLst>
          </p:cNvPr>
          <p:cNvSpPr>
            <a:spLocks noGrp="1"/>
          </p:cNvSpPr>
          <p:nvPr>
            <p:ph sz="half" idx="1"/>
          </p:nvPr>
        </p:nvSpPr>
        <p:spPr>
          <a:xfrm>
            <a:off x="152400" y="9906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Select the NAICS code via the drop-down box</a:t>
            </a:r>
          </a:p>
          <a:p>
            <a:r>
              <a:rPr lang="en-US" dirty="0"/>
              <a:t>If a NAICS code is not available in the drop-down list, you can enter a code in this field.  </a:t>
            </a:r>
          </a:p>
          <a:p>
            <a:r>
              <a:rPr lang="en-US" dirty="0"/>
              <a:t>You will get this message when entering manually – click OK to move on</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B1CAC125-1C11-ADFC-90CD-0BC22B09F840}"/>
              </a:ext>
            </a:extLst>
          </p:cNvPr>
          <p:cNvSpPr>
            <a:spLocks noGrp="1"/>
          </p:cNvSpPr>
          <p:nvPr>
            <p:ph type="title"/>
          </p:nvPr>
        </p:nvSpPr>
        <p:spPr/>
        <p:txBody>
          <a:bodyPr/>
          <a:lstStyle/>
          <a:p>
            <a:r>
              <a:rPr lang="en-US" dirty="0"/>
              <a:t>Form Instructions –“NAICS Code(s) of Scope(s) Bid”</a:t>
            </a:r>
          </a:p>
        </p:txBody>
      </p:sp>
      <p:pic>
        <p:nvPicPr>
          <p:cNvPr id="5" name="Picture 4">
            <a:extLst>
              <a:ext uri="{FF2B5EF4-FFF2-40B4-BE49-F238E27FC236}">
                <a16:creationId xmlns:a16="http://schemas.microsoft.com/office/drawing/2014/main" id="{E84D7261-6517-4315-0A3A-0058F5B9BA11}"/>
              </a:ext>
            </a:extLst>
          </p:cNvPr>
          <p:cNvPicPr>
            <a:picLocks noChangeAspect="1"/>
          </p:cNvPicPr>
          <p:nvPr/>
        </p:nvPicPr>
        <p:blipFill>
          <a:blip r:embed="rId2"/>
          <a:stretch>
            <a:fillRect/>
          </a:stretch>
        </p:blipFill>
        <p:spPr>
          <a:xfrm>
            <a:off x="609600" y="990600"/>
            <a:ext cx="2563972" cy="1943100"/>
          </a:xfrm>
          <a:prstGeom prst="rect">
            <a:avLst/>
          </a:prstGeom>
        </p:spPr>
      </p:pic>
      <p:pic>
        <p:nvPicPr>
          <p:cNvPr id="6" name="Picture 5">
            <a:extLst>
              <a:ext uri="{FF2B5EF4-FFF2-40B4-BE49-F238E27FC236}">
                <a16:creationId xmlns:a16="http://schemas.microsoft.com/office/drawing/2014/main" id="{DEC5A5BF-FD45-C3E1-9AB0-DAB48E99E3AC}"/>
              </a:ext>
            </a:extLst>
          </p:cNvPr>
          <p:cNvPicPr>
            <a:picLocks noChangeAspect="1"/>
          </p:cNvPicPr>
          <p:nvPr/>
        </p:nvPicPr>
        <p:blipFill>
          <a:blip r:embed="rId3"/>
          <a:stretch>
            <a:fillRect/>
          </a:stretch>
        </p:blipFill>
        <p:spPr>
          <a:xfrm>
            <a:off x="3505200" y="995880"/>
            <a:ext cx="3490908" cy="2356919"/>
          </a:xfrm>
          <a:prstGeom prst="rect">
            <a:avLst/>
          </a:prstGeom>
        </p:spPr>
      </p:pic>
      <p:pic>
        <p:nvPicPr>
          <p:cNvPr id="9" name="Picture 8">
            <a:extLst>
              <a:ext uri="{FF2B5EF4-FFF2-40B4-BE49-F238E27FC236}">
                <a16:creationId xmlns:a16="http://schemas.microsoft.com/office/drawing/2014/main" id="{D13C36BF-C4C2-7413-246A-EBF3600A4A38}"/>
              </a:ext>
            </a:extLst>
          </p:cNvPr>
          <p:cNvPicPr>
            <a:picLocks noChangeAspect="1"/>
          </p:cNvPicPr>
          <p:nvPr/>
        </p:nvPicPr>
        <p:blipFill>
          <a:blip r:embed="rId4"/>
          <a:stretch>
            <a:fillRect/>
          </a:stretch>
        </p:blipFill>
        <p:spPr>
          <a:xfrm>
            <a:off x="5791200" y="5410200"/>
            <a:ext cx="4648200" cy="1104900"/>
          </a:xfrm>
          <a:prstGeom prst="rect">
            <a:avLst/>
          </a:prstGeom>
        </p:spPr>
      </p:pic>
    </p:spTree>
    <p:extLst>
      <p:ext uri="{BB962C8B-B14F-4D97-AF65-F5344CB8AC3E}">
        <p14:creationId xmlns:p14="http://schemas.microsoft.com/office/powerpoint/2010/main" val="37205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7535-E9CD-78C8-37F1-BCE2B503210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1AE02-EF84-5EBA-59AA-023A0860C0A7}"/>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This field is auto-filled from choice of NAICS code in previous column</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6E7CF950-1E5F-0F8A-F9F6-87A7388FF10E}"/>
              </a:ext>
            </a:extLst>
          </p:cNvPr>
          <p:cNvSpPr>
            <a:spLocks noGrp="1"/>
          </p:cNvSpPr>
          <p:nvPr>
            <p:ph type="title"/>
          </p:nvPr>
        </p:nvSpPr>
        <p:spPr/>
        <p:txBody>
          <a:bodyPr/>
          <a:lstStyle/>
          <a:p>
            <a:r>
              <a:rPr lang="en-US" dirty="0"/>
              <a:t>Form Instructions – “Work Classification”</a:t>
            </a:r>
          </a:p>
        </p:txBody>
      </p:sp>
      <p:pic>
        <p:nvPicPr>
          <p:cNvPr id="5" name="Picture 4">
            <a:extLst>
              <a:ext uri="{FF2B5EF4-FFF2-40B4-BE49-F238E27FC236}">
                <a16:creationId xmlns:a16="http://schemas.microsoft.com/office/drawing/2014/main" id="{B53A1DD2-775C-9B43-C368-0D5AF50B62AA}"/>
              </a:ext>
            </a:extLst>
          </p:cNvPr>
          <p:cNvPicPr>
            <a:picLocks noChangeAspect="1"/>
          </p:cNvPicPr>
          <p:nvPr/>
        </p:nvPicPr>
        <p:blipFill>
          <a:blip r:embed="rId2"/>
          <a:stretch>
            <a:fillRect/>
          </a:stretch>
        </p:blipFill>
        <p:spPr>
          <a:xfrm>
            <a:off x="533400" y="914400"/>
            <a:ext cx="4733462" cy="1981200"/>
          </a:xfrm>
          <a:prstGeom prst="rect">
            <a:avLst/>
          </a:prstGeom>
        </p:spPr>
      </p:pic>
    </p:spTree>
    <p:extLst>
      <p:ext uri="{BB962C8B-B14F-4D97-AF65-F5344CB8AC3E}">
        <p14:creationId xmlns:p14="http://schemas.microsoft.com/office/powerpoint/2010/main" val="51094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6446-64FA-9CB6-B0A3-D8559EC0B42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8C4D1-7312-EEFE-6B74-90568C80139F}"/>
              </a:ext>
            </a:extLst>
          </p:cNvPr>
          <p:cNvSpPr>
            <a:spLocks noGrp="1"/>
          </p:cNvSpPr>
          <p:nvPr>
            <p:ph sz="half" idx="1"/>
          </p:nvPr>
        </p:nvSpPr>
        <p:spPr>
          <a:xfrm>
            <a:off x="152400" y="914400"/>
            <a:ext cx="10668000" cy="52578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age of firm via the drop-down box</a:t>
            </a:r>
          </a:p>
          <a:p>
            <a:r>
              <a:rPr lang="en-US" dirty="0"/>
              <a:t>The choices are a range of years:</a:t>
            </a:r>
          </a:p>
          <a:p>
            <a:pPr lvl="1"/>
            <a:r>
              <a:rPr lang="en-US" dirty="0"/>
              <a:t>Less than 1 year</a:t>
            </a:r>
          </a:p>
          <a:p>
            <a:pPr lvl="1"/>
            <a:r>
              <a:rPr lang="en-US" dirty="0"/>
              <a:t>1 - 3 years</a:t>
            </a:r>
          </a:p>
          <a:p>
            <a:pPr lvl="1"/>
            <a:r>
              <a:rPr lang="en-US" dirty="0"/>
              <a:t>4 - 7 years</a:t>
            </a:r>
          </a:p>
          <a:p>
            <a:pPr lvl="1"/>
            <a:r>
              <a:rPr lang="en-US" dirty="0"/>
              <a:t>8 - 10 years</a:t>
            </a:r>
          </a:p>
          <a:p>
            <a:pPr lvl="1"/>
            <a:r>
              <a:rPr lang="en-US" dirty="0"/>
              <a:t>More than 10 years</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83E8C71F-EEEB-1BE8-6368-95DD683127DA}"/>
              </a:ext>
            </a:extLst>
          </p:cNvPr>
          <p:cNvSpPr>
            <a:spLocks noGrp="1"/>
          </p:cNvSpPr>
          <p:nvPr>
            <p:ph type="title"/>
          </p:nvPr>
        </p:nvSpPr>
        <p:spPr/>
        <p:txBody>
          <a:bodyPr/>
          <a:lstStyle/>
          <a:p>
            <a:r>
              <a:rPr lang="en-US" dirty="0"/>
              <a:t>Form Instructions – “Age of Firm”</a:t>
            </a:r>
          </a:p>
        </p:txBody>
      </p:sp>
      <p:pic>
        <p:nvPicPr>
          <p:cNvPr id="5" name="Picture 4">
            <a:extLst>
              <a:ext uri="{FF2B5EF4-FFF2-40B4-BE49-F238E27FC236}">
                <a16:creationId xmlns:a16="http://schemas.microsoft.com/office/drawing/2014/main" id="{4C5A1BDF-3E48-3405-D311-D1A30E9A0E8A}"/>
              </a:ext>
            </a:extLst>
          </p:cNvPr>
          <p:cNvPicPr>
            <a:picLocks noChangeAspect="1"/>
          </p:cNvPicPr>
          <p:nvPr/>
        </p:nvPicPr>
        <p:blipFill>
          <a:blip r:embed="rId2"/>
          <a:stretch>
            <a:fillRect/>
          </a:stretch>
        </p:blipFill>
        <p:spPr>
          <a:xfrm>
            <a:off x="609600" y="914400"/>
            <a:ext cx="2329608" cy="1905000"/>
          </a:xfrm>
          <a:prstGeom prst="rect">
            <a:avLst/>
          </a:prstGeom>
        </p:spPr>
      </p:pic>
      <p:pic>
        <p:nvPicPr>
          <p:cNvPr id="7" name="Picture 6">
            <a:extLst>
              <a:ext uri="{FF2B5EF4-FFF2-40B4-BE49-F238E27FC236}">
                <a16:creationId xmlns:a16="http://schemas.microsoft.com/office/drawing/2014/main" id="{41990443-27C7-0547-DFEE-B4B33A7C1D29}"/>
              </a:ext>
            </a:extLst>
          </p:cNvPr>
          <p:cNvPicPr>
            <a:picLocks noChangeAspect="1"/>
          </p:cNvPicPr>
          <p:nvPr/>
        </p:nvPicPr>
        <p:blipFill>
          <a:blip r:embed="rId3"/>
          <a:stretch>
            <a:fillRect/>
          </a:stretch>
        </p:blipFill>
        <p:spPr>
          <a:xfrm>
            <a:off x="3352800" y="914400"/>
            <a:ext cx="2505364" cy="1905000"/>
          </a:xfrm>
          <a:prstGeom prst="rect">
            <a:avLst/>
          </a:prstGeom>
        </p:spPr>
      </p:pic>
    </p:spTree>
    <p:extLst>
      <p:ext uri="{BB962C8B-B14F-4D97-AF65-F5344CB8AC3E}">
        <p14:creationId xmlns:p14="http://schemas.microsoft.com/office/powerpoint/2010/main" val="244936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7773F-FAA3-8CD2-3580-9A21F0BE4B2B}"/>
              </a:ext>
            </a:extLst>
          </p:cNvPr>
          <p:cNvSpPr>
            <a:spLocks noGrp="1"/>
          </p:cNvSpPr>
          <p:nvPr>
            <p:ph sz="half" idx="1"/>
          </p:nvPr>
        </p:nvSpPr>
        <p:spPr>
          <a:xfrm>
            <a:off x="152400" y="914400"/>
            <a:ext cx="10668000" cy="5257800"/>
          </a:xfrm>
        </p:spPr>
        <p:txBody>
          <a:bodyPr vert="horz" lIns="91440" tIns="45720" rIns="91440" bIns="45720" rtlCol="0" anchor="t">
            <a:normAutofit/>
          </a:bodyPr>
          <a:lstStyle/>
          <a:p>
            <a:r>
              <a:rPr lang="en-US" dirty="0"/>
              <a:t>49 CFR 26.11(c) </a:t>
            </a:r>
          </a:p>
          <a:p>
            <a:r>
              <a:rPr lang="en-US" dirty="0">
                <a:cs typeface="Calibri Light"/>
              </a:rPr>
              <a:t>INDOT Implementation</a:t>
            </a:r>
          </a:p>
          <a:p>
            <a:r>
              <a:rPr lang="en-US" dirty="0">
                <a:cs typeface="Calibri Light"/>
              </a:rPr>
              <a:t>Court Injunction</a:t>
            </a:r>
          </a:p>
          <a:p>
            <a:r>
              <a:rPr lang="en-US" dirty="0">
                <a:cs typeface="Calibri Light"/>
              </a:rPr>
              <a:t>Bidder’s List Form</a:t>
            </a:r>
          </a:p>
          <a:p>
            <a:r>
              <a:rPr lang="en-US" dirty="0">
                <a:cs typeface="Calibri Light"/>
              </a:rPr>
              <a:t>Form Instructions</a:t>
            </a:r>
          </a:p>
          <a:p>
            <a:r>
              <a:rPr lang="en-US" dirty="0">
                <a:cs typeface="Calibri Light"/>
              </a:rPr>
              <a:t>Submission Requirements</a:t>
            </a:r>
          </a:p>
          <a:p>
            <a:r>
              <a:rPr lang="en-US" dirty="0">
                <a:cs typeface="Calibri Light"/>
              </a:rPr>
              <a:t>December 2024 reporting and prior letting review</a:t>
            </a:r>
          </a:p>
          <a:p>
            <a:r>
              <a:rPr lang="en-US" dirty="0">
                <a:cs typeface="Calibri Light"/>
              </a:rPr>
              <a:t>Frequently Asked Questions</a:t>
            </a:r>
          </a:p>
          <a:p>
            <a:endParaRPr lang="en-US" dirty="0"/>
          </a:p>
        </p:txBody>
      </p:sp>
      <p:sp>
        <p:nvSpPr>
          <p:cNvPr id="4" name="Title 3">
            <a:extLst>
              <a:ext uri="{FF2B5EF4-FFF2-40B4-BE49-F238E27FC236}">
                <a16:creationId xmlns:a16="http://schemas.microsoft.com/office/drawing/2014/main" id="{18AEC506-0258-2CD1-6E23-7DCDB37708BB}"/>
              </a:ext>
            </a:extLst>
          </p:cNvPr>
          <p:cNvSpPr>
            <a:spLocks noGrp="1"/>
          </p:cNvSpPr>
          <p:nvPr>
            <p:ph type="title"/>
          </p:nvPr>
        </p:nvSpPr>
        <p:spPr/>
        <p:txBody>
          <a:bodyPr/>
          <a:lstStyle/>
          <a:p>
            <a:r>
              <a:rPr lang="en-US" dirty="0"/>
              <a:t>Index</a:t>
            </a:r>
          </a:p>
        </p:txBody>
      </p:sp>
    </p:spTree>
    <p:extLst>
      <p:ext uri="{BB962C8B-B14F-4D97-AF65-F5344CB8AC3E}">
        <p14:creationId xmlns:p14="http://schemas.microsoft.com/office/powerpoint/2010/main" val="2090494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C0E9-80C4-0CC8-ED08-DDEDACE5B7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C8544-F6FA-1DD0-9D53-9ECB435991E7}"/>
              </a:ext>
            </a:extLst>
          </p:cNvPr>
          <p:cNvSpPr>
            <a:spLocks noGrp="1"/>
          </p:cNvSpPr>
          <p:nvPr>
            <p:ph sz="half" idx="1"/>
          </p:nvPr>
        </p:nvSpPr>
        <p:spPr>
          <a:xfrm>
            <a:off x="152400" y="914400"/>
            <a:ext cx="10668000" cy="5410200"/>
          </a:xfrm>
        </p:spPr>
        <p:txBody>
          <a:bodyPr vert="horz" lIns="91440" tIns="45720" rIns="91440" bIns="45720" rtlCol="0" anchor="t">
            <a:normAutofit/>
          </a:bodyPr>
          <a:lstStyle/>
          <a:p>
            <a:endParaRPr lang="en-US" dirty="0"/>
          </a:p>
          <a:p>
            <a:endParaRPr lang="en-US" dirty="0"/>
          </a:p>
          <a:p>
            <a:endParaRPr lang="en-US" dirty="0"/>
          </a:p>
          <a:p>
            <a:endParaRPr lang="en-US" dirty="0"/>
          </a:p>
          <a:p>
            <a:r>
              <a:rPr lang="en-US" dirty="0"/>
              <a:t>Select annual gross receipts via the drop-down box</a:t>
            </a:r>
          </a:p>
          <a:p>
            <a:r>
              <a:rPr lang="en-US" dirty="0"/>
              <a:t>Choices are:</a:t>
            </a:r>
          </a:p>
          <a:p>
            <a:pPr lvl="1"/>
            <a:r>
              <a:rPr lang="en-US" dirty="0"/>
              <a:t>Less than $1,000,000</a:t>
            </a:r>
          </a:p>
          <a:p>
            <a:pPr lvl="1"/>
            <a:r>
              <a:rPr lang="en-US" dirty="0"/>
              <a:t>$1 - $3,000,000</a:t>
            </a:r>
          </a:p>
          <a:p>
            <a:pPr lvl="1"/>
            <a:r>
              <a:rPr lang="en-US" dirty="0"/>
              <a:t>$3 - $6,000,000</a:t>
            </a:r>
          </a:p>
          <a:p>
            <a:pPr lvl="1"/>
            <a:r>
              <a:rPr lang="en-US" dirty="0"/>
              <a:t>$6 - $10,000,000</a:t>
            </a:r>
          </a:p>
          <a:p>
            <a:pPr lvl="1"/>
            <a:r>
              <a:rPr lang="en-US" dirty="0"/>
              <a:t>$10 - $20,000,000</a:t>
            </a:r>
          </a:p>
          <a:p>
            <a:pPr lvl="1"/>
            <a:r>
              <a:rPr lang="en-US" dirty="0"/>
              <a:t>Greater than $20,000,000</a:t>
            </a:r>
          </a:p>
          <a:p>
            <a:endParaRPr lang="en-US" dirty="0"/>
          </a:p>
        </p:txBody>
      </p:sp>
      <p:sp>
        <p:nvSpPr>
          <p:cNvPr id="4" name="Title 3">
            <a:extLst>
              <a:ext uri="{FF2B5EF4-FFF2-40B4-BE49-F238E27FC236}">
                <a16:creationId xmlns:a16="http://schemas.microsoft.com/office/drawing/2014/main" id="{90B69F2D-FF1D-449E-4CAE-F0C9F0E6EAD0}"/>
              </a:ext>
            </a:extLst>
          </p:cNvPr>
          <p:cNvSpPr>
            <a:spLocks noGrp="1"/>
          </p:cNvSpPr>
          <p:nvPr>
            <p:ph type="title"/>
          </p:nvPr>
        </p:nvSpPr>
        <p:spPr/>
        <p:txBody>
          <a:bodyPr/>
          <a:lstStyle/>
          <a:p>
            <a:r>
              <a:rPr lang="en-US" dirty="0"/>
              <a:t>Form Instructions – “Annual Gross Receipts”</a:t>
            </a:r>
          </a:p>
        </p:txBody>
      </p:sp>
      <p:pic>
        <p:nvPicPr>
          <p:cNvPr id="7" name="Picture 6">
            <a:extLst>
              <a:ext uri="{FF2B5EF4-FFF2-40B4-BE49-F238E27FC236}">
                <a16:creationId xmlns:a16="http://schemas.microsoft.com/office/drawing/2014/main" id="{893747B3-B82C-3CCB-A7DA-BB7104121D73}"/>
              </a:ext>
            </a:extLst>
          </p:cNvPr>
          <p:cNvPicPr>
            <a:picLocks noChangeAspect="1"/>
          </p:cNvPicPr>
          <p:nvPr/>
        </p:nvPicPr>
        <p:blipFill>
          <a:blip r:embed="rId2"/>
          <a:stretch>
            <a:fillRect/>
          </a:stretch>
        </p:blipFill>
        <p:spPr>
          <a:xfrm>
            <a:off x="457200" y="914400"/>
            <a:ext cx="2590800" cy="2036489"/>
          </a:xfrm>
          <a:prstGeom prst="rect">
            <a:avLst/>
          </a:prstGeom>
        </p:spPr>
      </p:pic>
      <p:pic>
        <p:nvPicPr>
          <p:cNvPr id="9" name="Picture 8">
            <a:extLst>
              <a:ext uri="{FF2B5EF4-FFF2-40B4-BE49-F238E27FC236}">
                <a16:creationId xmlns:a16="http://schemas.microsoft.com/office/drawing/2014/main" id="{E62B72C3-D827-1D3C-C00F-289521CF4653}"/>
              </a:ext>
            </a:extLst>
          </p:cNvPr>
          <p:cNvPicPr>
            <a:picLocks noChangeAspect="1"/>
          </p:cNvPicPr>
          <p:nvPr/>
        </p:nvPicPr>
        <p:blipFill>
          <a:blip r:embed="rId3"/>
          <a:stretch>
            <a:fillRect/>
          </a:stretch>
        </p:blipFill>
        <p:spPr>
          <a:xfrm>
            <a:off x="3505200" y="914400"/>
            <a:ext cx="2795654" cy="2036489"/>
          </a:xfrm>
          <a:prstGeom prst="rect">
            <a:avLst/>
          </a:prstGeom>
        </p:spPr>
      </p:pic>
    </p:spTree>
    <p:extLst>
      <p:ext uri="{BB962C8B-B14F-4D97-AF65-F5344CB8AC3E}">
        <p14:creationId xmlns:p14="http://schemas.microsoft.com/office/powerpoint/2010/main" val="25759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3134-CA4B-D2AA-2F79-9CF31ACA9F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AC7A89-DC0B-3480-D53F-655A8811728A}"/>
              </a:ext>
            </a:extLst>
          </p:cNvPr>
          <p:cNvSpPr>
            <a:spLocks noGrp="1"/>
          </p:cNvSpPr>
          <p:nvPr>
            <p:ph sz="half" idx="1"/>
          </p:nvPr>
        </p:nvSpPr>
        <p:spPr>
          <a:xfrm>
            <a:off x="152400" y="914400"/>
            <a:ext cx="10896600" cy="5257800"/>
          </a:xfrm>
        </p:spPr>
        <p:txBody>
          <a:bodyPr vert="horz" lIns="91440" tIns="45720" rIns="91440" bIns="45720" rtlCol="0" anchor="t">
            <a:normAutofit/>
          </a:bodyPr>
          <a:lstStyle/>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r>
              <a:rPr lang="en-US" dirty="0">
                <a:cs typeface="Calibri Light" panose="020F0302020204030204"/>
              </a:rPr>
              <a:t>Once information is entered there is a file naming convention that we need to successfully process your submission.</a:t>
            </a:r>
          </a:p>
          <a:p>
            <a:r>
              <a:rPr lang="en-US" dirty="0">
                <a:cs typeface="Calibri Light" panose="020F0302020204030204"/>
              </a:rPr>
              <a:t>This is the same instruction currently used for Performance Bond and Drug Policy documents</a:t>
            </a:r>
          </a:p>
          <a:p>
            <a:r>
              <a:rPr lang="en-US" dirty="0">
                <a:cs typeface="Calibri Light" panose="020F0302020204030204"/>
              </a:rPr>
              <a:t>Another Example of file naming:</a:t>
            </a:r>
          </a:p>
          <a:p>
            <a:pPr lvl="1"/>
            <a:r>
              <a:rPr lang="en-US" dirty="0">
                <a:cs typeface="Calibri Light" panose="020F0302020204030204"/>
              </a:rPr>
              <a:t>DuncanConstructionBiddersList011525-R68321B</a:t>
            </a:r>
          </a:p>
          <a:p>
            <a:pPr lvl="1"/>
            <a:r>
              <a:rPr lang="en-US" dirty="0">
                <a:cs typeface="Calibri Light" panose="020F0302020204030204"/>
              </a:rPr>
              <a:t>Adding another page:  DuncanConstructionBiddersList011525-R68321B-page2</a:t>
            </a:r>
          </a:p>
          <a:p>
            <a:pPr lvl="1"/>
            <a:endParaRPr lang="en-US" dirty="0">
              <a:cs typeface="Calibri Light" panose="020F0302020204030204"/>
            </a:endParaRPr>
          </a:p>
          <a:p>
            <a:pPr lvl="2"/>
            <a:endParaRPr lang="en-US" dirty="0">
              <a:cs typeface="Calibri Light" panose="020F0302020204030204"/>
            </a:endParaRPr>
          </a:p>
          <a:p>
            <a:pPr lvl="1"/>
            <a:endParaRPr lang="en-US" dirty="0">
              <a:cs typeface="Calibri Light" panose="020F0302020204030204"/>
            </a:endParaRPr>
          </a:p>
          <a:p>
            <a:pPr marL="457200" lvl="1" indent="0">
              <a:buNone/>
            </a:pPr>
            <a:endParaRPr lang="en-US" dirty="0">
              <a:cs typeface="Calibri Light" panose="020F0302020204030204"/>
            </a:endParaRPr>
          </a:p>
          <a:p>
            <a:endParaRPr lang="en-US" dirty="0">
              <a:cs typeface="Calibri Light" panose="020F0302020204030204"/>
            </a:endParaRPr>
          </a:p>
        </p:txBody>
      </p:sp>
      <p:sp>
        <p:nvSpPr>
          <p:cNvPr id="4" name="Title 3">
            <a:extLst>
              <a:ext uri="{FF2B5EF4-FFF2-40B4-BE49-F238E27FC236}">
                <a16:creationId xmlns:a16="http://schemas.microsoft.com/office/drawing/2014/main" id="{5632F6CB-512C-D190-3173-FAF948A7F275}"/>
              </a:ext>
            </a:extLst>
          </p:cNvPr>
          <p:cNvSpPr>
            <a:spLocks noGrp="1"/>
          </p:cNvSpPr>
          <p:nvPr>
            <p:ph type="title"/>
          </p:nvPr>
        </p:nvSpPr>
        <p:spPr/>
        <p:txBody>
          <a:bodyPr lIns="91440" tIns="45720" rIns="91440" bIns="45720" anchor="b"/>
          <a:lstStyle/>
          <a:p>
            <a:r>
              <a:rPr lang="en-US" dirty="0">
                <a:cs typeface="Calibri Light"/>
              </a:rPr>
              <a:t>Completing and Submitting form</a:t>
            </a:r>
            <a:endParaRPr lang="en-US" dirty="0"/>
          </a:p>
        </p:txBody>
      </p:sp>
      <p:pic>
        <p:nvPicPr>
          <p:cNvPr id="7" name="Picture 6">
            <a:extLst>
              <a:ext uri="{FF2B5EF4-FFF2-40B4-BE49-F238E27FC236}">
                <a16:creationId xmlns:a16="http://schemas.microsoft.com/office/drawing/2014/main" id="{71FCA8DA-0E48-B81D-0F18-B51EACFA925B}"/>
              </a:ext>
            </a:extLst>
          </p:cNvPr>
          <p:cNvPicPr>
            <a:picLocks noChangeAspect="1"/>
          </p:cNvPicPr>
          <p:nvPr/>
        </p:nvPicPr>
        <p:blipFill>
          <a:blip r:embed="rId2"/>
          <a:stretch>
            <a:fillRect/>
          </a:stretch>
        </p:blipFill>
        <p:spPr>
          <a:xfrm>
            <a:off x="304800" y="1066800"/>
            <a:ext cx="11367164" cy="1676400"/>
          </a:xfrm>
          <a:prstGeom prst="rect">
            <a:avLst/>
          </a:prstGeom>
        </p:spPr>
      </p:pic>
    </p:spTree>
    <p:extLst>
      <p:ext uri="{BB962C8B-B14F-4D97-AF65-F5344CB8AC3E}">
        <p14:creationId xmlns:p14="http://schemas.microsoft.com/office/powerpoint/2010/main" val="2088573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C29676-0292-F8CF-D04A-8C4D7D84E592}"/>
              </a:ext>
            </a:extLst>
          </p:cNvPr>
          <p:cNvSpPr>
            <a:spLocks noGrp="1"/>
          </p:cNvSpPr>
          <p:nvPr>
            <p:ph sz="half" idx="1"/>
          </p:nvPr>
        </p:nvSpPr>
        <p:spPr>
          <a:xfrm>
            <a:off x="183333" y="945426"/>
            <a:ext cx="4845867" cy="5455373"/>
          </a:xfrm>
        </p:spPr>
        <p:txBody>
          <a:bodyPr/>
          <a:lstStyle/>
          <a:p>
            <a:r>
              <a:rPr lang="en-US" dirty="0"/>
              <a:t>Only one document per email message.  The message line indicates the contract number for the documents enclosed.  Documents for other contracts will be disregarded.</a:t>
            </a:r>
          </a:p>
        </p:txBody>
      </p:sp>
      <p:sp>
        <p:nvSpPr>
          <p:cNvPr id="4" name="Title 3">
            <a:extLst>
              <a:ext uri="{FF2B5EF4-FFF2-40B4-BE49-F238E27FC236}">
                <a16:creationId xmlns:a16="http://schemas.microsoft.com/office/drawing/2014/main" id="{587D4702-4EE3-227A-DB56-2CFEAD3E967D}"/>
              </a:ext>
            </a:extLst>
          </p:cNvPr>
          <p:cNvSpPr>
            <a:spLocks noGrp="1"/>
          </p:cNvSpPr>
          <p:nvPr>
            <p:ph type="title"/>
          </p:nvPr>
        </p:nvSpPr>
        <p:spPr/>
        <p:txBody>
          <a:bodyPr/>
          <a:lstStyle/>
          <a:p>
            <a:r>
              <a:rPr lang="en-US" dirty="0"/>
              <a:t>Recurring Special Provision 100-C-214</a:t>
            </a:r>
          </a:p>
        </p:txBody>
      </p:sp>
      <p:pic>
        <p:nvPicPr>
          <p:cNvPr id="3" name="Picture 2" descr="Text, letter&#10;&#10;Description automatically generated">
            <a:extLst>
              <a:ext uri="{FF2B5EF4-FFF2-40B4-BE49-F238E27FC236}">
                <a16:creationId xmlns:a16="http://schemas.microsoft.com/office/drawing/2014/main" id="{C040D219-3905-D158-5EE6-80E4A7DA77B6}"/>
              </a:ext>
            </a:extLst>
          </p:cNvPr>
          <p:cNvPicPr>
            <a:picLocks noChangeAspect="1"/>
          </p:cNvPicPr>
          <p:nvPr/>
        </p:nvPicPr>
        <p:blipFill>
          <a:blip r:embed="rId2"/>
          <a:stretch>
            <a:fillRect/>
          </a:stretch>
        </p:blipFill>
        <p:spPr>
          <a:xfrm>
            <a:off x="5334000" y="945426"/>
            <a:ext cx="6367204" cy="5683974"/>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30242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56DFD-8B3D-2F93-E561-D1B44D8992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7E7C3-B311-9200-67B4-C4C369C37E23}"/>
              </a:ext>
            </a:extLst>
          </p:cNvPr>
          <p:cNvSpPr>
            <a:spLocks noGrp="1"/>
          </p:cNvSpPr>
          <p:nvPr>
            <p:ph sz="half" idx="1"/>
          </p:nvPr>
        </p:nvSpPr>
        <p:spPr>
          <a:xfrm>
            <a:off x="152400" y="914400"/>
            <a:ext cx="10896600" cy="5257800"/>
          </a:xfrm>
        </p:spPr>
        <p:txBody>
          <a:bodyPr vert="horz" lIns="91440" tIns="45720" rIns="91440" bIns="45720" rtlCol="0" anchor="t">
            <a:normAutofit/>
          </a:bodyPr>
          <a:lstStyle/>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endParaRPr lang="en-US" dirty="0">
              <a:cs typeface="Calibri Light" panose="020F0302020204030204"/>
            </a:endParaRPr>
          </a:p>
          <a:p>
            <a:r>
              <a:rPr lang="en-US" dirty="0">
                <a:cs typeface="Calibri Light" panose="020F0302020204030204"/>
              </a:rPr>
              <a:t>The federal government requires this information to be submitted by bidders at the time of letting.</a:t>
            </a:r>
          </a:p>
          <a:p>
            <a:r>
              <a:rPr lang="en-US" dirty="0">
                <a:cs typeface="Calibri Light" panose="020F0302020204030204"/>
              </a:rPr>
              <a:t>A grace period of 24 hours has been allowed for now.</a:t>
            </a:r>
          </a:p>
          <a:p>
            <a:r>
              <a:rPr lang="en-US" dirty="0">
                <a:cs typeface="Calibri Light" panose="020F0302020204030204"/>
              </a:rPr>
              <a:t>Deadline for submission is 10:00 am the following business day.</a:t>
            </a:r>
          </a:p>
          <a:p>
            <a:r>
              <a:rPr lang="en-US" dirty="0">
                <a:cs typeface="Calibri Light" panose="020F0302020204030204"/>
              </a:rPr>
              <a:t>Failure to submit will result in your bid being rejected.</a:t>
            </a:r>
          </a:p>
          <a:p>
            <a:endParaRPr lang="en-US" dirty="0">
              <a:cs typeface="Calibri Light" panose="020F0302020204030204"/>
            </a:endParaRPr>
          </a:p>
        </p:txBody>
      </p:sp>
      <p:sp>
        <p:nvSpPr>
          <p:cNvPr id="4" name="Title 3">
            <a:extLst>
              <a:ext uri="{FF2B5EF4-FFF2-40B4-BE49-F238E27FC236}">
                <a16:creationId xmlns:a16="http://schemas.microsoft.com/office/drawing/2014/main" id="{EF35EE4F-3194-3014-E680-5E991F0F10F5}"/>
              </a:ext>
            </a:extLst>
          </p:cNvPr>
          <p:cNvSpPr>
            <a:spLocks noGrp="1"/>
          </p:cNvSpPr>
          <p:nvPr>
            <p:ph type="title"/>
          </p:nvPr>
        </p:nvSpPr>
        <p:spPr/>
        <p:txBody>
          <a:bodyPr lIns="91440" tIns="45720" rIns="91440" bIns="45720" anchor="b"/>
          <a:lstStyle/>
          <a:p>
            <a:r>
              <a:rPr lang="en-US" dirty="0">
                <a:cs typeface="Calibri Light"/>
              </a:rPr>
              <a:t>Submission Requirements</a:t>
            </a:r>
            <a:endParaRPr lang="en-US" dirty="0"/>
          </a:p>
        </p:txBody>
      </p:sp>
      <p:pic>
        <p:nvPicPr>
          <p:cNvPr id="5" name="Picture 4">
            <a:extLst>
              <a:ext uri="{FF2B5EF4-FFF2-40B4-BE49-F238E27FC236}">
                <a16:creationId xmlns:a16="http://schemas.microsoft.com/office/drawing/2014/main" id="{6E939534-C7AE-5084-18DC-6DC95ECBF074}"/>
              </a:ext>
            </a:extLst>
          </p:cNvPr>
          <p:cNvPicPr>
            <a:picLocks noChangeAspect="1"/>
          </p:cNvPicPr>
          <p:nvPr/>
        </p:nvPicPr>
        <p:blipFill>
          <a:blip r:embed="rId2"/>
          <a:stretch>
            <a:fillRect/>
          </a:stretch>
        </p:blipFill>
        <p:spPr>
          <a:xfrm>
            <a:off x="838200" y="1143000"/>
            <a:ext cx="9317786" cy="1524000"/>
          </a:xfrm>
          <a:prstGeom prst="rect">
            <a:avLst/>
          </a:prstGeom>
        </p:spPr>
      </p:pic>
    </p:spTree>
    <p:extLst>
      <p:ext uri="{BB962C8B-B14F-4D97-AF65-F5344CB8AC3E}">
        <p14:creationId xmlns:p14="http://schemas.microsoft.com/office/powerpoint/2010/main" val="4209149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0" y="1219200"/>
            <a:ext cx="9372600" cy="4043082"/>
          </a:xfrm>
        </p:spPr>
      </p:pic>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5315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15D05-50E8-B638-77DE-E6D75CED9C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E4A0A-442C-D28C-7483-D0BD1EA6826C}"/>
              </a:ext>
            </a:extLst>
          </p:cNvPr>
          <p:cNvSpPr>
            <a:spLocks noGrp="1"/>
          </p:cNvSpPr>
          <p:nvPr>
            <p:ph sz="half" idx="1"/>
          </p:nvPr>
        </p:nvSpPr>
        <p:spPr>
          <a:xfrm>
            <a:off x="381000" y="914400"/>
            <a:ext cx="10668000" cy="5791200"/>
          </a:xfrm>
        </p:spPr>
        <p:txBody>
          <a:bodyPr vert="horz" lIns="91440" tIns="45720" rIns="91440" bIns="45720" rtlCol="0" anchor="t">
            <a:normAutofit fontScale="62500" lnSpcReduction="20000"/>
          </a:bodyPr>
          <a:lstStyle/>
          <a:p>
            <a:pPr marL="0" indent="0">
              <a:buNone/>
            </a:pPr>
            <a:r>
              <a:rPr lang="en-US" sz="2400" dirty="0">
                <a:hlinkClick r:id="rId2"/>
              </a:rPr>
              <a:t>https://www.ecfr.gov/current/title-49/subtitle-A/part-26/subpart-A/section-26.11</a:t>
            </a:r>
            <a:endParaRPr lang="en-US" sz="2400" dirty="0"/>
          </a:p>
          <a:p>
            <a:pPr marL="0" indent="0">
              <a:buNone/>
            </a:pPr>
            <a:endParaRPr lang="en-US" sz="2400" dirty="0"/>
          </a:p>
          <a:p>
            <a:r>
              <a:rPr lang="en-US" b="1" dirty="0">
                <a:effectLst/>
              </a:rPr>
              <a:t>§ 26.11 What records do recipients keep and report?</a:t>
            </a:r>
          </a:p>
          <a:p>
            <a:r>
              <a:rPr lang="en-US" dirty="0">
                <a:effectLst/>
              </a:rPr>
              <a:t>(a) You must submit a report on DBE participation to the concerned Operating Administration containing all the information described in the Uniform Report to this part. This report must be submitted at the intervals required by, and in the format acceptable to, the concerned Operating Administration.</a:t>
            </a:r>
          </a:p>
          <a:p>
            <a:r>
              <a:rPr lang="en-US" dirty="0">
                <a:effectLst/>
              </a:rPr>
              <a:t>(b) You must continue to provide data about your DBE program to the Department as directed by DOT Operating Administrations.</a:t>
            </a:r>
          </a:p>
          <a:p>
            <a:r>
              <a:rPr lang="en-US" dirty="0">
                <a:effectLst/>
              </a:rPr>
              <a:t>(c) You must obtain bidders list information as described in </a:t>
            </a:r>
            <a:r>
              <a:rPr lang="en-US" dirty="0">
                <a:effectLst/>
                <a:hlinkClick r:id="rId3"/>
              </a:rPr>
              <a:t>paragraph (c)(2)</a:t>
            </a:r>
            <a:r>
              <a:rPr lang="en-US" dirty="0">
                <a:effectLst/>
              </a:rPr>
              <a:t> of this section and enter it into a system designated by the Department.</a:t>
            </a:r>
          </a:p>
          <a:p>
            <a:pPr lvl="1"/>
            <a:r>
              <a:rPr lang="en-US" dirty="0">
                <a:effectLst/>
              </a:rPr>
              <a:t>(1) The purpose of this bidders list information is to compile as accurate data as possible about the universe of DBE and non-DBE contractors and subcontractors who seek to work on your federally assisted contracts for use in helping you set your overall goals, and to provide the Department with data for evaluating the extent to which the objectives of </a:t>
            </a:r>
            <a:r>
              <a:rPr lang="en-US" dirty="0">
                <a:effectLst/>
                <a:hlinkClick r:id="rId4"/>
              </a:rPr>
              <a:t>§ 26.1</a:t>
            </a:r>
            <a:r>
              <a:rPr lang="en-US" dirty="0">
                <a:effectLst/>
              </a:rPr>
              <a:t> are being achieved.</a:t>
            </a:r>
          </a:p>
          <a:p>
            <a:pPr lvl="1"/>
            <a:r>
              <a:rPr lang="en-US" dirty="0">
                <a:effectLst/>
              </a:rPr>
              <a:t>(2) You must obtain the following bidders list information about all DBE and non-DBEs who bid as prime contractors and subcontractors on each of your federally assisted contracts:</a:t>
            </a:r>
          </a:p>
          <a:p>
            <a:pPr lvl="2"/>
            <a:r>
              <a:rPr lang="en-US" dirty="0">
                <a:effectLst/>
              </a:rPr>
              <a:t>(i) Firm name;</a:t>
            </a:r>
          </a:p>
          <a:p>
            <a:pPr lvl="2"/>
            <a:r>
              <a:rPr lang="en-US" dirty="0">
                <a:effectLst/>
              </a:rPr>
              <a:t>(ii) Firm address including ZIP code;</a:t>
            </a:r>
          </a:p>
          <a:p>
            <a:pPr lvl="2"/>
            <a:r>
              <a:rPr lang="en-US" dirty="0">
                <a:effectLst/>
              </a:rPr>
              <a:t>(iii) Firm's status as a DBE or non-DBE;</a:t>
            </a:r>
          </a:p>
          <a:p>
            <a:pPr lvl="2"/>
            <a:r>
              <a:rPr lang="en-US" strike="sngStrike" dirty="0">
                <a:effectLst/>
              </a:rPr>
              <a:t>(iv) Race and gender information for the firm's majority owner;</a:t>
            </a:r>
          </a:p>
          <a:p>
            <a:pPr lvl="2"/>
            <a:r>
              <a:rPr lang="en-US" dirty="0">
                <a:effectLst/>
              </a:rPr>
              <a:t>(v) NAICS code applicable to each scope of work the firm sought to perform in its bid;</a:t>
            </a:r>
          </a:p>
          <a:p>
            <a:pPr lvl="2"/>
            <a:r>
              <a:rPr lang="en-US" dirty="0">
                <a:effectLst/>
              </a:rPr>
              <a:t>(vi) Age of the firm; and</a:t>
            </a:r>
          </a:p>
          <a:p>
            <a:pPr lvl="2"/>
            <a:r>
              <a:rPr lang="en-US" dirty="0">
                <a:effectLst/>
              </a:rPr>
              <a:t>(vii) The annual gross receipts of the firm. You may obtain this information by asking each firm to indicate into what gross receipts bracket they fit (</a:t>
            </a:r>
            <a:r>
              <a:rPr lang="en-US" i="1" dirty="0">
                <a:effectLst/>
              </a:rPr>
              <a:t>e.g.,</a:t>
            </a:r>
            <a:r>
              <a:rPr lang="en-US" dirty="0">
                <a:effectLst/>
              </a:rPr>
              <a:t> less than $1 million; $1-3 million; $3-6 million; $6-10 million; etc.) rather than requesting an exact figure from the firm.</a:t>
            </a:r>
          </a:p>
          <a:p>
            <a:pPr marL="0" indent="0">
              <a:buNone/>
            </a:pPr>
            <a:endParaRPr lang="en-US" dirty="0"/>
          </a:p>
          <a:p>
            <a:pPr marL="0" indent="0">
              <a:buNone/>
            </a:pPr>
            <a:endParaRPr lang="en-US" dirty="0"/>
          </a:p>
          <a:p>
            <a:pPr marL="0" indent="0">
              <a:buNone/>
            </a:pPr>
            <a:endParaRPr lang="en-US" dirty="0"/>
          </a:p>
          <a:p>
            <a:pPr marL="457200" marR="0" algn="just">
              <a:lnSpc>
                <a:spcPct val="107000"/>
              </a:lnSpc>
            </a:pPr>
            <a:endParaRPr lang="en-US" sz="1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345D19D2-0F3F-E3D5-840C-77D4261895CC}"/>
              </a:ext>
            </a:extLst>
          </p:cNvPr>
          <p:cNvSpPr>
            <a:spLocks noGrp="1"/>
          </p:cNvSpPr>
          <p:nvPr>
            <p:ph type="title"/>
          </p:nvPr>
        </p:nvSpPr>
        <p:spPr/>
        <p:txBody>
          <a:bodyPr/>
          <a:lstStyle/>
          <a:p>
            <a:r>
              <a:rPr lang="en-US" dirty="0"/>
              <a:t>49 CFR 26.11(c)</a:t>
            </a:r>
          </a:p>
        </p:txBody>
      </p:sp>
    </p:spTree>
    <p:extLst>
      <p:ext uri="{BB962C8B-B14F-4D97-AF65-F5344CB8AC3E}">
        <p14:creationId xmlns:p14="http://schemas.microsoft.com/office/powerpoint/2010/main" val="6868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EA0DA0-2F94-36A7-95CC-A5806F85394B}"/>
              </a:ext>
            </a:extLst>
          </p:cNvPr>
          <p:cNvSpPr>
            <a:spLocks noGrp="1"/>
          </p:cNvSpPr>
          <p:nvPr>
            <p:ph sz="half" idx="1"/>
          </p:nvPr>
        </p:nvSpPr>
        <p:spPr>
          <a:xfrm>
            <a:off x="152400" y="1143000"/>
            <a:ext cx="7010400" cy="5486400"/>
          </a:xfrm>
        </p:spPr>
        <p:txBody>
          <a:bodyPr vert="horz" lIns="91440" tIns="45720" rIns="91440" bIns="45720" rtlCol="0" anchor="t">
            <a:normAutofit/>
          </a:bodyPr>
          <a:lstStyle/>
          <a:p>
            <a:pPr marL="457200" marR="0"/>
            <a:r>
              <a:rPr lang="en-US" sz="1800" i="1" dirty="0">
                <a:effectLst/>
                <a:latin typeface="Aptos" panose="020B0004020202020204" pitchFamily="34" charset="0"/>
                <a:ea typeface="Aptos" panose="020B0004020202020204" pitchFamily="34" charset="0"/>
                <a:cs typeface="Aptos" panose="020B0004020202020204" pitchFamily="34" charset="0"/>
              </a:rPr>
              <a:t>In accordance with changes to USDOT rules (49 CFR 26), INDOT is now required to collect certain information for all prime contractors and for any subcontractors who’ve submitted a quote to a prime prior to letting.  Required information includes the firm name and address, DBE or non-DBE classification, NAICS codes for work being sought to perform, </a:t>
            </a:r>
            <a:r>
              <a:rPr lang="en-US" sz="1800" i="1" strike="sngStrike" dirty="0">
                <a:effectLst/>
                <a:latin typeface="Aptos" panose="020B0004020202020204" pitchFamily="34" charset="0"/>
                <a:ea typeface="Aptos" panose="020B0004020202020204" pitchFamily="34" charset="0"/>
                <a:cs typeface="Aptos" panose="020B0004020202020204" pitchFamily="34" charset="0"/>
              </a:rPr>
              <a:t>race and gender of the firm’s majority owner</a:t>
            </a:r>
            <a:r>
              <a:rPr lang="en-US" sz="1800" i="1" dirty="0">
                <a:effectLst/>
                <a:latin typeface="Aptos" panose="020B0004020202020204" pitchFamily="34" charset="0"/>
                <a:ea typeface="Aptos" panose="020B0004020202020204" pitchFamily="34" charset="0"/>
                <a:cs typeface="Aptos" panose="020B0004020202020204" pitchFamily="34" charset="0"/>
              </a:rPr>
              <a:t>, and age and size of firm.  INDOT is required to report this information to the USDOT in December each year.  </a:t>
            </a:r>
            <a:endParaRPr lang="en-US" sz="1800" dirty="0">
              <a:latin typeface="Aptos" panose="020B0004020202020204" pitchFamily="34" charset="0"/>
              <a:ea typeface="Aptos" panose="020B0004020202020204" pitchFamily="34" charset="0"/>
              <a:cs typeface="Aptos" panose="020B0004020202020204" pitchFamily="34" charset="0"/>
            </a:endParaRPr>
          </a:p>
          <a:p>
            <a:pPr marR="0" indent="0">
              <a:buNone/>
            </a:pPr>
            <a:r>
              <a:rPr lang="en-US" sz="1800" i="1"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r>
              <a:rPr lang="en-US" sz="1800" i="1" dirty="0">
                <a:effectLst/>
                <a:latin typeface="Aptos" panose="020B0004020202020204" pitchFamily="34" charset="0"/>
                <a:ea typeface="Aptos" panose="020B0004020202020204" pitchFamily="34" charset="0"/>
                <a:cs typeface="Aptos" panose="020B0004020202020204" pitchFamily="34" charset="0"/>
              </a:rPr>
              <a:t>INDOT will provide a reporting form via email to prior bidders and will post the form on the INDOT Letting webpage.  </a:t>
            </a:r>
            <a:r>
              <a:rPr lang="en-US" sz="1800" b="1" i="1" dirty="0">
                <a:effectLst/>
                <a:latin typeface="Aptos" panose="020B0004020202020204" pitchFamily="34" charset="0"/>
                <a:ea typeface="Aptos" panose="020B0004020202020204" pitchFamily="34" charset="0"/>
                <a:cs typeface="Aptos" panose="020B0004020202020204" pitchFamily="34" charset="0"/>
              </a:rPr>
              <a:t>This reporting form is required to be submitted for a bid to be considered responsive</a:t>
            </a:r>
            <a:r>
              <a:rPr lang="en-US" sz="1800" i="1" dirty="0">
                <a:effectLst/>
                <a:latin typeface="Aptos" panose="020B0004020202020204" pitchFamily="34" charset="0"/>
                <a:ea typeface="Aptos" panose="020B0004020202020204" pitchFamily="34" charset="0"/>
                <a:cs typeface="Aptos" panose="020B0004020202020204" pitchFamily="34" charset="0"/>
              </a:rPr>
              <a:t>.  One complete form per contract shall be submitted no later than 24 h after the time specified in the Notice To Contractors for receipt of bids.  </a:t>
            </a:r>
            <a:r>
              <a:rPr lang="en-US" sz="1800" b="1" i="1" dirty="0">
                <a:effectLst/>
                <a:latin typeface="Aptos" panose="020B0004020202020204" pitchFamily="34" charset="0"/>
                <a:ea typeface="Aptos" panose="020B0004020202020204" pitchFamily="34" charset="0"/>
                <a:cs typeface="Aptos" panose="020B0004020202020204" pitchFamily="34" charset="0"/>
              </a:rPr>
              <a:t>This is a requirement of all bidders, not just the low bidder, to maintain eligibility to continue bidder status with INDOT.</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cs typeface="Calibri Light" panose="020F0302020204030204"/>
            </a:endParaRPr>
          </a:p>
        </p:txBody>
      </p:sp>
      <p:sp>
        <p:nvSpPr>
          <p:cNvPr id="4" name="Title 3">
            <a:extLst>
              <a:ext uri="{FF2B5EF4-FFF2-40B4-BE49-F238E27FC236}">
                <a16:creationId xmlns:a16="http://schemas.microsoft.com/office/drawing/2014/main" id="{171A808E-56F2-4D19-09C4-B9A4D2ED0AE5}"/>
              </a:ext>
            </a:extLst>
          </p:cNvPr>
          <p:cNvSpPr>
            <a:spLocks noGrp="1"/>
          </p:cNvSpPr>
          <p:nvPr>
            <p:ph type="title"/>
          </p:nvPr>
        </p:nvSpPr>
        <p:spPr/>
        <p:txBody>
          <a:bodyPr/>
          <a:lstStyle/>
          <a:p>
            <a:r>
              <a:rPr lang="en-US" dirty="0"/>
              <a:t>January 2025 INDOT Letting Announcement</a:t>
            </a:r>
          </a:p>
        </p:txBody>
      </p:sp>
      <p:cxnSp>
        <p:nvCxnSpPr>
          <p:cNvPr id="6" name="Straight Connector 5">
            <a:extLst>
              <a:ext uri="{FF2B5EF4-FFF2-40B4-BE49-F238E27FC236}">
                <a16:creationId xmlns:a16="http://schemas.microsoft.com/office/drawing/2014/main" id="{26F8E27D-65CD-8349-9295-CB66D67A58B5}"/>
              </a:ext>
            </a:extLst>
          </p:cNvPr>
          <p:cNvCxnSpPr/>
          <p:nvPr/>
        </p:nvCxnSpPr>
        <p:spPr>
          <a:xfrm>
            <a:off x="7467600" y="1371600"/>
            <a:ext cx="0" cy="48006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Arrow: Left 4">
            <a:extLst>
              <a:ext uri="{FF2B5EF4-FFF2-40B4-BE49-F238E27FC236}">
                <a16:creationId xmlns:a16="http://schemas.microsoft.com/office/drawing/2014/main" id="{F49EA5BA-4AC0-A4B6-AFD0-8E6B8B7963D8}"/>
              </a:ext>
            </a:extLst>
          </p:cNvPr>
          <p:cNvSpPr/>
          <p:nvPr/>
        </p:nvSpPr>
        <p:spPr>
          <a:xfrm>
            <a:off x="7772401" y="4029168"/>
            <a:ext cx="978408" cy="484632"/>
          </a:xfrm>
          <a:prstGeom prst="lef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A2C2FCFA-B12C-AD95-3FA7-3E022A2E86C9}"/>
              </a:ext>
            </a:extLst>
          </p:cNvPr>
          <p:cNvSpPr/>
          <p:nvPr/>
        </p:nvSpPr>
        <p:spPr>
          <a:xfrm>
            <a:off x="7772401" y="5105400"/>
            <a:ext cx="978408" cy="484632"/>
          </a:xfrm>
          <a:prstGeom prst="lef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2A5965-11DE-999E-3712-9EFBC5F27CDE}"/>
              </a:ext>
            </a:extLst>
          </p:cNvPr>
          <p:cNvSpPr txBox="1"/>
          <p:nvPr/>
        </p:nvSpPr>
        <p:spPr>
          <a:xfrm>
            <a:off x="8991602" y="3886200"/>
            <a:ext cx="2895599" cy="646331"/>
          </a:xfrm>
          <a:prstGeom prst="rect">
            <a:avLst/>
          </a:prstGeom>
          <a:noFill/>
        </p:spPr>
        <p:txBody>
          <a:bodyPr wrap="square" rtlCol="0">
            <a:spAutoFit/>
          </a:bodyPr>
          <a:lstStyle/>
          <a:p>
            <a:r>
              <a:rPr lang="en-US" dirty="0"/>
              <a:t>INDOT will reject any bid that does not comply</a:t>
            </a:r>
          </a:p>
        </p:txBody>
      </p:sp>
      <p:sp>
        <p:nvSpPr>
          <p:cNvPr id="3" name="TextBox 2">
            <a:extLst>
              <a:ext uri="{FF2B5EF4-FFF2-40B4-BE49-F238E27FC236}">
                <a16:creationId xmlns:a16="http://schemas.microsoft.com/office/drawing/2014/main" id="{3B0FC5FF-38EB-64A4-0978-8A2CC0A6305B}"/>
              </a:ext>
            </a:extLst>
          </p:cNvPr>
          <p:cNvSpPr txBox="1"/>
          <p:nvPr/>
        </p:nvSpPr>
        <p:spPr>
          <a:xfrm>
            <a:off x="8991601" y="4993545"/>
            <a:ext cx="2895599" cy="646331"/>
          </a:xfrm>
          <a:prstGeom prst="rect">
            <a:avLst/>
          </a:prstGeom>
          <a:noFill/>
        </p:spPr>
        <p:txBody>
          <a:bodyPr wrap="square" rtlCol="0">
            <a:spAutoFit/>
          </a:bodyPr>
          <a:lstStyle/>
          <a:p>
            <a:r>
              <a:rPr lang="en-US" dirty="0"/>
              <a:t>Could affect bidder eligibility</a:t>
            </a:r>
          </a:p>
        </p:txBody>
      </p:sp>
    </p:spTree>
    <p:extLst>
      <p:ext uri="{BB962C8B-B14F-4D97-AF65-F5344CB8AC3E}">
        <p14:creationId xmlns:p14="http://schemas.microsoft.com/office/powerpoint/2010/main" val="62738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585D2-8FD7-F9F8-ADCF-86D7870540B2}"/>
              </a:ext>
            </a:extLst>
          </p:cNvPr>
          <p:cNvSpPr>
            <a:spLocks noGrp="1"/>
          </p:cNvSpPr>
          <p:nvPr>
            <p:ph sz="half" idx="1"/>
          </p:nvPr>
        </p:nvSpPr>
        <p:spPr>
          <a:xfrm>
            <a:off x="152400" y="914400"/>
            <a:ext cx="9677400" cy="5257800"/>
          </a:xfrm>
        </p:spPr>
        <p:txBody>
          <a:bodyPr/>
          <a:lstStyle/>
          <a:p>
            <a:endParaRPr lang="en-US" dirty="0"/>
          </a:p>
          <a:p>
            <a:endParaRPr lang="en-US" dirty="0"/>
          </a:p>
          <a:p>
            <a:r>
              <a:rPr lang="en-US" dirty="0"/>
              <a:t>There is a federal court in Kentucky that is requiring Indiana to submit these bidder’s lists monthly to FHWA starting in December 2024 </a:t>
            </a:r>
          </a:p>
          <a:p>
            <a:pPr marL="0" indent="0">
              <a:buNone/>
            </a:pPr>
            <a:r>
              <a:rPr lang="en-US" i="1" dirty="0"/>
              <a:t>(Note:  FHWA rescinded this requirement in 2025, falling back to annual submissions occurring in December of each year.)</a:t>
            </a:r>
          </a:p>
        </p:txBody>
      </p:sp>
      <p:sp>
        <p:nvSpPr>
          <p:cNvPr id="4" name="Title 3">
            <a:extLst>
              <a:ext uri="{FF2B5EF4-FFF2-40B4-BE49-F238E27FC236}">
                <a16:creationId xmlns:a16="http://schemas.microsoft.com/office/drawing/2014/main" id="{72065905-E790-5078-0CD4-2C9699052323}"/>
              </a:ext>
            </a:extLst>
          </p:cNvPr>
          <p:cNvSpPr>
            <a:spLocks noGrp="1"/>
          </p:cNvSpPr>
          <p:nvPr>
            <p:ph type="title"/>
          </p:nvPr>
        </p:nvSpPr>
        <p:spPr/>
        <p:txBody>
          <a:bodyPr/>
          <a:lstStyle/>
          <a:p>
            <a:r>
              <a:rPr lang="en-US" dirty="0"/>
              <a:t>Federal Court Injunction</a:t>
            </a:r>
          </a:p>
        </p:txBody>
      </p:sp>
    </p:spTree>
    <p:extLst>
      <p:ext uri="{BB962C8B-B14F-4D97-AF65-F5344CB8AC3E}">
        <p14:creationId xmlns:p14="http://schemas.microsoft.com/office/powerpoint/2010/main" val="214411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52F0C-8678-C923-03AB-28E93B220C51}"/>
              </a:ext>
            </a:extLst>
          </p:cNvPr>
          <p:cNvSpPr>
            <a:spLocks noGrp="1"/>
          </p:cNvSpPr>
          <p:nvPr>
            <p:ph sz="half" idx="1"/>
          </p:nvPr>
        </p:nvSpPr>
        <p:spPr>
          <a:xfrm>
            <a:off x="152400" y="914400"/>
            <a:ext cx="10896600" cy="5257800"/>
          </a:xfrm>
        </p:spPr>
        <p:txBody>
          <a:bodyPr/>
          <a:lstStyle/>
          <a:p>
            <a:r>
              <a:rPr lang="en-US" dirty="0"/>
              <a:t>This form will be loaded to our letting web page</a:t>
            </a:r>
          </a:p>
          <a:p>
            <a:pPr lvl="1"/>
            <a:r>
              <a:rPr lang="en-US" dirty="0"/>
              <a:t>Updated form loaded in October 2025)</a:t>
            </a:r>
          </a:p>
          <a:p>
            <a:r>
              <a:rPr lang="en-US" dirty="0"/>
              <a:t>This training power point file will also be posted to our web page</a:t>
            </a:r>
          </a:p>
          <a:p>
            <a:r>
              <a:rPr lang="en-US" dirty="0"/>
              <a:t>These documents will be e-mailed to all of our letting subscribers</a:t>
            </a:r>
          </a:p>
          <a:p>
            <a:r>
              <a:rPr lang="en-US" dirty="0"/>
              <a:t>Virtual training sessions will be scheduled – invitation through email subscribers list</a:t>
            </a:r>
          </a:p>
          <a:p>
            <a:endParaRPr lang="en-US" dirty="0"/>
          </a:p>
        </p:txBody>
      </p:sp>
      <p:sp>
        <p:nvSpPr>
          <p:cNvPr id="4" name="Title 3">
            <a:extLst>
              <a:ext uri="{FF2B5EF4-FFF2-40B4-BE49-F238E27FC236}">
                <a16:creationId xmlns:a16="http://schemas.microsoft.com/office/drawing/2014/main" id="{88720507-E918-42C1-873A-E0F02CA6FD9D}"/>
              </a:ext>
            </a:extLst>
          </p:cNvPr>
          <p:cNvSpPr>
            <a:spLocks noGrp="1"/>
          </p:cNvSpPr>
          <p:nvPr>
            <p:ph type="title"/>
          </p:nvPr>
        </p:nvSpPr>
        <p:spPr/>
        <p:txBody>
          <a:bodyPr/>
          <a:lstStyle/>
          <a:p>
            <a:r>
              <a:rPr lang="en-US" dirty="0"/>
              <a:t>Form availability – week of January 6th</a:t>
            </a:r>
          </a:p>
        </p:txBody>
      </p:sp>
    </p:spTree>
    <p:extLst>
      <p:ext uri="{BB962C8B-B14F-4D97-AF65-F5344CB8AC3E}">
        <p14:creationId xmlns:p14="http://schemas.microsoft.com/office/powerpoint/2010/main" val="193576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36D00-6697-8966-BD3A-0DAA23B78F1B}"/>
              </a:ext>
            </a:extLst>
          </p:cNvPr>
          <p:cNvSpPr>
            <a:spLocks noGrp="1"/>
          </p:cNvSpPr>
          <p:nvPr>
            <p:ph sz="half" idx="1"/>
          </p:nvPr>
        </p:nvSpPr>
        <p:spPr>
          <a:xfrm>
            <a:off x="152400" y="914400"/>
            <a:ext cx="10134600" cy="5257800"/>
          </a:xfrm>
        </p:spPr>
        <p:txBody>
          <a:bodyPr/>
          <a:lstStyle/>
          <a:p>
            <a:r>
              <a:rPr lang="en-US" dirty="0"/>
              <a:t>Copy of the form</a:t>
            </a:r>
          </a:p>
        </p:txBody>
      </p:sp>
      <p:sp>
        <p:nvSpPr>
          <p:cNvPr id="4" name="Title 3">
            <a:extLst>
              <a:ext uri="{FF2B5EF4-FFF2-40B4-BE49-F238E27FC236}">
                <a16:creationId xmlns:a16="http://schemas.microsoft.com/office/drawing/2014/main" id="{941D35F7-43B3-341E-B6BA-0D192D5D70FA}"/>
              </a:ext>
            </a:extLst>
          </p:cNvPr>
          <p:cNvSpPr>
            <a:spLocks noGrp="1"/>
          </p:cNvSpPr>
          <p:nvPr>
            <p:ph type="title"/>
          </p:nvPr>
        </p:nvSpPr>
        <p:spPr/>
        <p:txBody>
          <a:bodyPr/>
          <a:lstStyle/>
          <a:p>
            <a:r>
              <a:rPr lang="en-US" dirty="0"/>
              <a:t>Subcontractors Bid Quote Form</a:t>
            </a:r>
          </a:p>
        </p:txBody>
      </p:sp>
      <p:pic>
        <p:nvPicPr>
          <p:cNvPr id="5" name="Picture 4">
            <a:extLst>
              <a:ext uri="{FF2B5EF4-FFF2-40B4-BE49-F238E27FC236}">
                <a16:creationId xmlns:a16="http://schemas.microsoft.com/office/drawing/2014/main" id="{4F9E9E14-1954-3B68-22CA-C5AE56FE6333}"/>
              </a:ext>
            </a:extLst>
          </p:cNvPr>
          <p:cNvPicPr>
            <a:picLocks noChangeAspect="1"/>
          </p:cNvPicPr>
          <p:nvPr/>
        </p:nvPicPr>
        <p:blipFill>
          <a:blip r:embed="rId2"/>
          <a:stretch>
            <a:fillRect/>
          </a:stretch>
        </p:blipFill>
        <p:spPr>
          <a:xfrm>
            <a:off x="152400" y="1371600"/>
            <a:ext cx="11658600" cy="2688930"/>
          </a:xfrm>
          <a:prstGeom prst="rect">
            <a:avLst/>
          </a:prstGeom>
        </p:spPr>
      </p:pic>
    </p:spTree>
    <p:extLst>
      <p:ext uri="{BB962C8B-B14F-4D97-AF65-F5344CB8AC3E}">
        <p14:creationId xmlns:p14="http://schemas.microsoft.com/office/powerpoint/2010/main" val="407165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7773F-FAA3-8CD2-3580-9A21F0BE4B2B}"/>
              </a:ext>
            </a:extLst>
          </p:cNvPr>
          <p:cNvSpPr>
            <a:spLocks noGrp="1"/>
          </p:cNvSpPr>
          <p:nvPr>
            <p:ph sz="half" idx="1"/>
          </p:nvPr>
        </p:nvSpPr>
        <p:spPr>
          <a:xfrm>
            <a:off x="152400" y="914400"/>
            <a:ext cx="10668000" cy="5257800"/>
          </a:xfrm>
        </p:spPr>
        <p:txBody>
          <a:bodyPr vert="horz" lIns="91440" tIns="45720" rIns="91440" bIns="45720" rtlCol="0" anchor="t">
            <a:normAutofit/>
          </a:bodyPr>
          <a:lstStyle/>
          <a:p>
            <a:pPr marL="0" indent="0">
              <a:buNone/>
            </a:pPr>
            <a:endParaRPr lang="en-US" dirty="0"/>
          </a:p>
          <a:p>
            <a:pPr marL="457200" lvl="1" indent="0">
              <a:buNone/>
            </a:pPr>
            <a:endParaRPr lang="en-US" dirty="0"/>
          </a:p>
          <a:p>
            <a:endParaRPr lang="en-US" dirty="0"/>
          </a:p>
        </p:txBody>
      </p:sp>
      <p:sp>
        <p:nvSpPr>
          <p:cNvPr id="4" name="Title 3">
            <a:extLst>
              <a:ext uri="{FF2B5EF4-FFF2-40B4-BE49-F238E27FC236}">
                <a16:creationId xmlns:a16="http://schemas.microsoft.com/office/drawing/2014/main" id="{18AEC506-0258-2CD1-6E23-7DCDB37708BB}"/>
              </a:ext>
            </a:extLst>
          </p:cNvPr>
          <p:cNvSpPr>
            <a:spLocks noGrp="1"/>
          </p:cNvSpPr>
          <p:nvPr>
            <p:ph type="title"/>
          </p:nvPr>
        </p:nvSpPr>
        <p:spPr/>
        <p:txBody>
          <a:bodyPr/>
          <a:lstStyle/>
          <a:p>
            <a:r>
              <a:rPr lang="en-US" dirty="0"/>
              <a:t>Form Instructions</a:t>
            </a:r>
          </a:p>
        </p:txBody>
      </p:sp>
      <p:sp>
        <p:nvSpPr>
          <p:cNvPr id="3" name="TextBox 2">
            <a:extLst>
              <a:ext uri="{FF2B5EF4-FFF2-40B4-BE49-F238E27FC236}">
                <a16:creationId xmlns:a16="http://schemas.microsoft.com/office/drawing/2014/main" id="{D48A2E20-D4B7-E373-FF93-7ABD5B5BA034}"/>
              </a:ext>
            </a:extLst>
          </p:cNvPr>
          <p:cNvSpPr txBox="1"/>
          <p:nvPr/>
        </p:nvSpPr>
        <p:spPr>
          <a:xfrm rot="950336">
            <a:off x="6274362" y="3959514"/>
            <a:ext cx="2362200" cy="1077218"/>
          </a:xfrm>
          <a:prstGeom prst="rect">
            <a:avLst/>
          </a:prstGeom>
          <a:noFill/>
        </p:spPr>
        <p:txBody>
          <a:bodyPr wrap="square" rtlCol="0">
            <a:spAutoFit/>
          </a:bodyPr>
          <a:lstStyle/>
          <a:p>
            <a:r>
              <a:rPr lang="en-US" sz="3200" dirty="0">
                <a:solidFill>
                  <a:srgbClr val="FF0000"/>
                </a:solidFill>
              </a:rPr>
              <a:t>To be updated!</a:t>
            </a:r>
          </a:p>
        </p:txBody>
      </p:sp>
      <p:pic>
        <p:nvPicPr>
          <p:cNvPr id="7" name="Picture 6">
            <a:extLst>
              <a:ext uri="{FF2B5EF4-FFF2-40B4-BE49-F238E27FC236}">
                <a16:creationId xmlns:a16="http://schemas.microsoft.com/office/drawing/2014/main" id="{CBC42670-A946-68A1-C028-C4FA57A90F19}"/>
              </a:ext>
            </a:extLst>
          </p:cNvPr>
          <p:cNvPicPr>
            <a:picLocks noChangeAspect="1"/>
          </p:cNvPicPr>
          <p:nvPr/>
        </p:nvPicPr>
        <p:blipFill>
          <a:blip r:embed="rId2"/>
          <a:stretch>
            <a:fillRect/>
          </a:stretch>
        </p:blipFill>
        <p:spPr>
          <a:xfrm>
            <a:off x="4343400" y="76200"/>
            <a:ext cx="7308556" cy="6705600"/>
          </a:xfrm>
          <a:prstGeom prst="rect">
            <a:avLst/>
          </a:prstGeom>
        </p:spPr>
      </p:pic>
    </p:spTree>
    <p:extLst>
      <p:ext uri="{BB962C8B-B14F-4D97-AF65-F5344CB8AC3E}">
        <p14:creationId xmlns:p14="http://schemas.microsoft.com/office/powerpoint/2010/main" val="367095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8BEA-3310-1248-5485-C09FC11B81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160FB-5674-CC66-368B-522BB2A269C1}"/>
              </a:ext>
            </a:extLst>
          </p:cNvPr>
          <p:cNvSpPr>
            <a:spLocks noGrp="1"/>
          </p:cNvSpPr>
          <p:nvPr>
            <p:ph sz="half" idx="1"/>
          </p:nvPr>
        </p:nvSpPr>
        <p:spPr>
          <a:xfrm>
            <a:off x="152399" y="914400"/>
            <a:ext cx="11658601" cy="5257800"/>
          </a:xfrm>
        </p:spPr>
        <p:txBody>
          <a:bodyPr vert="horz" lIns="91440" tIns="45720" rIns="91440" bIns="45720" rtlCol="0" anchor="t">
            <a:normAutofit/>
          </a:bodyPr>
          <a:lstStyle/>
          <a:p>
            <a:endParaRPr lang="en-US" dirty="0"/>
          </a:p>
          <a:p>
            <a:endParaRPr lang="en-US" dirty="0"/>
          </a:p>
          <a:p>
            <a:endParaRPr lang="en-US" dirty="0"/>
          </a:p>
          <a:p>
            <a:endParaRPr lang="en-US" dirty="0"/>
          </a:p>
          <a:p>
            <a:endParaRPr lang="en-US" dirty="0"/>
          </a:p>
          <a:p>
            <a:r>
              <a:rPr lang="en-US" dirty="0"/>
              <a:t>Each of these white boxes are open text entry by you – the prime contractor.</a:t>
            </a:r>
          </a:p>
          <a:p>
            <a:r>
              <a:rPr lang="en-US" dirty="0"/>
              <a:t>Attestation Statement:  </a:t>
            </a:r>
            <a:r>
              <a:rPr lang="en-US" b="1" dirty="0">
                <a:solidFill>
                  <a:srgbClr val="0070C0"/>
                </a:solidFill>
              </a:rPr>
              <a:t>By submitting this form, I certify that:  * I am an authorized employee of the prime contractor * All information provided is accurate and complete  * I understand no edits are permitted after submission  * I verify all DBE statuses have been confirmed</a:t>
            </a:r>
          </a:p>
          <a:p>
            <a:pPr marL="457200" lvl="1" indent="0">
              <a:buNone/>
            </a:pPr>
            <a:endParaRPr lang="en-US" dirty="0"/>
          </a:p>
          <a:p>
            <a:endParaRPr lang="en-US" dirty="0"/>
          </a:p>
        </p:txBody>
      </p:sp>
      <p:sp>
        <p:nvSpPr>
          <p:cNvPr id="4" name="Title 3">
            <a:extLst>
              <a:ext uri="{FF2B5EF4-FFF2-40B4-BE49-F238E27FC236}">
                <a16:creationId xmlns:a16="http://schemas.microsoft.com/office/drawing/2014/main" id="{F35AECD8-A562-B71B-001E-C4A44AF4F00E}"/>
              </a:ext>
            </a:extLst>
          </p:cNvPr>
          <p:cNvSpPr>
            <a:spLocks noGrp="1"/>
          </p:cNvSpPr>
          <p:nvPr>
            <p:ph type="title"/>
          </p:nvPr>
        </p:nvSpPr>
        <p:spPr/>
        <p:txBody>
          <a:bodyPr/>
          <a:lstStyle/>
          <a:p>
            <a:r>
              <a:rPr lang="en-US" dirty="0"/>
              <a:t>Form Instructions - Header</a:t>
            </a:r>
          </a:p>
        </p:txBody>
      </p:sp>
      <p:pic>
        <p:nvPicPr>
          <p:cNvPr id="7" name="Picture 6">
            <a:extLst>
              <a:ext uri="{FF2B5EF4-FFF2-40B4-BE49-F238E27FC236}">
                <a16:creationId xmlns:a16="http://schemas.microsoft.com/office/drawing/2014/main" id="{2F27F03A-D192-91DD-508D-A0C5629352B9}"/>
              </a:ext>
            </a:extLst>
          </p:cNvPr>
          <p:cNvPicPr>
            <a:picLocks noChangeAspect="1"/>
          </p:cNvPicPr>
          <p:nvPr/>
        </p:nvPicPr>
        <p:blipFill>
          <a:blip r:embed="rId2"/>
          <a:stretch>
            <a:fillRect/>
          </a:stretch>
        </p:blipFill>
        <p:spPr>
          <a:xfrm>
            <a:off x="76200" y="1143000"/>
            <a:ext cx="11887200" cy="1905000"/>
          </a:xfrm>
          <a:prstGeom prst="rect">
            <a:avLst/>
          </a:prstGeom>
        </p:spPr>
      </p:pic>
    </p:spTree>
    <p:extLst>
      <p:ext uri="{BB962C8B-B14F-4D97-AF65-F5344CB8AC3E}">
        <p14:creationId xmlns:p14="http://schemas.microsoft.com/office/powerpoint/2010/main" val="1282321353"/>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 Leadership Conf 6-20-17.potx" id="{1A1AE08D-AEAC-43F5-BE9E-AB9F5703BC35}" vid="{1B1EF9D8-51F1-4287-9D43-1E3627994DA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 Leadership Conf 6-20-17.potx" id="{1A1AE08D-AEAC-43F5-BE9E-AB9F5703BC35}" vid="{18F9580B-308E-43FE-A8A9-4F508BE88871}"/>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 Leadership Conf 6-20-17.potx" id="{1A1AE08D-AEAC-43F5-BE9E-AB9F5703BC35}" vid="{280CAB1B-B554-4C09-9720-78CFE0B7007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1aef08f3-44b1-4b59-a404-b5d346ba4622">
      <Terms xmlns="http://schemas.microsoft.com/office/infopath/2007/PartnerControls"/>
    </lcf76f155ced4ddcb4097134ff3c332f>
    <_dlc_DocId xmlns="f08fad65-7bc1-4150-ba3f-4cc8893b5e5f">1111-688230987-375</_dlc_DocId>
    <_dlc_DocIdUrl xmlns="f08fad65-7bc1-4150-ba3f-4cc8893b5e5f">
      <Url>https://ingov.sharepoint.com/sites/INDOTContractAdministrationTeam/_layouts/15/DocIdRedir.aspx?ID=1111-688230987-375</Url>
      <Description>1111-688230987-375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B67DC03F1FCC84092F6ECEE85A2F2B0" ma:contentTypeVersion="14" ma:contentTypeDescription="Create a new document." ma:contentTypeScope="" ma:versionID="f84d616980d68ce340ec25ad37136ff3">
  <xsd:schema xmlns:xsd="http://www.w3.org/2001/XMLSchema" xmlns:xs="http://www.w3.org/2001/XMLSchema" xmlns:p="http://schemas.microsoft.com/office/2006/metadata/properties" xmlns:ns2="1aef08f3-44b1-4b59-a404-b5d346ba4622" xmlns:ns3="f08fad65-7bc1-4150-ba3f-4cc8893b5e5f" xmlns:ns4="ddb5066c-6899-482b-9ea0-5145f9da9989" targetNamespace="http://schemas.microsoft.com/office/2006/metadata/properties" ma:root="true" ma:fieldsID="d3024c8fc9ab4f5f0f896f559260261f" ns2:_="" ns3:_="" ns4:_="">
    <xsd:import namespace="1aef08f3-44b1-4b59-a404-b5d346ba4622"/>
    <xsd:import namespace="f08fad65-7bc1-4150-ba3f-4cc8893b5e5f"/>
    <xsd:import namespace="ddb5066c-6899-482b-9ea0-5145f9da99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_dlc_DocId" minOccurs="0"/>
                <xsd:element ref="ns3:_dlc_DocIdUrl" minOccurs="0"/>
                <xsd:element ref="ns3:_dlc_DocIdPersistId"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f08f3-44b1-4b59-a404-b5d346ba4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8fad65-7bc1-4150-ba3f-4cc8893b5e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c53b15d-0252-4705-9eee-d7230da702d4}" ma:internalName="TaxCatchAll" ma:showField="CatchAllData" ma:web="f08fad65-7bc1-4150-ba3f-4cc8893b5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F9B710-9CF7-466C-A8A4-912E74E3E348}">
  <ds:schemaRefs>
    <ds:schemaRef ds:uri="http://schemas.microsoft.com/office/2006/documentManagement/types"/>
    <ds:schemaRef ds:uri="ddb5066c-6899-482b-9ea0-5145f9da9989"/>
    <ds:schemaRef ds:uri="http://purl.org/dc/term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f08fad65-7bc1-4150-ba3f-4cc8893b5e5f"/>
    <ds:schemaRef ds:uri="1aef08f3-44b1-4b59-a404-b5d346ba4622"/>
    <ds:schemaRef ds:uri="http://schemas.microsoft.com/office/2006/metadata/properties"/>
  </ds:schemaRefs>
</ds:datastoreItem>
</file>

<file path=customXml/itemProps2.xml><?xml version="1.0" encoding="utf-8"?>
<ds:datastoreItem xmlns:ds="http://schemas.openxmlformats.org/officeDocument/2006/customXml" ds:itemID="{4761C2FE-9392-492D-BBC0-7B6222347303}">
  <ds:schemaRefs>
    <ds:schemaRef ds:uri="http://schemas.microsoft.com/sharepoint/v3/contenttype/forms"/>
  </ds:schemaRefs>
</ds:datastoreItem>
</file>

<file path=customXml/itemProps3.xml><?xml version="1.0" encoding="utf-8"?>
<ds:datastoreItem xmlns:ds="http://schemas.openxmlformats.org/officeDocument/2006/customXml" ds:itemID="{756615DA-B93A-469C-A6C0-D85BFB84BA85}">
  <ds:schemaRefs>
    <ds:schemaRef ds:uri="http://schemas.microsoft.com/sharepoint/events"/>
  </ds:schemaRefs>
</ds:datastoreItem>
</file>

<file path=customXml/itemProps4.xml><?xml version="1.0" encoding="utf-8"?>
<ds:datastoreItem xmlns:ds="http://schemas.openxmlformats.org/officeDocument/2006/customXml" ds:itemID="{793419BB-89C9-4DF3-A10F-40E082517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f08f3-44b1-4b59-a404-b5d346ba4622"/>
    <ds:schemaRef ds:uri="f08fad65-7bc1-4150-ba3f-4cc8893b5e5f"/>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ICI Leadership Conf 6-20-17</Template>
  <TotalTime>0</TotalTime>
  <Words>1291</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Aptos</vt:lpstr>
      <vt:lpstr>Arial</vt:lpstr>
      <vt:lpstr>Calibri</vt:lpstr>
      <vt:lpstr>Calibri Light</vt:lpstr>
      <vt:lpstr>Tahoma</vt:lpstr>
      <vt:lpstr>INDOT Theme</vt:lpstr>
      <vt:lpstr>1_Title Slide</vt:lpstr>
      <vt:lpstr>2_Blank Slide</vt:lpstr>
      <vt:lpstr>Bidder’s List (Subcontractor Quotes)</vt:lpstr>
      <vt:lpstr>Index</vt:lpstr>
      <vt:lpstr>49 CFR 26.11(c)</vt:lpstr>
      <vt:lpstr>January 2025 INDOT Letting Announcement</vt:lpstr>
      <vt:lpstr>Federal Court Injunction</vt:lpstr>
      <vt:lpstr>Form availability – week of January 6th</vt:lpstr>
      <vt:lpstr>Subcontractors Bid Quote Form</vt:lpstr>
      <vt:lpstr>Form Instructions</vt:lpstr>
      <vt:lpstr>Form Instructions - Header</vt:lpstr>
      <vt:lpstr>Form Instructions –“Relationship to Prime”</vt:lpstr>
      <vt:lpstr>Form Instructions – “Firm FEIN”</vt:lpstr>
      <vt:lpstr>Form Instructions –“Firm name”</vt:lpstr>
      <vt:lpstr>Form Instructions – “Firm Address”</vt:lpstr>
      <vt:lpstr>Form Instructions – “Zip Code”</vt:lpstr>
      <vt:lpstr>Form Instructions – “State”</vt:lpstr>
      <vt:lpstr>Form Instructions – “DBE Status”</vt:lpstr>
      <vt:lpstr>Form Instructions –“NAICS Code(s) of Scope(s) Bid”</vt:lpstr>
      <vt:lpstr>Form Instructions – “Work Classification”</vt:lpstr>
      <vt:lpstr>Form Instructions – “Age of Firm”</vt:lpstr>
      <vt:lpstr>Form Instructions – “Annual Gross Receipts”</vt:lpstr>
      <vt:lpstr>Completing and Submitting form</vt:lpstr>
      <vt:lpstr>Recurring Special Provision 100-C-214</vt:lpstr>
      <vt:lpstr>Submission Requirements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101</dc:title>
  <dc:creator/>
  <cp:lastModifiedBy/>
  <cp:revision>301</cp:revision>
  <dcterms:created xsi:type="dcterms:W3CDTF">2017-07-07T16:55:29Z</dcterms:created>
  <dcterms:modified xsi:type="dcterms:W3CDTF">2025-10-08T14:50:01Z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0x010100BB67DC03F1FCC84092F6ECEE85A2F2B0</vt:lpwstr>
  </property>
  <property fmtid="{D5CDD505-2E9C-101B-9397-08002B2CF9AE}" pid="3" name="_dlc_DocIdItemGuid">
    <vt:lpwstr>f7f7ec58-ec24-4cb2-8049-01b863892709</vt:lpwstr>
  </property>
  <property fmtid="{D5CDD505-2E9C-101B-9397-08002B2CF9AE}" pid="4" name="MediaServiceImageTags">
    <vt:lpwstr/>
  </property>
</Properties>
</file>