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5" r:id="rId4"/>
    <p:sldMasterId id="2147483905" r:id="rId5"/>
  </p:sldMasterIdLst>
  <p:notesMasterIdLst>
    <p:notesMasterId r:id="rId44"/>
  </p:notesMasterIdLst>
  <p:handoutMasterIdLst>
    <p:handoutMasterId r:id="rId45"/>
  </p:handoutMasterIdLst>
  <p:sldIdLst>
    <p:sldId id="257" r:id="rId6"/>
    <p:sldId id="358" r:id="rId7"/>
    <p:sldId id="359" r:id="rId8"/>
    <p:sldId id="360" r:id="rId9"/>
    <p:sldId id="361" r:id="rId10"/>
    <p:sldId id="362" r:id="rId11"/>
    <p:sldId id="363" r:id="rId12"/>
    <p:sldId id="366" r:id="rId13"/>
    <p:sldId id="365" r:id="rId14"/>
    <p:sldId id="367" r:id="rId15"/>
    <p:sldId id="368" r:id="rId16"/>
    <p:sldId id="369" r:id="rId17"/>
    <p:sldId id="370" r:id="rId18"/>
    <p:sldId id="371" r:id="rId19"/>
    <p:sldId id="372" r:id="rId20"/>
    <p:sldId id="373" r:id="rId21"/>
    <p:sldId id="374" r:id="rId22"/>
    <p:sldId id="375" r:id="rId23"/>
    <p:sldId id="377" r:id="rId24"/>
    <p:sldId id="378" r:id="rId25"/>
    <p:sldId id="379" r:id="rId26"/>
    <p:sldId id="380" r:id="rId27"/>
    <p:sldId id="381" r:id="rId28"/>
    <p:sldId id="382" r:id="rId29"/>
    <p:sldId id="383" r:id="rId30"/>
    <p:sldId id="384" r:id="rId31"/>
    <p:sldId id="385" r:id="rId32"/>
    <p:sldId id="386" r:id="rId33"/>
    <p:sldId id="387" r:id="rId34"/>
    <p:sldId id="388" r:id="rId35"/>
    <p:sldId id="389" r:id="rId36"/>
    <p:sldId id="391" r:id="rId37"/>
    <p:sldId id="392" r:id="rId38"/>
    <p:sldId id="390" r:id="rId39"/>
    <p:sldId id="393" r:id="rId40"/>
    <p:sldId id="394" r:id="rId41"/>
    <p:sldId id="395" r:id="rId42"/>
    <p:sldId id="396" r:id="rId43"/>
  </p:sldIdLst>
  <p:sldSz cx="12801600" cy="7315200"/>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82803" algn="l" rtl="0" fontAlgn="base">
      <a:spcBef>
        <a:spcPct val="0"/>
      </a:spcBef>
      <a:spcAft>
        <a:spcPct val="0"/>
      </a:spcAft>
      <a:defRPr kern="1200">
        <a:solidFill>
          <a:schemeClr val="tx1"/>
        </a:solidFill>
        <a:latin typeface="Tahoma" pitchFamily="34" charset="0"/>
        <a:ea typeface="+mn-ea"/>
        <a:cs typeface="+mn-cs"/>
      </a:defRPr>
    </a:lvl2pPr>
    <a:lvl3pPr marL="965606" algn="l" rtl="0" fontAlgn="base">
      <a:spcBef>
        <a:spcPct val="0"/>
      </a:spcBef>
      <a:spcAft>
        <a:spcPct val="0"/>
      </a:spcAft>
      <a:defRPr kern="1200">
        <a:solidFill>
          <a:schemeClr val="tx1"/>
        </a:solidFill>
        <a:latin typeface="Tahoma" pitchFamily="34" charset="0"/>
        <a:ea typeface="+mn-ea"/>
        <a:cs typeface="+mn-cs"/>
      </a:defRPr>
    </a:lvl3pPr>
    <a:lvl4pPr marL="1448410" algn="l" rtl="0" fontAlgn="base">
      <a:spcBef>
        <a:spcPct val="0"/>
      </a:spcBef>
      <a:spcAft>
        <a:spcPct val="0"/>
      </a:spcAft>
      <a:defRPr kern="1200">
        <a:solidFill>
          <a:schemeClr val="tx1"/>
        </a:solidFill>
        <a:latin typeface="Tahoma" pitchFamily="34" charset="0"/>
        <a:ea typeface="+mn-ea"/>
        <a:cs typeface="+mn-cs"/>
      </a:defRPr>
    </a:lvl4pPr>
    <a:lvl5pPr marL="1931213" algn="l" rtl="0" fontAlgn="base">
      <a:spcBef>
        <a:spcPct val="0"/>
      </a:spcBef>
      <a:spcAft>
        <a:spcPct val="0"/>
      </a:spcAft>
      <a:defRPr kern="1200">
        <a:solidFill>
          <a:schemeClr val="tx1"/>
        </a:solidFill>
        <a:latin typeface="Tahoma" pitchFamily="34" charset="0"/>
        <a:ea typeface="+mn-ea"/>
        <a:cs typeface="+mn-cs"/>
      </a:defRPr>
    </a:lvl5pPr>
    <a:lvl6pPr marL="2414016" algn="l" defTabSz="965606" rtl="0" eaLnBrk="1" latinLnBrk="0" hangingPunct="1">
      <a:defRPr kern="1200">
        <a:solidFill>
          <a:schemeClr val="tx1"/>
        </a:solidFill>
        <a:latin typeface="Tahoma" pitchFamily="34" charset="0"/>
        <a:ea typeface="+mn-ea"/>
        <a:cs typeface="+mn-cs"/>
      </a:defRPr>
    </a:lvl6pPr>
    <a:lvl7pPr marL="2896819" algn="l" defTabSz="965606" rtl="0" eaLnBrk="1" latinLnBrk="0" hangingPunct="1">
      <a:defRPr kern="1200">
        <a:solidFill>
          <a:schemeClr val="tx1"/>
        </a:solidFill>
        <a:latin typeface="Tahoma" pitchFamily="34" charset="0"/>
        <a:ea typeface="+mn-ea"/>
        <a:cs typeface="+mn-cs"/>
      </a:defRPr>
    </a:lvl7pPr>
    <a:lvl8pPr marL="3379622" algn="l" defTabSz="965606" rtl="0" eaLnBrk="1" latinLnBrk="0" hangingPunct="1">
      <a:defRPr kern="1200">
        <a:solidFill>
          <a:schemeClr val="tx1"/>
        </a:solidFill>
        <a:latin typeface="Tahoma" pitchFamily="34" charset="0"/>
        <a:ea typeface="+mn-ea"/>
        <a:cs typeface="+mn-cs"/>
      </a:defRPr>
    </a:lvl8pPr>
    <a:lvl9pPr marL="3862426" algn="l" defTabSz="965606"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FFFFFF"/>
    <a:srgbClr val="FDEE20"/>
    <a:srgbClr val="99CCFF"/>
    <a:srgbClr val="A3A3E0"/>
    <a:srgbClr val="6B6BD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5" autoAdjust="0"/>
    <p:restoredTop sz="89972" autoAdjust="0"/>
  </p:normalViewPr>
  <p:slideViewPr>
    <p:cSldViewPr>
      <p:cViewPr varScale="1">
        <p:scale>
          <a:sx n="96" d="100"/>
          <a:sy n="96" d="100"/>
        </p:scale>
        <p:origin x="738" y="1314"/>
      </p:cViewPr>
      <p:guideLst>
        <p:guide orient="horz" pos="2304"/>
        <p:guide pos="4032"/>
      </p:guideLst>
    </p:cSldViewPr>
  </p:slideViewPr>
  <p:outlineViewPr>
    <p:cViewPr>
      <p:scale>
        <a:sx n="33" d="100"/>
        <a:sy n="33" d="100"/>
      </p:scale>
      <p:origin x="0" y="17178"/>
    </p:cViewPr>
  </p:outlineViewPr>
  <p:notesTextViewPr>
    <p:cViewPr>
      <p:scale>
        <a:sx n="3" d="2"/>
        <a:sy n="3" d="2"/>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eaLnBrk="0" hangingPunct="0">
              <a:defRPr sz="1200">
                <a:latin typeface="Tahoma" charset="0"/>
              </a:defRPr>
            </a:lvl1pPr>
          </a:lstStyle>
          <a:p>
            <a:pPr>
              <a:defRPr/>
            </a:pPr>
            <a:endParaRPr lang="en-US" dirty="0"/>
          </a:p>
        </p:txBody>
      </p:sp>
      <p:sp>
        <p:nvSpPr>
          <p:cNvPr id="3" name="Date Placeholder 2"/>
          <p:cNvSpPr>
            <a:spLocks noGrp="1"/>
          </p:cNvSpPr>
          <p:nvPr>
            <p:ph type="dt" sz="quarter" idx="1"/>
          </p:nvPr>
        </p:nvSpPr>
        <p:spPr>
          <a:xfrm>
            <a:off x="3970338" y="0"/>
            <a:ext cx="3038475" cy="463550"/>
          </a:xfrm>
          <a:prstGeom prst="rect">
            <a:avLst/>
          </a:prstGeom>
        </p:spPr>
        <p:txBody>
          <a:bodyPr vert="horz" lIns="91440" tIns="45720" rIns="91440" bIns="45720" rtlCol="0"/>
          <a:lstStyle>
            <a:lvl1pPr algn="r" eaLnBrk="0" hangingPunct="0">
              <a:defRPr sz="1200">
                <a:latin typeface="Tahoma" charset="0"/>
              </a:defRPr>
            </a:lvl1pPr>
          </a:lstStyle>
          <a:p>
            <a:pPr>
              <a:defRPr/>
            </a:pPr>
            <a:fld id="{59AB9836-D45A-4515-95B8-3476BB0F565B}" type="datetimeFigureOut">
              <a:rPr lang="en-US"/>
              <a:pPr>
                <a:defRPr/>
              </a:pPr>
              <a:t>9/5/2023</a:t>
            </a:fld>
            <a:endParaRPr lang="en-US" dirty="0"/>
          </a:p>
        </p:txBody>
      </p:sp>
      <p:sp>
        <p:nvSpPr>
          <p:cNvPr id="4" name="Footer Placeholder 3"/>
          <p:cNvSpPr>
            <a:spLocks noGrp="1"/>
          </p:cNvSpPr>
          <p:nvPr>
            <p:ph type="ftr" sz="quarter" idx="2"/>
          </p:nvPr>
        </p:nvSpPr>
        <p:spPr>
          <a:xfrm>
            <a:off x="0" y="8831263"/>
            <a:ext cx="3038475" cy="463550"/>
          </a:xfrm>
          <a:prstGeom prst="rect">
            <a:avLst/>
          </a:prstGeom>
        </p:spPr>
        <p:txBody>
          <a:bodyPr vert="horz" lIns="91440" tIns="45720" rIns="91440" bIns="45720" rtlCol="0" anchor="b"/>
          <a:lstStyle>
            <a:lvl1pPr algn="l" eaLnBrk="0" hangingPunct="0">
              <a:defRPr sz="1200">
                <a:latin typeface="Tahoma" charset="0"/>
              </a:defRPr>
            </a:lvl1pPr>
          </a:lstStyle>
          <a:p>
            <a:pPr>
              <a:defRPr/>
            </a:pPr>
            <a:endParaRPr lang="en-US" dirty="0"/>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lIns="91440" tIns="45720" rIns="91440" bIns="45720" rtlCol="0" anchor="b"/>
          <a:lstStyle>
            <a:lvl1pPr algn="r" eaLnBrk="0" hangingPunct="0">
              <a:defRPr sz="1200">
                <a:latin typeface="Tahoma" charset="0"/>
              </a:defRPr>
            </a:lvl1pPr>
          </a:lstStyle>
          <a:p>
            <a:pPr>
              <a:defRPr/>
            </a:pPr>
            <a:fld id="{014B20B4-C581-4ED5-A940-517DDF097F70}" type="slidenum">
              <a:rPr lang="en-US"/>
              <a:pPr>
                <a:defRPr/>
              </a:pPr>
              <a:t>‹#›</a:t>
            </a:fld>
            <a:endParaRPr lang="en-US" dirty="0"/>
          </a:p>
        </p:txBody>
      </p:sp>
    </p:spTree>
    <p:extLst>
      <p:ext uri="{BB962C8B-B14F-4D97-AF65-F5344CB8AC3E}">
        <p14:creationId xmlns:p14="http://schemas.microsoft.com/office/powerpoint/2010/main" val="509452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eaLnBrk="0" hangingPunct="0">
              <a:defRPr sz="1200">
                <a:latin typeface="Tahoma" charset="0"/>
              </a:defRPr>
            </a:lvl1pPr>
          </a:lstStyle>
          <a:p>
            <a:pPr>
              <a:defRPr/>
            </a:pPr>
            <a:endParaRPr lang="en-US" dirty="0"/>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eaLnBrk="0" hangingPunct="0">
              <a:defRPr sz="1200">
                <a:latin typeface="Tahoma" charset="0"/>
              </a:defRPr>
            </a:lvl1pPr>
          </a:lstStyle>
          <a:p>
            <a:pPr>
              <a:defRPr/>
            </a:pPr>
            <a:fld id="{9A449696-5772-4345-BD1F-0F95725FA9C7}" type="datetimeFigureOut">
              <a:rPr lang="en-US"/>
              <a:pPr>
                <a:defRPr/>
              </a:pPr>
              <a:t>9/5/2023</a:t>
            </a:fld>
            <a:endParaRPr lang="en-US" dirty="0"/>
          </a:p>
        </p:txBody>
      </p:sp>
      <p:sp>
        <p:nvSpPr>
          <p:cNvPr id="4" name="Slide Image Placeholder 3"/>
          <p:cNvSpPr>
            <a:spLocks noGrp="1" noRot="1" noChangeAspect="1"/>
          </p:cNvSpPr>
          <p:nvPr>
            <p:ph type="sldImg" idx="2"/>
          </p:nvPr>
        </p:nvSpPr>
        <p:spPr>
          <a:xfrm>
            <a:off x="454025" y="698500"/>
            <a:ext cx="610235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1440" tIns="45720" rIns="91440" bIns="45720" rtlCol="0" anchor="b"/>
          <a:lstStyle>
            <a:lvl1pPr algn="l" eaLnBrk="0" hangingPunct="0">
              <a:defRPr sz="1200">
                <a:latin typeface="Tahoma" charset="0"/>
              </a:defRPr>
            </a:lvl1pPr>
          </a:lstStyle>
          <a:p>
            <a:pPr>
              <a:defRPr/>
            </a:pPr>
            <a:endParaRPr lang="en-US" dirty="0"/>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91440" tIns="45720" rIns="91440" bIns="45720" rtlCol="0" anchor="b"/>
          <a:lstStyle>
            <a:lvl1pPr algn="r" eaLnBrk="0" hangingPunct="0">
              <a:defRPr sz="1200">
                <a:latin typeface="Tahoma" charset="0"/>
              </a:defRPr>
            </a:lvl1pPr>
          </a:lstStyle>
          <a:p>
            <a:pPr>
              <a:defRPr/>
            </a:pPr>
            <a:fld id="{5A29CA73-FB4E-4F52-B708-EEDAF426FB9C}" type="slidenum">
              <a:rPr lang="en-US"/>
              <a:pPr>
                <a:defRPr/>
              </a:pPr>
              <a:t>‹#›</a:t>
            </a:fld>
            <a:endParaRPr lang="en-US" dirty="0"/>
          </a:p>
        </p:txBody>
      </p:sp>
    </p:spTree>
    <p:extLst>
      <p:ext uri="{BB962C8B-B14F-4D97-AF65-F5344CB8AC3E}">
        <p14:creationId xmlns:p14="http://schemas.microsoft.com/office/powerpoint/2010/main" val="2564157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67" kern="1200">
        <a:solidFill>
          <a:schemeClr val="tx1"/>
        </a:solidFill>
        <a:latin typeface="+mn-lt"/>
        <a:ea typeface="+mn-ea"/>
        <a:cs typeface="+mn-cs"/>
      </a:defRPr>
    </a:lvl1pPr>
    <a:lvl2pPr marL="482803" algn="l" rtl="0" eaLnBrk="0" fontAlgn="base" hangingPunct="0">
      <a:spcBef>
        <a:spcPct val="30000"/>
      </a:spcBef>
      <a:spcAft>
        <a:spcPct val="0"/>
      </a:spcAft>
      <a:defRPr sz="1267" kern="1200">
        <a:solidFill>
          <a:schemeClr val="tx1"/>
        </a:solidFill>
        <a:latin typeface="+mn-lt"/>
        <a:ea typeface="+mn-ea"/>
        <a:cs typeface="+mn-cs"/>
      </a:defRPr>
    </a:lvl2pPr>
    <a:lvl3pPr marL="965606" algn="l" rtl="0" eaLnBrk="0" fontAlgn="base" hangingPunct="0">
      <a:spcBef>
        <a:spcPct val="30000"/>
      </a:spcBef>
      <a:spcAft>
        <a:spcPct val="0"/>
      </a:spcAft>
      <a:defRPr sz="1267" kern="1200">
        <a:solidFill>
          <a:schemeClr val="tx1"/>
        </a:solidFill>
        <a:latin typeface="+mn-lt"/>
        <a:ea typeface="+mn-ea"/>
        <a:cs typeface="+mn-cs"/>
      </a:defRPr>
    </a:lvl3pPr>
    <a:lvl4pPr marL="1448410" algn="l" rtl="0" eaLnBrk="0" fontAlgn="base" hangingPunct="0">
      <a:spcBef>
        <a:spcPct val="30000"/>
      </a:spcBef>
      <a:spcAft>
        <a:spcPct val="0"/>
      </a:spcAft>
      <a:defRPr sz="1267" kern="1200">
        <a:solidFill>
          <a:schemeClr val="tx1"/>
        </a:solidFill>
        <a:latin typeface="+mn-lt"/>
        <a:ea typeface="+mn-ea"/>
        <a:cs typeface="+mn-cs"/>
      </a:defRPr>
    </a:lvl4pPr>
    <a:lvl5pPr marL="1931213" algn="l" rtl="0" eaLnBrk="0" fontAlgn="base" hangingPunct="0">
      <a:spcBef>
        <a:spcPct val="30000"/>
      </a:spcBef>
      <a:spcAft>
        <a:spcPct val="0"/>
      </a:spcAft>
      <a:defRPr sz="1267" kern="1200">
        <a:solidFill>
          <a:schemeClr val="tx1"/>
        </a:solidFill>
        <a:latin typeface="+mn-lt"/>
        <a:ea typeface="+mn-ea"/>
        <a:cs typeface="+mn-cs"/>
      </a:defRPr>
    </a:lvl5pPr>
    <a:lvl6pPr marL="2414016" algn="l" defTabSz="965606" rtl="0" eaLnBrk="1" latinLnBrk="0" hangingPunct="1">
      <a:defRPr sz="1267" kern="1200">
        <a:solidFill>
          <a:schemeClr val="tx1"/>
        </a:solidFill>
        <a:latin typeface="+mn-lt"/>
        <a:ea typeface="+mn-ea"/>
        <a:cs typeface="+mn-cs"/>
      </a:defRPr>
    </a:lvl6pPr>
    <a:lvl7pPr marL="2896819" algn="l" defTabSz="965606" rtl="0" eaLnBrk="1" latinLnBrk="0" hangingPunct="1">
      <a:defRPr sz="1267" kern="1200">
        <a:solidFill>
          <a:schemeClr val="tx1"/>
        </a:solidFill>
        <a:latin typeface="+mn-lt"/>
        <a:ea typeface="+mn-ea"/>
        <a:cs typeface="+mn-cs"/>
      </a:defRPr>
    </a:lvl7pPr>
    <a:lvl8pPr marL="3379622" algn="l" defTabSz="965606" rtl="0" eaLnBrk="1" latinLnBrk="0" hangingPunct="1">
      <a:defRPr sz="1267" kern="1200">
        <a:solidFill>
          <a:schemeClr val="tx1"/>
        </a:solidFill>
        <a:latin typeface="+mn-lt"/>
        <a:ea typeface="+mn-ea"/>
        <a:cs typeface="+mn-cs"/>
      </a:defRPr>
    </a:lvl8pPr>
    <a:lvl9pPr marL="3862426" algn="l" defTabSz="965606" rtl="0" eaLnBrk="1" latinLnBrk="0" hangingPunct="1">
      <a:defRPr sz="126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00150" y="1219200"/>
            <a:ext cx="10401300" cy="2546773"/>
          </a:xfrm>
          <a:prstGeom prst="rect">
            <a:avLst/>
          </a:prstGeom>
        </p:spPr>
        <p:txBody>
          <a:bodyPr anchor="b"/>
          <a:lstStyle>
            <a:lvl1pPr algn="ctr">
              <a:defRPr sz="4620" b="1" baseline="0"/>
            </a:lvl1pPr>
          </a:lstStyle>
          <a:p>
            <a:r>
              <a:rPr lang="en-US" dirty="0"/>
              <a:t>Presentation title (Calibri Light 44 Bold)</a:t>
            </a:r>
          </a:p>
        </p:txBody>
      </p:sp>
      <p:sp>
        <p:nvSpPr>
          <p:cNvPr id="3" name="Subtitle 2"/>
          <p:cNvSpPr>
            <a:spLocks noGrp="1"/>
          </p:cNvSpPr>
          <p:nvPr>
            <p:ph type="subTitle" idx="1" hasCustomPrompt="1"/>
          </p:nvPr>
        </p:nvSpPr>
        <p:spPr>
          <a:xfrm>
            <a:off x="1200150" y="3820160"/>
            <a:ext cx="10401300" cy="2275840"/>
          </a:xfrm>
          <a:prstGeom prst="rect">
            <a:avLst/>
          </a:prstGeom>
        </p:spPr>
        <p:txBody>
          <a:bodyPr/>
          <a:lstStyle>
            <a:lvl1pPr marL="0" indent="0" algn="ctr">
              <a:spcBef>
                <a:spcPts val="630"/>
              </a:spcBef>
              <a:buNone/>
              <a:defRPr sz="2940" baseline="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dirty="0"/>
              <a:t>Presenter name (Calibri Light 32)</a:t>
            </a:r>
          </a:p>
          <a:p>
            <a:r>
              <a:rPr lang="en-US" dirty="0"/>
              <a:t>Presenter title, INDOT (Calibri Light 32)</a:t>
            </a:r>
          </a:p>
          <a:p>
            <a:r>
              <a:rPr lang="en-US" dirty="0"/>
              <a:t>Presentation date (Calibri Light 28)</a:t>
            </a:r>
          </a:p>
        </p:txBody>
      </p:sp>
      <p:sp>
        <p:nvSpPr>
          <p:cNvPr id="4" name="Date Placeholder 3"/>
          <p:cNvSpPr>
            <a:spLocks noGrp="1"/>
          </p:cNvSpPr>
          <p:nvPr>
            <p:ph type="dt" sz="half" idx="10"/>
          </p:nvPr>
        </p:nvSpPr>
        <p:spPr/>
        <p:txBody>
          <a:bodyPr/>
          <a:lstStyle/>
          <a:p>
            <a:fld id="{713B4D35-40B5-4ACD-86EF-F562D6117CB2}"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B8464-9A39-4D17-9EBA-8AC931709B93}" type="slidenum">
              <a:rPr lang="en-US" smtClean="0"/>
              <a:t>‹#›</a:t>
            </a:fld>
            <a:endParaRPr lang="en-US" dirty="0"/>
          </a:p>
        </p:txBody>
      </p:sp>
    </p:spTree>
    <p:extLst>
      <p:ext uri="{BB962C8B-B14F-4D97-AF65-F5344CB8AC3E}">
        <p14:creationId xmlns:p14="http://schemas.microsoft.com/office/powerpoint/2010/main" val="36260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0020" y="1"/>
            <a:ext cx="12481560" cy="894080"/>
          </a:xfrm>
          <a:prstGeom prst="rect">
            <a:avLst/>
          </a:prstGeom>
        </p:spPr>
        <p:txBody>
          <a:bodyPr anchor="b"/>
          <a:lstStyle>
            <a:lvl1pPr>
              <a:defRPr baseline="0"/>
            </a:lvl1pPr>
          </a:lstStyle>
          <a:p>
            <a:r>
              <a:rPr lang="en-US" dirty="0"/>
              <a:t>Slide title (Calibri Light 44)</a:t>
            </a:r>
          </a:p>
        </p:txBody>
      </p:sp>
      <p:sp>
        <p:nvSpPr>
          <p:cNvPr id="3" name="Content Placeholder 2"/>
          <p:cNvSpPr>
            <a:spLocks noGrp="1"/>
          </p:cNvSpPr>
          <p:nvPr>
            <p:ph idx="1" hasCustomPrompt="1"/>
          </p:nvPr>
        </p:nvSpPr>
        <p:spPr>
          <a:xfrm>
            <a:off x="160020" y="975360"/>
            <a:ext cx="12481560" cy="5608320"/>
          </a:xfrm>
        </p:spPr>
        <p:txBody>
          <a:bodyPr/>
          <a:lstStyle>
            <a:lvl1pPr>
              <a:defRPr baseline="0"/>
            </a:lvl1pPr>
            <a:lvl2pPr>
              <a:defRPr baseline="0"/>
            </a:lvl2pPr>
            <a:lvl3pPr>
              <a:defRPr baseline="0"/>
            </a:lvl3pPr>
            <a:lvl4pPr>
              <a:defRPr sz="1680"/>
            </a:lvl4pPr>
            <a:lvl5pPr>
              <a:defRPr sz="1260"/>
            </a:lvl5pPr>
          </a:lstStyle>
          <a:p>
            <a:pPr lvl="0"/>
            <a:r>
              <a:rPr lang="en-US" dirty="0"/>
              <a:t>First level (Calibri Light 28)</a:t>
            </a:r>
          </a:p>
          <a:p>
            <a:pPr lvl="1"/>
            <a:r>
              <a:rPr lang="en-US" dirty="0"/>
              <a:t>Second level (Calibri Light 24)</a:t>
            </a:r>
          </a:p>
          <a:p>
            <a:pPr lvl="2"/>
            <a:r>
              <a:rPr lang="en-US" dirty="0"/>
              <a:t>Third level (Calibri Light 20)</a:t>
            </a:r>
          </a:p>
          <a:p>
            <a:pPr lvl="3"/>
            <a:r>
              <a:rPr lang="en-US" dirty="0"/>
              <a:t>Fourth level (Calibri Light 16)</a:t>
            </a:r>
          </a:p>
          <a:p>
            <a:pPr lvl="4"/>
            <a:r>
              <a:rPr lang="en-US" dirty="0"/>
              <a:t>Fifth level (Calibri Light 12)</a:t>
            </a:r>
          </a:p>
        </p:txBody>
      </p:sp>
      <p:sp>
        <p:nvSpPr>
          <p:cNvPr id="4" name="Date Placeholder 3"/>
          <p:cNvSpPr>
            <a:spLocks noGrp="1"/>
          </p:cNvSpPr>
          <p:nvPr>
            <p:ph type="dt" sz="half" idx="10"/>
          </p:nvPr>
        </p:nvSpPr>
        <p:spPr/>
        <p:txBody>
          <a:bodyPr/>
          <a:lstStyle/>
          <a:p>
            <a:fld id="{713B4D35-40B5-4ACD-86EF-F562D6117CB2}" type="datetimeFigureOut">
              <a:rPr lang="en-US" smtClean="0">
                <a:solidFill>
                  <a:prstClr val="black">
                    <a:tint val="75000"/>
                  </a:prstClr>
                </a:solidFill>
              </a:rPr>
              <a:pPr/>
              <a:t>9/5/2023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B8464-9A39-4D17-9EBA-8AC931709B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6430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60020" y="975360"/>
            <a:ext cx="6160770" cy="5608320"/>
          </a:xfrm>
        </p:spPr>
        <p:txBody>
          <a:bodyPr/>
          <a:lstStyle>
            <a:lvl1pPr>
              <a:defRPr baseline="0"/>
            </a:lvl1pPr>
            <a:lvl2pPr>
              <a:defRPr baseline="0"/>
            </a:lvl2pPr>
            <a:lvl3pPr>
              <a:defRPr/>
            </a:lvl3pPr>
            <a:lvl4pPr>
              <a:defRPr sz="1680"/>
            </a:lvl4pPr>
            <a:lvl5pPr>
              <a:defRPr sz="1260" baseline="0"/>
            </a:lvl5pPr>
          </a:lstStyle>
          <a:p>
            <a:pPr lvl="0"/>
            <a:r>
              <a:rPr lang="en-US" dirty="0"/>
              <a:t>First level (Calibri Light 28)</a:t>
            </a:r>
          </a:p>
          <a:p>
            <a:pPr lvl="1"/>
            <a:r>
              <a:rPr lang="en-US" dirty="0"/>
              <a:t>Second level (Calibri Light 24)</a:t>
            </a:r>
          </a:p>
          <a:p>
            <a:pPr lvl="2"/>
            <a:r>
              <a:rPr lang="en-US" dirty="0"/>
              <a:t>Third level (Calibri Light 20)</a:t>
            </a:r>
          </a:p>
          <a:p>
            <a:pPr lvl="3"/>
            <a:r>
              <a:rPr lang="en-US" dirty="0"/>
              <a:t>Fourth level (Calibri Light 16)</a:t>
            </a:r>
          </a:p>
          <a:p>
            <a:pPr lvl="4"/>
            <a:r>
              <a:rPr lang="en-US" dirty="0"/>
              <a:t>Fifth Level (Calibri Light 12)</a:t>
            </a:r>
          </a:p>
        </p:txBody>
      </p:sp>
      <p:sp>
        <p:nvSpPr>
          <p:cNvPr id="4" name="Content Placeholder 3"/>
          <p:cNvSpPr>
            <a:spLocks noGrp="1"/>
          </p:cNvSpPr>
          <p:nvPr>
            <p:ph sz="half" idx="2" hasCustomPrompt="1"/>
          </p:nvPr>
        </p:nvSpPr>
        <p:spPr>
          <a:xfrm>
            <a:off x="6560820" y="975360"/>
            <a:ext cx="6080760" cy="5608320"/>
          </a:xfrm>
        </p:spPr>
        <p:txBody>
          <a:bodyPr/>
          <a:lstStyle>
            <a:lvl1pPr>
              <a:defRPr baseline="0"/>
            </a:lvl1pPr>
            <a:lvl2pPr>
              <a:defRPr/>
            </a:lvl2pPr>
            <a:lvl3pPr>
              <a:defRPr baseline="0"/>
            </a:lvl3pPr>
            <a:lvl4pPr>
              <a:defRPr sz="1680" baseline="0"/>
            </a:lvl4pPr>
            <a:lvl5pPr>
              <a:defRPr sz="1260" baseline="0"/>
            </a:lvl5pPr>
          </a:lstStyle>
          <a:p>
            <a:pPr lvl="0"/>
            <a:r>
              <a:rPr lang="en-US" dirty="0"/>
              <a:t>First level (Calibri Light 28)</a:t>
            </a:r>
          </a:p>
          <a:p>
            <a:pPr lvl="1"/>
            <a:r>
              <a:rPr lang="en-US" dirty="0"/>
              <a:t>Second level (Calibri Light 24)</a:t>
            </a:r>
          </a:p>
          <a:p>
            <a:pPr lvl="2"/>
            <a:r>
              <a:rPr lang="en-US" dirty="0"/>
              <a:t>Third level (Calibri Light 20)</a:t>
            </a:r>
          </a:p>
          <a:p>
            <a:pPr lvl="3"/>
            <a:r>
              <a:rPr lang="en-US" dirty="0"/>
              <a:t>Fourth level (Calibri Light 16)</a:t>
            </a:r>
          </a:p>
          <a:p>
            <a:pPr lvl="4"/>
            <a:r>
              <a:rPr lang="en-US" dirty="0"/>
              <a:t>Fifth level (Calibri Light 12)</a:t>
            </a:r>
          </a:p>
        </p:txBody>
      </p:sp>
      <p:sp>
        <p:nvSpPr>
          <p:cNvPr id="5" name="Date Placeholder 4"/>
          <p:cNvSpPr>
            <a:spLocks noGrp="1"/>
          </p:cNvSpPr>
          <p:nvPr>
            <p:ph type="dt" sz="half" idx="10"/>
          </p:nvPr>
        </p:nvSpPr>
        <p:spPr/>
        <p:txBody>
          <a:bodyPr/>
          <a:lstStyle/>
          <a:p>
            <a:fld id="{713B4D35-40B5-4ACD-86EF-F562D6117CB2}" type="datetimeFigureOut">
              <a:rPr lang="en-US" smtClean="0">
                <a:solidFill>
                  <a:prstClr val="black">
                    <a:tint val="75000"/>
                  </a:prstClr>
                </a:solidFill>
              </a:rPr>
              <a:pPr/>
              <a:t>9/5/2023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B8464-9A39-4D17-9EBA-8AC931709B93}" type="slidenum">
              <a:rPr lang="en-US" smtClean="0">
                <a:solidFill>
                  <a:prstClr val="black">
                    <a:tint val="75000"/>
                  </a:prstClr>
                </a:solidFill>
              </a:rPr>
              <a:pPr/>
              <a:t>‹#›</a:t>
            </a:fld>
            <a:endParaRPr lang="en-US" dirty="0">
              <a:solidFill>
                <a:prstClr val="black">
                  <a:tint val="75000"/>
                </a:prstClr>
              </a:solidFill>
            </a:endParaRPr>
          </a:p>
        </p:txBody>
      </p:sp>
      <p:sp>
        <p:nvSpPr>
          <p:cNvPr id="8" name="Title 1"/>
          <p:cNvSpPr>
            <a:spLocks noGrp="1"/>
          </p:cNvSpPr>
          <p:nvPr>
            <p:ph type="title" hasCustomPrompt="1"/>
          </p:nvPr>
        </p:nvSpPr>
        <p:spPr>
          <a:xfrm>
            <a:off x="160020" y="1"/>
            <a:ext cx="12481560" cy="894080"/>
          </a:xfrm>
          <a:prstGeom prst="rect">
            <a:avLst/>
          </a:prstGeom>
        </p:spPr>
        <p:txBody>
          <a:bodyPr anchor="b"/>
          <a:lstStyle>
            <a:lvl1pPr>
              <a:defRPr baseline="0"/>
            </a:lvl1pPr>
          </a:lstStyle>
          <a:p>
            <a:r>
              <a:rPr lang="en-US" dirty="0"/>
              <a:t>Slide title (Calibri Light 44)</a:t>
            </a:r>
          </a:p>
        </p:txBody>
      </p:sp>
    </p:spTree>
    <p:extLst>
      <p:ext uri="{BB962C8B-B14F-4D97-AF65-F5344CB8AC3E}">
        <p14:creationId xmlns:p14="http://schemas.microsoft.com/office/powerpoint/2010/main" val="94716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13B4D35-40B5-4ACD-86EF-F562D6117CB2}" type="datetimeFigureOut">
              <a:rPr lang="en-US" smtClean="0">
                <a:solidFill>
                  <a:prstClr val="black">
                    <a:tint val="75000"/>
                  </a:prstClr>
                </a:solidFill>
              </a:rPr>
              <a:pPr/>
              <a:t>9/5/2023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B8464-9A39-4D17-9EBA-8AC931709B93}" type="slidenum">
              <a:rPr lang="en-US" smtClean="0">
                <a:solidFill>
                  <a:prstClr val="black">
                    <a:tint val="75000"/>
                  </a:prstClr>
                </a:solidFill>
              </a:rPr>
              <a:pPr/>
              <a:t>‹#›</a:t>
            </a:fld>
            <a:endParaRPr lang="en-US" dirty="0">
              <a:solidFill>
                <a:prstClr val="black">
                  <a:tint val="75000"/>
                </a:prstClr>
              </a:solidFill>
            </a:endParaRPr>
          </a:p>
        </p:txBody>
      </p:sp>
      <p:sp>
        <p:nvSpPr>
          <p:cNvPr id="6" name="Title 1"/>
          <p:cNvSpPr>
            <a:spLocks noGrp="1"/>
          </p:cNvSpPr>
          <p:nvPr>
            <p:ph type="title" hasCustomPrompt="1"/>
          </p:nvPr>
        </p:nvSpPr>
        <p:spPr>
          <a:xfrm>
            <a:off x="160020" y="1"/>
            <a:ext cx="12481560" cy="894080"/>
          </a:xfrm>
          <a:prstGeom prst="rect">
            <a:avLst/>
          </a:prstGeom>
        </p:spPr>
        <p:txBody>
          <a:bodyPr anchor="b"/>
          <a:lstStyle>
            <a:lvl1pPr>
              <a:defRPr/>
            </a:lvl1pPr>
          </a:lstStyle>
          <a:p>
            <a:r>
              <a:rPr lang="en-US" dirty="0"/>
              <a:t>Slide title (Calibri Light 44)</a:t>
            </a:r>
          </a:p>
        </p:txBody>
      </p:sp>
    </p:spTree>
    <p:extLst>
      <p:ext uri="{BB962C8B-B14F-4D97-AF65-F5344CB8AC3E}">
        <p14:creationId xmlns:p14="http://schemas.microsoft.com/office/powerpoint/2010/main" val="275585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13B4D35-40B5-4ACD-86EF-F562D6117CB2}" type="datetimeFigureOut">
              <a:rPr lang="en-US" smtClean="0">
                <a:solidFill>
                  <a:prstClr val="black">
                    <a:tint val="75000"/>
                  </a:prstClr>
                </a:solidFill>
              </a:rPr>
              <a:pPr/>
              <a:t>9/5/2023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B8464-9A39-4D17-9EBA-8AC931709B93}" type="slidenum">
              <a:rPr lang="en-US" smtClean="0">
                <a:solidFill>
                  <a:prstClr val="black">
                    <a:tint val="75000"/>
                  </a:prstClr>
                </a:solidFill>
              </a:rPr>
              <a:pPr/>
              <a:t>‹#›</a:t>
            </a:fld>
            <a:endParaRPr lang="en-US" dirty="0">
              <a:solidFill>
                <a:prstClr val="black">
                  <a:tint val="75000"/>
                </a:prstClr>
              </a:solidFill>
            </a:endParaRPr>
          </a:p>
        </p:txBody>
      </p:sp>
      <p:sp>
        <p:nvSpPr>
          <p:cNvPr id="6" name="Title 1"/>
          <p:cNvSpPr>
            <a:spLocks noGrp="1"/>
          </p:cNvSpPr>
          <p:nvPr>
            <p:ph type="title"/>
          </p:nvPr>
        </p:nvSpPr>
        <p:spPr>
          <a:xfrm>
            <a:off x="1011238" y="4700695"/>
            <a:ext cx="10881360" cy="1452880"/>
          </a:xfrm>
          <a:prstGeom prst="rect">
            <a:avLst/>
          </a:prstGeom>
        </p:spPr>
        <p:txBody>
          <a:bodyPr/>
          <a:lstStyle/>
          <a:p>
            <a:r>
              <a:rPr lang="en-US"/>
              <a:t>Click to edit Master title style</a:t>
            </a:r>
          </a:p>
        </p:txBody>
      </p:sp>
      <p:sp>
        <p:nvSpPr>
          <p:cNvPr id="7" name="Text Placeholder 2"/>
          <p:cNvSpPr>
            <a:spLocks noGrp="1"/>
          </p:cNvSpPr>
          <p:nvPr>
            <p:ph type="body" idx="1"/>
          </p:nvPr>
        </p:nvSpPr>
        <p:spPr>
          <a:xfrm>
            <a:off x="1011238" y="3100495"/>
            <a:ext cx="10881360" cy="1600199"/>
          </a:xfrm>
        </p:spPr>
        <p:txBody>
          <a:bodyPr/>
          <a:lstStyle/>
          <a:p>
            <a:pPr lvl="0"/>
            <a:r>
              <a:rPr lang="en-US"/>
              <a:t>Click to edit Master text styles</a:t>
            </a:r>
          </a:p>
        </p:txBody>
      </p:sp>
    </p:spTree>
    <p:extLst>
      <p:ext uri="{BB962C8B-B14F-4D97-AF65-F5344CB8AC3E}">
        <p14:creationId xmlns:p14="http://schemas.microsoft.com/office/powerpoint/2010/main" val="5014842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8980" y="-2074763"/>
            <a:ext cx="13039559" cy="11464725"/>
          </a:xfrm>
          <a:prstGeom prst="rect">
            <a:avLst/>
          </a:prstGeom>
        </p:spPr>
      </p:pic>
      <p:sp>
        <p:nvSpPr>
          <p:cNvPr id="4" name="Date Placeholder 3"/>
          <p:cNvSpPr>
            <a:spLocks noGrp="1"/>
          </p:cNvSpPr>
          <p:nvPr>
            <p:ph type="dt" sz="half" idx="2"/>
          </p:nvPr>
        </p:nvSpPr>
        <p:spPr>
          <a:xfrm>
            <a:off x="880110" y="6780107"/>
            <a:ext cx="2880360" cy="389467"/>
          </a:xfrm>
          <a:prstGeom prst="rect">
            <a:avLst/>
          </a:prstGeom>
        </p:spPr>
        <p:txBody>
          <a:bodyPr vert="horz" lIns="91440" tIns="45720" rIns="91440" bIns="45720" rtlCol="0" anchor="ctr"/>
          <a:lstStyle>
            <a:lvl1pPr algn="l">
              <a:defRPr sz="1260">
                <a:solidFill>
                  <a:schemeClr val="tx1">
                    <a:tint val="75000"/>
                  </a:schemeClr>
                </a:solidFill>
              </a:defRPr>
            </a:lvl1pPr>
          </a:lstStyle>
          <a:p>
            <a:fld id="{713B4D35-40B5-4ACD-86EF-F562D6117CB2}" type="datetimeFigureOut">
              <a:rPr lang="en-US" smtClean="0"/>
              <a:t>9/5/2023</a:t>
            </a:fld>
            <a:endParaRPr lang="en-US" dirty="0"/>
          </a:p>
        </p:txBody>
      </p:sp>
      <p:sp>
        <p:nvSpPr>
          <p:cNvPr id="5" name="Footer Placeholder 4"/>
          <p:cNvSpPr>
            <a:spLocks noGrp="1"/>
          </p:cNvSpPr>
          <p:nvPr>
            <p:ph type="ftr" sz="quarter" idx="3"/>
          </p:nvPr>
        </p:nvSpPr>
        <p:spPr>
          <a:xfrm>
            <a:off x="4240530" y="6780107"/>
            <a:ext cx="4320540" cy="3894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6780107"/>
            <a:ext cx="2880360" cy="389467"/>
          </a:xfrm>
          <a:prstGeom prst="rect">
            <a:avLst/>
          </a:prstGeom>
        </p:spPr>
        <p:txBody>
          <a:bodyPr vert="horz" lIns="91440" tIns="45720" rIns="91440" bIns="45720" rtlCol="0" anchor="ctr"/>
          <a:lstStyle>
            <a:lvl1pPr algn="r">
              <a:defRPr sz="1260">
                <a:solidFill>
                  <a:schemeClr val="tx1">
                    <a:tint val="75000"/>
                  </a:schemeClr>
                </a:solidFill>
              </a:defRPr>
            </a:lvl1pPr>
          </a:lstStyle>
          <a:p>
            <a:fld id="{FF7B8464-9A39-4D17-9EBA-8AC931709B93}" type="slidenum">
              <a:rPr lang="en-US" smtClean="0"/>
              <a:t>‹#›</a:t>
            </a:fld>
            <a:endParaRPr lang="en-US" dirty="0"/>
          </a:p>
        </p:txBody>
      </p:sp>
      <p:sp>
        <p:nvSpPr>
          <p:cNvPr id="7" name="Rounded Rectangle 6"/>
          <p:cNvSpPr/>
          <p:nvPr userDrawn="1"/>
        </p:nvSpPr>
        <p:spPr>
          <a:xfrm>
            <a:off x="1240155" y="1198880"/>
            <a:ext cx="10321290" cy="4917440"/>
          </a:xfrm>
          <a:prstGeom prst="roundRect">
            <a:avLst/>
          </a:prstGeom>
          <a:no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201400" y="6236492"/>
            <a:ext cx="1280160" cy="410677"/>
          </a:xfrm>
          <a:prstGeom prst="rect">
            <a:avLst/>
          </a:prstGeom>
        </p:spPr>
      </p:pic>
    </p:spTree>
    <p:extLst>
      <p:ext uri="{BB962C8B-B14F-4D97-AF65-F5344CB8AC3E}">
        <p14:creationId xmlns:p14="http://schemas.microsoft.com/office/powerpoint/2010/main" val="2237526151"/>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60120" rtl="0" eaLnBrk="1" latinLnBrk="0" hangingPunct="1">
        <a:lnSpc>
          <a:spcPct val="90000"/>
        </a:lnSpc>
        <a:spcBef>
          <a:spcPct val="0"/>
        </a:spcBef>
        <a:buNone/>
        <a:defRPr sz="4620" kern="1200">
          <a:solidFill>
            <a:srgbClr val="002060"/>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rgbClr val="002060"/>
          </a:solidFill>
          <a:latin typeface="+mj-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rgbClr val="002060"/>
          </a:solidFill>
          <a:latin typeface="+mj-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rgbClr val="002060"/>
          </a:solidFill>
          <a:latin typeface="+mj-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rgbClr val="002060"/>
          </a:solidFill>
          <a:latin typeface="+mj-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rgbClr val="002060"/>
          </a:solidFill>
          <a:latin typeface="+mj-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6"/>
          <a:stretch>
            <a:fillRect/>
          </a:stretch>
        </p:blipFill>
        <p:spPr>
          <a:xfrm>
            <a:off x="-118980" y="-2074763"/>
            <a:ext cx="13039559" cy="11464725"/>
          </a:xfrm>
          <a:prstGeom prst="rect">
            <a:avLst/>
          </a:prstGeom>
        </p:spPr>
      </p:pic>
      <p:sp>
        <p:nvSpPr>
          <p:cNvPr id="3" name="Text Placeholder 2"/>
          <p:cNvSpPr>
            <a:spLocks noGrp="1"/>
          </p:cNvSpPr>
          <p:nvPr>
            <p:ph type="body" idx="1"/>
          </p:nvPr>
        </p:nvSpPr>
        <p:spPr>
          <a:xfrm>
            <a:off x="160020" y="1137920"/>
            <a:ext cx="12481560" cy="5283200"/>
          </a:xfrm>
          <a:prstGeom prst="rect">
            <a:avLst/>
          </a:prstGeom>
        </p:spPr>
        <p:txBody>
          <a:bodyPr vert="horz" lIns="91440" tIns="45720" rIns="91440" bIns="45720" rtlCol="0">
            <a:normAutofit/>
          </a:bodyPr>
          <a:lstStyle/>
          <a:p>
            <a:pPr lvl="0"/>
            <a:r>
              <a:rPr lang="en-US" dirty="0"/>
              <a:t>First level (Calibri Light 28)</a:t>
            </a:r>
          </a:p>
          <a:p>
            <a:pPr lvl="1"/>
            <a:r>
              <a:rPr lang="en-US" dirty="0"/>
              <a:t>Second level (Calibri Light 24)</a:t>
            </a:r>
          </a:p>
          <a:p>
            <a:pPr lvl="2"/>
            <a:r>
              <a:rPr lang="en-US" dirty="0"/>
              <a:t>Third level (Calibri Light 20)</a:t>
            </a:r>
          </a:p>
          <a:p>
            <a:pPr lvl="3"/>
            <a:r>
              <a:rPr lang="en-US" dirty="0"/>
              <a:t>Fourth level (Calibri Light 16)</a:t>
            </a:r>
          </a:p>
          <a:p>
            <a:pPr lvl="4"/>
            <a:r>
              <a:rPr lang="en-US" dirty="0"/>
              <a:t>Fifth level (Calibri Light 12)</a:t>
            </a:r>
          </a:p>
        </p:txBody>
      </p:sp>
      <p:sp>
        <p:nvSpPr>
          <p:cNvPr id="4" name="Date Placeholder 3"/>
          <p:cNvSpPr>
            <a:spLocks noGrp="1"/>
          </p:cNvSpPr>
          <p:nvPr>
            <p:ph type="dt" sz="half" idx="2"/>
          </p:nvPr>
        </p:nvSpPr>
        <p:spPr>
          <a:xfrm>
            <a:off x="880110" y="6780107"/>
            <a:ext cx="2880360" cy="389467"/>
          </a:xfrm>
          <a:prstGeom prst="rect">
            <a:avLst/>
          </a:prstGeom>
        </p:spPr>
        <p:txBody>
          <a:bodyPr vert="horz" lIns="91440" tIns="45720" rIns="91440" bIns="45720" rtlCol="0" anchor="ctr"/>
          <a:lstStyle>
            <a:lvl1pPr algn="l">
              <a:defRPr sz="1260">
                <a:solidFill>
                  <a:schemeClr val="tx1">
                    <a:tint val="75000"/>
                  </a:schemeClr>
                </a:solidFill>
              </a:defRPr>
            </a:lvl1pPr>
          </a:lstStyle>
          <a:p>
            <a:fld id="{713B4D35-40B5-4ACD-86EF-F562D6117CB2}" type="datetimeFigureOut">
              <a:rPr lang="en-US" smtClean="0">
                <a:solidFill>
                  <a:prstClr val="black">
                    <a:tint val="75000"/>
                  </a:prstClr>
                </a:solidFill>
              </a:rPr>
              <a:pPr/>
              <a:t>9/5/2023</a:t>
            </a:fld>
            <a:endParaRPr lang="en-US" dirty="0">
              <a:solidFill>
                <a:prstClr val="black">
                  <a:tint val="75000"/>
                </a:prstClr>
              </a:solidFill>
            </a:endParaRPr>
          </a:p>
        </p:txBody>
      </p:sp>
      <p:sp>
        <p:nvSpPr>
          <p:cNvPr id="5" name="Footer Placeholder 4"/>
          <p:cNvSpPr>
            <a:spLocks noGrp="1"/>
          </p:cNvSpPr>
          <p:nvPr>
            <p:ph type="ftr" sz="quarter" idx="3"/>
          </p:nvPr>
        </p:nvSpPr>
        <p:spPr>
          <a:xfrm>
            <a:off x="4240530" y="6780107"/>
            <a:ext cx="4320540" cy="3894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9041130" y="6780107"/>
            <a:ext cx="2880360" cy="389467"/>
          </a:xfrm>
          <a:prstGeom prst="rect">
            <a:avLst/>
          </a:prstGeom>
        </p:spPr>
        <p:txBody>
          <a:bodyPr vert="horz" lIns="91440" tIns="45720" rIns="91440" bIns="45720" rtlCol="0" anchor="ctr"/>
          <a:lstStyle>
            <a:lvl1pPr algn="r">
              <a:defRPr sz="1260">
                <a:solidFill>
                  <a:schemeClr val="tx1">
                    <a:tint val="75000"/>
                  </a:schemeClr>
                </a:solidFill>
              </a:defRPr>
            </a:lvl1pPr>
          </a:lstStyle>
          <a:p>
            <a:fld id="{FF7B8464-9A39-4D17-9EBA-8AC931709B93}"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a:off x="0" y="894080"/>
            <a:ext cx="112014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240030" y="1"/>
            <a:ext cx="11041380" cy="894080"/>
          </a:xfrm>
          <a:prstGeom prst="rect">
            <a:avLst/>
          </a:prstGeom>
        </p:spPr>
        <p:txBody>
          <a:bodyPr anchor="b"/>
          <a:lst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a:lstStyle>
          <a:p>
            <a:pPr fontAlgn="auto">
              <a:spcAft>
                <a:spcPts val="0"/>
              </a:spcAft>
            </a:pPr>
            <a:endParaRPr lang="en-US" sz="4620" dirty="0"/>
          </a:p>
        </p:txBody>
      </p:sp>
      <p:cxnSp>
        <p:nvCxnSpPr>
          <p:cNvPr id="13" name="Straight Connector 12"/>
          <p:cNvCxnSpPr/>
          <p:nvPr userDrawn="1"/>
        </p:nvCxnSpPr>
        <p:spPr>
          <a:xfrm>
            <a:off x="0" y="894080"/>
            <a:ext cx="112014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userDrawn="1"/>
        </p:nvSpPr>
        <p:spPr>
          <a:xfrm>
            <a:off x="240030" y="1"/>
            <a:ext cx="11041380" cy="894080"/>
          </a:xfrm>
          <a:prstGeom prst="rect">
            <a:avLst/>
          </a:prstGeom>
        </p:spPr>
        <p:txBody>
          <a:bodyPr anchor="b"/>
          <a:lst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a:lstStyle>
          <a:p>
            <a:pPr fontAlgn="auto">
              <a:spcAft>
                <a:spcPts val="0"/>
              </a:spcAft>
            </a:pPr>
            <a:endParaRPr lang="en-US" sz="4620"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201400" y="6236492"/>
            <a:ext cx="1280160" cy="410677"/>
          </a:xfrm>
          <a:prstGeom prst="rect">
            <a:avLst/>
          </a:prstGeom>
        </p:spPr>
      </p:pic>
    </p:spTree>
    <p:extLst>
      <p:ext uri="{BB962C8B-B14F-4D97-AF65-F5344CB8AC3E}">
        <p14:creationId xmlns:p14="http://schemas.microsoft.com/office/powerpoint/2010/main" val="2728059640"/>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Lst>
  <p:txStyles>
    <p:titleStyle>
      <a:lvl1pPr algn="l" defTabSz="960120" rtl="0" eaLnBrk="1" latinLnBrk="0" hangingPunct="1">
        <a:lnSpc>
          <a:spcPct val="90000"/>
        </a:lnSpc>
        <a:spcBef>
          <a:spcPct val="0"/>
        </a:spcBef>
        <a:buNone/>
        <a:defRPr sz="4620" kern="1200">
          <a:solidFill>
            <a:srgbClr val="002060"/>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rgbClr val="002060"/>
          </a:solidFill>
          <a:latin typeface="+mj-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baseline="0">
          <a:solidFill>
            <a:srgbClr val="002060"/>
          </a:solidFill>
          <a:latin typeface="+mj-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baseline="0">
          <a:solidFill>
            <a:srgbClr val="002060"/>
          </a:solidFill>
          <a:latin typeface="+mj-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rgbClr val="002060"/>
          </a:solidFill>
          <a:latin typeface="+mj-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baseline="0">
          <a:solidFill>
            <a:srgbClr val="002060"/>
          </a:solidFill>
          <a:latin typeface="+mj-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0149" y="1257300"/>
            <a:ext cx="10438589" cy="3086100"/>
          </a:xfrm>
        </p:spPr>
        <p:txBody>
          <a:bodyPr/>
          <a:lstStyle/>
          <a:p>
            <a:r>
              <a:rPr lang="en-US" dirty="0">
                <a:latin typeface="Times New Roman" panose="02020603050405020304" pitchFamily="18" charset="0"/>
                <a:cs typeface="Times New Roman" panose="02020603050405020304" pitchFamily="18" charset="0"/>
              </a:rPr>
              <a:t>Indiana Department of Transportation</a:t>
            </a:r>
            <a:br>
              <a:rPr lang="en-US" dirty="0">
                <a:latin typeface="Times New Roman" panose="02020603050405020304" pitchFamily="18" charset="0"/>
                <a:cs typeface="Times New Roman" panose="02020603050405020304" pitchFamily="18" charset="0"/>
              </a:rPr>
            </a:br>
            <a:br>
              <a:rPr lang="en-US" b="0" dirty="0">
                <a:latin typeface="Times New Roman" panose="02020603050405020304" pitchFamily="18" charset="0"/>
                <a:cs typeface="Times New Roman" panose="02020603050405020304" pitchFamily="18" charset="0"/>
              </a:rPr>
            </a:br>
            <a:r>
              <a:rPr lang="en-US" b="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PUBLIC PROCUREMENT &amp; CONSTRUCTION</a:t>
            </a:r>
          </a:p>
        </p:txBody>
      </p:sp>
      <p:sp>
        <p:nvSpPr>
          <p:cNvPr id="3" name="Subtitle 2"/>
          <p:cNvSpPr>
            <a:spLocks noGrp="1"/>
          </p:cNvSpPr>
          <p:nvPr>
            <p:ph type="subTitle" idx="1"/>
          </p:nvPr>
        </p:nvSpPr>
        <p:spPr>
          <a:xfrm>
            <a:off x="1237439" y="4038600"/>
            <a:ext cx="10401300" cy="1828800"/>
          </a:xfrm>
        </p:spPr>
        <p:txBody>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Kathy Eaton-McKalip</a:t>
            </a:r>
          </a:p>
          <a:p>
            <a:r>
              <a:rPr lang="en-US" dirty="0">
                <a:latin typeface="Times New Roman" panose="02020603050405020304" pitchFamily="18" charset="0"/>
                <a:cs typeface="Times New Roman" panose="02020603050405020304" pitchFamily="18" charset="0"/>
              </a:rPr>
              <a:t>Director of LPA/MPO &amp; Grant Administration</a:t>
            </a:r>
          </a:p>
          <a:p>
            <a:endParaRPr lang="en-US" dirty="0"/>
          </a:p>
        </p:txBody>
      </p:sp>
    </p:spTree>
    <p:extLst>
      <p:ext uri="{BB962C8B-B14F-4D97-AF65-F5344CB8AC3E}">
        <p14:creationId xmlns:p14="http://schemas.microsoft.com/office/powerpoint/2010/main" val="3314474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PROCUREMENT OF SUPPLIES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5-22</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Miscellaneous Provisions (apply to all purchases).</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Purchasing Preferences – Ind. Code 5-22-15.</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Supplies specified and purchased shall be manufactured in the United States subject to the exceptions provided in Ind. Code 5-22-15-21.</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May not purchase supplies that were made using forced labor – Ind. Code 5-22-15-24.2.</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Any steel products used in the manufacture of supplies or the performance of services. shall be manufactured in the United States subject to the exceptions provided in Ind. Code 5-22-15-25.</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Contracts for supplies must contain antidiscrimination provision – Ind. Code 22-9-1-10.</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May not purchase supplies from a party engaged in investment activities in Iran –Ind. Code 5-22-16.5.</a:t>
            </a:r>
          </a:p>
        </p:txBody>
      </p:sp>
    </p:spTree>
    <p:extLst>
      <p:ext uri="{BB962C8B-B14F-4D97-AF65-F5344CB8AC3E}">
        <p14:creationId xmlns:p14="http://schemas.microsoft.com/office/powerpoint/2010/main" val="3184881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PROCUREMENT OF SUPPLIES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5-22</a:t>
            </a:r>
          </a:p>
          <a:p>
            <a:pPr>
              <a:lnSpc>
                <a:spcPct val="120000"/>
              </a:lnSpc>
              <a:spcBef>
                <a:spcPts val="0"/>
              </a:spcBef>
            </a:pPr>
            <a:r>
              <a:rPr lang="en-US" sz="2600" dirty="0">
                <a:latin typeface="Times New Roman" panose="02020603050405020304" pitchFamily="18" charset="0"/>
                <a:cs typeface="Times New Roman" panose="02020603050405020304" pitchFamily="18" charset="0"/>
              </a:rPr>
              <a:t>Determination of Responsibility – Ind. Code 5-22-16-1.</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In determining whether an offeror is responsible, a political subdivision may consider the following factors:</a:t>
            </a:r>
          </a:p>
          <a:p>
            <a:pPr lvl="2">
              <a:lnSpc>
                <a:spcPct val="120000"/>
              </a:lnSpc>
              <a:spcBef>
                <a:spcPts val="0"/>
              </a:spcBef>
            </a:pPr>
            <a:r>
              <a:rPr lang="en-US" sz="2600" dirty="0">
                <a:latin typeface="Times New Roman" panose="02020603050405020304" pitchFamily="18" charset="0"/>
                <a:cs typeface="Times New Roman" panose="02020603050405020304" pitchFamily="18" charset="0"/>
              </a:rPr>
              <a:t>The ability and capacity of the offeror to provide the supplies;</a:t>
            </a:r>
          </a:p>
          <a:p>
            <a:pPr lvl="2">
              <a:lnSpc>
                <a:spcPct val="120000"/>
              </a:lnSpc>
              <a:spcBef>
                <a:spcPts val="0"/>
              </a:spcBef>
            </a:pPr>
            <a:r>
              <a:rPr lang="en-US" sz="2600" dirty="0">
                <a:latin typeface="Times New Roman" panose="02020603050405020304" pitchFamily="18" charset="0"/>
                <a:cs typeface="Times New Roman" panose="02020603050405020304" pitchFamily="18" charset="0"/>
              </a:rPr>
              <a:t>The integrity, character and reputation of the offeror; and</a:t>
            </a:r>
          </a:p>
          <a:p>
            <a:pPr lvl="2">
              <a:lnSpc>
                <a:spcPct val="120000"/>
              </a:lnSpc>
              <a:spcBef>
                <a:spcPts val="0"/>
              </a:spcBef>
            </a:pPr>
            <a:r>
              <a:rPr lang="en-US" sz="2600" dirty="0">
                <a:latin typeface="Times New Roman" panose="02020603050405020304" pitchFamily="18" charset="0"/>
                <a:cs typeface="Times New Roman" panose="02020603050405020304" pitchFamily="18" charset="0"/>
              </a:rPr>
              <a:t>The competency and experience of the offeror.</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An offeror may not be considered responsible if the offeror fails to provide information necessary to make a determination as to whether the offeror is responsible.</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A determination that an offeror is not responsible must be made in writing.</a:t>
            </a:r>
          </a:p>
        </p:txBody>
      </p:sp>
    </p:spTree>
    <p:extLst>
      <p:ext uri="{BB962C8B-B14F-4D97-AF65-F5344CB8AC3E}">
        <p14:creationId xmlns:p14="http://schemas.microsoft.com/office/powerpoint/2010/main" val="274877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PROCUREMENT OF SUPPLIES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5-22</a:t>
            </a:r>
          </a:p>
          <a:p>
            <a:pPr marL="0" indent="0">
              <a:lnSpc>
                <a:spcPct val="120000"/>
              </a:lnSpc>
              <a:spcBef>
                <a:spcPts val="0"/>
              </a:spcBef>
              <a:buNone/>
            </a:pPr>
            <a:endParaRPr lang="en-US" sz="2800" u="sng" dirty="0">
              <a:latin typeface="Times New Roman" panose="02020603050405020304" pitchFamily="18" charset="0"/>
              <a:cs typeface="Times New Roman" panose="02020603050405020304" pitchFamily="18" charset="0"/>
            </a:endParaRPr>
          </a:p>
          <a:p>
            <a:pPr>
              <a:lnSpc>
                <a:spcPct val="120000"/>
              </a:lnSpc>
              <a:spcBef>
                <a:spcPts val="0"/>
              </a:spcBef>
            </a:pPr>
            <a:r>
              <a:rPr lang="en-US" sz="2600" dirty="0">
                <a:latin typeface="Times New Roman" panose="02020603050405020304" pitchFamily="18" charset="0"/>
                <a:cs typeface="Times New Roman" panose="02020603050405020304" pitchFamily="18" charset="0"/>
              </a:rPr>
              <a:t>Determination of Responsiveness – Ind. Code 5-22-16-2</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In determining whether an offeror is responsive, a political subdivision may consider the following:</a:t>
            </a:r>
          </a:p>
          <a:p>
            <a:pPr lvl="2">
              <a:lnSpc>
                <a:spcPct val="120000"/>
              </a:lnSpc>
              <a:spcBef>
                <a:spcPts val="0"/>
              </a:spcBef>
            </a:pPr>
            <a:r>
              <a:rPr lang="en-US" sz="2600" dirty="0">
                <a:latin typeface="Times New Roman" panose="02020603050405020304" pitchFamily="18" charset="0"/>
                <a:cs typeface="Times New Roman" panose="02020603050405020304" pitchFamily="18" charset="0"/>
              </a:rPr>
              <a:t>Whether the offeror has submitted an offer that conforms in all material respects to the specifications for the supplies solicited;</a:t>
            </a:r>
          </a:p>
          <a:p>
            <a:pPr lvl="2">
              <a:lnSpc>
                <a:spcPct val="120000"/>
              </a:lnSpc>
              <a:spcBef>
                <a:spcPts val="0"/>
              </a:spcBef>
            </a:pPr>
            <a:r>
              <a:rPr lang="en-US" sz="2600" dirty="0">
                <a:latin typeface="Times New Roman" panose="02020603050405020304" pitchFamily="18" charset="0"/>
                <a:cs typeface="Times New Roman" panose="02020603050405020304" pitchFamily="18" charset="0"/>
              </a:rPr>
              <a:t>Whether the offeror has submitted an offer that complies specifically with the solicitation and the instructions to offerors; and</a:t>
            </a:r>
          </a:p>
          <a:p>
            <a:pPr lvl="2">
              <a:lnSpc>
                <a:spcPct val="120000"/>
              </a:lnSpc>
              <a:spcBef>
                <a:spcPts val="0"/>
              </a:spcBef>
            </a:pPr>
            <a:r>
              <a:rPr lang="en-US" sz="2600" dirty="0">
                <a:latin typeface="Times New Roman" panose="02020603050405020304" pitchFamily="18" charset="0"/>
                <a:cs typeface="Times New Roman" panose="02020603050405020304" pitchFamily="18" charset="0"/>
              </a:rPr>
              <a:t>Whether the offeror has complied with all applicable statutes, ordinances, resolutions, or rules pertaining to the award of a public contract.</a:t>
            </a:r>
          </a:p>
        </p:txBody>
      </p:sp>
    </p:spTree>
    <p:extLst>
      <p:ext uri="{BB962C8B-B14F-4D97-AF65-F5344CB8AC3E}">
        <p14:creationId xmlns:p14="http://schemas.microsoft.com/office/powerpoint/2010/main" val="330313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PROCUREMENT OF SUPPLIES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5-22</a:t>
            </a:r>
          </a:p>
          <a:p>
            <a:pPr marL="0" indent="0">
              <a:lnSpc>
                <a:spcPct val="120000"/>
              </a:lnSpc>
              <a:spcBef>
                <a:spcPts val="0"/>
              </a:spcBef>
              <a:buNone/>
            </a:pPr>
            <a:endParaRPr lang="en-US" sz="2800" u="sng" dirty="0">
              <a:latin typeface="Times New Roman" panose="02020603050405020304" pitchFamily="18" charset="0"/>
              <a:cs typeface="Times New Roman" panose="02020603050405020304" pitchFamily="18" charset="0"/>
            </a:endParaRPr>
          </a:p>
          <a:p>
            <a:pPr>
              <a:lnSpc>
                <a:spcPct val="120000"/>
              </a:lnSpc>
              <a:spcBef>
                <a:spcPts val="0"/>
              </a:spcBef>
            </a:pPr>
            <a:r>
              <a:rPr lang="en-US" sz="2600" dirty="0">
                <a:latin typeface="Times New Roman" panose="02020603050405020304" pitchFamily="18" charset="0"/>
                <a:cs typeface="Times New Roman" panose="02020603050405020304" pitchFamily="18" charset="0"/>
              </a:rPr>
              <a:t>Evidence of Financial Responsibility – Ind. Code 5-22-16-5</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A political subdivision may specify in the solicitation that an offeror must provide evidence of financial responsibility in order to be considered responsible.</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Evidence of financial responsibility may be in the form of a bond, certified check or other evidence specified in the solicitation.</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A bond or certified check may not be set at more than ten percent (10%) of the contract price.</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A performance bond may also be required if disclosed in the solicitation.</a:t>
            </a:r>
          </a:p>
        </p:txBody>
      </p:sp>
    </p:spTree>
    <p:extLst>
      <p:ext uri="{BB962C8B-B14F-4D97-AF65-F5344CB8AC3E}">
        <p14:creationId xmlns:p14="http://schemas.microsoft.com/office/powerpoint/2010/main" val="3623090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PROCUREMENT OF SUPPLIES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5-22</a:t>
            </a:r>
          </a:p>
          <a:p>
            <a:pPr>
              <a:lnSpc>
                <a:spcPct val="120000"/>
              </a:lnSpc>
              <a:spcBef>
                <a:spcPts val="0"/>
              </a:spcBef>
            </a:pPr>
            <a:r>
              <a:rPr lang="en-US" sz="2000" dirty="0">
                <a:latin typeface="Times New Roman" panose="02020603050405020304" pitchFamily="18" charset="0"/>
                <a:cs typeface="Times New Roman" panose="02020603050405020304" pitchFamily="18" charset="0"/>
              </a:rPr>
              <a:t>Affirmation of Offeror – Ind. Code 5-22-16-6.</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An offeror must file an affirmation, made under the penalties of perjury, that states the following:</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The offeror has not entered into a combination or an agreement:</a:t>
            </a:r>
          </a:p>
          <a:p>
            <a:pPr lvl="3">
              <a:lnSpc>
                <a:spcPct val="120000"/>
              </a:lnSpc>
              <a:spcBef>
                <a:spcPts val="0"/>
              </a:spcBef>
            </a:pPr>
            <a:r>
              <a:rPr lang="en-US" sz="2000" dirty="0">
                <a:latin typeface="Times New Roman" panose="02020603050405020304" pitchFamily="18" charset="0"/>
                <a:cs typeface="Times New Roman" panose="02020603050405020304" pitchFamily="18" charset="0"/>
              </a:rPr>
              <a:t>Relative to the price to be offered by a person;</a:t>
            </a:r>
          </a:p>
          <a:p>
            <a:pPr lvl="3">
              <a:lnSpc>
                <a:spcPct val="120000"/>
              </a:lnSpc>
              <a:spcBef>
                <a:spcPts val="0"/>
              </a:spcBef>
            </a:pPr>
            <a:r>
              <a:rPr lang="en-US" sz="2000" dirty="0">
                <a:latin typeface="Times New Roman" panose="02020603050405020304" pitchFamily="18" charset="0"/>
                <a:cs typeface="Times New Roman" panose="02020603050405020304" pitchFamily="18" charset="0"/>
              </a:rPr>
              <a:t>To prevent a person from making an offer; or</a:t>
            </a:r>
          </a:p>
          <a:p>
            <a:pPr lvl="3">
              <a:lnSpc>
                <a:spcPct val="120000"/>
              </a:lnSpc>
              <a:spcBef>
                <a:spcPts val="0"/>
              </a:spcBef>
            </a:pPr>
            <a:r>
              <a:rPr lang="en-US" sz="2000" dirty="0">
                <a:latin typeface="Times New Roman" panose="02020603050405020304" pitchFamily="18" charset="0"/>
                <a:cs typeface="Times New Roman" panose="02020603050405020304" pitchFamily="18" charset="0"/>
              </a:rPr>
              <a:t>To induce a person to refrain from making an offer; and</a:t>
            </a:r>
          </a:p>
          <a:p>
            <a:pPr lvl="3">
              <a:lnSpc>
                <a:spcPct val="120000"/>
              </a:lnSpc>
              <a:spcBef>
                <a:spcPts val="0"/>
              </a:spcBef>
            </a:pPr>
            <a:r>
              <a:rPr lang="en-US" sz="2000" dirty="0">
                <a:latin typeface="Times New Roman" panose="02020603050405020304" pitchFamily="18" charset="0"/>
                <a:cs typeface="Times New Roman" panose="02020603050405020304" pitchFamily="18" charset="0"/>
              </a:rPr>
              <a:t>The offeror’s offer is made without reference to any other offer.</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This requirement may be stated in the contract documents.</a:t>
            </a:r>
          </a:p>
          <a:p>
            <a:pPr>
              <a:lnSpc>
                <a:spcPct val="120000"/>
              </a:lnSpc>
              <a:spcBef>
                <a:spcPts val="0"/>
              </a:spcBef>
            </a:pPr>
            <a:r>
              <a:rPr lang="en-US" sz="2000" dirty="0">
                <a:latin typeface="Times New Roman" panose="02020603050405020304" pitchFamily="18" charset="0"/>
                <a:cs typeface="Times New Roman" panose="02020603050405020304" pitchFamily="18" charset="0"/>
              </a:rPr>
              <a:t>Cancellation of Solicitation; Rejection of Offer.</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A solicitation may be cancelled or offers may be rejected when determined to be in the best interests of the political subdivision.</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This determination must be made a part of the contract file.</a:t>
            </a:r>
          </a:p>
          <a:p>
            <a:pPr>
              <a:lnSpc>
                <a:spcPct val="120000"/>
              </a:lnSpc>
              <a:spcBef>
                <a:spcPts val="0"/>
              </a:spcBef>
            </a:pPr>
            <a:r>
              <a:rPr lang="en-US" sz="2000" dirty="0">
                <a:latin typeface="Times New Roman" panose="02020603050405020304" pitchFamily="18" charset="0"/>
                <a:cs typeface="Times New Roman" panose="02020603050405020304" pitchFamily="18" charset="0"/>
              </a:rPr>
              <a:t>Supplier must be registered with the Secretary of State to do business in Indiana – Ind. Code 5-22-16-4.</a:t>
            </a:r>
          </a:p>
        </p:txBody>
      </p:sp>
    </p:spTree>
    <p:extLst>
      <p:ext uri="{BB962C8B-B14F-4D97-AF65-F5344CB8AC3E}">
        <p14:creationId xmlns:p14="http://schemas.microsoft.com/office/powerpoint/2010/main" val="2015688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marL="0" indent="0">
              <a:lnSpc>
                <a:spcPct val="120000"/>
              </a:lnSpc>
              <a:spcBef>
                <a:spcPts val="0"/>
              </a:spcBef>
              <a:buNone/>
            </a:pPr>
            <a:r>
              <a:rPr lang="en-US" sz="2400" dirty="0">
                <a:solidFill>
                  <a:srgbClr val="00B050"/>
                </a:solidFill>
                <a:latin typeface="Times New Roman" panose="02020603050405020304" pitchFamily="18" charset="0"/>
                <a:cs typeface="Times New Roman" panose="02020603050405020304" pitchFamily="18" charset="0"/>
              </a:rPr>
              <a:t>Ind. Code 36-1-12-4: Key elements to competitive bidding</a:t>
            </a:r>
            <a:endParaRPr lang="en-US"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Scope of Ind. Code 36-1-12.</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Governs public work performed on property owned or leased by political subdivisions – Ind. Code 36-1-12-1(a)</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Other statutory options to perform public work.</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Design-Build contract –Ind. Code 5-30; and</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Utility efficiency program or guaranteed savings contract – Ind. Code 36-1-12.5.</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Chapter does not apply to a person who has entered into an “operating agreement” with a political subdivision under Ind. Code 5-23.</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Definition of Public Work – Ind. Code 36-1-12-2.</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Means the “construction, reconstruction, alteration or renovation of a public building … or other structure that is paid for out of a public fund or out of a special assessment.”</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The term includes the construction, alteration, or repair of a highway, street, alley, bridge, sewer, drain, or other improvement that is paid for out of public fund or special assessment.</a:t>
            </a:r>
          </a:p>
        </p:txBody>
      </p:sp>
    </p:spTree>
    <p:extLst>
      <p:ext uri="{BB962C8B-B14F-4D97-AF65-F5344CB8AC3E}">
        <p14:creationId xmlns:p14="http://schemas.microsoft.com/office/powerpoint/2010/main" val="737418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a:lnSpc>
                <a:spcPct val="120000"/>
              </a:lnSpc>
              <a:spcBef>
                <a:spcPts val="0"/>
              </a:spcBef>
            </a:pPr>
            <a:r>
              <a:rPr lang="en-US" sz="2200" dirty="0">
                <a:latin typeface="Times New Roman" panose="02020603050405020304" pitchFamily="18" charset="0"/>
                <a:cs typeface="Times New Roman" panose="02020603050405020304" pitchFamily="18" charset="0"/>
              </a:rPr>
              <a:t>Competitive bid – Ind. Code 36-1-12-4.</a:t>
            </a:r>
          </a:p>
          <a:p>
            <a:pPr lvl="1">
              <a:lnSpc>
                <a:spcPct val="120000"/>
              </a:lnSpc>
              <a:spcBef>
                <a:spcPts val="0"/>
              </a:spcBef>
            </a:pPr>
            <a:r>
              <a:rPr lang="en-US" sz="2200" dirty="0">
                <a:latin typeface="Times New Roman" panose="02020603050405020304" pitchFamily="18" charset="0"/>
                <a:cs typeface="Times New Roman" panose="02020603050405020304" pitchFamily="18" charset="0"/>
              </a:rPr>
              <a:t>Required when cost of the public work will be at least $150,000 – Ind. Code 36-1-12-4(a).</a:t>
            </a:r>
          </a:p>
          <a:p>
            <a:pPr lvl="1">
              <a:lnSpc>
                <a:spcPct val="120000"/>
              </a:lnSpc>
              <a:spcBef>
                <a:spcPts val="0"/>
              </a:spcBef>
            </a:pPr>
            <a:r>
              <a:rPr lang="en-US" sz="2200" dirty="0">
                <a:latin typeface="Times New Roman" panose="02020603050405020304" pitchFamily="18" charset="0"/>
                <a:cs typeface="Times New Roman" panose="02020603050405020304" pitchFamily="18" charset="0"/>
              </a:rPr>
              <a:t>Develop plans and specs –avoid specs which might unduly limit competition – Ind. Code 36-1-12-4(b)(1).</a:t>
            </a:r>
          </a:p>
          <a:p>
            <a:pPr lvl="1">
              <a:lnSpc>
                <a:spcPct val="120000"/>
              </a:lnSpc>
              <a:spcBef>
                <a:spcPts val="0"/>
              </a:spcBef>
            </a:pPr>
            <a:r>
              <a:rPr lang="en-US" sz="2200" dirty="0">
                <a:latin typeface="Times New Roman" panose="02020603050405020304" pitchFamily="18" charset="0"/>
                <a:cs typeface="Times New Roman" panose="02020603050405020304" pitchFamily="18" charset="0"/>
              </a:rPr>
              <a:t>Plans and specs made accessible to public as specified in the Invitation to Bid – Ind. Code 36-1-12-4(b)(2).</a:t>
            </a:r>
          </a:p>
          <a:p>
            <a:pPr lvl="1">
              <a:lnSpc>
                <a:spcPct val="120000"/>
              </a:lnSpc>
              <a:spcBef>
                <a:spcPts val="0"/>
              </a:spcBef>
            </a:pPr>
            <a:r>
              <a:rPr lang="en-US" sz="2200" dirty="0">
                <a:latin typeface="Times New Roman" panose="02020603050405020304" pitchFamily="18" charset="0"/>
                <a:cs typeface="Times New Roman" panose="02020603050405020304" pitchFamily="18" charset="0"/>
              </a:rPr>
              <a:t>Publish notice soliciting bids (per Ind. Code 5-3-1) – Ind. Code 36-1-12-4(b)(3), (4) &amp; (5).</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Publish twice.</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At least one week apart.</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Date between the first notice and bid date may not be more than 6 weeks if estimated cost is less than $25,000,000 and not more than 10 weeks if estimated cost is at least $25,000,000.</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Second publication at least seven days before bid date.</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Notice must specify where the plans and specs are on file and the bid place, date and time.</a:t>
            </a:r>
          </a:p>
        </p:txBody>
      </p:sp>
    </p:spTree>
    <p:extLst>
      <p:ext uri="{BB962C8B-B14F-4D97-AF65-F5344CB8AC3E}">
        <p14:creationId xmlns:p14="http://schemas.microsoft.com/office/powerpoint/2010/main" val="231346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Requirement for State Board of Accounts Form 96 – Ind. Code 36-1-12-4(b)(6).</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Financial statement.</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Statement of experience.</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Proposed plan for performing work.</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Available equipment.</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Requirement for Bidders to submit Non-Collusion Affidavit – Ind. Code 36-1-2-4(b)(12).</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Bid bond or certified check shall be required on projects estimated to be more than $200,000 (optional for projects under $200,000) – amount of bid bond not to exceed 10% of the bid -Ind. Code 36-1-12-4.5.</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Bids to be opened publicly and read aloud at designated time and place – Ind. Code 36-1-12-4(b)(7).</a:t>
            </a:r>
          </a:p>
        </p:txBody>
      </p:sp>
    </p:spTree>
    <p:extLst>
      <p:ext uri="{BB962C8B-B14F-4D97-AF65-F5344CB8AC3E}">
        <p14:creationId xmlns:p14="http://schemas.microsoft.com/office/powerpoint/2010/main" val="1482601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The award of the contract is to be made to the “lowest responsible and responsive bidder” or “reject all bids” – Ind. Code 36-1-12-4(b)(8).</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Factors to consider in determining whether a bidder has submitted a responsive bid – Ind. Code 36-1-12-4(b)(10).</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Does bid or quote conform in all material respects to the specifications.</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Does bid comply specifically with the invitation to bid and instructions to bidders.</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Does bid comply with all applicable statutes, ordinances, resolutions or rules.</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Factors to consider in determining whether a bidder is “responsible” – Ind. Code 36-1-12-4(b)(11).</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Ability and capacity of the bidder to perform the work.</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Integrity, character and reputation of the bidder.</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Competence and experience of bidder.</a:t>
            </a:r>
          </a:p>
        </p:txBody>
      </p:sp>
    </p:spTree>
    <p:extLst>
      <p:ext uri="{BB962C8B-B14F-4D97-AF65-F5344CB8AC3E}">
        <p14:creationId xmlns:p14="http://schemas.microsoft.com/office/powerpoint/2010/main" val="3709496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“Responsive” and “Responsible” are threshold tests and cannot be used to rank bidders.</a:t>
            </a:r>
          </a:p>
          <a:p>
            <a:pPr marL="480060" lvl="1" indent="0">
              <a:lnSpc>
                <a:spcPct val="120000"/>
              </a:lnSpc>
              <a:spcBef>
                <a:spcPts val="0"/>
              </a:spcBef>
              <a:buNone/>
            </a:pPr>
            <a:r>
              <a:rPr lang="en-US" sz="2400" dirty="0">
                <a:latin typeface="Times New Roman" panose="02020603050405020304" pitchFamily="18" charset="0"/>
                <a:cs typeface="Times New Roman" panose="02020603050405020304" pitchFamily="18" charset="0"/>
              </a:rPr>
              <a:t>The Board has </a:t>
            </a:r>
            <a:r>
              <a:rPr lang="en-US" sz="2400" b="1" dirty="0">
                <a:latin typeface="Times New Roman" panose="02020603050405020304" pitchFamily="18" charset="0"/>
                <a:cs typeface="Times New Roman" panose="02020603050405020304" pitchFamily="18" charset="0"/>
              </a:rPr>
              <a:t>not</a:t>
            </a:r>
            <a:r>
              <a:rPr lang="en-US" sz="2400" dirty="0">
                <a:latin typeface="Times New Roman" panose="02020603050405020304" pitchFamily="18" charset="0"/>
                <a:cs typeface="Times New Roman" panose="02020603050405020304" pitchFamily="18" charset="0"/>
              </a:rPr>
              <a:t> been given the discretion to award a contract to the </a:t>
            </a:r>
            <a:r>
              <a:rPr lang="en-US" sz="2400" b="1" dirty="0">
                <a:latin typeface="Times New Roman" panose="02020603050405020304" pitchFamily="18" charset="0"/>
                <a:cs typeface="Times New Roman" panose="02020603050405020304" pitchFamily="18" charset="0"/>
              </a:rPr>
              <a:t>most</a:t>
            </a:r>
            <a:r>
              <a:rPr lang="en-US" sz="2400" dirty="0">
                <a:latin typeface="Times New Roman" panose="02020603050405020304" pitchFamily="18" charset="0"/>
                <a:cs typeface="Times New Roman" panose="02020603050405020304" pitchFamily="18" charset="0"/>
              </a:rPr>
              <a:t> responsible bidder, rather, the statute merely provides that the Board must require the winning bidder to be responsible.</a:t>
            </a:r>
          </a:p>
          <a:p>
            <a:pPr marL="480060" lvl="1" indent="0">
              <a:lnSpc>
                <a:spcPct val="120000"/>
              </a:lnSpc>
              <a:spcBef>
                <a:spcPts val="0"/>
              </a:spcBef>
              <a:buNone/>
            </a:pPr>
            <a:endParaRPr lang="en-US" sz="1000" dirty="0">
              <a:latin typeface="Times New Roman" panose="02020603050405020304" pitchFamily="18" charset="0"/>
              <a:cs typeface="Times New Roman" panose="02020603050405020304" pitchFamily="18" charset="0"/>
            </a:endParaRPr>
          </a:p>
          <a:p>
            <a:pPr marL="480060" lvl="1" indent="0">
              <a:lnSpc>
                <a:spcPct val="120000"/>
              </a:lnSpc>
              <a:spcBef>
                <a:spcPts val="0"/>
              </a:spcBef>
              <a:buNone/>
            </a:pPr>
            <a:r>
              <a:rPr lang="en-US" sz="2400" dirty="0">
                <a:latin typeface="Times New Roman" panose="02020603050405020304" pitchFamily="18" charset="0"/>
                <a:cs typeface="Times New Roman" panose="02020603050405020304" pitchFamily="18" charset="0"/>
              </a:rPr>
              <a:t>The definition of “responsible contractor” . . . suggests the determination for “responsibleness” is to be made </a:t>
            </a:r>
            <a:r>
              <a:rPr lang="en-US" sz="2400" b="1" dirty="0">
                <a:latin typeface="Times New Roman" panose="02020603050405020304" pitchFamily="18" charset="0"/>
                <a:cs typeface="Times New Roman" panose="02020603050405020304" pitchFamily="18" charset="0"/>
              </a:rPr>
              <a:t>independently</a:t>
            </a:r>
            <a:r>
              <a:rPr lang="en-US" sz="2400" dirty="0">
                <a:latin typeface="Times New Roman" panose="02020603050405020304" pitchFamily="18" charset="0"/>
                <a:cs typeface="Times New Roman" panose="02020603050405020304" pitchFamily="18" charset="0"/>
              </a:rPr>
              <a:t> for each bidder. The Board may not make comparisons of bidders to determine responsibleness. Responsibleness is a minimal requirement of bidders, not a competitive standard among bidders. A bidder can be unresponsible only if the awarding body </a:t>
            </a:r>
            <a:r>
              <a:rPr lang="en-US" sz="2400" dirty="0">
                <a:solidFill>
                  <a:schemeClr val="tx1"/>
                </a:solidFill>
                <a:latin typeface="Times New Roman" panose="02020603050405020304" pitchFamily="18" charset="0"/>
                <a:cs typeface="Times New Roman" panose="02020603050405020304" pitchFamily="18" charset="0"/>
              </a:rPr>
              <a:t>would not award the contract to the bidder </a:t>
            </a:r>
            <a:r>
              <a:rPr lang="en-US" sz="2400" b="1" dirty="0">
                <a:solidFill>
                  <a:schemeClr val="tx1"/>
                </a:solidFill>
                <a:latin typeface="Times New Roman" panose="02020603050405020304" pitchFamily="18" charset="0"/>
                <a:cs typeface="Times New Roman" panose="02020603050405020304" pitchFamily="18" charset="0"/>
              </a:rPr>
              <a:t>even if </a:t>
            </a:r>
            <a:r>
              <a:rPr lang="en-US" sz="2400" dirty="0">
                <a:solidFill>
                  <a:schemeClr val="tx1"/>
                </a:solidFill>
                <a:latin typeface="Times New Roman" panose="02020603050405020304" pitchFamily="18" charset="0"/>
                <a:cs typeface="Times New Roman" panose="02020603050405020304" pitchFamily="18" charset="0"/>
              </a:rPr>
              <a:t>that bidder had submitted the sole bid.</a:t>
            </a:r>
          </a:p>
          <a:p>
            <a:pPr marL="0" indent="0">
              <a:lnSpc>
                <a:spcPct val="120000"/>
              </a:lnSpc>
              <a:spcBef>
                <a:spcPts val="0"/>
              </a:spcBef>
              <a:buNone/>
            </a:pPr>
            <a:endParaRPr lang="en-US" sz="2400" u="sng" dirty="0">
              <a:solidFill>
                <a:schemeClr val="tx1"/>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2400" u="sng" dirty="0">
                <a:solidFill>
                  <a:schemeClr val="tx1"/>
                </a:solidFill>
                <a:latin typeface="Times New Roman" panose="02020603050405020304" pitchFamily="18" charset="0"/>
                <a:cs typeface="Times New Roman" panose="02020603050405020304" pitchFamily="18" charset="0"/>
              </a:rPr>
              <a:t>Bowen Engineer Corp. v. W.P.M. Inc.</a:t>
            </a:r>
            <a:r>
              <a:rPr lang="en-US" sz="2400" dirty="0">
                <a:solidFill>
                  <a:schemeClr val="tx1"/>
                </a:solidFill>
                <a:latin typeface="Times New Roman" panose="02020603050405020304" pitchFamily="18" charset="0"/>
                <a:cs typeface="Times New Roman" panose="02020603050405020304" pitchFamily="18" charset="0"/>
              </a:rPr>
              <a:t>, 557 N.E.2d 1358, 1366 (Ind. App. 1990)</a:t>
            </a:r>
          </a:p>
          <a:p>
            <a:pPr marL="0" indent="0">
              <a:lnSpc>
                <a:spcPct val="120000"/>
              </a:lnSpc>
              <a:spcBef>
                <a:spcPts val="0"/>
              </a:spcBef>
              <a:buNone/>
            </a:pPr>
            <a:r>
              <a:rPr lang="en-US" sz="2400" dirty="0">
                <a:solidFill>
                  <a:schemeClr val="tx1"/>
                </a:solidFill>
                <a:latin typeface="Times New Roman" panose="02020603050405020304" pitchFamily="18" charset="0"/>
                <a:cs typeface="Times New Roman" panose="02020603050405020304" pitchFamily="18" charset="0"/>
              </a:rPr>
              <a:t> (Court’s emphasis)</a:t>
            </a:r>
          </a:p>
        </p:txBody>
      </p:sp>
    </p:spTree>
    <p:extLst>
      <p:ext uri="{BB962C8B-B14F-4D97-AF65-F5344CB8AC3E}">
        <p14:creationId xmlns:p14="http://schemas.microsoft.com/office/powerpoint/2010/main" val="183267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Introduction</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a:xfrm>
            <a:off x="225353" y="975363"/>
            <a:ext cx="12350895" cy="6086650"/>
          </a:xfrm>
        </p:spPr>
        <p:txBody>
          <a:bodyPr>
            <a:normAutofit fontScale="85000" lnSpcReduction="20000"/>
          </a:bodyPr>
          <a:lstStyle/>
          <a:p>
            <a:pPr marL="0" indent="0">
              <a:lnSpc>
                <a:spcPct val="100000"/>
              </a:lnSpc>
              <a:spcBef>
                <a:spcPts val="0"/>
              </a:spcBef>
              <a:buNone/>
            </a:pPr>
            <a:r>
              <a:rPr lang="en-US" sz="3500" u="sng" dirty="0">
                <a:solidFill>
                  <a:srgbClr val="00B050"/>
                </a:solidFill>
                <a:latin typeface="Times New Roman" panose="02020603050405020304" pitchFamily="18" charset="0"/>
                <a:cs typeface="Times New Roman" panose="02020603050405020304" pitchFamily="18" charset="0"/>
              </a:rPr>
              <a:t>Topic Summary – Public Construction &amp; Procurement </a:t>
            </a:r>
          </a:p>
          <a:p>
            <a:pPr lvl="2">
              <a:lnSpc>
                <a:spcPct val="100000"/>
              </a:lnSpc>
              <a:spcBef>
                <a:spcPts val="0"/>
              </a:spcBef>
            </a:pPr>
            <a:endParaRPr lang="en-US" sz="1000" dirty="0">
              <a:latin typeface="Times New Roman" panose="02020603050405020304" pitchFamily="18" charset="0"/>
              <a:cs typeface="Times New Roman" panose="02020603050405020304" pitchFamily="18" charset="0"/>
            </a:endParaRPr>
          </a:p>
          <a:p>
            <a:pPr lvl="1">
              <a:lnSpc>
                <a:spcPct val="100000"/>
              </a:lnSpc>
              <a:spcBef>
                <a:spcPts val="0"/>
              </a:spcBef>
            </a:pPr>
            <a:endParaRPr lang="en-US" sz="1300" dirty="0">
              <a:latin typeface="Times New Roman" panose="02020603050405020304" pitchFamily="18" charset="0"/>
              <a:cs typeface="Times New Roman" panose="02020603050405020304" pitchFamily="18" charset="0"/>
            </a:endParaRPr>
          </a:p>
          <a:p>
            <a:pPr lvl="1">
              <a:lnSpc>
                <a:spcPct val="100000"/>
              </a:lnSpc>
              <a:spcBef>
                <a:spcPts val="0"/>
              </a:spcBef>
            </a:pPr>
            <a:r>
              <a:rPr lang="en-US" sz="3500" dirty="0">
                <a:latin typeface="Times New Roman" panose="02020603050405020304" pitchFamily="18" charset="0"/>
                <a:cs typeface="Times New Roman" panose="02020603050405020304" pitchFamily="18" charset="0"/>
              </a:rPr>
              <a:t>Procedures and requirements relating to:</a:t>
            </a:r>
          </a:p>
          <a:p>
            <a:pPr lvl="2">
              <a:lnSpc>
                <a:spcPct val="100000"/>
              </a:lnSpc>
              <a:spcBef>
                <a:spcPts val="0"/>
              </a:spcBef>
            </a:pPr>
            <a:r>
              <a:rPr lang="en-US" sz="3500" dirty="0">
                <a:latin typeface="Times New Roman" panose="02020603050405020304" pitchFamily="18" charset="0"/>
                <a:cs typeface="Times New Roman" panose="02020603050405020304" pitchFamily="18" charset="0"/>
              </a:rPr>
              <a:t>Retention of Services.</a:t>
            </a:r>
          </a:p>
          <a:p>
            <a:pPr lvl="2">
              <a:lnSpc>
                <a:spcPct val="100000"/>
              </a:lnSpc>
              <a:spcBef>
                <a:spcPts val="0"/>
              </a:spcBef>
            </a:pPr>
            <a:r>
              <a:rPr lang="en-US" sz="3500" dirty="0">
                <a:latin typeface="Times New Roman" panose="02020603050405020304" pitchFamily="18" charset="0"/>
                <a:cs typeface="Times New Roman" panose="02020603050405020304" pitchFamily="18" charset="0"/>
              </a:rPr>
              <a:t>Procurement of Supplies.</a:t>
            </a:r>
          </a:p>
          <a:p>
            <a:pPr lvl="3">
              <a:lnSpc>
                <a:spcPct val="100000"/>
              </a:lnSpc>
              <a:spcBef>
                <a:spcPts val="0"/>
              </a:spcBef>
            </a:pPr>
            <a:r>
              <a:rPr lang="en-US" sz="3500" dirty="0">
                <a:latin typeface="Times New Roman" panose="02020603050405020304" pitchFamily="18" charset="0"/>
                <a:cs typeface="Times New Roman" panose="02020603050405020304" pitchFamily="18" charset="0"/>
              </a:rPr>
              <a:t>Ind. Code 5-22.</a:t>
            </a:r>
          </a:p>
          <a:p>
            <a:pPr lvl="2">
              <a:lnSpc>
                <a:spcPct val="100000"/>
              </a:lnSpc>
              <a:spcBef>
                <a:spcPts val="0"/>
              </a:spcBef>
            </a:pPr>
            <a:r>
              <a:rPr lang="en-US" sz="3500" dirty="0">
                <a:latin typeface="Times New Roman" panose="02020603050405020304" pitchFamily="18" charset="0"/>
                <a:cs typeface="Times New Roman" panose="02020603050405020304" pitchFamily="18" charset="0"/>
              </a:rPr>
              <a:t>Construction of Public Work Projects.</a:t>
            </a:r>
          </a:p>
          <a:p>
            <a:pPr lvl="3">
              <a:lnSpc>
                <a:spcPct val="100000"/>
              </a:lnSpc>
              <a:spcBef>
                <a:spcPts val="0"/>
              </a:spcBef>
            </a:pPr>
            <a:r>
              <a:rPr lang="en-US" sz="3500" dirty="0">
                <a:latin typeface="Times New Roman" panose="02020603050405020304" pitchFamily="18" charset="0"/>
                <a:cs typeface="Times New Roman" panose="02020603050405020304" pitchFamily="18" charset="0"/>
              </a:rPr>
              <a:t>Ind. Code 36-1-12.</a:t>
            </a:r>
          </a:p>
          <a:p>
            <a:pPr marL="960120" lvl="2" indent="0">
              <a:lnSpc>
                <a:spcPct val="100000"/>
              </a:lnSpc>
              <a:spcBef>
                <a:spcPts val="0"/>
              </a:spcBef>
              <a:buNone/>
            </a:pPr>
            <a:endParaRPr lang="en-US" sz="1200" dirty="0">
              <a:latin typeface="Times New Roman" panose="02020603050405020304" pitchFamily="18" charset="0"/>
              <a:cs typeface="Times New Roman" panose="02020603050405020304" pitchFamily="18" charset="0"/>
            </a:endParaRPr>
          </a:p>
          <a:p>
            <a:pPr lvl="1">
              <a:lnSpc>
                <a:spcPct val="100000"/>
              </a:lnSpc>
              <a:spcBef>
                <a:spcPts val="0"/>
              </a:spcBef>
            </a:pPr>
            <a:r>
              <a:rPr lang="en-US" sz="3500" dirty="0">
                <a:latin typeface="Times New Roman" panose="02020603050405020304" pitchFamily="18" charset="0"/>
                <a:cs typeface="Times New Roman" panose="02020603050405020304" pitchFamily="18" charset="0"/>
              </a:rPr>
              <a:t>Award of Public Contracts.</a:t>
            </a:r>
          </a:p>
          <a:p>
            <a:pPr lvl="2">
              <a:lnSpc>
                <a:spcPct val="100000"/>
              </a:lnSpc>
              <a:spcBef>
                <a:spcPts val="0"/>
              </a:spcBef>
            </a:pPr>
            <a:r>
              <a:rPr lang="en-US" sz="3500" dirty="0">
                <a:latin typeface="Times New Roman" panose="02020603050405020304" pitchFamily="18" charset="0"/>
                <a:cs typeface="Times New Roman" panose="02020603050405020304" pitchFamily="18" charset="0"/>
              </a:rPr>
              <a:t>Authority/Discretion of Public Board.</a:t>
            </a:r>
          </a:p>
          <a:p>
            <a:pPr lvl="2">
              <a:lnSpc>
                <a:spcPct val="100000"/>
              </a:lnSpc>
              <a:spcBef>
                <a:spcPts val="0"/>
              </a:spcBef>
            </a:pPr>
            <a:r>
              <a:rPr lang="en-US" sz="3500" dirty="0">
                <a:latin typeface="Times New Roman" panose="02020603050405020304" pitchFamily="18" charset="0"/>
                <a:cs typeface="Times New Roman" panose="02020603050405020304" pitchFamily="18" charset="0"/>
              </a:rPr>
              <a:t>Scope of Judicial Review.</a:t>
            </a:r>
          </a:p>
          <a:p>
            <a:pPr lvl="1">
              <a:lnSpc>
                <a:spcPct val="100000"/>
              </a:lnSpc>
              <a:spcBef>
                <a:spcPts val="0"/>
              </a:spcBef>
            </a:pPr>
            <a:endParaRPr lang="en-US" sz="1200" dirty="0">
              <a:latin typeface="Times New Roman" panose="02020603050405020304" pitchFamily="18" charset="0"/>
              <a:cs typeface="Times New Roman" panose="02020603050405020304" pitchFamily="18" charset="0"/>
            </a:endParaRPr>
          </a:p>
          <a:p>
            <a:pPr lvl="1">
              <a:lnSpc>
                <a:spcPct val="100000"/>
              </a:lnSpc>
              <a:spcBef>
                <a:spcPts val="0"/>
              </a:spcBef>
            </a:pPr>
            <a:r>
              <a:rPr lang="en-US" sz="3500" dirty="0">
                <a:latin typeface="Times New Roman" panose="02020603050405020304" pitchFamily="18" charset="0"/>
                <a:cs typeface="Times New Roman" panose="02020603050405020304" pitchFamily="18" charset="0"/>
              </a:rPr>
              <a:t>How to Deal with Bid Errors and Bid Protests.</a:t>
            </a:r>
          </a:p>
          <a:p>
            <a:pPr lvl="2">
              <a:lnSpc>
                <a:spcPct val="100000"/>
              </a:lnSpc>
              <a:spcBef>
                <a:spcPts val="0"/>
              </a:spcBef>
            </a:pPr>
            <a:r>
              <a:rPr lang="en-US" sz="3500" dirty="0">
                <a:latin typeface="Times New Roman" panose="02020603050405020304" pitchFamily="18" charset="0"/>
                <a:cs typeface="Times New Roman" panose="02020603050405020304" pitchFamily="18" charset="0"/>
              </a:rPr>
              <a:t>Bid Omissions or Variances.</a:t>
            </a:r>
          </a:p>
          <a:p>
            <a:pPr lvl="2">
              <a:lnSpc>
                <a:spcPct val="100000"/>
              </a:lnSpc>
              <a:spcBef>
                <a:spcPts val="0"/>
              </a:spcBef>
            </a:pPr>
            <a:r>
              <a:rPr lang="en-US" sz="3500" dirty="0">
                <a:latin typeface="Times New Roman" panose="02020603050405020304" pitchFamily="18" charset="0"/>
                <a:cs typeface="Times New Roman" panose="02020603050405020304" pitchFamily="18" charset="0"/>
              </a:rPr>
              <a:t>Bidder seeks rescission or reformation of its bid.</a:t>
            </a:r>
          </a:p>
          <a:p>
            <a:pPr lvl="2">
              <a:lnSpc>
                <a:spcPct val="100000"/>
              </a:lnSpc>
              <a:spcBef>
                <a:spcPts val="0"/>
              </a:spcBef>
            </a:pPr>
            <a:r>
              <a:rPr lang="en-US" sz="3500" dirty="0">
                <a:latin typeface="Times New Roman" panose="02020603050405020304" pitchFamily="18" charset="0"/>
                <a:cs typeface="Times New Roman" panose="02020603050405020304" pitchFamily="18" charset="0"/>
              </a:rPr>
              <a:t>Standing and legal theories to pursue bid protest.</a:t>
            </a:r>
          </a:p>
          <a:p>
            <a:pPr lvl="1"/>
            <a:endParaRPr lang="en-US"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2728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a:lnSpc>
                <a:spcPct val="120000"/>
              </a:lnSpc>
              <a:spcBef>
                <a:spcPts val="0"/>
              </a:spcBef>
            </a:pPr>
            <a:endParaRPr lang="en-US"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800" dirty="0">
                <a:latin typeface="Times New Roman" panose="02020603050405020304" pitchFamily="18" charset="0"/>
                <a:cs typeface="Times New Roman" panose="02020603050405020304" pitchFamily="18" charset="0"/>
              </a:rPr>
              <a:t>If public owner awards contract to someone other than the apparent low bidder (low bidder was found to be not responsive or not responsible) – Ind. Code 36-1-12-4(b)(9).</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Board must state, in minutes or memorandum at the time of award, the factors used to determine which was the lowest responsible and responsive bidder.</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Keep copy of minutes or memorandum for public inspection.</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9790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marL="0" indent="0">
              <a:lnSpc>
                <a:spcPct val="120000"/>
              </a:lnSpc>
              <a:spcBef>
                <a:spcPts val="0"/>
              </a:spcBef>
              <a:buNone/>
            </a:pPr>
            <a:r>
              <a:rPr lang="en-US" sz="3200" dirty="0">
                <a:solidFill>
                  <a:srgbClr val="00B050"/>
                </a:solidFill>
                <a:latin typeface="Times New Roman" panose="02020603050405020304" pitchFamily="18" charset="0"/>
                <a:cs typeface="Times New Roman" panose="02020603050405020304" pitchFamily="18" charset="0"/>
              </a:rPr>
              <a:t>Additional requirements applicable to Public Work Projects.</a:t>
            </a:r>
          </a:p>
          <a:p>
            <a:pPr>
              <a:lnSpc>
                <a:spcPct val="120000"/>
              </a:lnSpc>
              <a:spcBef>
                <a:spcPts val="0"/>
              </a:spcBef>
            </a:pPr>
            <a:r>
              <a:rPr lang="en-US" sz="3200" dirty="0">
                <a:latin typeface="Times New Roman" panose="02020603050405020304" pitchFamily="18" charset="0"/>
                <a:cs typeface="Times New Roman" panose="02020603050405020304" pitchFamily="18" charset="0"/>
              </a:rPr>
              <a:t>Payment and performance bond.</a:t>
            </a:r>
          </a:p>
          <a:p>
            <a:pPr lvl="1">
              <a:lnSpc>
                <a:spcPct val="120000"/>
              </a:lnSpc>
              <a:spcBef>
                <a:spcPts val="0"/>
              </a:spcBef>
            </a:pPr>
            <a:r>
              <a:rPr lang="en-US" sz="3200" dirty="0">
                <a:latin typeface="Times New Roman" panose="02020603050405020304" pitchFamily="18" charset="0"/>
                <a:cs typeface="Times New Roman" panose="02020603050405020304" pitchFamily="18" charset="0"/>
              </a:rPr>
              <a:t>Payment Bond – Ind. Code 36-1-12-13.1.</a:t>
            </a:r>
          </a:p>
          <a:p>
            <a:pPr lvl="2">
              <a:lnSpc>
                <a:spcPct val="120000"/>
              </a:lnSpc>
              <a:spcBef>
                <a:spcPts val="0"/>
              </a:spcBef>
            </a:pPr>
            <a:r>
              <a:rPr lang="en-US" sz="3200" dirty="0">
                <a:latin typeface="Times New Roman" panose="02020603050405020304" pitchFamily="18" charset="0"/>
                <a:cs typeface="Times New Roman" panose="02020603050405020304" pitchFamily="18" charset="0"/>
              </a:rPr>
              <a:t>Required if cost of public work exceeds $200,000.</a:t>
            </a:r>
          </a:p>
          <a:p>
            <a:pPr lvl="2">
              <a:lnSpc>
                <a:spcPct val="120000"/>
              </a:lnSpc>
              <a:spcBef>
                <a:spcPts val="0"/>
              </a:spcBef>
            </a:pPr>
            <a:r>
              <a:rPr lang="en-US" sz="3200" dirty="0">
                <a:latin typeface="Times New Roman" panose="02020603050405020304" pitchFamily="18" charset="0"/>
                <a:cs typeface="Times New Roman" panose="02020603050405020304" pitchFamily="18" charset="0"/>
              </a:rPr>
              <a:t>At Board’s discretion if cost of public work is $200,000 or less.</a:t>
            </a:r>
          </a:p>
          <a:p>
            <a:pPr lvl="1">
              <a:lnSpc>
                <a:spcPct val="120000"/>
              </a:lnSpc>
              <a:spcBef>
                <a:spcPts val="0"/>
              </a:spcBef>
            </a:pPr>
            <a:r>
              <a:rPr lang="en-US" sz="3200" dirty="0">
                <a:latin typeface="Times New Roman" panose="02020603050405020304" pitchFamily="18" charset="0"/>
                <a:cs typeface="Times New Roman" panose="02020603050405020304" pitchFamily="18" charset="0"/>
              </a:rPr>
              <a:t>Performance Bond – Ind. Code 36-1-12-14.</a:t>
            </a:r>
          </a:p>
          <a:p>
            <a:pPr lvl="2">
              <a:lnSpc>
                <a:spcPct val="120000"/>
              </a:lnSpc>
              <a:spcBef>
                <a:spcPts val="0"/>
              </a:spcBef>
            </a:pPr>
            <a:r>
              <a:rPr lang="en-US" sz="3200" dirty="0">
                <a:latin typeface="Times New Roman" panose="02020603050405020304" pitchFamily="18" charset="0"/>
                <a:cs typeface="Times New Roman" panose="02020603050405020304" pitchFamily="18" charset="0"/>
              </a:rPr>
              <a:t>Required is cost of public work exceeds $200,000.</a:t>
            </a:r>
          </a:p>
          <a:p>
            <a:pPr lvl="2">
              <a:lnSpc>
                <a:spcPct val="120000"/>
              </a:lnSpc>
              <a:spcBef>
                <a:spcPts val="0"/>
              </a:spcBef>
            </a:pPr>
            <a:r>
              <a:rPr lang="en-US" sz="3200" dirty="0">
                <a:latin typeface="Times New Roman" panose="02020603050405020304" pitchFamily="18" charset="0"/>
                <a:cs typeface="Times New Roman" panose="02020603050405020304" pitchFamily="18" charset="0"/>
              </a:rPr>
              <a:t>At Board’s discretion if cost of public work is $200,000 or less.</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094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Prevailing/Common wage – Ind. Code 36-1-12-15: REPEALED.</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Common Construction Wage not in effect after June 30, 2015.</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No wage scale may be established or mandated.</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New statute (Ind. Code 5-16-13) establishes four “contractor tiers”.</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Tier 1 contractors (general contractors) must self-perform at least 15% of the total contract price.</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Tier 1 and Tier 2 contractors with at least 50 laborers must (a) provide access to a training program, and (b) participate in an apprenticeship training program.</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All tiers of contractors have insurance requirements, must comply with E-Verify program, and must preserve payroll records for 3 years after completion of the project.</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All contractors must be qualified by the public board.</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531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Retainage requirements and limitations.</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Limitations on retainage for typical public works project – Ind. Code 36-1-12-14(c).</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No more than 10% nor less than 6% until the public work project is 50% complete, and no retainage thereafter, or.</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No more than 5% nor less than 3% throughout duration of the Project.</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Highway, road, street, alley, and bridge projects are excluded from – Ind. Code 36-1-12-14.</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Change Order Limitations – Ind. Code 36-1-12-18.</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Limited to 20% of the original contract price.</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Limitation does not apply to circumstances that could not have been reasonably foreseen.</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423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Public work in excess of $100,000 may be undertaken by public owner only in accordance with plans and specifications approved by a licensed architect or engineer – Ind. Code 36-1-12-7.</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All plans and specifications for public buildings must be approved by the state department of health, the division of fire and building safety and other agencies designated by statute – Ind. Code 36-1-12-10.</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Cannot divide public work project into multiple projects to avoid bidding – </a:t>
            </a:r>
            <a:r>
              <a:rPr lang="en-US" sz="2300" dirty="0">
                <a:latin typeface="Times New Roman" panose="02020603050405020304" pitchFamily="18" charset="0"/>
                <a:cs typeface="Times New Roman" panose="02020603050405020304" pitchFamily="18" charset="0"/>
              </a:rPr>
              <a:t>Ind. Code 36-1-12-19.</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For purposes of this section, “the cost of the public work project includes the cost of material, labor, equipment rental, and all other expenses incidental to the performance of the project” –Ind. Code 36-1-12-19(a).</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Knowing violation constitute a Class A infraction – Ind. Code 36-1-12-19(c) and (d).</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2616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marL="0" indent="0">
              <a:lnSpc>
                <a:spcPct val="120000"/>
              </a:lnSpc>
              <a:spcBef>
                <a:spcPts val="0"/>
              </a:spcBef>
              <a:buNone/>
            </a:pPr>
            <a:endParaRPr lang="en-US" sz="10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2400" dirty="0">
                <a:solidFill>
                  <a:srgbClr val="00B050"/>
                </a:solidFill>
                <a:latin typeface="Times New Roman" panose="02020603050405020304" pitchFamily="18" charset="0"/>
                <a:cs typeface="Times New Roman" panose="02020603050405020304" pitchFamily="18" charset="0"/>
              </a:rPr>
              <a:t>ALVA ELECTRIC vs. EVANSVILLE-VANDERBURGH SCHOOL CORP.</a:t>
            </a:r>
          </a:p>
          <a:p>
            <a:pPr>
              <a:lnSpc>
                <a:spcPct val="120000"/>
              </a:lnSpc>
              <a:spcBef>
                <a:spcPts val="0"/>
              </a:spcBef>
            </a:pPr>
            <a:r>
              <a:rPr lang="en-US" sz="2400" u="sng" dirty="0">
                <a:latin typeface="Times New Roman" panose="02020603050405020304" pitchFamily="18" charset="0"/>
                <a:cs typeface="Times New Roman" panose="02020603050405020304" pitchFamily="18" charset="0"/>
              </a:rPr>
              <a:t>Issue</a:t>
            </a:r>
            <a:r>
              <a:rPr lang="en-US" sz="2400" dirty="0">
                <a:latin typeface="Times New Roman" panose="02020603050405020304" pitchFamily="18" charset="0"/>
                <a:cs typeface="Times New Roman" panose="02020603050405020304" pitchFamily="18" charset="0"/>
              </a:rPr>
              <a:t>: WHETHER PUBLIC BIDDING STATUTES APPLIED.</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Structured transaction to try to avoid public bidding requirements.</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School Corp. transferred property to private foundation.</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Foundation entered into construction contracts.</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Foundation held title to real estate for 6 days.</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Then, sold property back to School Corp.</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School Corp. made “installment payments,” that foundation used to pay contractor.</a:t>
            </a:r>
          </a:p>
          <a:p>
            <a:pPr lvl="1">
              <a:lnSpc>
                <a:spcPct val="120000"/>
              </a:lnSpc>
              <a:spcBef>
                <a:spcPts val="0"/>
              </a:spcBef>
            </a:pPr>
            <a:r>
              <a:rPr lang="en-US" sz="2400" u="sng" dirty="0">
                <a:latin typeface="Times New Roman" panose="02020603050405020304" pitchFamily="18" charset="0"/>
                <a:cs typeface="Times New Roman" panose="02020603050405020304" pitchFamily="18" charset="0"/>
              </a:rPr>
              <a:t>Indiana Supreme Court</a:t>
            </a:r>
            <a:r>
              <a:rPr lang="en-US" sz="2400" dirty="0">
                <a:latin typeface="Times New Roman" panose="02020603050405020304" pitchFamily="18" charset="0"/>
                <a:cs typeface="Times New Roman" panose="02020603050405020304" pitchFamily="18" charset="0"/>
              </a:rPr>
              <a:t>: Violation of public bidding statutes.</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But, fact-sensitive; and</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Other arrangements may be acceptable.</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4484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marL="0" indent="0">
              <a:lnSpc>
                <a:spcPct val="120000"/>
              </a:lnSpc>
              <a:spcBef>
                <a:spcPts val="0"/>
              </a:spcBef>
              <a:buNone/>
            </a:pPr>
            <a:endParaRPr lang="en-US" sz="10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2000" dirty="0">
                <a:solidFill>
                  <a:srgbClr val="00B050"/>
                </a:solidFill>
                <a:latin typeface="Times New Roman" panose="02020603050405020304" pitchFamily="18" charset="0"/>
                <a:cs typeface="Times New Roman" panose="02020603050405020304" pitchFamily="18" charset="0"/>
              </a:rPr>
              <a:t>Statutory Alternatives to full competitive bid</a:t>
            </a:r>
          </a:p>
          <a:p>
            <a:pPr>
              <a:lnSpc>
                <a:spcPct val="120000"/>
              </a:lnSpc>
              <a:spcBef>
                <a:spcPts val="0"/>
              </a:spcBef>
            </a:pPr>
            <a:r>
              <a:rPr lang="en-US" sz="2000" dirty="0">
                <a:latin typeface="Times New Roman" panose="02020603050405020304" pitchFamily="18" charset="0"/>
                <a:cs typeface="Times New Roman" panose="02020603050405020304" pitchFamily="18" charset="0"/>
              </a:rPr>
              <a:t>Use of the owner’s own workforce – Ind. Code 36-1-12-3.</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When public work project is estimated to be less than $250,000, the owner may.</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Purchase and lease materials in the manner provided in Ind. Code 5-22; and.</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Perform the public work with its own workforce.</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The owner must have employees on its workforce that are capable of performing the construction, maintenance and repair applicable to that work.</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In determining whether the cost of the project falls within the $250,000 limitation, must consider the cost of:</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materials, labor, equipment and rental;</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reasonable rate for use of trucks or heavy equipment owned by the owner; and</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all other expenses incidental to performance of the project.</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Public work performed by the owner’s own workforce, must be inspected and accepted as complete in the same manner as a bid project.</a:t>
            </a:r>
          </a:p>
        </p:txBody>
      </p:sp>
    </p:spTree>
    <p:extLst>
      <p:ext uri="{BB962C8B-B14F-4D97-AF65-F5344CB8AC3E}">
        <p14:creationId xmlns:p14="http://schemas.microsoft.com/office/powerpoint/2010/main" val="293422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marL="0" indent="0">
              <a:lnSpc>
                <a:spcPct val="120000"/>
              </a:lnSpc>
              <a:spcBef>
                <a:spcPts val="0"/>
              </a:spcBef>
              <a:buNone/>
            </a:pPr>
            <a:endParaRPr lang="en-US" sz="1000" dirty="0">
              <a:latin typeface="Times New Roman" panose="02020603050405020304" pitchFamily="18" charset="0"/>
              <a:cs typeface="Times New Roman" panose="02020603050405020304" pitchFamily="18" charset="0"/>
            </a:endParaRPr>
          </a:p>
          <a:p>
            <a:pPr>
              <a:lnSpc>
                <a:spcPct val="120000"/>
              </a:lnSpc>
              <a:spcBef>
                <a:spcPts val="0"/>
              </a:spcBef>
            </a:pPr>
            <a:r>
              <a:rPr lang="en-US" sz="2000" dirty="0">
                <a:latin typeface="Times New Roman" panose="02020603050405020304" pitchFamily="18" charset="0"/>
                <a:cs typeface="Times New Roman" panose="02020603050405020304" pitchFamily="18" charset="0"/>
              </a:rPr>
              <a:t>A public owner “may not artificially divide the project to bring any part of the project under this section” – Ind. Code 36-1-12-3(f).</a:t>
            </a:r>
          </a:p>
          <a:p>
            <a:pPr>
              <a:lnSpc>
                <a:spcPct val="120000"/>
              </a:lnSpc>
              <a:spcBef>
                <a:spcPts val="0"/>
              </a:spcBef>
            </a:pPr>
            <a:r>
              <a:rPr lang="en-US" sz="2000" dirty="0">
                <a:latin typeface="Times New Roman" panose="02020603050405020304" pitchFamily="18" charset="0"/>
                <a:cs typeface="Times New Roman" panose="02020603050405020304" pitchFamily="18" charset="0"/>
              </a:rPr>
              <a:t>Small dollar projects – Ind. Code 36-1-12-4.7 and 5.</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Projects under $150,000.</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Invite quotes from 3 persons.</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Notice mailed not less than 7 days before time fixed for receiving quotes.</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Open quotes publically and read aloud.</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Except as provided in Ind. Code 36-1-12-22 (Price Preferences), award the contract to the lowest responsible and responsive quoter or reject all quotes.</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If the project is under $50,000 and the owner rejects all quotes, establishing in writing the reasons for rejecting the quotes, the owner may negotiate and enter into agreements for the work in the open market without inviting or receiving new quotes.</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If public works project is less than $25,000, the owner may solicit 3 quotes by telephone or facsimile transmission and the 7 day notice period does not apply.</a:t>
            </a:r>
          </a:p>
        </p:txBody>
      </p:sp>
    </p:spTree>
    <p:extLst>
      <p:ext uri="{BB962C8B-B14F-4D97-AF65-F5344CB8AC3E}">
        <p14:creationId xmlns:p14="http://schemas.microsoft.com/office/powerpoint/2010/main" val="2262864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PUBLIC WORK PROJECTS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36-1-12</a:t>
            </a:r>
          </a:p>
          <a:p>
            <a:pPr marL="0" indent="0">
              <a:lnSpc>
                <a:spcPct val="120000"/>
              </a:lnSpc>
              <a:spcBef>
                <a:spcPts val="0"/>
              </a:spcBef>
              <a:buNone/>
            </a:pPr>
            <a:endParaRPr lang="en-US" sz="1000" dirty="0">
              <a:latin typeface="Times New Roman" panose="02020603050405020304" pitchFamily="18" charset="0"/>
              <a:cs typeface="Times New Roman" panose="02020603050405020304" pitchFamily="18" charset="0"/>
            </a:endParaRPr>
          </a:p>
          <a:p>
            <a:pPr>
              <a:lnSpc>
                <a:spcPct val="120000"/>
              </a:lnSpc>
              <a:spcBef>
                <a:spcPts val="0"/>
              </a:spcBef>
            </a:pPr>
            <a:r>
              <a:rPr lang="en-US" sz="2800" dirty="0">
                <a:latin typeface="Times New Roman" panose="02020603050405020304" pitchFamily="18" charset="0"/>
                <a:cs typeface="Times New Roman" panose="02020603050405020304" pitchFamily="18" charset="0"/>
              </a:rPr>
              <a:t>Routine operation or maintenance – Ind. Code 36-1-12-4.9.</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If the cost of “routine operation, routine repair or routine maintenance of existing structures, buildings or real property” is estimated to be less than $150,000, the owner may award in the manner provided in Ind. Code 5-22.</a:t>
            </a:r>
          </a:p>
          <a:p>
            <a:pPr>
              <a:lnSpc>
                <a:spcPct val="120000"/>
              </a:lnSpc>
              <a:spcBef>
                <a:spcPts val="0"/>
              </a:spcBef>
            </a:pPr>
            <a:r>
              <a:rPr lang="en-US" sz="2800" dirty="0">
                <a:latin typeface="Times New Roman" panose="02020603050405020304" pitchFamily="18" charset="0"/>
                <a:cs typeface="Times New Roman" panose="02020603050405020304" pitchFamily="18" charset="0"/>
              </a:rPr>
              <a:t>Declaration of emergency – Ind. Code 36-1-12-9.</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Board must declare an emergency.</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Invite quotes from 2 persons.</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Board minutes must reflect the emergency declaration and identify the persons invited to quote.</a:t>
            </a:r>
          </a:p>
        </p:txBody>
      </p:sp>
    </p:spTree>
    <p:extLst>
      <p:ext uri="{BB962C8B-B14F-4D97-AF65-F5344CB8AC3E}">
        <p14:creationId xmlns:p14="http://schemas.microsoft.com/office/powerpoint/2010/main" val="3359079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AWARD OF PUBLIC CONTRACTS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dirty="0">
                <a:solidFill>
                  <a:srgbClr val="00B050"/>
                </a:solidFill>
                <a:latin typeface="Times New Roman" panose="02020603050405020304" pitchFamily="18" charset="0"/>
                <a:cs typeface="Times New Roman" panose="02020603050405020304" pitchFamily="18" charset="0"/>
              </a:rPr>
              <a:t>Authority/Discretion of Public Board and Scope of Judicial Review</a:t>
            </a:r>
          </a:p>
          <a:p>
            <a:pPr>
              <a:lnSpc>
                <a:spcPct val="120000"/>
              </a:lnSpc>
              <a:spcBef>
                <a:spcPts val="0"/>
              </a:spcBef>
            </a:pPr>
            <a:endParaRPr lang="en-US" sz="2600" dirty="0">
              <a:latin typeface="Times New Roman" panose="02020603050405020304" pitchFamily="18" charset="0"/>
              <a:cs typeface="Times New Roman" panose="02020603050405020304" pitchFamily="18" charset="0"/>
            </a:endParaRPr>
          </a:p>
          <a:p>
            <a:pPr>
              <a:lnSpc>
                <a:spcPct val="120000"/>
              </a:lnSpc>
              <a:spcBef>
                <a:spcPts val="0"/>
              </a:spcBef>
            </a:pPr>
            <a:r>
              <a:rPr lang="en-US" sz="2600" dirty="0">
                <a:latin typeface="Times New Roman" panose="02020603050405020304" pitchFamily="18" charset="0"/>
                <a:cs typeface="Times New Roman" panose="02020603050405020304" pitchFamily="18" charset="0"/>
              </a:rPr>
              <a:t>General Rule –Public Boards have fairly broad authority and discretion.</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Public authorities are vested with discretion and their decisions are not to be interfered with in the absence of collusion, fraud, favoritism or ill will –</a:t>
            </a:r>
            <a:r>
              <a:rPr lang="en-US" sz="2600" u="sng" dirty="0">
                <a:latin typeface="Times New Roman" panose="02020603050405020304" pitchFamily="18" charset="0"/>
                <a:cs typeface="Times New Roman" panose="02020603050405020304" pitchFamily="18" charset="0"/>
              </a:rPr>
              <a:t>Haywood Publishing Co. v. West, et al.</a:t>
            </a:r>
            <a:r>
              <a:rPr lang="en-US" sz="2600" dirty="0">
                <a:latin typeface="Times New Roman" panose="02020603050405020304" pitchFamily="18" charset="0"/>
                <a:cs typeface="Times New Roman" panose="02020603050405020304" pitchFamily="18" charset="0"/>
              </a:rPr>
              <a:t>, 110 Ind. App. 508, 39 N.E.2d 785 (Ind. App. 1942).</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Decision of board cannot be overturned unless arbitrary, corrupt or fraudulent –</a:t>
            </a:r>
            <a:r>
              <a:rPr lang="en-US" sz="2600" u="sng" dirty="0">
                <a:latin typeface="Times New Roman" panose="02020603050405020304" pitchFamily="18" charset="0"/>
                <a:cs typeface="Times New Roman" panose="02020603050405020304" pitchFamily="18" charset="0"/>
              </a:rPr>
              <a:t>School City of Gary v. Continental Electric Co., Inc.</a:t>
            </a:r>
            <a:r>
              <a:rPr lang="en-US" sz="2600" dirty="0">
                <a:latin typeface="Times New Roman" panose="02020603050405020304" pitchFamily="18" charset="0"/>
                <a:cs typeface="Times New Roman" panose="02020603050405020304" pitchFamily="18" charset="0"/>
              </a:rPr>
              <a:t>, 273 N.E.2d 293 (Ind. App. 1971).</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Courts must not substitute their judgment for that of public boards and their decisions will be reserved only when clearly arbitrary, illegal, corrupt or fraudulent –</a:t>
            </a:r>
            <a:r>
              <a:rPr lang="en-US" sz="2600" u="sng" dirty="0">
                <a:latin typeface="Times New Roman" panose="02020603050405020304" pitchFamily="18" charset="0"/>
                <a:cs typeface="Times New Roman" panose="02020603050405020304" pitchFamily="18" charset="0"/>
              </a:rPr>
              <a:t>Bowen Engineering Corp. v. W.P.M., Inc.</a:t>
            </a:r>
            <a:r>
              <a:rPr lang="en-US" sz="2600" dirty="0">
                <a:latin typeface="Times New Roman" panose="02020603050405020304" pitchFamily="18" charset="0"/>
                <a:cs typeface="Times New Roman" panose="02020603050405020304" pitchFamily="18" charset="0"/>
              </a:rPr>
              <a:t>, 557 N.E.2d 1358 (Ind. App. 1990).</a:t>
            </a:r>
          </a:p>
        </p:txBody>
      </p:sp>
    </p:spTree>
    <p:extLst>
      <p:ext uri="{BB962C8B-B14F-4D97-AF65-F5344CB8AC3E}">
        <p14:creationId xmlns:p14="http://schemas.microsoft.com/office/powerpoint/2010/main" val="165596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RETENTION OF SERVICES</a:t>
            </a:r>
          </a:p>
        </p:txBody>
      </p:sp>
      <p:sp>
        <p:nvSpPr>
          <p:cNvPr id="8" name="Content Placeholder 7"/>
          <p:cNvSpPr>
            <a:spLocks noGrp="1"/>
          </p:cNvSpPr>
          <p:nvPr>
            <p:ph idx="1"/>
          </p:nvPr>
        </p:nvSpPr>
        <p:spPr>
          <a:xfrm>
            <a:off x="225353" y="975363"/>
            <a:ext cx="12350895" cy="6086650"/>
          </a:xfrm>
        </p:spPr>
        <p:txBody>
          <a:bodyPr>
            <a:normAutofit/>
          </a:bodyPr>
          <a:lstStyle/>
          <a:p>
            <a:pPr marL="0" indent="0">
              <a:lnSpc>
                <a:spcPct val="100000"/>
              </a:lnSpc>
              <a:spcBef>
                <a:spcPts val="0"/>
              </a:spcBef>
              <a:buNone/>
            </a:pPr>
            <a:r>
              <a:rPr lang="en-US" sz="2800" u="sng" dirty="0">
                <a:solidFill>
                  <a:srgbClr val="00B050"/>
                </a:solidFill>
                <a:latin typeface="Times New Roman" panose="02020603050405020304" pitchFamily="18" charset="0"/>
                <a:cs typeface="Times New Roman" panose="02020603050405020304" pitchFamily="18" charset="0"/>
              </a:rPr>
              <a:t>General Rule –Very few rules</a:t>
            </a:r>
          </a:p>
          <a:p>
            <a:pPr marL="0" indent="0">
              <a:lnSpc>
                <a:spcPct val="100000"/>
              </a:lnSpc>
              <a:spcBef>
                <a:spcPts val="0"/>
              </a:spcBef>
              <a:buNone/>
            </a:pPr>
            <a:r>
              <a:rPr lang="en-US" sz="2800" dirty="0">
                <a:solidFill>
                  <a:srgbClr val="00B050"/>
                </a:solidFill>
                <a:latin typeface="Times New Roman" panose="02020603050405020304" pitchFamily="18" charset="0"/>
                <a:cs typeface="Times New Roman" panose="02020603050405020304" pitchFamily="18" charset="0"/>
              </a:rPr>
              <a:t>Ind. Code 5-22 – Codified common law</a:t>
            </a:r>
          </a:p>
          <a:p>
            <a:pPr>
              <a:lnSpc>
                <a:spcPct val="100000"/>
              </a:lnSpc>
              <a:spcBef>
                <a:spcPts val="0"/>
              </a:spcBef>
            </a:pPr>
            <a:endParaRPr lang="en-US" sz="2800" dirty="0">
              <a:latin typeface="Times New Roman" panose="02020603050405020304" pitchFamily="18" charset="0"/>
              <a:cs typeface="Times New Roman" panose="02020603050405020304" pitchFamily="18" charset="0"/>
            </a:endParaRPr>
          </a:p>
          <a:p>
            <a:pPr>
              <a:lnSpc>
                <a:spcPct val="100000"/>
              </a:lnSpc>
              <a:spcBef>
                <a:spcPts val="0"/>
              </a:spcBef>
            </a:pPr>
            <a:r>
              <a:rPr lang="en-US" sz="2800" dirty="0">
                <a:latin typeface="Times New Roman" panose="02020603050405020304" pitchFamily="18" charset="0"/>
                <a:cs typeface="Times New Roman" panose="02020603050405020304" pitchFamily="18" charset="0"/>
              </a:rPr>
              <a:t>Definition of “Services” – Ind. Code 5-22-2-30: “… </a:t>
            </a:r>
            <a:r>
              <a:rPr lang="en-US" sz="2800" b="1" dirty="0">
                <a:latin typeface="Times New Roman" panose="02020603050405020304" pitchFamily="18" charset="0"/>
                <a:cs typeface="Times New Roman" panose="02020603050405020304" pitchFamily="18" charset="0"/>
              </a:rPr>
              <a:t>furnishing of labor, time or effort</a:t>
            </a:r>
            <a:r>
              <a:rPr lang="en-US" sz="2800" dirty="0">
                <a:latin typeface="Times New Roman" panose="02020603050405020304" pitchFamily="18" charset="0"/>
                <a:cs typeface="Times New Roman" panose="02020603050405020304" pitchFamily="18" charset="0"/>
              </a:rPr>
              <a:t> by a person, </a:t>
            </a:r>
            <a:r>
              <a:rPr lang="en-US" sz="2800" b="1" dirty="0">
                <a:latin typeface="Times New Roman" panose="02020603050405020304" pitchFamily="18" charset="0"/>
                <a:cs typeface="Times New Roman" panose="02020603050405020304" pitchFamily="18" charset="0"/>
              </a:rPr>
              <a:t>not involving the delivery of specific supplies </a:t>
            </a:r>
            <a:r>
              <a:rPr lang="en-US" sz="2800" dirty="0">
                <a:latin typeface="Times New Roman" panose="02020603050405020304" pitchFamily="18" charset="0"/>
                <a:cs typeface="Times New Roman" panose="02020603050405020304" pitchFamily="18" charset="0"/>
              </a:rPr>
              <a:t>other than printed documents that are merely incidental to the required performance.”</a:t>
            </a:r>
          </a:p>
          <a:p>
            <a:pPr marL="0" indent="0">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a:p>
            <a:pPr>
              <a:lnSpc>
                <a:spcPct val="100000"/>
              </a:lnSpc>
              <a:spcBef>
                <a:spcPts val="0"/>
              </a:spcBef>
            </a:pPr>
            <a:r>
              <a:rPr lang="en-US" sz="2800" dirty="0">
                <a:latin typeface="Times New Roman" panose="02020603050405020304" pitchFamily="18" charset="0"/>
                <a:cs typeface="Times New Roman" panose="02020603050405020304" pitchFamily="18" charset="0"/>
              </a:rPr>
              <a:t>Public owner has broad discretion in retaining service providers – Ind. Code 5-22-6-1: a governmental body may purchase services “</a:t>
            </a:r>
            <a:r>
              <a:rPr lang="en-US" sz="2800" b="1" dirty="0">
                <a:latin typeface="Times New Roman" panose="02020603050405020304" pitchFamily="18" charset="0"/>
                <a:cs typeface="Times New Roman" panose="02020603050405020304" pitchFamily="18" charset="0"/>
              </a:rPr>
              <a:t>using any procedure the governmental body… considers appropriate</a:t>
            </a:r>
            <a:r>
              <a:rPr lang="en-US" sz="2800" dirty="0">
                <a:latin typeface="Times New Roman" panose="02020603050405020304" pitchFamily="18" charset="0"/>
                <a:cs typeface="Times New Roman" panose="02020603050405020304" pitchFamily="18" charset="0"/>
              </a:rPr>
              <a:t>.”</a:t>
            </a:r>
          </a:p>
          <a:p>
            <a:pPr marL="0" indent="0">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a:p>
            <a:pPr>
              <a:lnSpc>
                <a:spcPct val="100000"/>
              </a:lnSpc>
              <a:spcBef>
                <a:spcPts val="0"/>
              </a:spcBef>
            </a:pPr>
            <a:r>
              <a:rPr lang="en-US" sz="2800" dirty="0">
                <a:latin typeface="Times New Roman" panose="02020603050405020304" pitchFamily="18" charset="0"/>
                <a:cs typeface="Times New Roman" panose="02020603050405020304" pitchFamily="18" charset="0"/>
              </a:rPr>
              <a:t>Ability to promulgate own rules – Ind. Code 5-22-6-2: a governmental body “</a:t>
            </a:r>
            <a:r>
              <a:rPr lang="en-US" sz="2800" b="1" dirty="0">
                <a:latin typeface="Times New Roman" panose="02020603050405020304" pitchFamily="18" charset="0"/>
                <a:cs typeface="Times New Roman" panose="02020603050405020304" pitchFamily="18" charset="0"/>
              </a:rPr>
              <a:t>may</a:t>
            </a:r>
            <a:r>
              <a:rPr lang="en-US" sz="2800" dirty="0">
                <a:latin typeface="Times New Roman" panose="02020603050405020304" pitchFamily="18" charset="0"/>
                <a:cs typeface="Times New Roman" panose="02020603050405020304" pitchFamily="18" charset="0"/>
              </a:rPr>
              <a:t>” adopt rules governing the purchases of services.”</a:t>
            </a:r>
          </a:p>
        </p:txBody>
      </p:sp>
    </p:spTree>
    <p:extLst>
      <p:ext uri="{BB962C8B-B14F-4D97-AF65-F5344CB8AC3E}">
        <p14:creationId xmlns:p14="http://schemas.microsoft.com/office/powerpoint/2010/main" val="497938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AWARD OF PUBLIC CONTRACTS</a:t>
            </a:r>
          </a:p>
        </p:txBody>
      </p:sp>
      <p:sp>
        <p:nvSpPr>
          <p:cNvPr id="8" name="Content Placeholder 7"/>
          <p:cNvSpPr>
            <a:spLocks noGrp="1"/>
          </p:cNvSpPr>
          <p:nvPr>
            <p:ph idx="1"/>
          </p:nvPr>
        </p:nvSpPr>
        <p:spPr>
          <a:xfrm>
            <a:off x="225353" y="975363"/>
            <a:ext cx="12350895" cy="6086650"/>
          </a:xfrm>
        </p:spPr>
        <p:txBody>
          <a:bodyPr>
            <a:noAutofit/>
          </a:bodyPr>
          <a:lstStyle/>
          <a:p>
            <a:pPr>
              <a:lnSpc>
                <a:spcPct val="120000"/>
              </a:lnSpc>
              <a:spcBef>
                <a:spcPts val="0"/>
              </a:spcBef>
            </a:pPr>
            <a:endParaRPr lang="en-US" sz="2800" dirty="0">
              <a:latin typeface="Times New Roman" panose="02020603050405020304" pitchFamily="18" charset="0"/>
              <a:cs typeface="Times New Roman" panose="02020603050405020304" pitchFamily="18" charset="0"/>
            </a:endParaRPr>
          </a:p>
          <a:p>
            <a:pPr>
              <a:lnSpc>
                <a:spcPct val="120000"/>
              </a:lnSpc>
              <a:spcBef>
                <a:spcPts val="0"/>
              </a:spcBef>
            </a:pPr>
            <a:r>
              <a:rPr lang="en-US" sz="2800" dirty="0">
                <a:latin typeface="Times New Roman" panose="02020603050405020304" pitchFamily="18" charset="0"/>
                <a:cs typeface="Times New Roman" panose="02020603050405020304" pitchFamily="18" charset="0"/>
              </a:rPr>
              <a:t>Board’s authority and discretion is not, however, unlimited – Court’s will set aside a board’s action if found to be arbitrary, capricious or an abuse of discretion.</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Court set aside Board’s contract award in each of the 3 cases cited above.</a:t>
            </a:r>
          </a:p>
          <a:p>
            <a:pPr>
              <a:lnSpc>
                <a:spcPct val="120000"/>
              </a:lnSpc>
              <a:spcBef>
                <a:spcPts val="0"/>
              </a:spcBef>
            </a:pPr>
            <a:endParaRPr lang="en-US" sz="2800" dirty="0">
              <a:latin typeface="Times New Roman" panose="02020603050405020304" pitchFamily="18" charset="0"/>
              <a:cs typeface="Times New Roman" panose="02020603050405020304" pitchFamily="18" charset="0"/>
            </a:endParaRPr>
          </a:p>
          <a:p>
            <a:pPr>
              <a:lnSpc>
                <a:spcPct val="120000"/>
              </a:lnSpc>
              <a:spcBef>
                <a:spcPts val="0"/>
              </a:spcBef>
            </a:pPr>
            <a:r>
              <a:rPr lang="en-US" sz="2800" dirty="0">
                <a:latin typeface="Times New Roman" panose="02020603050405020304" pitchFamily="18" charset="0"/>
                <a:cs typeface="Times New Roman" panose="02020603050405020304" pitchFamily="18" charset="0"/>
              </a:rPr>
              <a:t>Extent of Judicial Relief.</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Should be limited to vacating the decision and remanding to the public owner for further consideration.</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Court should not award the contract – should not assume the public owner’s discretion and authority.</a:t>
            </a:r>
          </a:p>
        </p:txBody>
      </p:sp>
    </p:spTree>
    <p:extLst>
      <p:ext uri="{BB962C8B-B14F-4D97-AF65-F5344CB8AC3E}">
        <p14:creationId xmlns:p14="http://schemas.microsoft.com/office/powerpoint/2010/main" val="272631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800" dirty="0">
                <a:latin typeface="Times New Roman" panose="02020603050405020304" pitchFamily="18" charset="0"/>
                <a:cs typeface="Times New Roman" panose="02020603050405020304" pitchFamily="18" charset="0"/>
              </a:rPr>
              <a:t>HOW TO DEAL WITH BID ERRORS OR BID PROTESTS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dirty="0">
                <a:solidFill>
                  <a:srgbClr val="00B050"/>
                </a:solidFill>
                <a:latin typeface="Times New Roman" panose="02020603050405020304" pitchFamily="18" charset="0"/>
                <a:cs typeface="Times New Roman" panose="02020603050405020304" pitchFamily="18" charset="0"/>
              </a:rPr>
              <a:t>Definitions</a:t>
            </a:r>
          </a:p>
          <a:p>
            <a:pPr>
              <a:lnSpc>
                <a:spcPct val="120000"/>
              </a:lnSpc>
              <a:spcBef>
                <a:spcPts val="0"/>
              </a:spcBef>
            </a:pPr>
            <a:r>
              <a:rPr lang="en-US" sz="2800" dirty="0">
                <a:latin typeface="Times New Roman" panose="02020603050405020304" pitchFamily="18" charset="0"/>
                <a:cs typeface="Times New Roman" panose="02020603050405020304" pitchFamily="18" charset="0"/>
              </a:rPr>
              <a:t>Bid Errors – The entity who tendered a bid seeks relief due to an error or omission within its bid.</a:t>
            </a:r>
          </a:p>
          <a:p>
            <a:pPr>
              <a:lnSpc>
                <a:spcPct val="120000"/>
              </a:lnSpc>
              <a:spcBef>
                <a:spcPts val="0"/>
              </a:spcBef>
            </a:pPr>
            <a:r>
              <a:rPr lang="en-US" sz="2800" dirty="0">
                <a:latin typeface="Times New Roman" panose="02020603050405020304" pitchFamily="18" charset="0"/>
                <a:cs typeface="Times New Roman" panose="02020603050405020304" pitchFamily="18" charset="0"/>
              </a:rPr>
              <a:t>Bid Protest – A challenge is raised to an Owner’s award of a contract.</a:t>
            </a:r>
          </a:p>
          <a:p>
            <a:pPr>
              <a:lnSpc>
                <a:spcPct val="120000"/>
              </a:lnSpc>
              <a:spcBef>
                <a:spcPts val="0"/>
              </a:spcBef>
            </a:pPr>
            <a:endParaRPr lang="en-US" sz="28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2800" dirty="0">
                <a:solidFill>
                  <a:srgbClr val="00B050"/>
                </a:solidFill>
                <a:latin typeface="Times New Roman" panose="02020603050405020304" pitchFamily="18" charset="0"/>
                <a:cs typeface="Times New Roman" panose="02020603050405020304" pitchFamily="18" charset="0"/>
              </a:rPr>
              <a:t>Bid Omissions or variances from Owner’s perspective</a:t>
            </a:r>
          </a:p>
          <a:p>
            <a:pPr>
              <a:lnSpc>
                <a:spcPct val="120000"/>
              </a:lnSpc>
              <a:spcBef>
                <a:spcPts val="0"/>
              </a:spcBef>
            </a:pPr>
            <a:r>
              <a:rPr lang="en-US" sz="2800" dirty="0">
                <a:latin typeface="Times New Roman" panose="02020603050405020304" pitchFamily="18" charset="0"/>
                <a:cs typeface="Times New Roman" panose="02020603050405020304" pitchFamily="18" charset="0"/>
              </a:rPr>
              <a:t>Bids must substantially conform to the bid specifications.</a:t>
            </a:r>
          </a:p>
          <a:p>
            <a:pPr>
              <a:lnSpc>
                <a:spcPct val="120000"/>
              </a:lnSpc>
              <a:spcBef>
                <a:spcPts val="0"/>
              </a:spcBef>
            </a:pPr>
            <a:r>
              <a:rPr lang="en-US" sz="2800" dirty="0">
                <a:latin typeface="Times New Roman" panose="02020603050405020304" pitchFamily="18" charset="0"/>
                <a:cs typeface="Times New Roman" panose="02020603050405020304" pitchFamily="18" charset="0"/>
              </a:rPr>
              <a:t>Minor variances will not render a bid non-responsive, but a material variance requires rejection.</a:t>
            </a:r>
          </a:p>
          <a:p>
            <a:pPr>
              <a:lnSpc>
                <a:spcPct val="120000"/>
              </a:lnSpc>
              <a:spcBef>
                <a:spcPts val="0"/>
              </a:spcBef>
            </a:pPr>
            <a:r>
              <a:rPr lang="en-US" sz="2800" dirty="0">
                <a:latin typeface="Times New Roman" panose="02020603050405020304" pitchFamily="18" charset="0"/>
                <a:cs typeface="Times New Roman" panose="02020603050405020304" pitchFamily="18" charset="0"/>
              </a:rPr>
              <a:t>A variance is material if it affords one bidder a substantial advantage not available to other bidders.</a:t>
            </a:r>
          </a:p>
        </p:txBody>
      </p:sp>
    </p:spTree>
    <p:extLst>
      <p:ext uri="{BB962C8B-B14F-4D97-AF65-F5344CB8AC3E}">
        <p14:creationId xmlns:p14="http://schemas.microsoft.com/office/powerpoint/2010/main" val="1640636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800" dirty="0">
                <a:latin typeface="Times New Roman" panose="02020603050405020304" pitchFamily="18" charset="0"/>
                <a:cs typeface="Times New Roman" panose="02020603050405020304" pitchFamily="18" charset="0"/>
              </a:rPr>
              <a:t>HOW TO DEAL WITH BID ERRORS OR BID PROTESTS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dirty="0">
                <a:solidFill>
                  <a:srgbClr val="00B050"/>
                </a:solidFill>
                <a:latin typeface="Times New Roman" panose="02020603050405020304" pitchFamily="18" charset="0"/>
                <a:cs typeface="Times New Roman" panose="02020603050405020304" pitchFamily="18" charset="0"/>
              </a:rPr>
              <a:t>Bid Errors</a:t>
            </a:r>
          </a:p>
          <a:p>
            <a:pPr>
              <a:lnSpc>
                <a:spcPct val="120000"/>
              </a:lnSpc>
              <a:spcBef>
                <a:spcPts val="0"/>
              </a:spcBef>
            </a:pPr>
            <a:r>
              <a:rPr lang="en-US" sz="2400" dirty="0">
                <a:latin typeface="Times New Roman" panose="02020603050405020304" pitchFamily="18" charset="0"/>
                <a:cs typeface="Times New Roman" panose="02020603050405020304" pitchFamily="18" charset="0"/>
              </a:rPr>
              <a:t>Types of Relief which the bidder may request.</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Rescission – Request to withdraw the bid from consideration for the project.</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More likely to be granted.</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Reformation – Request to revise the bid and leave it in consideration for the project.</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Courts less inclined to allow.</a:t>
            </a:r>
          </a:p>
          <a:p>
            <a:pPr lvl="1">
              <a:lnSpc>
                <a:spcPct val="120000"/>
              </a:lnSpc>
              <a:spcBef>
                <a:spcPts val="0"/>
              </a:spcBef>
            </a:pPr>
            <a:r>
              <a:rPr lang="en-US" sz="2400" dirty="0">
                <a:latin typeface="Times New Roman" panose="02020603050405020304" pitchFamily="18" charset="0"/>
                <a:cs typeface="Times New Roman" panose="02020603050405020304" pitchFamily="18" charset="0"/>
              </a:rPr>
              <a:t>Factors to Consider.</a:t>
            </a:r>
          </a:p>
          <a:p>
            <a:pPr lvl="2">
              <a:lnSpc>
                <a:spcPct val="120000"/>
              </a:lnSpc>
              <a:spcBef>
                <a:spcPts val="0"/>
              </a:spcBef>
            </a:pPr>
            <a:r>
              <a:rPr lang="en-US" sz="2400" dirty="0">
                <a:latin typeface="Times New Roman" panose="02020603050405020304" pitchFamily="18" charset="0"/>
                <a:cs typeface="Times New Roman" panose="02020603050405020304" pitchFamily="18" charset="0"/>
              </a:rPr>
              <a:t>Time of Discovery – the sooner the discovery and notice, the more likely relief will be granted.</a:t>
            </a:r>
          </a:p>
          <a:p>
            <a:pPr lvl="3">
              <a:lnSpc>
                <a:spcPct val="120000"/>
              </a:lnSpc>
              <a:spcBef>
                <a:spcPts val="0"/>
              </a:spcBef>
            </a:pPr>
            <a:r>
              <a:rPr lang="en-US" sz="2400" dirty="0">
                <a:latin typeface="Times New Roman" panose="02020603050405020304" pitchFamily="18" charset="0"/>
                <a:cs typeface="Times New Roman" panose="02020603050405020304" pitchFamily="18" charset="0"/>
              </a:rPr>
              <a:t>Before Bids are Opened – Bidders have right to withdraw.</a:t>
            </a:r>
          </a:p>
          <a:p>
            <a:pPr lvl="3">
              <a:lnSpc>
                <a:spcPct val="120000"/>
              </a:lnSpc>
              <a:spcBef>
                <a:spcPts val="0"/>
              </a:spcBef>
            </a:pPr>
            <a:r>
              <a:rPr lang="en-US" sz="2400" dirty="0">
                <a:latin typeface="Times New Roman" panose="02020603050405020304" pitchFamily="18" charset="0"/>
                <a:cs typeface="Times New Roman" panose="02020603050405020304" pitchFamily="18" charset="0"/>
              </a:rPr>
              <a:t>After bid opening, yet before award – the sooner the notice the greater chance a Court will grant relief.</a:t>
            </a:r>
          </a:p>
          <a:p>
            <a:pPr lvl="3">
              <a:lnSpc>
                <a:spcPct val="120000"/>
              </a:lnSpc>
              <a:spcBef>
                <a:spcPts val="0"/>
              </a:spcBef>
            </a:pPr>
            <a:r>
              <a:rPr lang="en-US" sz="2400" dirty="0">
                <a:latin typeface="Times New Roman" panose="02020603050405020304" pitchFamily="18" charset="0"/>
                <a:cs typeface="Times New Roman" panose="02020603050405020304" pitchFamily="18" charset="0"/>
              </a:rPr>
              <a:t>After award of contract – Unlikely contractor will be granted relief.</a:t>
            </a:r>
          </a:p>
        </p:txBody>
      </p:sp>
    </p:spTree>
    <p:extLst>
      <p:ext uri="{BB962C8B-B14F-4D97-AF65-F5344CB8AC3E}">
        <p14:creationId xmlns:p14="http://schemas.microsoft.com/office/powerpoint/2010/main" val="3545929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800" dirty="0">
                <a:latin typeface="Times New Roman" panose="02020603050405020304" pitchFamily="18" charset="0"/>
                <a:cs typeface="Times New Roman" panose="02020603050405020304" pitchFamily="18" charset="0"/>
              </a:rPr>
              <a:t>HOW TO DEAL WITH BID ERRORS OR BID PROTESTS</a:t>
            </a:r>
          </a:p>
        </p:txBody>
      </p:sp>
      <p:sp>
        <p:nvSpPr>
          <p:cNvPr id="8" name="Content Placeholder 7"/>
          <p:cNvSpPr>
            <a:spLocks noGrp="1"/>
          </p:cNvSpPr>
          <p:nvPr>
            <p:ph idx="1"/>
          </p:nvPr>
        </p:nvSpPr>
        <p:spPr>
          <a:xfrm>
            <a:off x="225353" y="975363"/>
            <a:ext cx="12350895" cy="6086650"/>
          </a:xfrm>
        </p:spPr>
        <p:txBody>
          <a:bodyPr>
            <a:noAutofit/>
          </a:bodyPr>
          <a:lstStyle/>
          <a:p>
            <a:pPr>
              <a:lnSpc>
                <a:spcPct val="120000"/>
              </a:lnSpc>
              <a:spcBef>
                <a:spcPts val="0"/>
              </a:spcBef>
            </a:pPr>
            <a:r>
              <a:rPr lang="en-US" sz="2800" dirty="0">
                <a:latin typeface="Times New Roman" panose="02020603050405020304" pitchFamily="18" charset="0"/>
                <a:cs typeface="Times New Roman" panose="02020603050405020304" pitchFamily="18" charset="0"/>
              </a:rPr>
              <a:t>Cause of Error</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Mistake of Fact – Clerical/arithmetic errors – relief will be granted if;</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Mistake is material,</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Would be inequitable to enforce,</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Reasonable care was taken, or</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Ower will not be substantially prejudiced.</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Mistake of Law – Contractor has misinterpreted the bidding requirements.</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Relief may be granted if bid documents are ambiguous.</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Mistake of Judgment – Error is result of bidder’s subjective analysis (bidder’s estimate of materials or supplies is incorrect).</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Relief generally not allowed.</a:t>
            </a:r>
          </a:p>
        </p:txBody>
      </p:sp>
    </p:spTree>
    <p:extLst>
      <p:ext uri="{BB962C8B-B14F-4D97-AF65-F5344CB8AC3E}">
        <p14:creationId xmlns:p14="http://schemas.microsoft.com/office/powerpoint/2010/main" val="1967828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800" dirty="0">
                <a:latin typeface="Times New Roman" panose="02020603050405020304" pitchFamily="18" charset="0"/>
                <a:cs typeface="Times New Roman" panose="02020603050405020304" pitchFamily="18" charset="0"/>
              </a:rPr>
              <a:t>HOW TO DEAL WITH BID ERRORS OR BID PROTESTS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500" dirty="0">
                <a:solidFill>
                  <a:srgbClr val="00B050"/>
                </a:solidFill>
                <a:latin typeface="Times New Roman" panose="02020603050405020304" pitchFamily="18" charset="0"/>
                <a:cs typeface="Times New Roman" panose="02020603050405020304" pitchFamily="18" charset="0"/>
              </a:rPr>
              <a:t>Bid Protests</a:t>
            </a:r>
          </a:p>
          <a:p>
            <a:pPr marL="0" indent="0">
              <a:lnSpc>
                <a:spcPct val="120000"/>
              </a:lnSpc>
              <a:spcBef>
                <a:spcPts val="0"/>
              </a:spcBef>
              <a:buNone/>
            </a:pPr>
            <a:endParaRPr lang="en-US" sz="900" dirty="0">
              <a:latin typeface="Times New Roman" panose="02020603050405020304" pitchFamily="18" charset="0"/>
              <a:cs typeface="Times New Roman" panose="02020603050405020304" pitchFamily="18" charset="0"/>
            </a:endParaRPr>
          </a:p>
          <a:p>
            <a:pPr>
              <a:lnSpc>
                <a:spcPct val="120000"/>
              </a:lnSpc>
              <a:spcBef>
                <a:spcPts val="0"/>
              </a:spcBef>
            </a:pPr>
            <a:r>
              <a:rPr lang="en-US" sz="2500" dirty="0">
                <a:latin typeface="Times New Roman" panose="02020603050405020304" pitchFamily="18" charset="0"/>
                <a:cs typeface="Times New Roman" panose="02020603050405020304" pitchFamily="18" charset="0"/>
              </a:rPr>
              <a:t>Bid procedures are for the benefit of taxpayers, not bidders.</a:t>
            </a:r>
          </a:p>
          <a:p>
            <a:pPr>
              <a:lnSpc>
                <a:spcPct val="120000"/>
              </a:lnSpc>
              <a:spcBef>
                <a:spcPts val="0"/>
              </a:spcBef>
            </a:pPr>
            <a:endParaRPr lang="en-US" sz="2500" dirty="0">
              <a:latin typeface="Times New Roman" panose="02020603050405020304" pitchFamily="18" charset="0"/>
              <a:cs typeface="Times New Roman" panose="02020603050405020304" pitchFamily="18" charset="0"/>
            </a:endParaRPr>
          </a:p>
          <a:p>
            <a:pPr marL="480060" lvl="1" indent="0">
              <a:lnSpc>
                <a:spcPct val="120000"/>
              </a:lnSpc>
              <a:spcBef>
                <a:spcPts val="0"/>
              </a:spcBef>
              <a:buNone/>
            </a:pPr>
            <a:r>
              <a:rPr lang="en-US" sz="2500" dirty="0">
                <a:latin typeface="Times New Roman" panose="02020603050405020304" pitchFamily="18" charset="0"/>
                <a:cs typeface="Times New Roman" panose="02020603050405020304" pitchFamily="18" charset="0"/>
              </a:rPr>
              <a:t>. . . the public bidding procedure is designed to protect the public treasury, and not to benefit a disappointed bidder. . . . Our courts have consistently held that even though a taxpayer may sure to enjoin a public body from wasting public monies by accepting a higher bid, the competitive bidding statute does not provide a course of action for a disappointed bidder seeking monetary damages.</a:t>
            </a:r>
          </a:p>
          <a:p>
            <a:pPr marL="0" indent="0">
              <a:lnSpc>
                <a:spcPct val="120000"/>
              </a:lnSpc>
              <a:spcBef>
                <a:spcPts val="0"/>
              </a:spcBef>
              <a:buNone/>
            </a:pPr>
            <a:endParaRPr lang="en-US" sz="25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2500" u="sng" dirty="0">
                <a:latin typeface="Times New Roman" panose="02020603050405020304" pitchFamily="18" charset="0"/>
                <a:cs typeface="Times New Roman" panose="02020603050405020304" pitchFamily="18" charset="0"/>
              </a:rPr>
              <a:t>Irwin R. Evens &amp; Sons Inc. v. Board of Indianapolis Airport Authority</a:t>
            </a:r>
            <a:r>
              <a:rPr lang="en-US" sz="2500" dirty="0">
                <a:latin typeface="Times New Roman" panose="02020603050405020304" pitchFamily="18" charset="0"/>
                <a:cs typeface="Times New Roman" panose="02020603050405020304" pitchFamily="18" charset="0"/>
              </a:rPr>
              <a:t>, 584 N.E.2d 576, 582 (Ind. App. 1992).</a:t>
            </a:r>
          </a:p>
        </p:txBody>
      </p:sp>
    </p:spTree>
    <p:extLst>
      <p:ext uri="{BB962C8B-B14F-4D97-AF65-F5344CB8AC3E}">
        <p14:creationId xmlns:p14="http://schemas.microsoft.com/office/powerpoint/2010/main" val="2345212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800" dirty="0">
                <a:latin typeface="Times New Roman" panose="02020603050405020304" pitchFamily="18" charset="0"/>
                <a:cs typeface="Times New Roman" panose="02020603050405020304" pitchFamily="18" charset="0"/>
              </a:rPr>
              <a:t>HOW TO DEAL WITH BID ERRORS OR BID PROTESTS</a:t>
            </a:r>
          </a:p>
        </p:txBody>
      </p:sp>
      <p:sp>
        <p:nvSpPr>
          <p:cNvPr id="8" name="Content Placeholder 7"/>
          <p:cNvSpPr>
            <a:spLocks noGrp="1"/>
          </p:cNvSpPr>
          <p:nvPr>
            <p:ph idx="1"/>
          </p:nvPr>
        </p:nvSpPr>
        <p:spPr>
          <a:xfrm>
            <a:off x="225353" y="975363"/>
            <a:ext cx="12350895" cy="6086650"/>
          </a:xfrm>
        </p:spPr>
        <p:txBody>
          <a:bodyPr>
            <a:noAutofit/>
          </a:bodyPr>
          <a:lstStyle/>
          <a:p>
            <a:pPr>
              <a:lnSpc>
                <a:spcPct val="120000"/>
              </a:lnSpc>
              <a:spcBef>
                <a:spcPts val="0"/>
              </a:spcBef>
            </a:pPr>
            <a:endParaRPr lang="en-US" sz="2800" u="sng" dirty="0">
              <a:latin typeface="Times New Roman" panose="02020603050405020304" pitchFamily="18" charset="0"/>
              <a:cs typeface="Times New Roman" panose="02020603050405020304" pitchFamily="18" charset="0"/>
            </a:endParaRPr>
          </a:p>
          <a:p>
            <a:pPr>
              <a:lnSpc>
                <a:spcPct val="120000"/>
              </a:lnSpc>
              <a:spcBef>
                <a:spcPts val="0"/>
              </a:spcBef>
            </a:pPr>
            <a:r>
              <a:rPr lang="en-US" sz="2800" u="sng" dirty="0">
                <a:latin typeface="Times New Roman" panose="02020603050405020304" pitchFamily="18" charset="0"/>
                <a:cs typeface="Times New Roman" panose="02020603050405020304" pitchFamily="18" charset="0"/>
              </a:rPr>
              <a:t>Shook Heavy and Environmental Construction Group v. City of Kokomo</a:t>
            </a:r>
            <a:r>
              <a:rPr lang="en-US" sz="2800" dirty="0">
                <a:latin typeface="Times New Roman" panose="02020603050405020304" pitchFamily="18" charset="0"/>
                <a:cs typeface="Times New Roman" panose="02020603050405020304" pitchFamily="18" charset="0"/>
              </a:rPr>
              <a:t>, 632 N.E.2d 355 (Ind. 1994) and </a:t>
            </a:r>
            <a:r>
              <a:rPr lang="en-US" sz="2800" u="sng" dirty="0">
                <a:latin typeface="Times New Roman" panose="02020603050405020304" pitchFamily="18" charset="0"/>
                <a:cs typeface="Times New Roman" panose="02020603050405020304" pitchFamily="18" charset="0"/>
              </a:rPr>
              <a:t>All-Star Construction and Excavating, Inc. v. Board of Public Works</a:t>
            </a:r>
            <a:r>
              <a:rPr lang="en-US" sz="2800" dirty="0">
                <a:latin typeface="Times New Roman" panose="02020603050405020304" pitchFamily="18" charset="0"/>
                <a:cs typeface="Times New Roman" panose="02020603050405020304" pitchFamily="18" charset="0"/>
              </a:rPr>
              <a:t>, 640 N.E.2d 369 (Ind. 1994).</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Disappointed bidder does not have a common law right to challenge an award of a public contract.</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Only viable theories to challenge an award of a public contract.</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Action brought under the Public Lawsuit Statute – Ind. Code 34-13-5 – must be a citizen or taxpayer of the governmental unit making the award.</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Allegations of fraud or collusions as part of the bid process.</a:t>
            </a:r>
          </a:p>
        </p:txBody>
      </p:sp>
    </p:spTree>
    <p:extLst>
      <p:ext uri="{BB962C8B-B14F-4D97-AF65-F5344CB8AC3E}">
        <p14:creationId xmlns:p14="http://schemas.microsoft.com/office/powerpoint/2010/main" val="2186439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800" dirty="0">
                <a:latin typeface="Times New Roman" panose="02020603050405020304" pitchFamily="18" charset="0"/>
                <a:cs typeface="Times New Roman" panose="02020603050405020304" pitchFamily="18" charset="0"/>
              </a:rPr>
              <a:t>HOW TO DEAL WITH BID ERRORS OR BID PROTESTS</a:t>
            </a:r>
          </a:p>
        </p:txBody>
      </p:sp>
      <p:sp>
        <p:nvSpPr>
          <p:cNvPr id="8" name="Content Placeholder 7"/>
          <p:cNvSpPr>
            <a:spLocks noGrp="1"/>
          </p:cNvSpPr>
          <p:nvPr>
            <p:ph idx="1"/>
          </p:nvPr>
        </p:nvSpPr>
        <p:spPr>
          <a:xfrm>
            <a:off x="225353" y="975363"/>
            <a:ext cx="12350895" cy="6086650"/>
          </a:xfrm>
        </p:spPr>
        <p:txBody>
          <a:bodyPr>
            <a:noAutofit/>
          </a:bodyPr>
          <a:lstStyle/>
          <a:p>
            <a:pPr>
              <a:lnSpc>
                <a:spcPct val="120000"/>
              </a:lnSpc>
              <a:spcBef>
                <a:spcPts val="0"/>
              </a:spcBef>
            </a:pPr>
            <a:r>
              <a:rPr lang="en-US" sz="2800" dirty="0">
                <a:latin typeface="Times New Roman" panose="02020603050405020304" pitchFamily="18" charset="0"/>
                <a:cs typeface="Times New Roman" panose="02020603050405020304" pitchFamily="18" charset="0"/>
              </a:rPr>
              <a:t>Indiana Anti-Trust Statute (I.C. 24-1-2-1).</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Purpose is to prevent fraud and collusion.</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Also, to protect trade against unlawful restraint.</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“A person who engages in any scheme contract or combination to restrain or restrict bidding for the letting of any contract for private or public work, or restricts free competition for the letting of any contract for private or public work, commits a Class A Misdemeanor.”</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Private right of action, including recovery of treble damages and attorneys’ fees.</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Must prove (1) statutory violation, (2) injury to business or property due to violation, (3) actual damages.</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Typically, difficult to prove.</a:t>
            </a:r>
          </a:p>
        </p:txBody>
      </p:sp>
    </p:spTree>
    <p:extLst>
      <p:ext uri="{BB962C8B-B14F-4D97-AF65-F5344CB8AC3E}">
        <p14:creationId xmlns:p14="http://schemas.microsoft.com/office/powerpoint/2010/main" val="11539908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800" dirty="0">
                <a:latin typeface="Times New Roman" panose="02020603050405020304" pitchFamily="18" charset="0"/>
                <a:cs typeface="Times New Roman" panose="02020603050405020304" pitchFamily="18" charset="0"/>
              </a:rPr>
              <a:t>HOW TO DEAL WITH BID ERRORS OR BID PROTESTS</a:t>
            </a:r>
          </a:p>
        </p:txBody>
      </p:sp>
      <p:sp>
        <p:nvSpPr>
          <p:cNvPr id="8" name="Content Placeholder 7"/>
          <p:cNvSpPr>
            <a:spLocks noGrp="1"/>
          </p:cNvSpPr>
          <p:nvPr>
            <p:ph idx="1"/>
          </p:nvPr>
        </p:nvSpPr>
        <p:spPr>
          <a:xfrm>
            <a:off x="225353" y="975363"/>
            <a:ext cx="12350895" cy="6086650"/>
          </a:xfrm>
        </p:spPr>
        <p:txBody>
          <a:bodyPr>
            <a:noAutofit/>
          </a:bodyPr>
          <a:lstStyle/>
          <a:p>
            <a:pPr>
              <a:lnSpc>
                <a:spcPct val="120000"/>
              </a:lnSpc>
              <a:spcBef>
                <a:spcPts val="0"/>
              </a:spcBef>
            </a:pPr>
            <a:r>
              <a:rPr lang="en-US" sz="2800" u="sng" dirty="0">
                <a:latin typeface="Times New Roman" panose="02020603050405020304" pitchFamily="18" charset="0"/>
                <a:cs typeface="Times New Roman" panose="02020603050405020304" pitchFamily="18" charset="0"/>
              </a:rPr>
              <a:t>Skyline Roofing v. Ziolkowski Construction, Inc</a:t>
            </a:r>
            <a:r>
              <a:rPr lang="en-US" sz="2800" dirty="0">
                <a:latin typeface="Times New Roman" panose="02020603050405020304" pitchFamily="18" charset="0"/>
                <a:cs typeface="Times New Roman" panose="02020603050405020304" pitchFamily="18" charset="0"/>
              </a:rPr>
              <a:t>.</a:t>
            </a:r>
          </a:p>
          <a:p>
            <a:pPr>
              <a:lnSpc>
                <a:spcPct val="120000"/>
              </a:lnSpc>
              <a:spcBef>
                <a:spcPts val="0"/>
              </a:spcBef>
            </a:pPr>
            <a:r>
              <a:rPr lang="en-US" sz="2800" u="sng" dirty="0">
                <a:latin typeface="Times New Roman" panose="02020603050405020304" pitchFamily="18" charset="0"/>
                <a:cs typeface="Times New Roman" panose="02020603050405020304" pitchFamily="18" charset="0"/>
              </a:rPr>
              <a:t>Issue</a:t>
            </a:r>
            <a:r>
              <a:rPr lang="en-US" sz="2800" dirty="0">
                <a:latin typeface="Times New Roman" panose="02020603050405020304" pitchFamily="18" charset="0"/>
                <a:cs typeface="Times New Roman" panose="02020603050405020304" pitchFamily="18" charset="0"/>
              </a:rPr>
              <a:t>: Did Contractor Violate Anti-Trust Act by Restraining Open Bidding?</a:t>
            </a:r>
          </a:p>
          <a:p>
            <a:pPr lvl="1">
              <a:lnSpc>
                <a:spcPct val="120000"/>
              </a:lnSpc>
              <a:spcBef>
                <a:spcPts val="0"/>
              </a:spcBef>
            </a:pPr>
            <a:r>
              <a:rPr lang="en-US" sz="2380" dirty="0">
                <a:latin typeface="Times New Roman" panose="02020603050405020304" pitchFamily="18" charset="0"/>
                <a:cs typeface="Times New Roman" panose="02020603050405020304" pitchFamily="18" charset="0"/>
              </a:rPr>
              <a:t>Local unions helped pass referendum to build new school.</a:t>
            </a:r>
          </a:p>
          <a:p>
            <a:pPr lvl="1">
              <a:lnSpc>
                <a:spcPct val="120000"/>
              </a:lnSpc>
              <a:spcBef>
                <a:spcPts val="0"/>
              </a:spcBef>
            </a:pPr>
            <a:r>
              <a:rPr lang="en-US" sz="2380" dirty="0">
                <a:latin typeface="Times New Roman" panose="02020603050405020304" pitchFamily="18" charset="0"/>
                <a:cs typeface="Times New Roman" panose="02020603050405020304" pitchFamily="18" charset="0"/>
              </a:rPr>
              <a:t>Bidders on project had to list subcontractors.</a:t>
            </a:r>
          </a:p>
          <a:p>
            <a:pPr lvl="1">
              <a:lnSpc>
                <a:spcPct val="120000"/>
              </a:lnSpc>
              <a:spcBef>
                <a:spcPts val="0"/>
              </a:spcBef>
            </a:pPr>
            <a:r>
              <a:rPr lang="en-US" sz="2380" dirty="0">
                <a:latin typeface="Times New Roman" panose="02020603050405020304" pitchFamily="18" charset="0"/>
                <a:cs typeface="Times New Roman" panose="02020603050405020304" pitchFamily="18" charset="0"/>
              </a:rPr>
              <a:t>Successful bidder listed one non-union subcontractor.</a:t>
            </a:r>
          </a:p>
          <a:p>
            <a:pPr lvl="1">
              <a:lnSpc>
                <a:spcPct val="120000"/>
              </a:lnSpc>
              <a:spcBef>
                <a:spcPts val="0"/>
              </a:spcBef>
            </a:pPr>
            <a:r>
              <a:rPr lang="en-US" sz="2380" dirty="0">
                <a:latin typeface="Times New Roman" panose="02020603050405020304" pitchFamily="18" charset="0"/>
                <a:cs typeface="Times New Roman" panose="02020603050405020304" pitchFamily="18" charset="0"/>
              </a:rPr>
              <a:t>School Corp. received complaints from local union.</a:t>
            </a:r>
          </a:p>
          <a:p>
            <a:pPr lvl="1">
              <a:lnSpc>
                <a:spcPct val="120000"/>
              </a:lnSpc>
              <a:spcBef>
                <a:spcPts val="0"/>
              </a:spcBef>
            </a:pPr>
            <a:r>
              <a:rPr lang="en-US" sz="2380" dirty="0">
                <a:latin typeface="Times New Roman" panose="02020603050405020304" pitchFamily="18" charset="0"/>
                <a:cs typeface="Times New Roman" panose="02020603050405020304" pitchFamily="18" charset="0"/>
              </a:rPr>
              <a:t>Then, Contractor changed specifications and did not invite non-union subcontractor to submit new price.</a:t>
            </a:r>
          </a:p>
          <a:p>
            <a:pPr lvl="1">
              <a:lnSpc>
                <a:spcPct val="120000"/>
              </a:lnSpc>
              <a:spcBef>
                <a:spcPts val="0"/>
              </a:spcBef>
            </a:pPr>
            <a:r>
              <a:rPr lang="en-US" sz="2380" dirty="0">
                <a:latin typeface="Times New Roman" panose="02020603050405020304" pitchFamily="18" charset="0"/>
                <a:cs typeface="Times New Roman" panose="02020603050405020304" pitchFamily="18" charset="0"/>
              </a:rPr>
              <a:t>Non-union subcontractor filed suit under Anti-Trust Statute.</a:t>
            </a:r>
          </a:p>
          <a:p>
            <a:pPr lvl="1">
              <a:lnSpc>
                <a:spcPct val="120000"/>
              </a:lnSpc>
              <a:spcBef>
                <a:spcPts val="0"/>
              </a:spcBef>
            </a:pPr>
            <a:r>
              <a:rPr lang="en-US" sz="2380" dirty="0">
                <a:latin typeface="Times New Roman" panose="02020603050405020304" pitchFamily="18" charset="0"/>
                <a:cs typeface="Times New Roman" panose="02020603050405020304" pitchFamily="18" charset="0"/>
              </a:rPr>
              <a:t>Indiana Court of Appeals: genuine issue of fact as to whether Anti-Trust Statute was violated.</a:t>
            </a:r>
          </a:p>
          <a:p>
            <a:pPr lvl="1">
              <a:lnSpc>
                <a:spcPct val="120000"/>
              </a:lnSpc>
              <a:spcBef>
                <a:spcPts val="0"/>
              </a:spcBef>
            </a:pPr>
            <a:r>
              <a:rPr lang="en-US" sz="2380" dirty="0">
                <a:latin typeface="Times New Roman" panose="02020603050405020304" pitchFamily="18" charset="0"/>
                <a:cs typeface="Times New Roman" panose="02020603050405020304" pitchFamily="18" charset="0"/>
              </a:rPr>
              <a:t>Evidence of a scheme to replace and exclude non-union subcontractor.</a:t>
            </a:r>
          </a:p>
          <a:p>
            <a:pPr lvl="1">
              <a:lnSpc>
                <a:spcPct val="120000"/>
              </a:lnSpc>
              <a:spcBef>
                <a:spcPts val="0"/>
              </a:spcBef>
            </a:pPr>
            <a:r>
              <a:rPr lang="en-US" sz="2380" dirty="0">
                <a:latin typeface="Times New Roman" panose="02020603050405020304" pitchFamily="18" charset="0"/>
                <a:cs typeface="Times New Roman" panose="02020603050405020304" pitchFamily="18" charset="0"/>
              </a:rPr>
              <a:t>Timing was “suspicious”.</a:t>
            </a:r>
          </a:p>
          <a:p>
            <a:pPr lvl="1">
              <a:lnSpc>
                <a:spcPct val="120000"/>
              </a:lnSpc>
              <a:spcBef>
                <a:spcPts val="0"/>
              </a:spcBef>
            </a:pPr>
            <a:r>
              <a:rPr lang="en-US" sz="2380" dirty="0">
                <a:latin typeface="Times New Roman" panose="02020603050405020304" pitchFamily="18" charset="0"/>
                <a:cs typeface="Times New Roman" panose="02020603050405020304" pitchFamily="18" charset="0"/>
              </a:rPr>
              <a:t>Sent back to Trial Court for trial.</a:t>
            </a:r>
          </a:p>
        </p:txBody>
      </p:sp>
    </p:spTree>
    <p:extLst>
      <p:ext uri="{BB962C8B-B14F-4D97-AF65-F5344CB8AC3E}">
        <p14:creationId xmlns:p14="http://schemas.microsoft.com/office/powerpoint/2010/main" val="116725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800" dirty="0">
                <a:latin typeface="Times New Roman" panose="02020603050405020304" pitchFamily="18" charset="0"/>
                <a:cs typeface="Times New Roman" panose="02020603050405020304" pitchFamily="18" charset="0"/>
              </a:rPr>
              <a:t>HOW TO DEAL WITH BID ERRORS OR BID PROTESTS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dirty="0">
                <a:solidFill>
                  <a:srgbClr val="00B050"/>
                </a:solidFill>
                <a:latin typeface="Times New Roman" panose="02020603050405020304" pitchFamily="18" charset="0"/>
                <a:cs typeface="Times New Roman" panose="02020603050405020304" pitchFamily="18" charset="0"/>
              </a:rPr>
              <a:t>Summary</a:t>
            </a:r>
          </a:p>
          <a:p>
            <a:pPr marL="0" indent="0">
              <a:lnSpc>
                <a:spcPct val="120000"/>
              </a:lnSpc>
              <a:spcBef>
                <a:spcPts val="0"/>
              </a:spcBef>
              <a:buNone/>
            </a:pPr>
            <a:endParaRPr lang="en-US" sz="2800" dirty="0">
              <a:latin typeface="Times New Roman" panose="02020603050405020304" pitchFamily="18" charset="0"/>
              <a:cs typeface="Times New Roman" panose="02020603050405020304" pitchFamily="18" charset="0"/>
            </a:endParaRPr>
          </a:p>
          <a:p>
            <a:pPr>
              <a:lnSpc>
                <a:spcPct val="120000"/>
              </a:lnSpc>
              <a:spcBef>
                <a:spcPts val="0"/>
              </a:spcBef>
            </a:pPr>
            <a:r>
              <a:rPr lang="en-US" sz="2800" dirty="0">
                <a:latin typeface="Times New Roman" panose="02020603050405020304" pitchFamily="18" charset="0"/>
                <a:cs typeface="Times New Roman" panose="02020603050405020304" pitchFamily="18" charset="0"/>
              </a:rPr>
              <a:t>Taxpayers always have standing to file Public Lawsuit under Ind. Code 34-13-5 but must comply with the specific procedures of that Act.</a:t>
            </a:r>
          </a:p>
          <a:p>
            <a:pPr>
              <a:lnSpc>
                <a:spcPct val="120000"/>
              </a:lnSpc>
              <a:spcBef>
                <a:spcPts val="0"/>
              </a:spcBef>
            </a:pPr>
            <a:endParaRPr lang="en-US" sz="2800" dirty="0">
              <a:latin typeface="Times New Roman" panose="02020603050405020304" pitchFamily="18" charset="0"/>
              <a:cs typeface="Times New Roman" panose="02020603050405020304" pitchFamily="18" charset="0"/>
            </a:endParaRPr>
          </a:p>
          <a:p>
            <a:pPr>
              <a:lnSpc>
                <a:spcPct val="120000"/>
              </a:lnSpc>
              <a:spcBef>
                <a:spcPts val="0"/>
              </a:spcBef>
            </a:pPr>
            <a:r>
              <a:rPr lang="en-US" sz="2800" dirty="0">
                <a:latin typeface="Times New Roman" panose="02020603050405020304" pitchFamily="18" charset="0"/>
                <a:cs typeface="Times New Roman" panose="02020603050405020304" pitchFamily="18" charset="0"/>
              </a:rPr>
              <a:t>If a disappointed bidder files a bid protest and is not a taxpayer, Public Owner should promptly determine if the bid protest can be dismissed for lack of standing.</a:t>
            </a:r>
          </a:p>
          <a:p>
            <a:pPr>
              <a:lnSpc>
                <a:spcPct val="120000"/>
              </a:lnSpc>
              <a:spcBef>
                <a:spcPts val="0"/>
              </a:spcBef>
            </a:pPr>
            <a:endParaRPr lang="en-US" sz="2800" dirty="0">
              <a:latin typeface="Times New Roman" panose="02020603050405020304" pitchFamily="18" charset="0"/>
              <a:cs typeface="Times New Roman" panose="02020603050405020304" pitchFamily="18" charset="0"/>
            </a:endParaRPr>
          </a:p>
          <a:p>
            <a:pPr>
              <a:lnSpc>
                <a:spcPct val="120000"/>
              </a:lnSpc>
              <a:spcBef>
                <a:spcPts val="0"/>
              </a:spcBef>
            </a:pPr>
            <a:r>
              <a:rPr lang="en-US" sz="2800" dirty="0">
                <a:latin typeface="Times New Roman" panose="02020603050405020304" pitchFamily="18" charset="0"/>
                <a:cs typeface="Times New Roman" panose="02020603050405020304" pitchFamily="18" charset="0"/>
              </a:rPr>
              <a:t>Anti-Trust Statute may also be used, but proof is difficult.</a:t>
            </a:r>
          </a:p>
        </p:txBody>
      </p:sp>
    </p:spTree>
    <p:extLst>
      <p:ext uri="{BB962C8B-B14F-4D97-AF65-F5344CB8AC3E}">
        <p14:creationId xmlns:p14="http://schemas.microsoft.com/office/powerpoint/2010/main" val="16708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RETENTION OF SERVICES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00000"/>
              </a:lnSpc>
              <a:spcBef>
                <a:spcPts val="0"/>
              </a:spcBef>
              <a:buNone/>
            </a:pPr>
            <a:r>
              <a:rPr lang="en-US" sz="2400" u="sng" dirty="0">
                <a:solidFill>
                  <a:srgbClr val="00B050"/>
                </a:solidFill>
                <a:latin typeface="Times New Roman" panose="02020603050405020304" pitchFamily="18" charset="0"/>
                <a:cs typeface="Times New Roman" panose="02020603050405020304" pitchFamily="18" charset="0"/>
              </a:rPr>
              <a:t>Architects and Engineers</a:t>
            </a:r>
          </a:p>
          <a:p>
            <a:pPr>
              <a:lnSpc>
                <a:spcPct val="100000"/>
              </a:lnSpc>
              <a:spcBef>
                <a:spcPts val="0"/>
              </a:spcBef>
            </a:pPr>
            <a:r>
              <a:rPr lang="en-US" sz="2400" dirty="0">
                <a:latin typeface="Times New Roman" panose="02020603050405020304" pitchFamily="18" charset="0"/>
                <a:cs typeface="Times New Roman" panose="02020603050405020304" pitchFamily="18" charset="0"/>
              </a:rPr>
              <a:t>Ind. Code 5-16-11.1: Retention of architects, engineers and land surveyors for Public Projects.</a:t>
            </a:r>
          </a:p>
          <a:p>
            <a:pPr lvl="1">
              <a:lnSpc>
                <a:spcPct val="100000"/>
              </a:lnSpc>
              <a:spcBef>
                <a:spcPts val="0"/>
              </a:spcBef>
            </a:pPr>
            <a:r>
              <a:rPr lang="en-US" sz="2400" dirty="0">
                <a:latin typeface="Times New Roman" panose="02020603050405020304" pitchFamily="18" charset="0"/>
                <a:cs typeface="Times New Roman" panose="02020603050405020304" pitchFamily="18" charset="0"/>
              </a:rPr>
              <a:t>Section 5 – Public Owner may contract for professional services “on the basis of </a:t>
            </a:r>
            <a:r>
              <a:rPr lang="en-US" sz="2400" b="1" dirty="0">
                <a:latin typeface="Times New Roman" panose="02020603050405020304" pitchFamily="18" charset="0"/>
                <a:cs typeface="Times New Roman" panose="02020603050405020304" pitchFamily="18" charset="0"/>
              </a:rPr>
              <a:t>competence and qualifications</a:t>
            </a:r>
            <a:r>
              <a:rPr lang="en-US" sz="2400" dirty="0">
                <a:latin typeface="Times New Roman" panose="02020603050405020304" pitchFamily="18" charset="0"/>
                <a:cs typeface="Times New Roman" panose="02020603050405020304" pitchFamily="18" charset="0"/>
              </a:rPr>
              <a:t>… and </a:t>
            </a:r>
            <a:r>
              <a:rPr lang="en-US" sz="2400" b="1" dirty="0">
                <a:latin typeface="Times New Roman" panose="02020603050405020304" pitchFamily="18" charset="0"/>
                <a:cs typeface="Times New Roman" panose="02020603050405020304" pitchFamily="18" charset="0"/>
              </a:rPr>
              <a:t>negotiate compensation </a:t>
            </a:r>
            <a:r>
              <a:rPr lang="en-US" sz="2400" dirty="0">
                <a:latin typeface="Times New Roman" panose="02020603050405020304" pitchFamily="18" charset="0"/>
                <a:cs typeface="Times New Roman" panose="02020603050405020304" pitchFamily="18" charset="0"/>
              </a:rPr>
              <a:t>that the public agency determines to be reasonable.”</a:t>
            </a:r>
          </a:p>
          <a:p>
            <a:pPr lvl="1">
              <a:lnSpc>
                <a:spcPct val="100000"/>
              </a:lnSpc>
              <a:spcBef>
                <a:spcPts val="0"/>
              </a:spcBef>
            </a:pPr>
            <a:r>
              <a:rPr lang="en-US" sz="2400" dirty="0">
                <a:latin typeface="Times New Roman" panose="02020603050405020304" pitchFamily="18" charset="0"/>
                <a:cs typeface="Times New Roman" panose="02020603050405020304" pitchFamily="18" charset="0"/>
              </a:rPr>
              <a:t>Section 4(a) – Public Owner has broad discretion of whether to give notice regarding the employment opportunity.</a:t>
            </a:r>
          </a:p>
          <a:p>
            <a:pPr lvl="1">
              <a:lnSpc>
                <a:spcPct val="100000"/>
              </a:lnSpc>
              <a:spcBef>
                <a:spcPts val="0"/>
              </a:spcBef>
            </a:pPr>
            <a:r>
              <a:rPr lang="en-US" sz="2400" dirty="0">
                <a:latin typeface="Times New Roman" panose="02020603050405020304" pitchFamily="18" charset="0"/>
                <a:cs typeface="Times New Roman" panose="02020603050405020304" pitchFamily="18" charset="0"/>
              </a:rPr>
              <a:t>Section 4(b) – </a:t>
            </a:r>
            <a:r>
              <a:rPr lang="en-US" sz="2400" b="1" dirty="0">
                <a:latin typeface="Times New Roman" panose="02020603050405020304" pitchFamily="18" charset="0"/>
                <a:cs typeface="Times New Roman" panose="02020603050405020304" pitchFamily="18" charset="0"/>
              </a:rPr>
              <a:t>If notice is provided</a:t>
            </a:r>
            <a:r>
              <a:rPr lang="en-US" sz="2400" dirty="0">
                <a:latin typeface="Times New Roman" panose="02020603050405020304" pitchFamily="18" charset="0"/>
                <a:cs typeface="Times New Roman" panose="02020603050405020304" pitchFamily="18" charset="0"/>
              </a:rPr>
              <a:t>, must include:</a:t>
            </a:r>
          </a:p>
          <a:p>
            <a:pPr lvl="2">
              <a:lnSpc>
                <a:spcPct val="100000"/>
              </a:lnSpc>
              <a:spcBef>
                <a:spcPts val="0"/>
              </a:spcBef>
            </a:pPr>
            <a:r>
              <a:rPr lang="en-US" sz="2400" dirty="0">
                <a:latin typeface="Times New Roman" panose="02020603050405020304" pitchFamily="18" charset="0"/>
                <a:cs typeface="Times New Roman" panose="02020603050405020304" pitchFamily="18" charset="0"/>
              </a:rPr>
              <a:t>Location of Project.</a:t>
            </a:r>
          </a:p>
          <a:p>
            <a:pPr lvl="2">
              <a:lnSpc>
                <a:spcPct val="100000"/>
              </a:lnSpc>
              <a:spcBef>
                <a:spcPts val="0"/>
              </a:spcBef>
            </a:pPr>
            <a:r>
              <a:rPr lang="en-US" sz="2400" dirty="0">
                <a:latin typeface="Times New Roman" panose="02020603050405020304" pitchFamily="18" charset="0"/>
                <a:cs typeface="Times New Roman" panose="02020603050405020304" pitchFamily="18" charset="0"/>
              </a:rPr>
              <a:t>General description of Project.</a:t>
            </a:r>
          </a:p>
          <a:p>
            <a:pPr lvl="2">
              <a:lnSpc>
                <a:spcPct val="100000"/>
              </a:lnSpc>
              <a:spcBef>
                <a:spcPts val="0"/>
              </a:spcBef>
            </a:pPr>
            <a:r>
              <a:rPr lang="en-US" sz="2400" dirty="0">
                <a:latin typeface="Times New Roman" panose="02020603050405020304" pitchFamily="18" charset="0"/>
                <a:cs typeface="Times New Roman" panose="02020603050405020304" pitchFamily="18" charset="0"/>
              </a:rPr>
              <a:t>Criteria to be used to select design professional.</a:t>
            </a:r>
          </a:p>
          <a:p>
            <a:pPr lvl="2">
              <a:lnSpc>
                <a:spcPct val="100000"/>
              </a:lnSpc>
              <a:spcBef>
                <a:spcPts val="0"/>
              </a:spcBef>
            </a:pPr>
            <a:r>
              <a:rPr lang="en-US" sz="2400" dirty="0">
                <a:latin typeface="Times New Roman" panose="02020603050405020304" pitchFamily="18" charset="0"/>
                <a:cs typeface="Times New Roman" panose="02020603050405020304" pitchFamily="18" charset="0"/>
              </a:rPr>
              <a:t>Where additional information regarding the Project can be attained.</a:t>
            </a:r>
          </a:p>
          <a:p>
            <a:pPr lvl="2">
              <a:lnSpc>
                <a:spcPct val="100000"/>
              </a:lnSpc>
              <a:spcBef>
                <a:spcPts val="0"/>
              </a:spcBef>
            </a:pPr>
            <a:r>
              <a:rPr lang="en-US" sz="2400" dirty="0">
                <a:latin typeface="Times New Roman" panose="02020603050405020304" pitchFamily="18" charset="0"/>
                <a:cs typeface="Times New Roman" panose="02020603050405020304" pitchFamily="18" charset="0"/>
              </a:rPr>
              <a:t>Business hours of the public agency.</a:t>
            </a:r>
          </a:p>
          <a:p>
            <a:pPr lvl="2">
              <a:lnSpc>
                <a:spcPct val="100000"/>
              </a:lnSpc>
              <a:spcBef>
                <a:spcPts val="0"/>
              </a:spcBef>
            </a:pPr>
            <a:r>
              <a:rPr lang="en-US" sz="2400" dirty="0">
                <a:latin typeface="Times New Roman" panose="02020603050405020304" pitchFamily="18" charset="0"/>
                <a:cs typeface="Times New Roman" panose="02020603050405020304" pitchFamily="18" charset="0"/>
              </a:rPr>
              <a:t>Last date for accepting statement of qualifications.</a:t>
            </a:r>
          </a:p>
        </p:txBody>
      </p:sp>
    </p:spTree>
    <p:extLst>
      <p:ext uri="{BB962C8B-B14F-4D97-AF65-F5344CB8AC3E}">
        <p14:creationId xmlns:p14="http://schemas.microsoft.com/office/powerpoint/2010/main" val="172204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RETENTION OF SERVICES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600" u="sng" dirty="0">
                <a:solidFill>
                  <a:srgbClr val="00B050"/>
                </a:solidFill>
                <a:latin typeface="Times New Roman" panose="02020603050405020304" pitchFamily="18" charset="0"/>
                <a:cs typeface="Times New Roman" panose="02020603050405020304" pitchFamily="18" charset="0"/>
              </a:rPr>
              <a:t>Construction Managers</a:t>
            </a:r>
          </a:p>
          <a:p>
            <a:pPr>
              <a:lnSpc>
                <a:spcPct val="120000"/>
              </a:lnSpc>
              <a:spcBef>
                <a:spcPts val="0"/>
              </a:spcBef>
            </a:pPr>
            <a:endParaRPr lang="en-US" sz="1000" dirty="0">
              <a:latin typeface="Times New Roman" panose="02020603050405020304" pitchFamily="18" charset="0"/>
              <a:cs typeface="Times New Roman" panose="02020603050405020304" pitchFamily="18" charset="0"/>
            </a:endParaRPr>
          </a:p>
          <a:p>
            <a:pPr>
              <a:lnSpc>
                <a:spcPct val="120000"/>
              </a:lnSpc>
              <a:spcBef>
                <a:spcPts val="0"/>
              </a:spcBef>
            </a:pPr>
            <a:r>
              <a:rPr lang="en-US" sz="2600" dirty="0">
                <a:latin typeface="Times New Roman" panose="02020603050405020304" pitchFamily="18" charset="0"/>
                <a:cs typeface="Times New Roman" panose="02020603050405020304" pitchFamily="18" charset="0"/>
              </a:rPr>
              <a:t>Construction Managers also provide a “service”.</a:t>
            </a:r>
          </a:p>
          <a:p>
            <a:pPr>
              <a:lnSpc>
                <a:spcPct val="120000"/>
              </a:lnSpc>
              <a:spcBef>
                <a:spcPts val="0"/>
              </a:spcBef>
            </a:pPr>
            <a:r>
              <a:rPr lang="en-US" sz="2600" dirty="0">
                <a:latin typeface="Times New Roman" panose="02020603050405020304" pitchFamily="18" charset="0"/>
                <a:cs typeface="Times New Roman" panose="02020603050405020304" pitchFamily="18" charset="0"/>
              </a:rPr>
              <a:t>Ind. Code 5-16-10-2 – Limitations relative to Construction Managers on Public Projects.</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Owner may not employ the architect or engineer who designed the Project, to also serve as Construction Manager.</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Ind. Code 5-32: Construction Manager as Constructor Statute.</a:t>
            </a:r>
          </a:p>
          <a:p>
            <a:pPr marL="0" indent="0">
              <a:lnSpc>
                <a:spcPct val="120000"/>
              </a:lnSpc>
              <a:spcBef>
                <a:spcPts val="0"/>
              </a:spcBef>
              <a:buNone/>
            </a:pPr>
            <a:endParaRPr lang="en-US" sz="10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2600" dirty="0">
                <a:latin typeface="Times New Roman" panose="02020603050405020304" pitchFamily="18" charset="0"/>
                <a:cs typeface="Times New Roman" panose="02020603050405020304" pitchFamily="18" charset="0"/>
              </a:rPr>
              <a:t>E-Verify Program – Ind. Code 22-5-1.7</a:t>
            </a:r>
          </a:p>
          <a:p>
            <a:pPr>
              <a:lnSpc>
                <a:spcPct val="120000"/>
              </a:lnSpc>
              <a:spcBef>
                <a:spcPts val="0"/>
              </a:spcBef>
            </a:pPr>
            <a:r>
              <a:rPr lang="en-US" sz="2600" dirty="0">
                <a:latin typeface="Times New Roman" panose="02020603050405020304" pitchFamily="18" charset="0"/>
                <a:cs typeface="Times New Roman" panose="02020603050405020304" pitchFamily="18" charset="0"/>
              </a:rPr>
              <a:t>All public contracts for services entered into by a state agency or political subdivision.</a:t>
            </a:r>
          </a:p>
          <a:p>
            <a:pPr>
              <a:lnSpc>
                <a:spcPct val="120000"/>
              </a:lnSpc>
              <a:spcBef>
                <a:spcPts val="0"/>
              </a:spcBef>
            </a:pPr>
            <a:r>
              <a:rPr lang="en-US" sz="2600" dirty="0">
                <a:latin typeface="Times New Roman" panose="02020603050405020304" pitchFamily="18" charset="0"/>
                <a:cs typeface="Times New Roman" panose="02020603050405020304" pitchFamily="18" charset="0"/>
              </a:rPr>
              <a:t>Certain provisions must be included in the public contract.</a:t>
            </a:r>
          </a:p>
          <a:p>
            <a:pPr>
              <a:lnSpc>
                <a:spcPct val="120000"/>
              </a:lnSpc>
              <a:spcBef>
                <a:spcPts val="0"/>
              </a:spcBef>
            </a:pPr>
            <a:r>
              <a:rPr lang="en-US" sz="2600" dirty="0">
                <a:latin typeface="Times New Roman" panose="02020603050405020304" pitchFamily="18" charset="0"/>
                <a:cs typeface="Times New Roman" panose="02020603050405020304" pitchFamily="18" charset="0"/>
              </a:rPr>
              <a:t>Affidavit required affirming enrollment and participation in E-Verify program.</a:t>
            </a:r>
          </a:p>
        </p:txBody>
      </p:sp>
    </p:spTree>
    <p:extLst>
      <p:ext uri="{BB962C8B-B14F-4D97-AF65-F5344CB8AC3E}">
        <p14:creationId xmlns:p14="http://schemas.microsoft.com/office/powerpoint/2010/main" val="3327091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RETENTION OF SERVICES</a:t>
            </a:r>
          </a:p>
        </p:txBody>
      </p:sp>
      <p:sp>
        <p:nvSpPr>
          <p:cNvPr id="8" name="Content Placeholder 7"/>
          <p:cNvSpPr>
            <a:spLocks noGrp="1"/>
          </p:cNvSpPr>
          <p:nvPr>
            <p:ph idx="1"/>
          </p:nvPr>
        </p:nvSpPr>
        <p:spPr>
          <a:xfrm>
            <a:off x="225353" y="975363"/>
            <a:ext cx="12350895" cy="6086650"/>
          </a:xfrm>
        </p:spPr>
        <p:txBody>
          <a:bodyPr>
            <a:noAutofit/>
          </a:bodyPr>
          <a:lstStyle/>
          <a:p>
            <a:pPr>
              <a:lnSpc>
                <a:spcPct val="120000"/>
              </a:lnSpc>
              <a:spcBef>
                <a:spcPts val="0"/>
              </a:spcBef>
            </a:pPr>
            <a:endParaRPr lang="en-US" sz="1000" dirty="0">
              <a:latin typeface="Times New Roman" panose="02020603050405020304" pitchFamily="18" charset="0"/>
              <a:cs typeface="Times New Roman" panose="02020603050405020304" pitchFamily="18" charset="0"/>
            </a:endParaRPr>
          </a:p>
          <a:p>
            <a:pPr>
              <a:lnSpc>
                <a:spcPct val="120000"/>
              </a:lnSpc>
              <a:spcBef>
                <a:spcPts val="0"/>
              </a:spcBef>
            </a:pPr>
            <a:r>
              <a:rPr lang="en-US" sz="2800" dirty="0">
                <a:latin typeface="Times New Roman" panose="02020603050405020304" pitchFamily="18" charset="0"/>
                <a:cs typeface="Times New Roman" panose="02020603050405020304" pitchFamily="18" charset="0"/>
              </a:rPr>
              <a:t>Antidiscrimination – Ind. Code 22-9-1-10.</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Applies to </a:t>
            </a:r>
            <a:r>
              <a:rPr lang="en-US" sz="2600" b="1" dirty="0">
                <a:latin typeface="Times New Roman" panose="02020603050405020304" pitchFamily="18" charset="0"/>
                <a:cs typeface="Times New Roman" panose="02020603050405020304" pitchFamily="18" charset="0"/>
              </a:rPr>
              <a:t>all</a:t>
            </a:r>
            <a:r>
              <a:rPr lang="en-US" sz="2600" dirty="0">
                <a:latin typeface="Times New Roman" panose="02020603050405020304" pitchFamily="18" charset="0"/>
                <a:cs typeface="Times New Roman" panose="02020603050405020304" pitchFamily="18" charset="0"/>
              </a:rPr>
              <a:t> contracts entered into by the State or any of its political or civil subdivisions.</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Requires a provision to be included in contract whereby the contractor or vendor agrees not to discriminate in accordance with requirements of Ind. Code 22-9-1-10.</a:t>
            </a:r>
          </a:p>
          <a:p>
            <a:pPr>
              <a:lnSpc>
                <a:spcPct val="120000"/>
              </a:lnSpc>
              <a:spcBef>
                <a:spcPts val="0"/>
              </a:spcBef>
            </a:pPr>
            <a:endParaRPr lang="en-US" sz="1000" dirty="0">
              <a:latin typeface="Times New Roman" panose="02020603050405020304" pitchFamily="18" charset="0"/>
              <a:cs typeface="Times New Roman" panose="02020603050405020304" pitchFamily="18" charset="0"/>
            </a:endParaRPr>
          </a:p>
          <a:p>
            <a:pPr>
              <a:lnSpc>
                <a:spcPct val="120000"/>
              </a:lnSpc>
              <a:spcBef>
                <a:spcPts val="0"/>
              </a:spcBef>
            </a:pPr>
            <a:r>
              <a:rPr lang="en-US" sz="2800" dirty="0">
                <a:latin typeface="Times New Roman" panose="02020603050405020304" pitchFamily="18" charset="0"/>
                <a:cs typeface="Times New Roman" panose="02020603050405020304" pitchFamily="18" charset="0"/>
              </a:rPr>
              <a:t>Disqualification of Contractors Dealing with the Government of Iran – Ind. Code 5-22-16.5 and Ind. Code 36-1-12-23.</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Applies to all contracts for public works, supplies and services.</a:t>
            </a:r>
          </a:p>
          <a:p>
            <a:pPr lvl="1">
              <a:lnSpc>
                <a:spcPct val="120000"/>
              </a:lnSpc>
              <a:spcBef>
                <a:spcPts val="0"/>
              </a:spcBef>
            </a:pPr>
            <a:r>
              <a:rPr lang="en-US" sz="2600" dirty="0">
                <a:latin typeface="Times New Roman" panose="02020603050405020304" pitchFamily="18" charset="0"/>
                <a:cs typeface="Times New Roman" panose="02020603050405020304" pitchFamily="18" charset="0"/>
              </a:rPr>
              <a:t>Contracts must contain certification that contractor, vendor or service provider is not engaged in investment activities in Iran.</a:t>
            </a:r>
          </a:p>
        </p:txBody>
      </p:sp>
    </p:spTree>
    <p:extLst>
      <p:ext uri="{BB962C8B-B14F-4D97-AF65-F5344CB8AC3E}">
        <p14:creationId xmlns:p14="http://schemas.microsoft.com/office/powerpoint/2010/main" val="669087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PROCUREMENT OF SUPPLIES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5-22</a:t>
            </a:r>
          </a:p>
          <a:p>
            <a:pPr marL="0" indent="0">
              <a:lnSpc>
                <a:spcPct val="120000"/>
              </a:lnSpc>
              <a:spcBef>
                <a:spcPts val="0"/>
              </a:spcBef>
              <a:buNone/>
            </a:pPr>
            <a:r>
              <a:rPr lang="en-US" sz="2800" dirty="0">
                <a:solidFill>
                  <a:srgbClr val="00B050"/>
                </a:solidFill>
                <a:latin typeface="Times New Roman" panose="02020603050405020304" pitchFamily="18" charset="0"/>
                <a:cs typeface="Times New Roman" panose="02020603050405020304" pitchFamily="18" charset="0"/>
              </a:rPr>
              <a:t>Supplies defined as “equipment, goods and materials” – Ind. Code 5-22-2-38</a:t>
            </a:r>
          </a:p>
          <a:p>
            <a:pPr>
              <a:lnSpc>
                <a:spcPct val="120000"/>
              </a:lnSpc>
              <a:spcBef>
                <a:spcPts val="0"/>
              </a:spcBef>
            </a:pPr>
            <a:r>
              <a:rPr lang="en-US" sz="2800" dirty="0">
                <a:latin typeface="Times New Roman" panose="02020603050405020304" pitchFamily="18" charset="0"/>
                <a:cs typeface="Times New Roman" panose="02020603050405020304" pitchFamily="18" charset="0"/>
              </a:rPr>
              <a:t>Four procedures available for purchasing supplies:</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Competitive Bidding – Ind. Code 5-22-7.</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Similar to competitive bid under Ind. Code 36-1-12.</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Award to lowest responsible and responsive bidder.</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Some variations to procurement procedure.</a:t>
            </a:r>
          </a:p>
          <a:p>
            <a:pPr lvl="1">
              <a:lnSpc>
                <a:spcPct val="120000"/>
              </a:lnSpc>
              <a:spcBef>
                <a:spcPts val="0"/>
              </a:spcBef>
            </a:pPr>
            <a:r>
              <a:rPr lang="en-US" sz="2800" dirty="0">
                <a:latin typeface="Times New Roman" panose="02020603050405020304" pitchFamily="18" charset="0"/>
                <a:cs typeface="Times New Roman" panose="02020603050405020304" pitchFamily="18" charset="0"/>
              </a:rPr>
              <a:t>Invitation for Quotes – Ind. Code 5-22-8.</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Used for small purchases under $150,000.</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Invite quotes from 3 persons.</a:t>
            </a:r>
          </a:p>
          <a:p>
            <a:pPr lvl="2">
              <a:lnSpc>
                <a:spcPct val="120000"/>
              </a:lnSpc>
              <a:spcBef>
                <a:spcPts val="0"/>
              </a:spcBef>
            </a:pPr>
            <a:r>
              <a:rPr lang="en-US" sz="2800" dirty="0">
                <a:latin typeface="Times New Roman" panose="02020603050405020304" pitchFamily="18" charset="0"/>
                <a:cs typeface="Times New Roman" panose="02020603050405020304" pitchFamily="18" charset="0"/>
              </a:rPr>
              <a:t>Award to the lowest responsible and responsive quoter.</a:t>
            </a:r>
          </a:p>
        </p:txBody>
      </p:sp>
    </p:spTree>
    <p:extLst>
      <p:ext uri="{BB962C8B-B14F-4D97-AF65-F5344CB8AC3E}">
        <p14:creationId xmlns:p14="http://schemas.microsoft.com/office/powerpoint/2010/main" val="156126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PROCUREMENT OF SUPPLIES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400" u="sng" dirty="0">
                <a:latin typeface="Times New Roman" panose="02020603050405020304" pitchFamily="18" charset="0"/>
                <a:cs typeface="Times New Roman" panose="02020603050405020304" pitchFamily="18" charset="0"/>
              </a:rPr>
              <a:t>IND. CODE 5-22</a:t>
            </a:r>
          </a:p>
          <a:p>
            <a:pPr>
              <a:lnSpc>
                <a:spcPct val="120000"/>
              </a:lnSpc>
              <a:spcBef>
                <a:spcPts val="0"/>
              </a:spcBef>
            </a:pPr>
            <a:r>
              <a:rPr lang="en-US" sz="1650" dirty="0">
                <a:latin typeface="Times New Roman" panose="02020603050405020304" pitchFamily="18" charset="0"/>
                <a:cs typeface="Times New Roman" panose="02020603050405020304" pitchFamily="18" charset="0"/>
              </a:rPr>
              <a:t>Requests for Proposals – Ind. Code 5-22-9.</a:t>
            </a:r>
          </a:p>
          <a:p>
            <a:pPr lvl="1">
              <a:lnSpc>
                <a:spcPct val="120000"/>
              </a:lnSpc>
              <a:spcBef>
                <a:spcPts val="0"/>
              </a:spcBef>
            </a:pPr>
            <a:r>
              <a:rPr lang="en-US" sz="1650" dirty="0">
                <a:latin typeface="Times New Roman" panose="02020603050405020304" pitchFamily="18" charset="0"/>
                <a:cs typeface="Times New Roman" panose="02020603050405020304" pitchFamily="18" charset="0"/>
              </a:rPr>
              <a:t>Public Owner must issue a written determination that use of competitive bids is either not practical or not advantageous to the County.</a:t>
            </a:r>
          </a:p>
          <a:p>
            <a:pPr lvl="1">
              <a:lnSpc>
                <a:spcPct val="120000"/>
              </a:lnSpc>
              <a:spcBef>
                <a:spcPts val="0"/>
              </a:spcBef>
            </a:pPr>
            <a:r>
              <a:rPr lang="en-US" sz="1650" dirty="0">
                <a:latin typeface="Times New Roman" panose="02020603050405020304" pitchFamily="18" charset="0"/>
                <a:cs typeface="Times New Roman" panose="02020603050405020304" pitchFamily="18" charset="0"/>
              </a:rPr>
              <a:t>Allows Public Owner to identify selection criteria.</a:t>
            </a:r>
          </a:p>
          <a:p>
            <a:pPr lvl="1">
              <a:lnSpc>
                <a:spcPct val="120000"/>
              </a:lnSpc>
              <a:spcBef>
                <a:spcPts val="0"/>
              </a:spcBef>
            </a:pPr>
            <a:r>
              <a:rPr lang="en-US" sz="1650" dirty="0">
                <a:latin typeface="Times New Roman" panose="02020603050405020304" pitchFamily="18" charset="0"/>
                <a:cs typeface="Times New Roman" panose="02020603050405020304" pitchFamily="18" charset="0"/>
              </a:rPr>
              <a:t>Price to be a factor, but not necessarily controlling.</a:t>
            </a:r>
          </a:p>
          <a:p>
            <a:pPr lvl="1">
              <a:lnSpc>
                <a:spcPct val="120000"/>
              </a:lnSpc>
              <a:spcBef>
                <a:spcPts val="0"/>
              </a:spcBef>
            </a:pPr>
            <a:r>
              <a:rPr lang="en-US" sz="1650" dirty="0">
                <a:latin typeface="Times New Roman" panose="02020603050405020304" pitchFamily="18" charset="0"/>
                <a:cs typeface="Times New Roman" panose="02020603050405020304" pitchFamily="18" charset="0"/>
              </a:rPr>
              <a:t>Allows for discussions and negotiations after proposals are submitted.</a:t>
            </a:r>
          </a:p>
          <a:p>
            <a:pPr lvl="1">
              <a:lnSpc>
                <a:spcPct val="120000"/>
              </a:lnSpc>
              <a:spcBef>
                <a:spcPts val="0"/>
              </a:spcBef>
            </a:pPr>
            <a:r>
              <a:rPr lang="en-US" sz="1650" dirty="0">
                <a:latin typeface="Times New Roman" panose="02020603050405020304" pitchFamily="18" charset="0"/>
                <a:cs typeface="Times New Roman" panose="02020603050405020304" pitchFamily="18" charset="0"/>
              </a:rPr>
              <a:t>Statutory procedure must be followed.</a:t>
            </a:r>
          </a:p>
          <a:p>
            <a:pPr>
              <a:lnSpc>
                <a:spcPct val="120000"/>
              </a:lnSpc>
              <a:spcBef>
                <a:spcPts val="0"/>
              </a:spcBef>
            </a:pPr>
            <a:r>
              <a:rPr lang="en-US" sz="1650" dirty="0">
                <a:latin typeface="Times New Roman" panose="02020603050405020304" pitchFamily="18" charset="0"/>
                <a:cs typeface="Times New Roman" panose="02020603050405020304" pitchFamily="18" charset="0"/>
              </a:rPr>
              <a:t>Special Purchases – Ind. Code 5-22-10.</a:t>
            </a:r>
          </a:p>
          <a:p>
            <a:pPr lvl="1">
              <a:lnSpc>
                <a:spcPct val="120000"/>
              </a:lnSpc>
              <a:spcBef>
                <a:spcPts val="0"/>
              </a:spcBef>
            </a:pPr>
            <a:r>
              <a:rPr lang="en-US" sz="1650" dirty="0">
                <a:latin typeface="Times New Roman" panose="02020603050405020304" pitchFamily="18" charset="0"/>
                <a:cs typeface="Times New Roman" panose="02020603050405020304" pitchFamily="18" charset="0"/>
              </a:rPr>
              <a:t>Normal procurement procedures can be avoided in special cases.</a:t>
            </a:r>
          </a:p>
          <a:p>
            <a:pPr lvl="1">
              <a:lnSpc>
                <a:spcPct val="120000"/>
              </a:lnSpc>
              <a:spcBef>
                <a:spcPts val="0"/>
              </a:spcBef>
            </a:pPr>
            <a:r>
              <a:rPr lang="en-US" sz="1650" dirty="0">
                <a:latin typeface="Times New Roman" panose="02020603050405020304" pitchFamily="18" charset="0"/>
                <a:cs typeface="Times New Roman" panose="02020603050405020304" pitchFamily="18" charset="0"/>
              </a:rPr>
              <a:t>What qualifies as a special purchase.</a:t>
            </a:r>
          </a:p>
          <a:p>
            <a:pPr lvl="2">
              <a:lnSpc>
                <a:spcPct val="120000"/>
              </a:lnSpc>
              <a:spcBef>
                <a:spcPts val="0"/>
              </a:spcBef>
            </a:pPr>
            <a:r>
              <a:rPr lang="en-US" sz="1650" dirty="0">
                <a:latin typeface="Times New Roman" panose="02020603050405020304" pitchFamily="18" charset="0"/>
                <a:cs typeface="Times New Roman" panose="02020603050405020304" pitchFamily="18" charset="0"/>
              </a:rPr>
              <a:t>Emergency.</a:t>
            </a:r>
          </a:p>
          <a:p>
            <a:pPr lvl="2">
              <a:lnSpc>
                <a:spcPct val="120000"/>
              </a:lnSpc>
              <a:spcBef>
                <a:spcPts val="0"/>
              </a:spcBef>
            </a:pPr>
            <a:r>
              <a:rPr lang="en-US" sz="1650" dirty="0">
                <a:latin typeface="Times New Roman" panose="02020603050405020304" pitchFamily="18" charset="0"/>
                <a:cs typeface="Times New Roman" panose="02020603050405020304" pitchFamily="18" charset="0"/>
              </a:rPr>
              <a:t>Substantial Savings.</a:t>
            </a:r>
          </a:p>
          <a:p>
            <a:pPr lvl="2">
              <a:lnSpc>
                <a:spcPct val="120000"/>
              </a:lnSpc>
              <a:spcBef>
                <a:spcPts val="0"/>
              </a:spcBef>
            </a:pPr>
            <a:r>
              <a:rPr lang="en-US" sz="1650" dirty="0">
                <a:latin typeface="Times New Roman" panose="02020603050405020304" pitchFamily="18" charset="0"/>
                <a:cs typeface="Times New Roman" panose="02020603050405020304" pitchFamily="18" charset="0"/>
              </a:rPr>
              <a:t>Auctions.</a:t>
            </a:r>
          </a:p>
          <a:p>
            <a:pPr lvl="2">
              <a:lnSpc>
                <a:spcPct val="120000"/>
              </a:lnSpc>
              <a:spcBef>
                <a:spcPts val="0"/>
              </a:spcBef>
            </a:pPr>
            <a:r>
              <a:rPr lang="en-US" sz="1650" dirty="0">
                <a:latin typeface="Times New Roman" panose="02020603050405020304" pitchFamily="18" charset="0"/>
                <a:cs typeface="Times New Roman" panose="02020603050405020304" pitchFamily="18" charset="0"/>
              </a:rPr>
              <a:t>Single Source for Supply.</a:t>
            </a:r>
          </a:p>
          <a:p>
            <a:pPr lvl="2">
              <a:lnSpc>
                <a:spcPct val="120000"/>
              </a:lnSpc>
              <a:spcBef>
                <a:spcPts val="0"/>
              </a:spcBef>
            </a:pPr>
            <a:r>
              <a:rPr lang="en-US" sz="1650" dirty="0">
                <a:latin typeface="Times New Roman" panose="02020603050405020304" pitchFamily="18" charset="0"/>
                <a:cs typeface="Times New Roman" panose="02020603050405020304" pitchFamily="18" charset="0"/>
              </a:rPr>
              <a:t>Compatibility.</a:t>
            </a:r>
          </a:p>
          <a:p>
            <a:pPr lvl="2">
              <a:lnSpc>
                <a:spcPct val="120000"/>
              </a:lnSpc>
              <a:spcBef>
                <a:spcPts val="0"/>
              </a:spcBef>
            </a:pPr>
            <a:r>
              <a:rPr lang="en-US" sz="1650" dirty="0">
                <a:latin typeface="Times New Roman" panose="02020603050405020304" pitchFamily="18" charset="0"/>
                <a:cs typeface="Times New Roman" panose="02020603050405020304" pitchFamily="18" charset="0"/>
              </a:rPr>
              <a:t>No offer received under other procurement methods.</a:t>
            </a:r>
          </a:p>
          <a:p>
            <a:pPr lvl="2">
              <a:lnSpc>
                <a:spcPct val="120000"/>
              </a:lnSpc>
              <a:spcBef>
                <a:spcPts val="0"/>
              </a:spcBef>
            </a:pPr>
            <a:r>
              <a:rPr lang="en-US" sz="1650" dirty="0">
                <a:latin typeface="Times New Roman" panose="02020603050405020304" pitchFamily="18" charset="0"/>
                <a:cs typeface="Times New Roman" panose="02020603050405020304" pitchFamily="18" charset="0"/>
              </a:rPr>
              <a:t>Government Discount Available.</a:t>
            </a:r>
          </a:p>
          <a:p>
            <a:pPr lvl="2">
              <a:lnSpc>
                <a:spcPct val="120000"/>
              </a:lnSpc>
              <a:spcBef>
                <a:spcPts val="0"/>
              </a:spcBef>
            </a:pPr>
            <a:r>
              <a:rPr lang="en-US" sz="1650" dirty="0">
                <a:latin typeface="Times New Roman" panose="02020603050405020304" pitchFamily="18" charset="0"/>
                <a:cs typeface="Times New Roman" panose="02020603050405020304" pitchFamily="18" charset="0"/>
              </a:rPr>
              <a:t>General Services Administration Price.</a:t>
            </a:r>
          </a:p>
          <a:p>
            <a:pPr lvl="2">
              <a:lnSpc>
                <a:spcPct val="120000"/>
              </a:lnSpc>
              <a:spcBef>
                <a:spcPts val="0"/>
              </a:spcBef>
            </a:pPr>
            <a:r>
              <a:rPr lang="en-US" sz="1650" dirty="0">
                <a:latin typeface="Times New Roman" panose="02020603050405020304" pitchFamily="18" charset="0"/>
                <a:cs typeface="Times New Roman" panose="02020603050405020304" pitchFamily="18" charset="0"/>
              </a:rPr>
              <a:t>Gift.</a:t>
            </a:r>
          </a:p>
        </p:txBody>
      </p:sp>
    </p:spTree>
    <p:extLst>
      <p:ext uri="{BB962C8B-B14F-4D97-AF65-F5344CB8AC3E}">
        <p14:creationId xmlns:p14="http://schemas.microsoft.com/office/powerpoint/2010/main" val="541380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PROCUREMENT OF SUPPLIES</a:t>
            </a:r>
          </a:p>
        </p:txBody>
      </p:sp>
      <p:sp>
        <p:nvSpPr>
          <p:cNvPr id="8" name="Content Placeholder 7"/>
          <p:cNvSpPr>
            <a:spLocks noGrp="1"/>
          </p:cNvSpPr>
          <p:nvPr>
            <p:ph idx="1"/>
          </p:nvPr>
        </p:nvSpPr>
        <p:spPr>
          <a:xfrm>
            <a:off x="225353" y="975363"/>
            <a:ext cx="12350895" cy="6086650"/>
          </a:xfrm>
        </p:spPr>
        <p:txBody>
          <a:bodyPr>
            <a:noAutofit/>
          </a:bodyPr>
          <a:lstStyle/>
          <a:p>
            <a:pPr marL="0" indent="0">
              <a:lnSpc>
                <a:spcPct val="120000"/>
              </a:lnSpc>
              <a:spcBef>
                <a:spcPts val="0"/>
              </a:spcBef>
              <a:buNone/>
            </a:pPr>
            <a:r>
              <a:rPr lang="en-US" sz="2800" u="sng" dirty="0">
                <a:latin typeface="Times New Roman" panose="02020603050405020304" pitchFamily="18" charset="0"/>
                <a:cs typeface="Times New Roman" panose="02020603050405020304" pitchFamily="18" charset="0"/>
              </a:rPr>
              <a:t>IND. CODE 5-22</a:t>
            </a:r>
          </a:p>
          <a:p>
            <a:pPr>
              <a:lnSpc>
                <a:spcPct val="120000"/>
              </a:lnSpc>
              <a:spcBef>
                <a:spcPts val="0"/>
              </a:spcBef>
            </a:pPr>
            <a:r>
              <a:rPr lang="en-US" sz="2000" dirty="0">
                <a:latin typeface="Times New Roman" panose="02020603050405020304" pitchFamily="18" charset="0"/>
                <a:cs typeface="Times New Roman" panose="02020603050405020304" pitchFamily="18" charset="0"/>
              </a:rPr>
              <a:t>State of Indiana Quantity Purchase Agreement Plan.</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May purchase supplies under certain Quantity Purchase Agreements (QPAs) entered into by the State of Indiana – Ind. Codes 5-22-17-9 and 36-1-7-12.</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May purchase supplies under a QPA if:</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The terms and conditions of the QPA require the vendor to make supplies available to political subdivisions under the same terms and conditions stipulated in the QPA.</a:t>
            </a:r>
          </a:p>
          <a:p>
            <a:pPr lvl="2">
              <a:lnSpc>
                <a:spcPct val="120000"/>
              </a:lnSpc>
              <a:spcBef>
                <a:spcPts val="0"/>
              </a:spcBef>
            </a:pPr>
            <a:r>
              <a:rPr lang="en-US" sz="2000" dirty="0">
                <a:latin typeface="Times New Roman" panose="02020603050405020304" pitchFamily="18" charset="0"/>
                <a:cs typeface="Times New Roman" panose="02020603050405020304" pitchFamily="18" charset="0"/>
              </a:rPr>
              <a:t>The award of the QPA complies with state procurement laws.</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The Indiana Department of Administration provides a list of QPAs on its website (</a:t>
            </a:r>
            <a:r>
              <a:rPr lang="en-US" sz="2000" dirty="0">
                <a:solidFill>
                  <a:srgbClr val="0070C0"/>
                </a:solidFill>
                <a:latin typeface="Times New Roman" panose="02020603050405020304" pitchFamily="18" charset="0"/>
                <a:cs typeface="Times New Roman" panose="02020603050405020304" pitchFamily="18" charset="0"/>
              </a:rPr>
              <a:t>www.in.gov/idoa</a:t>
            </a:r>
            <a:r>
              <a:rPr lang="en-US" sz="2000" dirty="0">
                <a:latin typeface="Times New Roman" panose="02020603050405020304" pitchFamily="18" charset="0"/>
                <a:cs typeface="Times New Roman" panose="02020603050405020304" pitchFamily="18" charset="0"/>
              </a:rPr>
              <a:t>).</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The QPAs listed on this website that have a “Y” under the column titled “Political Sub” satisfy the requirements under Ind. Codes 5-22-17-9 and 36-1-7-12 and, therefore, a political subdivision may purchase supplies from the vendor under the same terms and conditions.</a:t>
            </a:r>
          </a:p>
          <a:p>
            <a:pPr lvl="1">
              <a:lnSpc>
                <a:spcPct val="120000"/>
              </a:lnSpc>
              <a:spcBef>
                <a:spcPts val="0"/>
              </a:spcBef>
            </a:pPr>
            <a:r>
              <a:rPr lang="en-US" sz="2000" dirty="0">
                <a:latin typeface="Times New Roman" panose="02020603050405020304" pitchFamily="18" charset="0"/>
                <a:cs typeface="Times New Roman" panose="02020603050405020304" pitchFamily="18" charset="0"/>
              </a:rPr>
              <a:t>A political subdivision may contact the vendor and arrange to purchase supplies, under a written agreement that contains terms and conditions consistent with those in the QPA (each QPA typically provides a contact person for the vendor).</a:t>
            </a:r>
          </a:p>
        </p:txBody>
      </p:sp>
    </p:spTree>
    <p:extLst>
      <p:ext uri="{BB962C8B-B14F-4D97-AF65-F5344CB8AC3E}">
        <p14:creationId xmlns:p14="http://schemas.microsoft.com/office/powerpoint/2010/main" val="1300510367"/>
      </p:ext>
    </p:extLst>
  </p:cSld>
  <p:clrMapOvr>
    <a:masterClrMapping/>
  </p:clrMapOvr>
</p:sld>
</file>

<file path=ppt/theme/theme1.xml><?xml version="1.0" encoding="utf-8"?>
<a:theme xmlns:a="http://schemas.openxmlformats.org/drawingml/2006/main" name="1_Title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otx [Read-Only]" id="{2FF40783-A59B-4A56-9A65-3878D33D87D3}" vid="{68AAC3C4-F7FB-4428-8518-BBEA751CB5DE}"/>
    </a:ext>
  </a:extLst>
</a:theme>
</file>

<file path=ppt/theme/theme2.xml><?xml version="1.0" encoding="utf-8"?>
<a:theme xmlns:a="http://schemas.openxmlformats.org/drawingml/2006/main" name="44_INDO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otx [Read-Only]" id="{2FF40783-A59B-4A56-9A65-3878D33D87D3}" vid="{5909D0D9-CD2F-4818-9991-54806EA4D4F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owerpoint_x003f_ xmlns="b5189b19-779c-405d-9bc4-52c5b2c66b36">true</powerpoint_x003f_>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9F7822D27EF0E4383F443335F69DA57" ma:contentTypeVersion="8" ma:contentTypeDescription="Create a new document." ma:contentTypeScope="" ma:versionID="22db2e15fc5074cabee79ec83302de0e">
  <xsd:schema xmlns:xsd="http://www.w3.org/2001/XMLSchema" xmlns:xs="http://www.w3.org/2001/XMLSchema" xmlns:p="http://schemas.microsoft.com/office/2006/metadata/properties" xmlns:ns2="b5189b19-779c-405d-9bc4-52c5b2c66b36" targetNamespace="http://schemas.microsoft.com/office/2006/metadata/properties" ma:root="true" ma:fieldsID="89f7bf19cbed98b9dfba70bf3b7d61e0" ns2:_="">
    <xsd:import namespace="b5189b19-779c-405d-9bc4-52c5b2c66b3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powerpoint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189b19-779c-405d-9bc4-52c5b2c66b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powerpoint_x003f_" ma:index="15" nillable="true" ma:displayName="powerpoint?" ma:default="0" ma:internalName="powerpoint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F02EF8-857D-4AC9-A177-2AF336F7F1A1}">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b5189b19-779c-405d-9bc4-52c5b2c66b36"/>
    <ds:schemaRef ds:uri="http://www.w3.org/XML/1998/namespace"/>
  </ds:schemaRefs>
</ds:datastoreItem>
</file>

<file path=customXml/itemProps2.xml><?xml version="1.0" encoding="utf-8"?>
<ds:datastoreItem xmlns:ds="http://schemas.openxmlformats.org/officeDocument/2006/customXml" ds:itemID="{587D05BC-A624-44C9-A2AC-B234E2C68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189b19-779c-405d-9bc4-52c5b2c66b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2C4AC6-5B11-47E5-B934-3C8617943E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template 2019</Template>
  <TotalTime>0</TotalTime>
  <Words>4737</Words>
  <Application>Microsoft Office PowerPoint</Application>
  <PresentationFormat>Custom</PresentationFormat>
  <Paragraphs>392</Paragraphs>
  <Slides>38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Arial</vt:lpstr>
      <vt:lpstr>Calibri</vt:lpstr>
      <vt:lpstr>Calibri Light</vt:lpstr>
      <vt:lpstr>Tahoma</vt:lpstr>
      <vt:lpstr>Times New Roman</vt:lpstr>
      <vt:lpstr>1_Title Slide</vt:lpstr>
      <vt:lpstr>44_INDOT Theme</vt:lpstr>
      <vt:lpstr>Indiana Department of Transportation   PUBLIC PROCUREMENT &amp; CONSTRUCTION</vt:lpstr>
      <vt:lpstr>Introduction</vt:lpstr>
      <vt:lpstr>RETENTION OF SERVICES</vt:lpstr>
      <vt:lpstr>RETENTION OF SERVICES</vt:lpstr>
      <vt:lpstr>RETENTION OF SERVICES</vt:lpstr>
      <vt:lpstr>RETENTION OF SERVICES</vt:lpstr>
      <vt:lpstr>PROCUREMENT OF SUPPLIES</vt:lpstr>
      <vt:lpstr>PROCUREMENT OF SUPPLIES</vt:lpstr>
      <vt:lpstr>PROCUREMENT OF SUPPLIES</vt:lpstr>
      <vt:lpstr>PROCUREMENT OF SUPPLIES</vt:lpstr>
      <vt:lpstr>PROCUREMENT OF SUPPLIES</vt:lpstr>
      <vt:lpstr>PROCUREMENT OF SUPPLIES</vt:lpstr>
      <vt:lpstr>PROCUREMENT OF SUPPLIES</vt:lpstr>
      <vt:lpstr>PROCUREMENT OF SUPPLIES</vt:lpstr>
      <vt:lpstr>PUBLIC WORK PROJECTS</vt:lpstr>
      <vt:lpstr>PUBLIC WORK PROJECTS</vt:lpstr>
      <vt:lpstr>PUBLIC WORK PROJECTS</vt:lpstr>
      <vt:lpstr>PUBLIC WORK PROJECTS</vt:lpstr>
      <vt:lpstr>PUBLIC WORK PROJECTS</vt:lpstr>
      <vt:lpstr>PUBLIC WORK PROJECTS</vt:lpstr>
      <vt:lpstr>PUBLIC WORK PROJECTS</vt:lpstr>
      <vt:lpstr>PUBLIC WORK PROJECTS</vt:lpstr>
      <vt:lpstr>PUBLIC WORK PROJECTS</vt:lpstr>
      <vt:lpstr>PUBLIC WORK PROJECTS</vt:lpstr>
      <vt:lpstr>PUBLIC WORK PROJECTS</vt:lpstr>
      <vt:lpstr>PUBLIC WORK PROJECTS</vt:lpstr>
      <vt:lpstr>PUBLIC WORK PROJECTS</vt:lpstr>
      <vt:lpstr>PUBLIC WORK PROJECTS</vt:lpstr>
      <vt:lpstr>AWARD OF PUBLIC CONTRACTS</vt:lpstr>
      <vt:lpstr>AWARD OF PUBLIC CONTRACTS</vt:lpstr>
      <vt:lpstr>HOW TO DEAL WITH BID ERRORS OR BID PROTESTS</vt:lpstr>
      <vt:lpstr>HOW TO DEAL WITH BID ERRORS OR BID PROTESTS</vt:lpstr>
      <vt:lpstr>HOW TO DEAL WITH BID ERRORS OR BID PROTESTS</vt:lpstr>
      <vt:lpstr>HOW TO DEAL WITH BID ERRORS OR BID PROTESTS</vt:lpstr>
      <vt:lpstr>HOW TO DEAL WITH BID ERRORS OR BID PROTESTS</vt:lpstr>
      <vt:lpstr>HOW TO DEAL WITH BID ERRORS OR BID PROTESTS</vt:lpstr>
      <vt:lpstr>HOW TO DEAL WITH BID ERRORS OR BID PROTESTS</vt:lpstr>
      <vt:lpstr>HOW TO DEAL WITH BID ERRORS OR BID PROTESTS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2019-06-11T14:29:20Z</dcterms:created>
  <dcterms:modified xsi:type="dcterms:W3CDTF">2023-09-05T16:03:31Z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0x01010049F7822D27EF0E4383F443335F69DA57</vt:lpwstr>
  </property>
</Properties>
</file>