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5"/>
  </p:notesMasterIdLst>
  <p:sldIdLst>
    <p:sldId id="256" r:id="rId5"/>
    <p:sldId id="259" r:id="rId6"/>
    <p:sldId id="287" r:id="rId7"/>
    <p:sldId id="260" r:id="rId8"/>
    <p:sldId id="264" r:id="rId9"/>
    <p:sldId id="289" r:id="rId10"/>
    <p:sldId id="292" r:id="rId11"/>
    <p:sldId id="290" r:id="rId12"/>
    <p:sldId id="291" r:id="rId13"/>
    <p:sldId id="293" r:id="rId14"/>
    <p:sldId id="285" r:id="rId15"/>
    <p:sldId id="294" r:id="rId16"/>
    <p:sldId id="297" r:id="rId17"/>
    <p:sldId id="295" r:id="rId18"/>
    <p:sldId id="296" r:id="rId19"/>
    <p:sldId id="298" r:id="rId20"/>
    <p:sldId id="299" r:id="rId21"/>
    <p:sldId id="300" r:id="rId22"/>
    <p:sldId id="258" r:id="rId23"/>
    <p:sldId id="257" r:id="rId24"/>
  </p:sldIdLst>
  <p:sldSz cx="18288000" cy="10287000"/>
  <p:notesSz cx="7010400" cy="9296400"/>
  <p:embeddedFontLst>
    <p:embeddedFont>
      <p:font typeface="Aileron"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184"/>
    <a:srgbClr val="2A40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7DACFC-FFBC-43F1-802D-C9B527B76A4F}" v="23" dt="2026-01-12T19:48:36.8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7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300"/>
            </a:lvl1pPr>
          </a:lstStyle>
          <a:p>
            <a:fld id="{6A3356F4-F9D3-45C7-A090-1E07C10A8DF2}" type="datetimeFigureOut">
              <a:rPr lang="en-US" smtClean="0"/>
              <a:t>1/14/2026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vl1pPr>
          </a:lstStyle>
          <a:p>
            <a:fld id="{24D428C5-08AE-472D-826E-ACA66DC23DB3}" type="slidenum">
              <a:rPr lang="en-US" smtClean="0"/>
              <a:t>‹#›</a:t>
            </a:fld>
            <a:endParaRPr lang="en-US"/>
          </a:p>
        </p:txBody>
      </p:sp>
    </p:spTree>
    <p:extLst>
      <p:ext uri="{BB962C8B-B14F-4D97-AF65-F5344CB8AC3E}">
        <p14:creationId xmlns:p14="http://schemas.microsoft.com/office/powerpoint/2010/main" val="1548004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1/14/2026</a:t>
            </a:fld>
            <a:endParaRPr lang="en-US"/>
          </a:p>
        </p:txBody>
      </p:sp>
      <p:sp>
        <p:nvSpPr>
          <p:cNvPr id="8" name="Freeform 2">
            <a:extLst>
              <a:ext uri="{FF2B5EF4-FFF2-40B4-BE49-F238E27FC236}">
                <a16:creationId xmlns:a16="http://schemas.microsoft.com/office/drawing/2014/main" id="{6E9A4569-CEF0-C69C-FE69-4EB277ECFC96}"/>
              </a:ext>
            </a:extLst>
          </p:cNvPr>
          <p:cNvSpPr>
            <a:spLocks noGrp="1" noRot="1" noMove="1" noResize="1" noEditPoints="1" noAdjustHandles="1" noChangeArrowheads="1" noChangeShapeType="1"/>
          </p:cNvSpPr>
          <p:nvPr/>
        </p:nvSpPr>
        <p:spPr>
          <a:xfrm>
            <a:off x="16468663" y="9098109"/>
            <a:ext cx="640763" cy="160191"/>
          </a:xfrm>
          <a:custGeom>
            <a:avLst/>
            <a:gdLst/>
            <a:ahLst/>
            <a:cxnLst/>
            <a:rect l="l" t="t" r="r" b="b"/>
            <a:pathLst>
              <a:path w="640763" h="160191">
                <a:moveTo>
                  <a:pt x="0" y="0"/>
                </a:moveTo>
                <a:lnTo>
                  <a:pt x="640763" y="0"/>
                </a:lnTo>
                <a:lnTo>
                  <a:pt x="640763" y="160191"/>
                </a:lnTo>
                <a:lnTo>
                  <a:pt x="0" y="1601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9" name="Group 3">
            <a:extLst>
              <a:ext uri="{FF2B5EF4-FFF2-40B4-BE49-F238E27FC236}">
                <a16:creationId xmlns:a16="http://schemas.microsoft.com/office/drawing/2014/main" id="{EEC06119-8545-C884-BA63-85DCE1703CB3}"/>
              </a:ext>
            </a:extLst>
          </p:cNvPr>
          <p:cNvGrpSpPr/>
          <p:nvPr/>
        </p:nvGrpSpPr>
        <p:grpSpPr>
          <a:xfrm>
            <a:off x="8459851" y="9486900"/>
            <a:ext cx="9509981" cy="715226"/>
            <a:chOff x="0" y="0"/>
            <a:chExt cx="12679975" cy="953635"/>
          </a:xfrm>
        </p:grpSpPr>
        <p:sp>
          <p:nvSpPr>
            <p:cNvPr id="13" name="TextBox 4">
              <a:extLst>
                <a:ext uri="{FF2B5EF4-FFF2-40B4-BE49-F238E27FC236}">
                  <a16:creationId xmlns:a16="http://schemas.microsoft.com/office/drawing/2014/main" id="{EE733DA9-CE28-25C9-1714-51955FA2EB53}"/>
                </a:ext>
              </a:extLst>
            </p:cNvPr>
            <p:cNvSpPr txBox="1">
              <a:spLocks noGrp="1" noRot="1" noMove="1" noResize="1" noEditPoints="1" noAdjustHandles="1" noChangeArrowheads="1" noChangeShapeType="1"/>
            </p:cNvSpPr>
            <p:nvPr/>
          </p:nvSpPr>
          <p:spPr>
            <a:xfrm>
              <a:off x="0" y="145407"/>
              <a:ext cx="11726341" cy="571431"/>
            </a:xfrm>
            <a:prstGeom prst="rect">
              <a:avLst/>
            </a:prstGeom>
          </p:spPr>
          <p:txBody>
            <a:bodyPr lIns="0" tIns="0" rIns="0" bIns="0" rtlCol="0" anchor="t">
              <a:spAutoFit/>
            </a:bodyPr>
            <a:lstStyle/>
            <a:p>
              <a:pPr algn="ctr">
                <a:lnSpc>
                  <a:spcPts val="3751"/>
                </a:lnSpc>
                <a:spcBef>
                  <a:spcPct val="0"/>
                </a:spcBef>
              </a:pPr>
              <a:r>
                <a:rPr lang="en-US" sz="2344" spc="464" dirty="0">
                  <a:solidFill>
                    <a:srgbClr val="173184"/>
                  </a:solidFill>
                  <a:latin typeface="Aileron"/>
                  <a:ea typeface="Aileron"/>
                  <a:cs typeface="Aileron"/>
                  <a:sym typeface="Aileron"/>
                </a:rPr>
                <a:t>INDIANA DEPARTMENT OF TRANSPORTATION</a:t>
              </a:r>
            </a:p>
          </p:txBody>
        </p:sp>
        <p:sp>
          <p:nvSpPr>
            <p:cNvPr id="14" name="Freeform 5">
              <a:extLst>
                <a:ext uri="{FF2B5EF4-FFF2-40B4-BE49-F238E27FC236}">
                  <a16:creationId xmlns:a16="http://schemas.microsoft.com/office/drawing/2014/main" id="{F8B7437C-7637-CB22-C2A5-A1D1F80C5433}"/>
                </a:ext>
              </a:extLst>
            </p:cNvPr>
            <p:cNvSpPr>
              <a:spLocks noGrp="1" noRot="1" noMove="1" noResize="1" noEditPoints="1" noAdjustHandles="1" noChangeArrowheads="1" noChangeShapeType="1"/>
            </p:cNvSpPr>
            <p:nvPr/>
          </p:nvSpPr>
          <p:spPr>
            <a:xfrm>
              <a:off x="11726341" y="0"/>
              <a:ext cx="953635" cy="953635"/>
            </a:xfrm>
            <a:custGeom>
              <a:avLst/>
              <a:gdLst/>
              <a:ahLst/>
              <a:cxnLst/>
              <a:rect l="l" t="t" r="r" b="b"/>
              <a:pathLst>
                <a:path w="953635" h="953635">
                  <a:moveTo>
                    <a:pt x="0" y="0"/>
                  </a:moveTo>
                  <a:lnTo>
                    <a:pt x="953634" y="0"/>
                  </a:lnTo>
                  <a:lnTo>
                    <a:pt x="953634" y="953635"/>
                  </a:lnTo>
                  <a:lnTo>
                    <a:pt x="0" y="953635"/>
                  </a:lnTo>
                  <a:lnTo>
                    <a:pt x="0" y="0"/>
                  </a:lnTo>
                  <a:close/>
                </a:path>
              </a:pathLst>
            </a:custGeom>
            <a:blipFill>
              <a:blip r:embed="rId4"/>
              <a:stretch>
                <a:fillRect/>
              </a:stretch>
            </a:blipFill>
          </p:spPr>
          <p:txBody>
            <a:bodyPr/>
            <a:lstStyle/>
            <a:p>
              <a:endParaRPr lang="en-US"/>
            </a:p>
          </p:txBody>
        </p:sp>
      </p:grpSp>
      <p:sp>
        <p:nvSpPr>
          <p:cNvPr id="10" name="Freeform 6">
            <a:extLst>
              <a:ext uri="{FF2B5EF4-FFF2-40B4-BE49-F238E27FC236}">
                <a16:creationId xmlns:a16="http://schemas.microsoft.com/office/drawing/2014/main" id="{8BBD3909-B995-2D58-0601-7ECA0C5D71DC}"/>
              </a:ext>
            </a:extLst>
          </p:cNvPr>
          <p:cNvSpPr>
            <a:spLocks noGrp="1" noRot="1" noMove="1" noResize="1" noEditPoints="1" noAdjustHandles="1" noChangeArrowheads="1" noChangeShapeType="1"/>
          </p:cNvSpPr>
          <p:nvPr/>
        </p:nvSpPr>
        <p:spPr>
          <a:xfrm>
            <a:off x="2989202" y="2956415"/>
            <a:ext cx="3637104" cy="3637104"/>
          </a:xfrm>
          <a:custGeom>
            <a:avLst/>
            <a:gdLst/>
            <a:ahLst/>
            <a:cxnLst/>
            <a:rect l="l" t="t" r="r" b="b"/>
            <a:pathLst>
              <a:path w="3637104" h="3637104">
                <a:moveTo>
                  <a:pt x="0" y="0"/>
                </a:moveTo>
                <a:lnTo>
                  <a:pt x="3637104" y="0"/>
                </a:lnTo>
                <a:lnTo>
                  <a:pt x="3637104" y="3637104"/>
                </a:lnTo>
                <a:lnTo>
                  <a:pt x="0" y="3637104"/>
                </a:lnTo>
                <a:lnTo>
                  <a:pt x="0" y="0"/>
                </a:lnTo>
                <a:close/>
              </a:path>
            </a:pathLst>
          </a:custGeom>
          <a:blipFill>
            <a:blip r:embed="rId4"/>
            <a:stretch>
              <a:fillRect/>
            </a:stretch>
          </a:blipFill>
        </p:spPr>
        <p:txBody>
          <a:bodyPr/>
          <a:lstStyle/>
          <a:p>
            <a:endParaRPr lang="en-US"/>
          </a:p>
        </p:txBody>
      </p:sp>
      <p:sp>
        <p:nvSpPr>
          <p:cNvPr id="11" name="Freeform 7">
            <a:extLst>
              <a:ext uri="{FF2B5EF4-FFF2-40B4-BE49-F238E27FC236}">
                <a16:creationId xmlns:a16="http://schemas.microsoft.com/office/drawing/2014/main" id="{BB4C4BE0-FB88-AAC3-4E67-8A36C63A9E1D}"/>
              </a:ext>
            </a:extLst>
          </p:cNvPr>
          <p:cNvSpPr>
            <a:spLocks noGrp="1" noRot="1" noMove="1" noResize="1" noEditPoints="1" noAdjustHandles="1" noChangeArrowheads="1" noChangeShapeType="1"/>
          </p:cNvSpPr>
          <p:nvPr/>
        </p:nvSpPr>
        <p:spPr>
          <a:xfrm>
            <a:off x="0" y="1495881"/>
            <a:ext cx="6626306" cy="8791119"/>
          </a:xfrm>
          <a:custGeom>
            <a:avLst/>
            <a:gdLst/>
            <a:ahLst/>
            <a:cxnLst/>
            <a:rect l="l" t="t" r="r" b="b"/>
            <a:pathLst>
              <a:path w="6626306" h="8791119">
                <a:moveTo>
                  <a:pt x="0" y="0"/>
                </a:moveTo>
                <a:lnTo>
                  <a:pt x="6626306" y="0"/>
                </a:lnTo>
                <a:lnTo>
                  <a:pt x="6626306" y="8791119"/>
                </a:lnTo>
                <a:lnTo>
                  <a:pt x="0" y="879111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8" name="Text Placeholder 17">
            <a:extLst>
              <a:ext uri="{FF2B5EF4-FFF2-40B4-BE49-F238E27FC236}">
                <a16:creationId xmlns:a16="http://schemas.microsoft.com/office/drawing/2014/main" id="{0FEDFD02-A3B1-7F24-3978-36F1297C7C6D}"/>
              </a:ext>
            </a:extLst>
          </p:cNvPr>
          <p:cNvSpPr>
            <a:spLocks noGrp="1"/>
          </p:cNvSpPr>
          <p:nvPr>
            <p:ph type="body" sz="quarter" idx="11" hasCustomPrompt="1"/>
          </p:nvPr>
        </p:nvSpPr>
        <p:spPr>
          <a:xfrm>
            <a:off x="11277600" y="2400300"/>
            <a:ext cx="6692233" cy="1905000"/>
          </a:xfrm>
        </p:spPr>
        <p:txBody>
          <a:bodyPr/>
          <a:lstStyle>
            <a:lvl1pPr marL="0" indent="0">
              <a:buNone/>
              <a:defRPr sz="9200" spc="-150">
                <a:solidFill>
                  <a:srgbClr val="173184"/>
                </a:solidFill>
                <a:latin typeface="Impact" panose="020B0806030902050204" pitchFamily="34" charset="0"/>
              </a:defRPr>
            </a:lvl1pPr>
          </a:lstStyle>
          <a:p>
            <a:pPr lvl="0"/>
            <a:r>
              <a:rPr lang="en-US" dirty="0"/>
              <a:t>Title Slide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Block Conten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BE0962C-A5D4-603D-552B-E33B768DC28F}"/>
              </a:ext>
            </a:extLst>
          </p:cNvPr>
          <p:cNvGrpSpPr/>
          <p:nvPr/>
        </p:nvGrpSpPr>
        <p:grpSpPr>
          <a:xfrm>
            <a:off x="747240" y="2560050"/>
            <a:ext cx="16793520" cy="6290906"/>
            <a:chOff x="673913" y="2616551"/>
            <a:chExt cx="16793520" cy="6290906"/>
          </a:xfrm>
        </p:grpSpPr>
        <p:sp>
          <p:nvSpPr>
            <p:cNvPr id="10" name="Rectangle: Rounded Corners 9">
              <a:extLst>
                <a:ext uri="{FF2B5EF4-FFF2-40B4-BE49-F238E27FC236}">
                  <a16:creationId xmlns:a16="http://schemas.microsoft.com/office/drawing/2014/main" id="{35DD9711-8F8C-A446-3110-606B63E66A1F}"/>
                </a:ext>
              </a:extLst>
            </p:cNvPr>
            <p:cNvSpPr>
              <a:spLocks noGrp="1" noRot="1" noMove="1" noResize="1" noEditPoints="1" noAdjustHandles="1" noChangeArrowheads="1" noChangeShapeType="1"/>
            </p:cNvSpPr>
            <p:nvPr/>
          </p:nvSpPr>
          <p:spPr>
            <a:xfrm>
              <a:off x="673913" y="2616552"/>
              <a:ext cx="4953000" cy="6290905"/>
            </a:xfrm>
            <a:prstGeom prst="roundRect">
              <a:avLst/>
            </a:prstGeom>
            <a:solidFill>
              <a:srgbClr val="1731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173184"/>
                </a:solidFill>
              </a:endParaRPr>
            </a:p>
          </p:txBody>
        </p:sp>
        <p:sp>
          <p:nvSpPr>
            <p:cNvPr id="11" name="Rectangle: Rounded Corners 10">
              <a:extLst>
                <a:ext uri="{FF2B5EF4-FFF2-40B4-BE49-F238E27FC236}">
                  <a16:creationId xmlns:a16="http://schemas.microsoft.com/office/drawing/2014/main" id="{8C0513A0-6ED1-A181-7221-DDDDD8F4D92C}"/>
                </a:ext>
              </a:extLst>
            </p:cNvPr>
            <p:cNvSpPr>
              <a:spLocks noGrp="1" noRot="1" noMove="1" noResize="1" noEditPoints="1" noAdjustHandles="1" noChangeArrowheads="1" noChangeShapeType="1"/>
            </p:cNvSpPr>
            <p:nvPr/>
          </p:nvSpPr>
          <p:spPr>
            <a:xfrm>
              <a:off x="6614121" y="2616551"/>
              <a:ext cx="4953000" cy="6290905"/>
            </a:xfrm>
            <a:prstGeom prst="roundRect">
              <a:avLst/>
            </a:prstGeom>
            <a:solidFill>
              <a:srgbClr val="1731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173184"/>
                </a:solidFill>
              </a:endParaRPr>
            </a:p>
          </p:txBody>
        </p:sp>
        <p:sp>
          <p:nvSpPr>
            <p:cNvPr id="12" name="Rectangle: Rounded Corners 11">
              <a:extLst>
                <a:ext uri="{FF2B5EF4-FFF2-40B4-BE49-F238E27FC236}">
                  <a16:creationId xmlns:a16="http://schemas.microsoft.com/office/drawing/2014/main" id="{D58B5935-585C-C7F7-B0E4-9386AABCCD63}"/>
                </a:ext>
              </a:extLst>
            </p:cNvPr>
            <p:cNvSpPr>
              <a:spLocks noGrp="1" noRot="1" noMove="1" noResize="1" noEditPoints="1" noAdjustHandles="1" noChangeArrowheads="1" noChangeShapeType="1"/>
            </p:cNvSpPr>
            <p:nvPr/>
          </p:nvSpPr>
          <p:spPr>
            <a:xfrm>
              <a:off x="12514433" y="2616551"/>
              <a:ext cx="4953000" cy="6290905"/>
            </a:xfrm>
            <a:prstGeom prst="roundRect">
              <a:avLst/>
            </a:prstGeom>
            <a:solidFill>
              <a:srgbClr val="1731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173184"/>
                </a:solidFill>
              </a:endParaRPr>
            </a:p>
          </p:txBody>
        </p:sp>
      </p:grpSp>
      <p:sp>
        <p:nvSpPr>
          <p:cNvPr id="5" name="Freeform 13">
            <a:extLst>
              <a:ext uri="{FF2B5EF4-FFF2-40B4-BE49-F238E27FC236}">
                <a16:creationId xmlns:a16="http://schemas.microsoft.com/office/drawing/2014/main" id="{4C20E8A7-E62B-F1A9-4E36-A3733ED661C1}"/>
              </a:ext>
            </a:extLst>
          </p:cNvPr>
          <p:cNvSpPr>
            <a:spLocks noGrp="1" noRot="1" noMove="1" noResize="1" noEditPoints="1" noAdjustHandles="1" noChangeArrowheads="1" noChangeShapeType="1"/>
          </p:cNvSpPr>
          <p:nvPr/>
        </p:nvSpPr>
        <p:spPr>
          <a:xfrm>
            <a:off x="8827951" y="1020909"/>
            <a:ext cx="640763" cy="160191"/>
          </a:xfrm>
          <a:custGeom>
            <a:avLst/>
            <a:gdLst/>
            <a:ahLst/>
            <a:cxnLst/>
            <a:rect l="l" t="t" r="r" b="b"/>
            <a:pathLst>
              <a:path w="640763" h="160191">
                <a:moveTo>
                  <a:pt x="0" y="0"/>
                </a:moveTo>
                <a:lnTo>
                  <a:pt x="640764" y="0"/>
                </a:lnTo>
                <a:lnTo>
                  <a:pt x="640764" y="160191"/>
                </a:lnTo>
                <a:lnTo>
                  <a:pt x="0" y="1601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14">
            <a:extLst>
              <a:ext uri="{FF2B5EF4-FFF2-40B4-BE49-F238E27FC236}">
                <a16:creationId xmlns:a16="http://schemas.microsoft.com/office/drawing/2014/main" id="{D9F4FD8A-55D5-1A02-1871-4670C170D03C}"/>
              </a:ext>
            </a:extLst>
          </p:cNvPr>
          <p:cNvSpPr>
            <a:spLocks noGrp="1" noRot="1" noMove="1" noResize="1" noEditPoints="1" noAdjustHandles="1" noChangeArrowheads="1" noChangeShapeType="1"/>
          </p:cNvSpPr>
          <p:nvPr/>
        </p:nvSpPr>
        <p:spPr>
          <a:xfrm>
            <a:off x="1749081" y="9098109"/>
            <a:ext cx="640763" cy="160191"/>
          </a:xfrm>
          <a:custGeom>
            <a:avLst/>
            <a:gdLst/>
            <a:ahLst/>
            <a:cxnLst/>
            <a:rect l="l" t="t" r="r" b="b"/>
            <a:pathLst>
              <a:path w="640763" h="160191">
                <a:moveTo>
                  <a:pt x="0" y="0"/>
                </a:moveTo>
                <a:lnTo>
                  <a:pt x="640763" y="0"/>
                </a:lnTo>
                <a:lnTo>
                  <a:pt x="640763" y="160191"/>
                </a:lnTo>
                <a:lnTo>
                  <a:pt x="0" y="1601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7" name="Group 18">
            <a:extLst>
              <a:ext uri="{FF2B5EF4-FFF2-40B4-BE49-F238E27FC236}">
                <a16:creationId xmlns:a16="http://schemas.microsoft.com/office/drawing/2014/main" id="{BC33FB15-34FC-9D95-7C96-D64BE46C4CD6}"/>
              </a:ext>
            </a:extLst>
          </p:cNvPr>
          <p:cNvGrpSpPr>
            <a:grpSpLocks noGrp="1" noUngrp="1" noRot="1" noMove="1" noResize="1"/>
          </p:cNvGrpSpPr>
          <p:nvPr/>
        </p:nvGrpSpPr>
        <p:grpSpPr>
          <a:xfrm>
            <a:off x="4389009" y="9258300"/>
            <a:ext cx="9509981" cy="715226"/>
            <a:chOff x="0" y="0"/>
            <a:chExt cx="12679975" cy="953635"/>
          </a:xfrm>
        </p:grpSpPr>
        <p:sp>
          <p:nvSpPr>
            <p:cNvPr id="8" name="TextBox 19">
              <a:extLst>
                <a:ext uri="{FF2B5EF4-FFF2-40B4-BE49-F238E27FC236}">
                  <a16:creationId xmlns:a16="http://schemas.microsoft.com/office/drawing/2014/main" id="{6C34D678-F603-149C-57D8-8995D27E811F}"/>
                </a:ext>
              </a:extLst>
            </p:cNvPr>
            <p:cNvSpPr txBox="1">
              <a:spLocks noGrp="1" noRot="1" noMove="1" noResize="1" noEditPoints="1" noAdjustHandles="1" noChangeArrowheads="1" noChangeShapeType="1"/>
            </p:cNvSpPr>
            <p:nvPr/>
          </p:nvSpPr>
          <p:spPr>
            <a:xfrm>
              <a:off x="0" y="145407"/>
              <a:ext cx="11726341" cy="571431"/>
            </a:xfrm>
            <a:prstGeom prst="rect">
              <a:avLst/>
            </a:prstGeom>
          </p:spPr>
          <p:txBody>
            <a:bodyPr lIns="0" tIns="0" rIns="0" bIns="0" rtlCol="0" anchor="t">
              <a:spAutoFit/>
            </a:bodyPr>
            <a:lstStyle/>
            <a:p>
              <a:pPr algn="ctr">
                <a:lnSpc>
                  <a:spcPts val="3751"/>
                </a:lnSpc>
                <a:spcBef>
                  <a:spcPct val="0"/>
                </a:spcBef>
              </a:pPr>
              <a:r>
                <a:rPr lang="en-US" sz="2344" spc="464" dirty="0">
                  <a:solidFill>
                    <a:srgbClr val="173184"/>
                  </a:solidFill>
                  <a:latin typeface="Aileron"/>
                  <a:ea typeface="Aileron"/>
                  <a:cs typeface="Aileron"/>
                  <a:sym typeface="Aileron"/>
                </a:rPr>
                <a:t>INDIANA DEPARTMENT OF TRANSPORTATION</a:t>
              </a:r>
            </a:p>
          </p:txBody>
        </p:sp>
        <p:sp>
          <p:nvSpPr>
            <p:cNvPr id="9" name="Freeform 20">
              <a:extLst>
                <a:ext uri="{FF2B5EF4-FFF2-40B4-BE49-F238E27FC236}">
                  <a16:creationId xmlns:a16="http://schemas.microsoft.com/office/drawing/2014/main" id="{E313A628-217D-9D2F-378A-08114645E5C0}"/>
                </a:ext>
              </a:extLst>
            </p:cNvPr>
            <p:cNvSpPr>
              <a:spLocks noGrp="1" noRot="1" noMove="1" noResize="1" noEditPoints="1" noAdjustHandles="1" noChangeArrowheads="1" noChangeShapeType="1"/>
            </p:cNvSpPr>
            <p:nvPr/>
          </p:nvSpPr>
          <p:spPr>
            <a:xfrm>
              <a:off x="11726341" y="0"/>
              <a:ext cx="953635" cy="953635"/>
            </a:xfrm>
            <a:custGeom>
              <a:avLst/>
              <a:gdLst/>
              <a:ahLst/>
              <a:cxnLst/>
              <a:rect l="l" t="t" r="r" b="b"/>
              <a:pathLst>
                <a:path w="953635" h="953635">
                  <a:moveTo>
                    <a:pt x="0" y="0"/>
                  </a:moveTo>
                  <a:lnTo>
                    <a:pt x="953634" y="0"/>
                  </a:lnTo>
                  <a:lnTo>
                    <a:pt x="953634" y="953635"/>
                  </a:lnTo>
                  <a:lnTo>
                    <a:pt x="0" y="953635"/>
                  </a:lnTo>
                  <a:lnTo>
                    <a:pt x="0" y="0"/>
                  </a:lnTo>
                  <a:close/>
                </a:path>
              </a:pathLst>
            </a:custGeom>
            <a:blipFill>
              <a:blip r:embed="rId4"/>
              <a:stretch>
                <a:fillRect/>
              </a:stretch>
            </a:blipFill>
          </p:spPr>
          <p:txBody>
            <a:bodyPr/>
            <a:lstStyle/>
            <a:p>
              <a:endParaRPr lang="en-US"/>
            </a:p>
          </p:txBody>
        </p:sp>
      </p:grpSp>
      <p:sp>
        <p:nvSpPr>
          <p:cNvPr id="17" name="Text Placeholder 16">
            <a:extLst>
              <a:ext uri="{FF2B5EF4-FFF2-40B4-BE49-F238E27FC236}">
                <a16:creationId xmlns:a16="http://schemas.microsoft.com/office/drawing/2014/main" id="{29716930-D709-6882-C05C-3455A1B27F74}"/>
              </a:ext>
            </a:extLst>
          </p:cNvPr>
          <p:cNvSpPr>
            <a:spLocks noGrp="1"/>
          </p:cNvSpPr>
          <p:nvPr>
            <p:ph type="body" sz="quarter" idx="10" hasCustomPrompt="1"/>
          </p:nvPr>
        </p:nvSpPr>
        <p:spPr>
          <a:xfrm>
            <a:off x="190500" y="1131477"/>
            <a:ext cx="17907000" cy="971550"/>
          </a:xfrm>
        </p:spPr>
        <p:txBody>
          <a:bodyPr/>
          <a:lstStyle>
            <a:lvl1pPr marL="0" indent="0">
              <a:buNone/>
              <a:defRPr sz="6500">
                <a:solidFill>
                  <a:srgbClr val="173184"/>
                </a:solidFill>
                <a:latin typeface="Impact" panose="020B0806030902050204" pitchFamily="34" charset="0"/>
              </a:defRPr>
            </a:lvl1pPr>
          </a:lstStyle>
          <a:p>
            <a:pPr lvl="0"/>
            <a:r>
              <a:rPr lang="en-US" dirty="0"/>
              <a:t>Your Title Here</a:t>
            </a:r>
          </a:p>
        </p:txBody>
      </p:sp>
      <p:sp>
        <p:nvSpPr>
          <p:cNvPr id="19" name="Text Placeholder 18">
            <a:extLst>
              <a:ext uri="{FF2B5EF4-FFF2-40B4-BE49-F238E27FC236}">
                <a16:creationId xmlns:a16="http://schemas.microsoft.com/office/drawing/2014/main" id="{35B18A0A-8711-BCB5-776E-2CA46C55BB9D}"/>
              </a:ext>
            </a:extLst>
          </p:cNvPr>
          <p:cNvSpPr>
            <a:spLocks noGrp="1"/>
          </p:cNvSpPr>
          <p:nvPr>
            <p:ph type="body" sz="quarter" idx="11" hasCustomPrompt="1"/>
          </p:nvPr>
        </p:nvSpPr>
        <p:spPr>
          <a:xfrm>
            <a:off x="1205233" y="2885906"/>
            <a:ext cx="4037013" cy="946150"/>
          </a:xfrm>
        </p:spPr>
        <p:txBody>
          <a:bodyPr/>
          <a:lstStyle>
            <a:lvl1pPr marL="0" indent="0">
              <a:buNone/>
              <a:defRPr sz="4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8">
            <a:extLst>
              <a:ext uri="{FF2B5EF4-FFF2-40B4-BE49-F238E27FC236}">
                <a16:creationId xmlns:a16="http://schemas.microsoft.com/office/drawing/2014/main" id="{DA3D778A-D50A-2810-6F87-6D8B7CB08F93}"/>
              </a:ext>
            </a:extLst>
          </p:cNvPr>
          <p:cNvSpPr>
            <a:spLocks noGrp="1"/>
          </p:cNvSpPr>
          <p:nvPr>
            <p:ph type="body" sz="quarter" idx="12" hasCustomPrompt="1"/>
          </p:nvPr>
        </p:nvSpPr>
        <p:spPr>
          <a:xfrm>
            <a:off x="7145441" y="2885906"/>
            <a:ext cx="4037013" cy="946150"/>
          </a:xfrm>
        </p:spPr>
        <p:txBody>
          <a:bodyPr/>
          <a:lstStyle>
            <a:lvl1pPr marL="0" indent="0">
              <a:buNone/>
              <a:defRPr sz="4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a:extLst>
              <a:ext uri="{FF2B5EF4-FFF2-40B4-BE49-F238E27FC236}">
                <a16:creationId xmlns:a16="http://schemas.microsoft.com/office/drawing/2014/main" id="{2CEE3E70-D949-34FB-4775-7E5FF81DD0C0}"/>
              </a:ext>
            </a:extLst>
          </p:cNvPr>
          <p:cNvSpPr>
            <a:spLocks noGrp="1"/>
          </p:cNvSpPr>
          <p:nvPr>
            <p:ph type="body" sz="quarter" idx="13" hasCustomPrompt="1"/>
          </p:nvPr>
        </p:nvSpPr>
        <p:spPr>
          <a:xfrm>
            <a:off x="13045753" y="2885906"/>
            <a:ext cx="4037013" cy="946150"/>
          </a:xfrm>
        </p:spPr>
        <p:txBody>
          <a:bodyPr/>
          <a:lstStyle>
            <a:lvl1pPr marL="0" indent="0">
              <a:buNone/>
              <a:defRPr sz="4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 goes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5436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r Text Slide">
    <p:bg>
      <p:bgPr>
        <a:solidFill>
          <a:srgbClr val="173184"/>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6004774-3289-C6D4-0793-3B0FE76AE875}"/>
              </a:ext>
            </a:extLst>
          </p:cNvPr>
          <p:cNvGrpSpPr>
            <a:grpSpLocks noGrp="1" noUngrp="1" noRot="1" noMove="1" noResize="1"/>
          </p:cNvGrpSpPr>
          <p:nvPr/>
        </p:nvGrpSpPr>
        <p:grpSpPr>
          <a:xfrm>
            <a:off x="86399" y="-401090"/>
            <a:ext cx="18201601" cy="10688090"/>
            <a:chOff x="152400" y="-361652"/>
            <a:chExt cx="20231874" cy="10648653"/>
          </a:xfrm>
        </p:grpSpPr>
        <p:sp>
          <p:nvSpPr>
            <p:cNvPr id="19" name="Freeform 7">
              <a:extLst>
                <a:ext uri="{FF2B5EF4-FFF2-40B4-BE49-F238E27FC236}">
                  <a16:creationId xmlns:a16="http://schemas.microsoft.com/office/drawing/2014/main" id="{E8EDD365-C1FA-000D-75CB-889B893DBDFF}"/>
                </a:ext>
              </a:extLst>
            </p:cNvPr>
            <p:cNvSpPr>
              <a:spLocks noGrp="1" noRot="1" noMove="1" noResize="1" noEditPoints="1" noAdjustHandles="1" noChangeArrowheads="1" noChangeShapeType="1"/>
            </p:cNvSpPr>
            <p:nvPr/>
          </p:nvSpPr>
          <p:spPr>
            <a:xfrm rot="-5400000">
              <a:off x="-1313092" y="1465492"/>
              <a:ext cx="10287001" cy="7356017"/>
            </a:xfrm>
            <a:custGeom>
              <a:avLst/>
              <a:gdLst/>
              <a:ahLst/>
              <a:cxnLst/>
              <a:rect l="l" t="t" r="r" b="b"/>
              <a:pathLst>
                <a:path w="14712033" h="7356017">
                  <a:moveTo>
                    <a:pt x="0" y="0"/>
                  </a:moveTo>
                  <a:lnTo>
                    <a:pt x="14712033" y="0"/>
                  </a:lnTo>
                  <a:lnTo>
                    <a:pt x="14712033" y="7356016"/>
                  </a:lnTo>
                  <a:lnTo>
                    <a:pt x="0" y="7356016"/>
                  </a:lnTo>
                  <a:lnTo>
                    <a:pt x="0" y="0"/>
                  </a:lnTo>
                  <a:close/>
                </a:path>
              </a:pathLst>
            </a:custGeom>
            <a:blipFill>
              <a:blip r:embed="rId2">
                <a:extLst>
                  <a:ext uri="{96DAC541-7B7A-43D3-8B79-37D633B846F1}">
                    <asvg:svgBlip xmlns:asvg="http://schemas.microsoft.com/office/drawing/2016/SVG/main" r:embed="rId3"/>
                  </a:ext>
                </a:extLst>
              </a:blip>
              <a:stretch>
                <a:fillRect l="-21509" r="-21507"/>
              </a:stretch>
            </a:blipFill>
          </p:spPr>
          <p:txBody>
            <a:bodyPr/>
            <a:lstStyle/>
            <a:p>
              <a:endParaRPr lang="en-US"/>
            </a:p>
          </p:txBody>
        </p:sp>
        <p:grpSp>
          <p:nvGrpSpPr>
            <p:cNvPr id="20" name="Group 3">
              <a:extLst>
                <a:ext uri="{FF2B5EF4-FFF2-40B4-BE49-F238E27FC236}">
                  <a16:creationId xmlns:a16="http://schemas.microsoft.com/office/drawing/2014/main" id="{43FAF245-2E0F-277C-AEBD-3988501D28FB}"/>
                </a:ext>
              </a:extLst>
            </p:cNvPr>
            <p:cNvGrpSpPr>
              <a:grpSpLocks noGrp="1" noUngrp="1" noRot="1" noMove="1" noResize="1"/>
            </p:cNvGrpSpPr>
            <p:nvPr/>
          </p:nvGrpSpPr>
          <p:grpSpPr>
            <a:xfrm>
              <a:off x="6935963" y="-361652"/>
              <a:ext cx="13448311" cy="10648652"/>
              <a:chOff x="0" y="-95250"/>
              <a:chExt cx="3541942" cy="2804583"/>
            </a:xfrm>
          </p:grpSpPr>
          <p:sp>
            <p:nvSpPr>
              <p:cNvPr id="27" name="Freeform 4">
                <a:extLst>
                  <a:ext uri="{FF2B5EF4-FFF2-40B4-BE49-F238E27FC236}">
                    <a16:creationId xmlns:a16="http://schemas.microsoft.com/office/drawing/2014/main" id="{759FA8B2-3408-C3EF-BD5B-0132D8A2436E}"/>
                  </a:ext>
                </a:extLst>
              </p:cNvPr>
              <p:cNvSpPr>
                <a:spLocks noGrp="1" noRot="1" noMove="1" noResize="1" noEditPoints="1" noAdjustHandles="1" noChangeArrowheads="1" noChangeShapeType="1"/>
              </p:cNvSpPr>
              <p:nvPr/>
            </p:nvSpPr>
            <p:spPr>
              <a:xfrm>
                <a:off x="0" y="0"/>
                <a:ext cx="3541942" cy="2709333"/>
              </a:xfrm>
              <a:custGeom>
                <a:avLst/>
                <a:gdLst/>
                <a:ahLst/>
                <a:cxnLst/>
                <a:rect l="l" t="t" r="r" b="b"/>
                <a:pathLst>
                  <a:path w="3541942" h="2709333">
                    <a:moveTo>
                      <a:pt x="0" y="0"/>
                    </a:moveTo>
                    <a:lnTo>
                      <a:pt x="3541942" y="0"/>
                    </a:lnTo>
                    <a:lnTo>
                      <a:pt x="3541942" y="2709333"/>
                    </a:lnTo>
                    <a:lnTo>
                      <a:pt x="0" y="2709333"/>
                    </a:lnTo>
                    <a:close/>
                  </a:path>
                </a:pathLst>
              </a:custGeom>
              <a:solidFill>
                <a:srgbClr val="FFFFFF"/>
              </a:solidFill>
            </p:spPr>
            <p:txBody>
              <a:bodyPr/>
              <a:lstStyle/>
              <a:p>
                <a:endParaRPr lang="en-US"/>
              </a:p>
            </p:txBody>
          </p:sp>
          <p:sp>
            <p:nvSpPr>
              <p:cNvPr id="28" name="TextBox 5">
                <a:extLst>
                  <a:ext uri="{FF2B5EF4-FFF2-40B4-BE49-F238E27FC236}">
                    <a16:creationId xmlns:a16="http://schemas.microsoft.com/office/drawing/2014/main" id="{C4C5C9DB-B51E-EF77-55C2-DD18F36D0B1B}"/>
                  </a:ext>
                </a:extLst>
              </p:cNvPr>
              <p:cNvSpPr txBox="1">
                <a:spLocks noGrp="1" noRot="1" noMove="1" noResize="1" noEditPoints="1" noAdjustHandles="1" noChangeArrowheads="1" noChangeShapeType="1"/>
              </p:cNvSpPr>
              <p:nvPr/>
            </p:nvSpPr>
            <p:spPr>
              <a:xfrm>
                <a:off x="0" y="-95250"/>
                <a:ext cx="3541942" cy="2804583"/>
              </a:xfrm>
              <a:prstGeom prst="rect">
                <a:avLst/>
              </a:prstGeom>
            </p:spPr>
            <p:txBody>
              <a:bodyPr lIns="50800" tIns="50800" rIns="50800" bIns="50800" rtlCol="0" anchor="ctr"/>
              <a:lstStyle/>
              <a:p>
                <a:pPr algn="ctr">
                  <a:lnSpc>
                    <a:spcPts val="3751"/>
                  </a:lnSpc>
                </a:pPr>
                <a:endParaRPr/>
              </a:p>
            </p:txBody>
          </p:sp>
        </p:grpSp>
        <p:grpSp>
          <p:nvGrpSpPr>
            <p:cNvPr id="21" name="Group 8">
              <a:extLst>
                <a:ext uri="{FF2B5EF4-FFF2-40B4-BE49-F238E27FC236}">
                  <a16:creationId xmlns:a16="http://schemas.microsoft.com/office/drawing/2014/main" id="{E2DF434D-FAF0-02A2-175C-D2FBE27EEE93}"/>
                </a:ext>
              </a:extLst>
            </p:cNvPr>
            <p:cNvGrpSpPr>
              <a:grpSpLocks noGrp="1" noUngrp="1" noRot="1" noMove="1" noResize="1"/>
            </p:cNvGrpSpPr>
            <p:nvPr/>
          </p:nvGrpSpPr>
          <p:grpSpPr>
            <a:xfrm rot="-5400000">
              <a:off x="914400" y="2040178"/>
              <a:ext cx="6206639" cy="6206639"/>
              <a:chOff x="0" y="0"/>
              <a:chExt cx="812800" cy="812800"/>
            </a:xfrm>
          </p:grpSpPr>
          <p:sp>
            <p:nvSpPr>
              <p:cNvPr id="25" name="Freeform 9">
                <a:extLst>
                  <a:ext uri="{FF2B5EF4-FFF2-40B4-BE49-F238E27FC236}">
                    <a16:creationId xmlns:a16="http://schemas.microsoft.com/office/drawing/2014/main" id="{3D5C7B80-C080-4AAB-A024-346D4E9E9B2E}"/>
                  </a:ext>
                </a:extLst>
              </p:cNvPr>
              <p:cNvSpPr>
                <a:spLocks noGrp="1" noRot="1" noMove="1" noResize="1" noEditPoints="1" noAdjustHandles="1" noChangeArrowheads="1" noChangeShapeType="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26" name="TextBox 10">
                <a:extLst>
                  <a:ext uri="{FF2B5EF4-FFF2-40B4-BE49-F238E27FC236}">
                    <a16:creationId xmlns:a16="http://schemas.microsoft.com/office/drawing/2014/main" id="{3EE5328B-81B5-24F4-1EA0-473B40F32642}"/>
                  </a:ext>
                </a:extLst>
              </p:cNvPr>
              <p:cNvSpPr txBox="1">
                <a:spLocks noGrp="1" noRot="1" noMove="1" noResize="1" noEditPoints="1" noAdjustHandles="1" noChangeArrowheads="1" noChangeShapeType="1"/>
              </p:cNvSpPr>
              <p:nvPr/>
            </p:nvSpPr>
            <p:spPr>
              <a:xfrm>
                <a:off x="76200" y="47625"/>
                <a:ext cx="660400" cy="688975"/>
              </a:xfrm>
              <a:prstGeom prst="rect">
                <a:avLst/>
              </a:prstGeom>
            </p:spPr>
            <p:txBody>
              <a:bodyPr lIns="102167" tIns="102167" rIns="102167" bIns="102167" rtlCol="0" anchor="ctr"/>
              <a:lstStyle/>
              <a:p>
                <a:pPr algn="ctr">
                  <a:lnSpc>
                    <a:spcPts val="2659"/>
                  </a:lnSpc>
                </a:pPr>
                <a:endParaRPr/>
              </a:p>
            </p:txBody>
          </p:sp>
        </p:grpSp>
        <p:grpSp>
          <p:nvGrpSpPr>
            <p:cNvPr id="22" name="Group 11">
              <a:extLst>
                <a:ext uri="{FF2B5EF4-FFF2-40B4-BE49-F238E27FC236}">
                  <a16:creationId xmlns:a16="http://schemas.microsoft.com/office/drawing/2014/main" id="{145A23E8-8C27-AA7A-DBD1-0CB3927758E9}"/>
                </a:ext>
              </a:extLst>
            </p:cNvPr>
            <p:cNvGrpSpPr>
              <a:grpSpLocks noGrp="1" noUngrp="1" noRot="1" noMove="1" noResize="1"/>
            </p:cNvGrpSpPr>
            <p:nvPr/>
          </p:nvGrpSpPr>
          <p:grpSpPr>
            <a:xfrm rot="-5400000">
              <a:off x="1304105" y="4563589"/>
              <a:ext cx="10287001" cy="1159821"/>
              <a:chOff x="0" y="0"/>
              <a:chExt cx="1872680" cy="151886"/>
            </a:xfrm>
          </p:grpSpPr>
          <p:sp>
            <p:nvSpPr>
              <p:cNvPr id="23" name="Freeform 12">
                <a:extLst>
                  <a:ext uri="{FF2B5EF4-FFF2-40B4-BE49-F238E27FC236}">
                    <a16:creationId xmlns:a16="http://schemas.microsoft.com/office/drawing/2014/main" id="{FF7A5D52-223B-EBD0-B603-6F3CFC8A8809}"/>
                  </a:ext>
                </a:extLst>
              </p:cNvPr>
              <p:cNvSpPr>
                <a:spLocks noGrp="1" noRot="1" noMove="1" noResize="1" noEditPoints="1" noAdjustHandles="1" noChangeArrowheads="1" noChangeShapeType="1"/>
              </p:cNvSpPr>
              <p:nvPr/>
            </p:nvSpPr>
            <p:spPr>
              <a:xfrm>
                <a:off x="0" y="0"/>
                <a:ext cx="1872680" cy="151886"/>
              </a:xfrm>
              <a:custGeom>
                <a:avLst/>
                <a:gdLst/>
                <a:ahLst/>
                <a:cxnLst/>
                <a:rect l="l" t="t" r="r" b="b"/>
                <a:pathLst>
                  <a:path w="1872680" h="151886">
                    <a:moveTo>
                      <a:pt x="0" y="0"/>
                    </a:moveTo>
                    <a:lnTo>
                      <a:pt x="1872680" y="0"/>
                    </a:lnTo>
                    <a:lnTo>
                      <a:pt x="1872680" y="151886"/>
                    </a:lnTo>
                    <a:lnTo>
                      <a:pt x="0" y="151886"/>
                    </a:lnTo>
                    <a:close/>
                  </a:path>
                </a:pathLst>
              </a:custGeom>
              <a:solidFill>
                <a:srgbClr val="FFFFFF"/>
              </a:solidFill>
            </p:spPr>
            <p:txBody>
              <a:bodyPr/>
              <a:lstStyle/>
              <a:p>
                <a:endParaRPr lang="en-US"/>
              </a:p>
            </p:txBody>
          </p:sp>
          <p:sp>
            <p:nvSpPr>
              <p:cNvPr id="24" name="TextBox 13">
                <a:extLst>
                  <a:ext uri="{FF2B5EF4-FFF2-40B4-BE49-F238E27FC236}">
                    <a16:creationId xmlns:a16="http://schemas.microsoft.com/office/drawing/2014/main" id="{E876C34B-5E6B-6E20-BEC6-38B9C3781BEA}"/>
                  </a:ext>
                </a:extLst>
              </p:cNvPr>
              <p:cNvSpPr txBox="1">
                <a:spLocks noGrp="1" noRot="1" noMove="1" noResize="1" noEditPoints="1" noAdjustHandles="1" noChangeArrowheads="1" noChangeShapeType="1"/>
              </p:cNvSpPr>
              <p:nvPr/>
            </p:nvSpPr>
            <p:spPr>
              <a:xfrm>
                <a:off x="0" y="-28575"/>
                <a:ext cx="1872680" cy="180461"/>
              </a:xfrm>
              <a:prstGeom prst="rect">
                <a:avLst/>
              </a:prstGeom>
            </p:spPr>
            <p:txBody>
              <a:bodyPr lIns="102167" tIns="102167" rIns="102167" bIns="102167" rtlCol="0" anchor="ctr"/>
              <a:lstStyle/>
              <a:p>
                <a:pPr algn="ctr">
                  <a:lnSpc>
                    <a:spcPts val="2659"/>
                  </a:lnSpc>
                </a:pPr>
                <a:endParaRPr/>
              </a:p>
            </p:txBody>
          </p:sp>
        </p:grpSp>
      </p:grpSp>
      <p:sp>
        <p:nvSpPr>
          <p:cNvPr id="6" name="Freeform 14">
            <a:extLst>
              <a:ext uri="{FF2B5EF4-FFF2-40B4-BE49-F238E27FC236}">
                <a16:creationId xmlns:a16="http://schemas.microsoft.com/office/drawing/2014/main" id="{435332E1-93DA-F5EA-A6A4-0DAF1974A656}"/>
              </a:ext>
            </a:extLst>
          </p:cNvPr>
          <p:cNvSpPr>
            <a:spLocks noGrp="1" noRot="1" noMove="1" noResize="1" noEditPoints="1" noAdjustHandles="1" noChangeArrowheads="1" noChangeShapeType="1"/>
          </p:cNvSpPr>
          <p:nvPr/>
        </p:nvSpPr>
        <p:spPr>
          <a:xfrm>
            <a:off x="516019" y="2029656"/>
            <a:ext cx="6265781" cy="6265781"/>
          </a:xfrm>
          <a:custGeom>
            <a:avLst/>
            <a:gdLst/>
            <a:ahLst/>
            <a:cxnLst/>
            <a:rect l="l" t="t" r="r" b="b"/>
            <a:pathLst>
              <a:path w="5666635" h="5666635">
                <a:moveTo>
                  <a:pt x="0" y="0"/>
                </a:moveTo>
                <a:lnTo>
                  <a:pt x="5666635" y="0"/>
                </a:lnTo>
                <a:lnTo>
                  <a:pt x="5666635" y="5666634"/>
                </a:lnTo>
                <a:lnTo>
                  <a:pt x="0" y="5666634"/>
                </a:lnTo>
                <a:lnTo>
                  <a:pt x="0" y="0"/>
                </a:lnTo>
                <a:close/>
              </a:path>
            </a:pathLst>
          </a:custGeom>
          <a:blipFill>
            <a:blip r:embed="rId4"/>
            <a:stretch>
              <a:fillRect/>
            </a:stretch>
          </a:blipFill>
        </p:spPr>
        <p:txBody>
          <a:bodyPr/>
          <a:lstStyle/>
          <a:p>
            <a:endParaRPr lang="en-US"/>
          </a:p>
        </p:txBody>
      </p:sp>
      <p:sp>
        <p:nvSpPr>
          <p:cNvPr id="7" name="Freeform 2">
            <a:extLst>
              <a:ext uri="{FF2B5EF4-FFF2-40B4-BE49-F238E27FC236}">
                <a16:creationId xmlns:a16="http://schemas.microsoft.com/office/drawing/2014/main" id="{2B913290-D53F-F299-5077-1495A6271A5D}"/>
              </a:ext>
            </a:extLst>
          </p:cNvPr>
          <p:cNvSpPr>
            <a:spLocks noGrp="1" noRot="1" noMove="1" noResize="1" noEditPoints="1" noAdjustHandles="1" noChangeArrowheads="1" noChangeShapeType="1"/>
          </p:cNvSpPr>
          <p:nvPr/>
        </p:nvSpPr>
        <p:spPr>
          <a:xfrm>
            <a:off x="16468663" y="9098109"/>
            <a:ext cx="640763" cy="160191"/>
          </a:xfrm>
          <a:custGeom>
            <a:avLst/>
            <a:gdLst/>
            <a:ahLst/>
            <a:cxnLst/>
            <a:rect l="l" t="t" r="r" b="b"/>
            <a:pathLst>
              <a:path w="640763" h="160191">
                <a:moveTo>
                  <a:pt x="0" y="0"/>
                </a:moveTo>
                <a:lnTo>
                  <a:pt x="640763" y="0"/>
                </a:lnTo>
                <a:lnTo>
                  <a:pt x="640763" y="160191"/>
                </a:lnTo>
                <a:lnTo>
                  <a:pt x="0" y="16019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2" name="Group 3">
            <a:extLst>
              <a:ext uri="{FF2B5EF4-FFF2-40B4-BE49-F238E27FC236}">
                <a16:creationId xmlns:a16="http://schemas.microsoft.com/office/drawing/2014/main" id="{EA9637E2-20C5-D8DC-B46D-AE21A28EF8E3}"/>
              </a:ext>
            </a:extLst>
          </p:cNvPr>
          <p:cNvGrpSpPr/>
          <p:nvPr/>
        </p:nvGrpSpPr>
        <p:grpSpPr>
          <a:xfrm>
            <a:off x="8459851" y="9486900"/>
            <a:ext cx="9509981" cy="715226"/>
            <a:chOff x="0" y="0"/>
            <a:chExt cx="12679975" cy="953635"/>
          </a:xfrm>
        </p:grpSpPr>
        <p:sp>
          <p:nvSpPr>
            <p:cNvPr id="16" name="TextBox 4">
              <a:extLst>
                <a:ext uri="{FF2B5EF4-FFF2-40B4-BE49-F238E27FC236}">
                  <a16:creationId xmlns:a16="http://schemas.microsoft.com/office/drawing/2014/main" id="{C0147831-BB40-033C-3927-D0D49246D13D}"/>
                </a:ext>
              </a:extLst>
            </p:cNvPr>
            <p:cNvSpPr txBox="1">
              <a:spLocks noGrp="1" noRot="1" noMove="1" noResize="1" noEditPoints="1" noAdjustHandles="1" noChangeArrowheads="1" noChangeShapeType="1"/>
            </p:cNvSpPr>
            <p:nvPr/>
          </p:nvSpPr>
          <p:spPr>
            <a:xfrm>
              <a:off x="0" y="145407"/>
              <a:ext cx="11726341" cy="571431"/>
            </a:xfrm>
            <a:prstGeom prst="rect">
              <a:avLst/>
            </a:prstGeom>
          </p:spPr>
          <p:txBody>
            <a:bodyPr lIns="0" tIns="0" rIns="0" bIns="0" rtlCol="0" anchor="t">
              <a:spAutoFit/>
            </a:bodyPr>
            <a:lstStyle/>
            <a:p>
              <a:pPr algn="ctr">
                <a:lnSpc>
                  <a:spcPts val="3751"/>
                </a:lnSpc>
                <a:spcBef>
                  <a:spcPct val="0"/>
                </a:spcBef>
              </a:pPr>
              <a:r>
                <a:rPr lang="en-US" sz="2344" spc="464" dirty="0">
                  <a:solidFill>
                    <a:srgbClr val="173184"/>
                  </a:solidFill>
                  <a:latin typeface="Aileron"/>
                  <a:ea typeface="Aileron"/>
                  <a:cs typeface="Aileron"/>
                  <a:sym typeface="Aileron"/>
                </a:rPr>
                <a:t>INDIANA DEPARTMENT OF TRANSPORTATION</a:t>
              </a:r>
            </a:p>
          </p:txBody>
        </p:sp>
        <p:sp>
          <p:nvSpPr>
            <p:cNvPr id="17" name="Freeform 5">
              <a:extLst>
                <a:ext uri="{FF2B5EF4-FFF2-40B4-BE49-F238E27FC236}">
                  <a16:creationId xmlns:a16="http://schemas.microsoft.com/office/drawing/2014/main" id="{B9B477E9-06BF-A8B4-E9D2-8D276404A557}"/>
                </a:ext>
              </a:extLst>
            </p:cNvPr>
            <p:cNvSpPr>
              <a:spLocks noGrp="1" noRot="1" noMove="1" noResize="1" noEditPoints="1" noAdjustHandles="1" noChangeArrowheads="1" noChangeShapeType="1"/>
            </p:cNvSpPr>
            <p:nvPr/>
          </p:nvSpPr>
          <p:spPr>
            <a:xfrm>
              <a:off x="11726341" y="0"/>
              <a:ext cx="953635" cy="953635"/>
            </a:xfrm>
            <a:custGeom>
              <a:avLst/>
              <a:gdLst/>
              <a:ahLst/>
              <a:cxnLst/>
              <a:rect l="l" t="t" r="r" b="b"/>
              <a:pathLst>
                <a:path w="953635" h="953635">
                  <a:moveTo>
                    <a:pt x="0" y="0"/>
                  </a:moveTo>
                  <a:lnTo>
                    <a:pt x="953634" y="0"/>
                  </a:lnTo>
                  <a:lnTo>
                    <a:pt x="953634" y="953635"/>
                  </a:lnTo>
                  <a:lnTo>
                    <a:pt x="0" y="953635"/>
                  </a:lnTo>
                  <a:lnTo>
                    <a:pt x="0" y="0"/>
                  </a:lnTo>
                  <a:close/>
                </a:path>
              </a:pathLst>
            </a:custGeom>
            <a:blipFill>
              <a:blip r:embed="rId4"/>
              <a:stretch>
                <a:fillRect/>
              </a:stretch>
            </a:blipFill>
          </p:spPr>
          <p:txBody>
            <a:bodyPr/>
            <a:lstStyle/>
            <a:p>
              <a:endParaRPr lang="en-US"/>
            </a:p>
          </p:txBody>
        </p:sp>
      </p:grpSp>
      <p:sp>
        <p:nvSpPr>
          <p:cNvPr id="32" name="Text Placeholder 31">
            <a:extLst>
              <a:ext uri="{FF2B5EF4-FFF2-40B4-BE49-F238E27FC236}">
                <a16:creationId xmlns:a16="http://schemas.microsoft.com/office/drawing/2014/main" id="{8E397713-A6FD-81D9-3CF3-90856CE60CC3}"/>
              </a:ext>
            </a:extLst>
          </p:cNvPr>
          <p:cNvSpPr>
            <a:spLocks noGrp="1"/>
          </p:cNvSpPr>
          <p:nvPr>
            <p:ph type="body" sz="quarter" idx="10" hasCustomPrompt="1"/>
          </p:nvPr>
        </p:nvSpPr>
        <p:spPr>
          <a:xfrm>
            <a:off x="7183997" y="3867146"/>
            <a:ext cx="10737183" cy="2590800"/>
          </a:xfrm>
        </p:spPr>
        <p:txBody>
          <a:bodyPr/>
          <a:lstStyle>
            <a:lvl1pPr marL="0" indent="0">
              <a:buNone/>
              <a:defRPr sz="9200" spc="-150">
                <a:solidFill>
                  <a:srgbClr val="173184"/>
                </a:solidFill>
                <a:latin typeface="Impact" panose="020B0806030902050204" pitchFamily="34" charset="0"/>
              </a:defRPr>
            </a:lvl1pPr>
          </a:lstStyle>
          <a:p>
            <a:pPr lvl="0"/>
            <a:r>
              <a:rPr lang="en-US" dirty="0"/>
              <a:t>Title Slide or Text Slide</a:t>
            </a:r>
          </a:p>
        </p:txBody>
      </p:sp>
    </p:spTree>
    <p:extLst>
      <p:ext uri="{BB962C8B-B14F-4D97-AF65-F5344CB8AC3E}">
        <p14:creationId xmlns:p14="http://schemas.microsoft.com/office/powerpoint/2010/main" val="406643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11" name="Freeform 2">
            <a:extLst>
              <a:ext uri="{FF2B5EF4-FFF2-40B4-BE49-F238E27FC236}">
                <a16:creationId xmlns:a16="http://schemas.microsoft.com/office/drawing/2014/main" id="{624F87C8-0C44-8E59-4927-D67CF76E8A93}"/>
              </a:ext>
            </a:extLst>
          </p:cNvPr>
          <p:cNvSpPr>
            <a:spLocks noGrp="1" noRot="1" noMove="1" noResize="1" noEditPoints="1" noAdjustHandles="1" noChangeArrowheads="1" noChangeShapeType="1"/>
          </p:cNvSpPr>
          <p:nvPr/>
        </p:nvSpPr>
        <p:spPr>
          <a:xfrm>
            <a:off x="0" y="0"/>
            <a:ext cx="13220545" cy="10287000"/>
          </a:xfrm>
          <a:custGeom>
            <a:avLst/>
            <a:gdLst/>
            <a:ahLst/>
            <a:cxnLst/>
            <a:rect l="l" t="t" r="r" b="b"/>
            <a:pathLst>
              <a:path w="13220545" h="17539695">
                <a:moveTo>
                  <a:pt x="0" y="0"/>
                </a:moveTo>
                <a:lnTo>
                  <a:pt x="13220545" y="0"/>
                </a:lnTo>
                <a:lnTo>
                  <a:pt x="13220545" y="17539695"/>
                </a:lnTo>
                <a:lnTo>
                  <a:pt x="0" y="17539695"/>
                </a:lnTo>
                <a:lnTo>
                  <a:pt x="0" y="0"/>
                </a:lnTo>
                <a:close/>
              </a:path>
            </a:pathLst>
          </a:custGeom>
          <a:blipFill>
            <a:blip r:embed="rId2">
              <a:extLst>
                <a:ext uri="{96DAC541-7B7A-43D3-8B79-37D633B846F1}">
                  <asvg:svgBlip xmlns:asvg="http://schemas.microsoft.com/office/drawing/2016/SVG/main" r:embed="rId3"/>
                </a:ext>
              </a:extLst>
            </a:blip>
            <a:stretch>
              <a:fillRect t="-70504" b="1"/>
            </a:stretch>
          </a:blipFill>
        </p:spPr>
        <p:txBody>
          <a:bodyPr/>
          <a:lstStyle/>
          <a:p>
            <a:endParaRPr lang="en-US"/>
          </a:p>
        </p:txBody>
      </p:sp>
      <p:sp>
        <p:nvSpPr>
          <p:cNvPr id="12" name="Freeform 3">
            <a:extLst>
              <a:ext uri="{FF2B5EF4-FFF2-40B4-BE49-F238E27FC236}">
                <a16:creationId xmlns:a16="http://schemas.microsoft.com/office/drawing/2014/main" id="{FA9C451F-4EE5-53F1-A3AF-DA73E337CEE6}"/>
              </a:ext>
            </a:extLst>
          </p:cNvPr>
          <p:cNvSpPr>
            <a:spLocks noGrp="1" noRot="1" noMove="1" noResize="1" noEditPoints="1" noAdjustHandles="1" noChangeArrowheads="1" noChangeShapeType="1"/>
          </p:cNvSpPr>
          <p:nvPr/>
        </p:nvSpPr>
        <p:spPr>
          <a:xfrm>
            <a:off x="6310683" y="2310183"/>
            <a:ext cx="5666635" cy="5666635"/>
          </a:xfrm>
          <a:custGeom>
            <a:avLst/>
            <a:gdLst/>
            <a:ahLst/>
            <a:cxnLst/>
            <a:rect l="l" t="t" r="r" b="b"/>
            <a:pathLst>
              <a:path w="5666635" h="5666635">
                <a:moveTo>
                  <a:pt x="0" y="0"/>
                </a:moveTo>
                <a:lnTo>
                  <a:pt x="5666634" y="0"/>
                </a:lnTo>
                <a:lnTo>
                  <a:pt x="5666634" y="5666634"/>
                </a:lnTo>
                <a:lnTo>
                  <a:pt x="0" y="5666634"/>
                </a:lnTo>
                <a:lnTo>
                  <a:pt x="0" y="0"/>
                </a:lnTo>
                <a:close/>
              </a:path>
            </a:pathLst>
          </a:custGeom>
          <a:blipFill>
            <a:blip r:embed="rId4"/>
            <a:stretch>
              <a:fillRect/>
            </a:stretch>
          </a:blipFill>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Alternate Cover Slide">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8A3F50C8-4943-CD2D-8C2D-51F3D10127C5}"/>
              </a:ext>
            </a:extLst>
          </p:cNvPr>
          <p:cNvSpPr>
            <a:spLocks noGrp="1" noRot="1" noMove="1" noResize="1" noEditPoints="1" noAdjustHandles="1" noChangeArrowheads="1" noChangeShapeType="1"/>
          </p:cNvSpPr>
          <p:nvPr/>
        </p:nvSpPr>
        <p:spPr>
          <a:xfrm>
            <a:off x="0" y="0"/>
            <a:ext cx="13220545" cy="10287000"/>
          </a:xfrm>
          <a:custGeom>
            <a:avLst/>
            <a:gdLst/>
            <a:ahLst/>
            <a:cxnLst/>
            <a:rect l="l" t="t" r="r" b="b"/>
            <a:pathLst>
              <a:path w="13220545" h="17539695">
                <a:moveTo>
                  <a:pt x="0" y="0"/>
                </a:moveTo>
                <a:lnTo>
                  <a:pt x="13220545" y="0"/>
                </a:lnTo>
                <a:lnTo>
                  <a:pt x="13220545" y="17539695"/>
                </a:lnTo>
                <a:lnTo>
                  <a:pt x="0" y="17539695"/>
                </a:lnTo>
                <a:lnTo>
                  <a:pt x="0" y="0"/>
                </a:lnTo>
                <a:close/>
              </a:path>
            </a:pathLst>
          </a:custGeom>
          <a:blipFill>
            <a:blip r:embed="rId2">
              <a:extLst>
                <a:ext uri="{96DAC541-7B7A-43D3-8B79-37D633B846F1}">
                  <asvg:svgBlip xmlns:asvg="http://schemas.microsoft.com/office/drawing/2016/SVG/main" r:embed="rId3"/>
                </a:ext>
              </a:extLst>
            </a:blip>
            <a:stretch>
              <a:fillRect t="-35185" b="1"/>
            </a:stretch>
          </a:blipFill>
        </p:spPr>
        <p:txBody>
          <a:bodyPr/>
          <a:lstStyle/>
          <a:p>
            <a:endParaRPr lang="en-US"/>
          </a:p>
        </p:txBody>
      </p:sp>
      <p:sp>
        <p:nvSpPr>
          <p:cNvPr id="8" name="Freeform 3">
            <a:extLst>
              <a:ext uri="{FF2B5EF4-FFF2-40B4-BE49-F238E27FC236}">
                <a16:creationId xmlns:a16="http://schemas.microsoft.com/office/drawing/2014/main" id="{419E2CBB-8CF4-7F7A-D9A3-F310B0EEE897}"/>
              </a:ext>
            </a:extLst>
          </p:cNvPr>
          <p:cNvSpPr>
            <a:spLocks noGrp="1" noRot="1" noMove="1" noResize="1" noEditPoints="1" noAdjustHandles="1" noChangeArrowheads="1" noChangeShapeType="1"/>
          </p:cNvSpPr>
          <p:nvPr/>
        </p:nvSpPr>
        <p:spPr>
          <a:xfrm>
            <a:off x="10387228" y="4582265"/>
            <a:ext cx="5666635" cy="5666635"/>
          </a:xfrm>
          <a:custGeom>
            <a:avLst/>
            <a:gdLst/>
            <a:ahLst/>
            <a:cxnLst/>
            <a:rect l="l" t="t" r="r" b="b"/>
            <a:pathLst>
              <a:path w="5666635" h="5666635">
                <a:moveTo>
                  <a:pt x="0" y="0"/>
                </a:moveTo>
                <a:lnTo>
                  <a:pt x="5666635" y="0"/>
                </a:lnTo>
                <a:lnTo>
                  <a:pt x="5666635" y="5666635"/>
                </a:lnTo>
                <a:lnTo>
                  <a:pt x="0" y="5666635"/>
                </a:lnTo>
                <a:lnTo>
                  <a:pt x="0" y="0"/>
                </a:lnTo>
                <a:close/>
              </a:path>
            </a:pathLst>
          </a:custGeom>
          <a:blipFill>
            <a:blip r:embed="rId4"/>
            <a:stretch>
              <a:fillRect/>
            </a:stretch>
          </a:blipFill>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67EB287-DCFD-1D22-CC4E-FD24CEF68B1A}"/>
              </a:ext>
            </a:extLst>
          </p:cNvPr>
          <p:cNvGrpSpPr>
            <a:grpSpLocks noGrp="1" noUngrp="1" noRot="1" noMove="1" noResize="1"/>
          </p:cNvGrpSpPr>
          <p:nvPr/>
        </p:nvGrpSpPr>
        <p:grpSpPr>
          <a:xfrm>
            <a:off x="10347421" y="18751"/>
            <a:ext cx="7972663" cy="10287000"/>
            <a:chOff x="10315337" y="0"/>
            <a:chExt cx="7972663" cy="10287000"/>
          </a:xfrm>
        </p:grpSpPr>
        <p:grpSp>
          <p:nvGrpSpPr>
            <p:cNvPr id="18" name="Group 2">
              <a:extLst>
                <a:ext uri="{FF2B5EF4-FFF2-40B4-BE49-F238E27FC236}">
                  <a16:creationId xmlns:a16="http://schemas.microsoft.com/office/drawing/2014/main" id="{BD28D194-B8EC-A633-4327-91157E856AEE}"/>
                </a:ext>
              </a:extLst>
            </p:cNvPr>
            <p:cNvGrpSpPr>
              <a:grpSpLocks noGrp="1" noUngrp="1" noRot="1" noMove="1" noResize="1"/>
            </p:cNvGrpSpPr>
            <p:nvPr/>
          </p:nvGrpSpPr>
          <p:grpSpPr>
            <a:xfrm>
              <a:off x="15338752" y="0"/>
              <a:ext cx="2949248" cy="10287000"/>
              <a:chOff x="0" y="0"/>
              <a:chExt cx="766688" cy="2674215"/>
            </a:xfrm>
          </p:grpSpPr>
          <p:sp>
            <p:nvSpPr>
              <p:cNvPr id="24" name="Freeform 3">
                <a:extLst>
                  <a:ext uri="{FF2B5EF4-FFF2-40B4-BE49-F238E27FC236}">
                    <a16:creationId xmlns:a16="http://schemas.microsoft.com/office/drawing/2014/main" id="{E51C3874-B921-B9BB-DC96-00BB46D6CF65}"/>
                  </a:ext>
                </a:extLst>
              </p:cNvPr>
              <p:cNvSpPr>
                <a:spLocks noGrp="1" noRot="1" noMove="1" noResize="1" noEditPoints="1" noAdjustHandles="1" noChangeArrowheads="1" noChangeShapeType="1"/>
              </p:cNvSpPr>
              <p:nvPr/>
            </p:nvSpPr>
            <p:spPr>
              <a:xfrm>
                <a:off x="0" y="0"/>
                <a:ext cx="766688" cy="2674215"/>
              </a:xfrm>
              <a:custGeom>
                <a:avLst/>
                <a:gdLst/>
                <a:ahLst/>
                <a:cxnLst/>
                <a:rect l="l" t="t" r="r" b="b"/>
                <a:pathLst>
                  <a:path w="766688" h="2674215">
                    <a:moveTo>
                      <a:pt x="0" y="0"/>
                    </a:moveTo>
                    <a:lnTo>
                      <a:pt x="766688" y="0"/>
                    </a:lnTo>
                    <a:lnTo>
                      <a:pt x="766688" y="2674215"/>
                    </a:lnTo>
                    <a:lnTo>
                      <a:pt x="0" y="2674215"/>
                    </a:lnTo>
                    <a:close/>
                  </a:path>
                </a:pathLst>
              </a:custGeom>
              <a:solidFill>
                <a:srgbClr val="173184"/>
              </a:solidFill>
            </p:spPr>
            <p:txBody>
              <a:bodyPr/>
              <a:lstStyle/>
              <a:p>
                <a:endParaRPr lang="en-US"/>
              </a:p>
            </p:txBody>
          </p:sp>
          <p:sp>
            <p:nvSpPr>
              <p:cNvPr id="25" name="TextBox 4">
                <a:extLst>
                  <a:ext uri="{FF2B5EF4-FFF2-40B4-BE49-F238E27FC236}">
                    <a16:creationId xmlns:a16="http://schemas.microsoft.com/office/drawing/2014/main" id="{3A0488AE-2724-99B1-F9F4-94C71DFAF763}"/>
                  </a:ext>
                </a:extLst>
              </p:cNvPr>
              <p:cNvSpPr txBox="1">
                <a:spLocks noGrp="1" noRot="1" noMove="1" noResize="1" noEditPoints="1" noAdjustHandles="1" noChangeArrowheads="1" noChangeShapeType="1"/>
              </p:cNvSpPr>
              <p:nvPr/>
            </p:nvSpPr>
            <p:spPr>
              <a:xfrm>
                <a:off x="0" y="-28575"/>
                <a:ext cx="766688" cy="2702790"/>
              </a:xfrm>
              <a:prstGeom prst="rect">
                <a:avLst/>
              </a:prstGeom>
            </p:spPr>
            <p:txBody>
              <a:bodyPr lIns="52471" tIns="52471" rIns="52471" bIns="52471" rtlCol="0" anchor="ctr"/>
              <a:lstStyle/>
              <a:p>
                <a:pPr algn="ctr">
                  <a:lnSpc>
                    <a:spcPts val="2660"/>
                  </a:lnSpc>
                </a:pPr>
                <a:endParaRPr/>
              </a:p>
            </p:txBody>
          </p:sp>
        </p:grpSp>
        <p:grpSp>
          <p:nvGrpSpPr>
            <p:cNvPr id="19" name="Group 5">
              <a:extLst>
                <a:ext uri="{FF2B5EF4-FFF2-40B4-BE49-F238E27FC236}">
                  <a16:creationId xmlns:a16="http://schemas.microsoft.com/office/drawing/2014/main" id="{8F88A988-0FBD-EE0A-5A4D-D156BB21CFC3}"/>
                </a:ext>
              </a:extLst>
            </p:cNvPr>
            <p:cNvGrpSpPr>
              <a:grpSpLocks noGrp="1" noUngrp="1" noRot="1" noMove="1" noResize="1"/>
            </p:cNvGrpSpPr>
            <p:nvPr/>
          </p:nvGrpSpPr>
          <p:grpSpPr>
            <a:xfrm>
              <a:off x="10315337" y="1655166"/>
              <a:ext cx="7972663" cy="6976667"/>
              <a:chOff x="0" y="0"/>
              <a:chExt cx="554853" cy="406400"/>
            </a:xfrm>
          </p:grpSpPr>
          <p:sp>
            <p:nvSpPr>
              <p:cNvPr id="22" name="Freeform 6">
                <a:extLst>
                  <a:ext uri="{FF2B5EF4-FFF2-40B4-BE49-F238E27FC236}">
                    <a16:creationId xmlns:a16="http://schemas.microsoft.com/office/drawing/2014/main" id="{97DE0D66-6AD6-0B76-42B4-BD541EB95F1F}"/>
                  </a:ext>
                </a:extLst>
              </p:cNvPr>
              <p:cNvSpPr>
                <a:spLocks noGrp="1" noRot="1" noMove="1" noResize="1" noEditPoints="1" noAdjustHandles="1" noChangeArrowheads="1" noChangeShapeType="1"/>
              </p:cNvSpPr>
              <p:nvPr/>
            </p:nvSpPr>
            <p:spPr>
              <a:xfrm>
                <a:off x="0" y="0"/>
                <a:ext cx="554853" cy="406400"/>
              </a:xfrm>
              <a:custGeom>
                <a:avLst/>
                <a:gdLst/>
                <a:ahLst/>
                <a:cxnLst/>
                <a:rect l="l" t="t" r="r" b="b"/>
                <a:pathLst>
                  <a:path w="554853" h="406400">
                    <a:moveTo>
                      <a:pt x="351653" y="0"/>
                    </a:moveTo>
                    <a:cubicBezTo>
                      <a:pt x="463877" y="0"/>
                      <a:pt x="554853" y="90976"/>
                      <a:pt x="554853" y="203200"/>
                    </a:cubicBezTo>
                    <a:cubicBezTo>
                      <a:pt x="554853" y="315424"/>
                      <a:pt x="463877" y="406400"/>
                      <a:pt x="351653" y="406400"/>
                    </a:cubicBezTo>
                    <a:lnTo>
                      <a:pt x="203200" y="406400"/>
                    </a:lnTo>
                    <a:cubicBezTo>
                      <a:pt x="90976" y="406400"/>
                      <a:pt x="0" y="315424"/>
                      <a:pt x="0" y="203200"/>
                    </a:cubicBezTo>
                    <a:cubicBezTo>
                      <a:pt x="0" y="90976"/>
                      <a:pt x="90976" y="0"/>
                      <a:pt x="203200" y="0"/>
                    </a:cubicBezTo>
                    <a:close/>
                  </a:path>
                </a:pathLst>
              </a:custGeom>
              <a:solidFill>
                <a:srgbClr val="173184"/>
              </a:solidFill>
            </p:spPr>
            <p:txBody>
              <a:bodyPr/>
              <a:lstStyle/>
              <a:p>
                <a:endParaRPr lang="en-US"/>
              </a:p>
            </p:txBody>
          </p:sp>
          <p:sp>
            <p:nvSpPr>
              <p:cNvPr id="23" name="TextBox 7">
                <a:extLst>
                  <a:ext uri="{FF2B5EF4-FFF2-40B4-BE49-F238E27FC236}">
                    <a16:creationId xmlns:a16="http://schemas.microsoft.com/office/drawing/2014/main" id="{73DBF4C6-057D-F2B6-776E-F1775510F415}"/>
                  </a:ext>
                </a:extLst>
              </p:cNvPr>
              <p:cNvSpPr txBox="1">
                <a:spLocks noGrp="1" noRot="1" noMove="1" noResize="1" noEditPoints="1" noAdjustHandles="1" noChangeArrowheads="1" noChangeShapeType="1"/>
              </p:cNvSpPr>
              <p:nvPr/>
            </p:nvSpPr>
            <p:spPr>
              <a:xfrm>
                <a:off x="0" y="-28575"/>
                <a:ext cx="554853" cy="434975"/>
              </a:xfrm>
              <a:prstGeom prst="rect">
                <a:avLst/>
              </a:prstGeom>
            </p:spPr>
            <p:txBody>
              <a:bodyPr lIns="50800" tIns="50800" rIns="50800" bIns="50800" rtlCol="0" anchor="ctr"/>
              <a:lstStyle/>
              <a:p>
                <a:pPr algn="ctr">
                  <a:lnSpc>
                    <a:spcPts val="2660"/>
                  </a:lnSpc>
                </a:pPr>
                <a:endParaRPr/>
              </a:p>
            </p:txBody>
          </p:sp>
        </p:grpSp>
        <p:sp>
          <p:nvSpPr>
            <p:cNvPr id="20" name="Freeform 11">
              <a:extLst>
                <a:ext uri="{FF2B5EF4-FFF2-40B4-BE49-F238E27FC236}">
                  <a16:creationId xmlns:a16="http://schemas.microsoft.com/office/drawing/2014/main" id="{83D10C58-CD60-6026-6602-185D37479F9D}"/>
                </a:ext>
              </a:extLst>
            </p:cNvPr>
            <p:cNvSpPr>
              <a:spLocks noGrp="1" noRot="1" noMove="1" noResize="1" noEditPoints="1" noAdjustHandles="1" noChangeArrowheads="1" noChangeShapeType="1"/>
            </p:cNvSpPr>
            <p:nvPr/>
          </p:nvSpPr>
          <p:spPr>
            <a:xfrm flipH="1">
              <a:off x="13683585" y="8622309"/>
              <a:ext cx="1664691" cy="1664691"/>
            </a:xfrm>
            <a:custGeom>
              <a:avLst/>
              <a:gdLst/>
              <a:ahLst/>
              <a:cxnLst/>
              <a:rect l="l" t="t" r="r" b="b"/>
              <a:pathLst>
                <a:path w="1664691" h="1664691">
                  <a:moveTo>
                    <a:pt x="1664692" y="0"/>
                  </a:moveTo>
                  <a:lnTo>
                    <a:pt x="0" y="0"/>
                  </a:lnTo>
                  <a:lnTo>
                    <a:pt x="0" y="1664691"/>
                  </a:lnTo>
                  <a:lnTo>
                    <a:pt x="1664692" y="1664691"/>
                  </a:lnTo>
                  <a:lnTo>
                    <a:pt x="1664692"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1" name="Freeform 12">
              <a:extLst>
                <a:ext uri="{FF2B5EF4-FFF2-40B4-BE49-F238E27FC236}">
                  <a16:creationId xmlns:a16="http://schemas.microsoft.com/office/drawing/2014/main" id="{D41A761D-7A8F-DF15-A02D-AB6F2AE43F40}"/>
                </a:ext>
              </a:extLst>
            </p:cNvPr>
            <p:cNvSpPr>
              <a:spLocks noGrp="1" noRot="1" noMove="1" noResize="1" noEditPoints="1" noAdjustHandles="1" noChangeArrowheads="1" noChangeShapeType="1"/>
            </p:cNvSpPr>
            <p:nvPr/>
          </p:nvSpPr>
          <p:spPr>
            <a:xfrm flipH="1" flipV="1">
              <a:off x="13683585" y="0"/>
              <a:ext cx="1664691" cy="1664691"/>
            </a:xfrm>
            <a:custGeom>
              <a:avLst/>
              <a:gdLst/>
              <a:ahLst/>
              <a:cxnLst/>
              <a:rect l="l" t="t" r="r" b="b"/>
              <a:pathLst>
                <a:path w="1664691" h="1664691">
                  <a:moveTo>
                    <a:pt x="1664692" y="1664691"/>
                  </a:moveTo>
                  <a:lnTo>
                    <a:pt x="0" y="1664691"/>
                  </a:lnTo>
                  <a:lnTo>
                    <a:pt x="0" y="0"/>
                  </a:lnTo>
                  <a:lnTo>
                    <a:pt x="1664692" y="0"/>
                  </a:lnTo>
                  <a:lnTo>
                    <a:pt x="1664692" y="1664691"/>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grpSp>
      <p:sp>
        <p:nvSpPr>
          <p:cNvPr id="12" name="Freeform 13">
            <a:extLst>
              <a:ext uri="{FF2B5EF4-FFF2-40B4-BE49-F238E27FC236}">
                <a16:creationId xmlns:a16="http://schemas.microsoft.com/office/drawing/2014/main" id="{1A07663B-FA32-15CB-606D-751F2C438612}"/>
              </a:ext>
            </a:extLst>
          </p:cNvPr>
          <p:cNvSpPr>
            <a:spLocks noGrp="1" noRot="1" noMove="1" noResize="1" noEditPoints="1" noAdjustHandles="1" noChangeArrowheads="1" noChangeShapeType="1"/>
          </p:cNvSpPr>
          <p:nvPr/>
        </p:nvSpPr>
        <p:spPr>
          <a:xfrm>
            <a:off x="8827951" y="1020909"/>
            <a:ext cx="640763" cy="160191"/>
          </a:xfrm>
          <a:custGeom>
            <a:avLst/>
            <a:gdLst/>
            <a:ahLst/>
            <a:cxnLst/>
            <a:rect l="l" t="t" r="r" b="b"/>
            <a:pathLst>
              <a:path w="640763" h="160191">
                <a:moveTo>
                  <a:pt x="0" y="0"/>
                </a:moveTo>
                <a:lnTo>
                  <a:pt x="640764" y="0"/>
                </a:lnTo>
                <a:lnTo>
                  <a:pt x="640764" y="160191"/>
                </a:lnTo>
                <a:lnTo>
                  <a:pt x="0" y="1601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4">
            <a:extLst>
              <a:ext uri="{FF2B5EF4-FFF2-40B4-BE49-F238E27FC236}">
                <a16:creationId xmlns:a16="http://schemas.microsoft.com/office/drawing/2014/main" id="{6B2A38D6-C430-AB62-DE4C-256EA5EA6B70}"/>
              </a:ext>
            </a:extLst>
          </p:cNvPr>
          <p:cNvSpPr>
            <a:spLocks noGrp="1" noRot="1" noMove="1" noResize="1" noEditPoints="1" noAdjustHandles="1" noChangeArrowheads="1" noChangeShapeType="1"/>
          </p:cNvSpPr>
          <p:nvPr/>
        </p:nvSpPr>
        <p:spPr>
          <a:xfrm>
            <a:off x="1749081" y="9098109"/>
            <a:ext cx="640763" cy="160191"/>
          </a:xfrm>
          <a:custGeom>
            <a:avLst/>
            <a:gdLst/>
            <a:ahLst/>
            <a:cxnLst/>
            <a:rect l="l" t="t" r="r" b="b"/>
            <a:pathLst>
              <a:path w="640763" h="160191">
                <a:moveTo>
                  <a:pt x="0" y="0"/>
                </a:moveTo>
                <a:lnTo>
                  <a:pt x="640763" y="0"/>
                </a:lnTo>
                <a:lnTo>
                  <a:pt x="640763" y="160191"/>
                </a:lnTo>
                <a:lnTo>
                  <a:pt x="0" y="1601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5" name="Group 18">
            <a:extLst>
              <a:ext uri="{FF2B5EF4-FFF2-40B4-BE49-F238E27FC236}">
                <a16:creationId xmlns:a16="http://schemas.microsoft.com/office/drawing/2014/main" id="{C1AE976A-78CA-4673-A9DF-89CD17EFB34F}"/>
              </a:ext>
            </a:extLst>
          </p:cNvPr>
          <p:cNvGrpSpPr>
            <a:grpSpLocks noGrp="1" noUngrp="1" noRot="1" noMove="1" noResize="1"/>
          </p:cNvGrpSpPr>
          <p:nvPr/>
        </p:nvGrpSpPr>
        <p:grpSpPr>
          <a:xfrm>
            <a:off x="4389009" y="9258300"/>
            <a:ext cx="9509981" cy="715226"/>
            <a:chOff x="0" y="0"/>
            <a:chExt cx="12679975" cy="953635"/>
          </a:xfrm>
        </p:grpSpPr>
        <p:sp>
          <p:nvSpPr>
            <p:cNvPr id="16" name="TextBox 19">
              <a:extLst>
                <a:ext uri="{FF2B5EF4-FFF2-40B4-BE49-F238E27FC236}">
                  <a16:creationId xmlns:a16="http://schemas.microsoft.com/office/drawing/2014/main" id="{4A6905E0-6E9D-4520-6266-3492E430FB54}"/>
                </a:ext>
              </a:extLst>
            </p:cNvPr>
            <p:cNvSpPr txBox="1">
              <a:spLocks noGrp="1" noRot="1" noMove="1" noResize="1" noEditPoints="1" noAdjustHandles="1" noChangeArrowheads="1" noChangeShapeType="1"/>
            </p:cNvSpPr>
            <p:nvPr/>
          </p:nvSpPr>
          <p:spPr>
            <a:xfrm>
              <a:off x="0" y="145407"/>
              <a:ext cx="11726341" cy="571431"/>
            </a:xfrm>
            <a:prstGeom prst="rect">
              <a:avLst/>
            </a:prstGeom>
          </p:spPr>
          <p:txBody>
            <a:bodyPr lIns="0" tIns="0" rIns="0" bIns="0" rtlCol="0" anchor="t">
              <a:spAutoFit/>
            </a:bodyPr>
            <a:lstStyle/>
            <a:p>
              <a:pPr algn="ctr">
                <a:lnSpc>
                  <a:spcPts val="3751"/>
                </a:lnSpc>
                <a:spcBef>
                  <a:spcPct val="0"/>
                </a:spcBef>
              </a:pPr>
              <a:r>
                <a:rPr lang="en-US" sz="2344" spc="464" dirty="0">
                  <a:solidFill>
                    <a:srgbClr val="173184"/>
                  </a:solidFill>
                  <a:latin typeface="Aileron"/>
                  <a:ea typeface="Aileron"/>
                  <a:cs typeface="Aileron"/>
                  <a:sym typeface="Aileron"/>
                </a:rPr>
                <a:t>INDIANA DEPARTMENT OF TRANSPORTATION</a:t>
              </a:r>
            </a:p>
          </p:txBody>
        </p:sp>
        <p:sp>
          <p:nvSpPr>
            <p:cNvPr id="17" name="Freeform 20">
              <a:extLst>
                <a:ext uri="{FF2B5EF4-FFF2-40B4-BE49-F238E27FC236}">
                  <a16:creationId xmlns:a16="http://schemas.microsoft.com/office/drawing/2014/main" id="{127D4018-511E-EC23-8730-E634ABD71512}"/>
                </a:ext>
              </a:extLst>
            </p:cNvPr>
            <p:cNvSpPr>
              <a:spLocks noGrp="1" noRot="1" noMove="1" noResize="1" noEditPoints="1" noAdjustHandles="1" noChangeArrowheads="1" noChangeShapeType="1"/>
            </p:cNvSpPr>
            <p:nvPr/>
          </p:nvSpPr>
          <p:spPr>
            <a:xfrm>
              <a:off x="11726341" y="0"/>
              <a:ext cx="953635" cy="953635"/>
            </a:xfrm>
            <a:custGeom>
              <a:avLst/>
              <a:gdLst/>
              <a:ahLst/>
              <a:cxnLst/>
              <a:rect l="l" t="t" r="r" b="b"/>
              <a:pathLst>
                <a:path w="953635" h="953635">
                  <a:moveTo>
                    <a:pt x="0" y="0"/>
                  </a:moveTo>
                  <a:lnTo>
                    <a:pt x="953634" y="0"/>
                  </a:lnTo>
                  <a:lnTo>
                    <a:pt x="953634" y="953635"/>
                  </a:lnTo>
                  <a:lnTo>
                    <a:pt x="0" y="953635"/>
                  </a:lnTo>
                  <a:lnTo>
                    <a:pt x="0" y="0"/>
                  </a:lnTo>
                  <a:close/>
                </a:path>
              </a:pathLst>
            </a:custGeom>
            <a:blipFill>
              <a:blip r:embed="rId6"/>
              <a:stretch>
                <a:fillRect/>
              </a:stretch>
            </a:blipFill>
          </p:spPr>
          <p:txBody>
            <a:bodyPr/>
            <a:lstStyle/>
            <a:p>
              <a:endParaRPr lang="en-US"/>
            </a:p>
          </p:txBody>
        </p:sp>
      </p:grpSp>
      <p:sp>
        <p:nvSpPr>
          <p:cNvPr id="27" name="Picture Placeholder 26">
            <a:extLst>
              <a:ext uri="{FF2B5EF4-FFF2-40B4-BE49-F238E27FC236}">
                <a16:creationId xmlns:a16="http://schemas.microsoft.com/office/drawing/2014/main" id="{74CADFDB-19B8-94CE-ADB6-FA6E8128FC6D}"/>
              </a:ext>
            </a:extLst>
          </p:cNvPr>
          <p:cNvSpPr>
            <a:spLocks noGrp="1"/>
          </p:cNvSpPr>
          <p:nvPr>
            <p:ph type="pic" sz="quarter" idx="10"/>
          </p:nvPr>
        </p:nvSpPr>
        <p:spPr>
          <a:xfrm>
            <a:off x="10836860" y="2345253"/>
            <a:ext cx="5409035" cy="5524076"/>
          </a:xfrm>
          <a:prstGeom prst="ellipse">
            <a:avLst/>
          </a:prstGeom>
        </p:spPr>
        <p:txBody>
          <a:bodyPr/>
          <a:lstStyle/>
          <a:p>
            <a:r>
              <a:rPr lang="en-US"/>
              <a:t>Click icon to add picture</a:t>
            </a:r>
          </a:p>
        </p:txBody>
      </p:sp>
      <p:sp>
        <p:nvSpPr>
          <p:cNvPr id="29" name="Text Placeholder 28">
            <a:extLst>
              <a:ext uri="{FF2B5EF4-FFF2-40B4-BE49-F238E27FC236}">
                <a16:creationId xmlns:a16="http://schemas.microsoft.com/office/drawing/2014/main" id="{4BA0FA1C-69B8-29BE-655D-E226C1BB6932}"/>
              </a:ext>
            </a:extLst>
          </p:cNvPr>
          <p:cNvSpPr>
            <a:spLocks noGrp="1"/>
          </p:cNvSpPr>
          <p:nvPr>
            <p:ph type="body" sz="quarter" idx="11" hasCustomPrompt="1"/>
          </p:nvPr>
        </p:nvSpPr>
        <p:spPr>
          <a:xfrm>
            <a:off x="457200" y="1290155"/>
            <a:ext cx="9585325" cy="1295400"/>
          </a:xfrm>
        </p:spPr>
        <p:txBody>
          <a:bodyPr/>
          <a:lstStyle>
            <a:lvl1pPr marL="0" indent="0">
              <a:buNone/>
              <a:defRPr sz="6500">
                <a:solidFill>
                  <a:srgbClr val="173184"/>
                </a:solidFill>
                <a:latin typeface="Impact" panose="020B0806030902050204" pitchFamily="34" charset="0"/>
              </a:defRPr>
            </a:lvl1pPr>
          </a:lstStyle>
          <a:p>
            <a:pPr lvl="0"/>
            <a:r>
              <a:rPr lang="en-US" dirty="0"/>
              <a:t>Slide Title Goes Here</a:t>
            </a:r>
          </a:p>
        </p:txBody>
      </p:sp>
      <p:sp>
        <p:nvSpPr>
          <p:cNvPr id="31" name="Text Placeholder 30">
            <a:extLst>
              <a:ext uri="{FF2B5EF4-FFF2-40B4-BE49-F238E27FC236}">
                <a16:creationId xmlns:a16="http://schemas.microsoft.com/office/drawing/2014/main" id="{FDCF48C2-35D9-3645-78CA-678EE990C8CD}"/>
              </a:ext>
            </a:extLst>
          </p:cNvPr>
          <p:cNvSpPr>
            <a:spLocks noGrp="1"/>
          </p:cNvSpPr>
          <p:nvPr>
            <p:ph type="body" sz="quarter" idx="12"/>
          </p:nvPr>
        </p:nvSpPr>
        <p:spPr>
          <a:xfrm>
            <a:off x="476250" y="2982982"/>
            <a:ext cx="9585325" cy="1143000"/>
          </a:xfrm>
        </p:spPr>
        <p:txBody>
          <a:bodyPr/>
          <a:lstStyle>
            <a:lvl1pPr>
              <a:defRPr sz="4000">
                <a:solidFill>
                  <a:srgbClr val="173184"/>
                </a:solidFill>
              </a:defRPr>
            </a:lvl1pPr>
            <a:lvl2pPr>
              <a:defRPr>
                <a:solidFill>
                  <a:srgbClr val="173184"/>
                </a:solidFill>
              </a:defRPr>
            </a:lvl2pPr>
            <a:lvl3pPr>
              <a:defRPr>
                <a:solidFill>
                  <a:srgbClr val="173184"/>
                </a:solidFill>
              </a:defRPr>
            </a:lvl3pPr>
            <a:lvl4pPr>
              <a:defRPr>
                <a:solidFill>
                  <a:srgbClr val="173184"/>
                </a:solidFill>
              </a:defRPr>
            </a:lvl4pPr>
            <a:lvl5pPr>
              <a:defRPr>
                <a:solidFill>
                  <a:srgbClr val="17318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1">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Freeform 13">
            <a:extLst>
              <a:ext uri="{FF2B5EF4-FFF2-40B4-BE49-F238E27FC236}">
                <a16:creationId xmlns:a16="http://schemas.microsoft.com/office/drawing/2014/main" id="{0A6A1A36-7B98-CD1A-63D2-AAFF8C4FCC2A}"/>
              </a:ext>
            </a:extLst>
          </p:cNvPr>
          <p:cNvSpPr>
            <a:spLocks noGrp="1" noRot="1" noMove="1" noResize="1" noEditPoints="1" noAdjustHandles="1" noChangeArrowheads="1" noChangeShapeType="1"/>
          </p:cNvSpPr>
          <p:nvPr/>
        </p:nvSpPr>
        <p:spPr>
          <a:xfrm>
            <a:off x="8827951" y="1020909"/>
            <a:ext cx="640763" cy="160191"/>
          </a:xfrm>
          <a:custGeom>
            <a:avLst/>
            <a:gdLst/>
            <a:ahLst/>
            <a:cxnLst/>
            <a:rect l="l" t="t" r="r" b="b"/>
            <a:pathLst>
              <a:path w="640763" h="160191">
                <a:moveTo>
                  <a:pt x="0" y="0"/>
                </a:moveTo>
                <a:lnTo>
                  <a:pt x="640764" y="0"/>
                </a:lnTo>
                <a:lnTo>
                  <a:pt x="640764" y="160191"/>
                </a:lnTo>
                <a:lnTo>
                  <a:pt x="0" y="1601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4">
            <a:extLst>
              <a:ext uri="{FF2B5EF4-FFF2-40B4-BE49-F238E27FC236}">
                <a16:creationId xmlns:a16="http://schemas.microsoft.com/office/drawing/2014/main" id="{B157CE36-D0C4-C5E8-3F1C-7D31F191C4D9}"/>
              </a:ext>
            </a:extLst>
          </p:cNvPr>
          <p:cNvSpPr>
            <a:spLocks noGrp="1" noRot="1" noMove="1" noResize="1" noEditPoints="1" noAdjustHandles="1" noChangeArrowheads="1" noChangeShapeType="1"/>
          </p:cNvSpPr>
          <p:nvPr/>
        </p:nvSpPr>
        <p:spPr>
          <a:xfrm>
            <a:off x="1749081" y="9098109"/>
            <a:ext cx="640763" cy="160191"/>
          </a:xfrm>
          <a:custGeom>
            <a:avLst/>
            <a:gdLst/>
            <a:ahLst/>
            <a:cxnLst/>
            <a:rect l="l" t="t" r="r" b="b"/>
            <a:pathLst>
              <a:path w="640763" h="160191">
                <a:moveTo>
                  <a:pt x="0" y="0"/>
                </a:moveTo>
                <a:lnTo>
                  <a:pt x="640763" y="0"/>
                </a:lnTo>
                <a:lnTo>
                  <a:pt x="640763" y="160191"/>
                </a:lnTo>
                <a:lnTo>
                  <a:pt x="0" y="1601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1" name="Group 18">
            <a:extLst>
              <a:ext uri="{FF2B5EF4-FFF2-40B4-BE49-F238E27FC236}">
                <a16:creationId xmlns:a16="http://schemas.microsoft.com/office/drawing/2014/main" id="{030E0278-49D5-0AF6-2B73-6A9AFECB0EBC}"/>
              </a:ext>
            </a:extLst>
          </p:cNvPr>
          <p:cNvGrpSpPr>
            <a:grpSpLocks noGrp="1" noUngrp="1" noRot="1" noMove="1" noResize="1"/>
          </p:cNvGrpSpPr>
          <p:nvPr/>
        </p:nvGrpSpPr>
        <p:grpSpPr>
          <a:xfrm>
            <a:off x="4389009" y="9258300"/>
            <a:ext cx="9509981" cy="715226"/>
            <a:chOff x="0" y="0"/>
            <a:chExt cx="12679975" cy="953635"/>
          </a:xfrm>
        </p:grpSpPr>
        <p:sp>
          <p:nvSpPr>
            <p:cNvPr id="13" name="TextBox 19">
              <a:extLst>
                <a:ext uri="{FF2B5EF4-FFF2-40B4-BE49-F238E27FC236}">
                  <a16:creationId xmlns:a16="http://schemas.microsoft.com/office/drawing/2014/main" id="{D2DC7397-8FAB-16F4-3124-411803A2AE3D}"/>
                </a:ext>
              </a:extLst>
            </p:cNvPr>
            <p:cNvSpPr txBox="1">
              <a:spLocks noGrp="1" noRot="1" noMove="1" noResize="1" noEditPoints="1" noAdjustHandles="1" noChangeArrowheads="1" noChangeShapeType="1"/>
            </p:cNvSpPr>
            <p:nvPr/>
          </p:nvSpPr>
          <p:spPr>
            <a:xfrm>
              <a:off x="0" y="145407"/>
              <a:ext cx="11726341" cy="571431"/>
            </a:xfrm>
            <a:prstGeom prst="rect">
              <a:avLst/>
            </a:prstGeom>
          </p:spPr>
          <p:txBody>
            <a:bodyPr lIns="0" tIns="0" rIns="0" bIns="0" rtlCol="0" anchor="t">
              <a:spAutoFit/>
            </a:bodyPr>
            <a:lstStyle/>
            <a:p>
              <a:pPr algn="ctr">
                <a:lnSpc>
                  <a:spcPts val="3751"/>
                </a:lnSpc>
                <a:spcBef>
                  <a:spcPct val="0"/>
                </a:spcBef>
              </a:pPr>
              <a:r>
                <a:rPr lang="en-US" sz="2344" spc="464" dirty="0">
                  <a:solidFill>
                    <a:srgbClr val="173184"/>
                  </a:solidFill>
                  <a:latin typeface="Aileron"/>
                  <a:ea typeface="Aileron"/>
                  <a:cs typeface="Aileron"/>
                  <a:sym typeface="Aileron"/>
                </a:rPr>
                <a:t>INDIANA DEPARTMENT OF TRANSPORTATION</a:t>
              </a:r>
            </a:p>
          </p:txBody>
        </p:sp>
        <p:sp>
          <p:nvSpPr>
            <p:cNvPr id="14" name="Freeform 20">
              <a:extLst>
                <a:ext uri="{FF2B5EF4-FFF2-40B4-BE49-F238E27FC236}">
                  <a16:creationId xmlns:a16="http://schemas.microsoft.com/office/drawing/2014/main" id="{F0438F94-DD22-4A41-9CF4-46798A5E56E9}"/>
                </a:ext>
              </a:extLst>
            </p:cNvPr>
            <p:cNvSpPr>
              <a:spLocks noGrp="1" noRot="1" noMove="1" noResize="1" noEditPoints="1" noAdjustHandles="1" noChangeArrowheads="1" noChangeShapeType="1"/>
            </p:cNvSpPr>
            <p:nvPr/>
          </p:nvSpPr>
          <p:spPr>
            <a:xfrm>
              <a:off x="11726341" y="0"/>
              <a:ext cx="953635" cy="953635"/>
            </a:xfrm>
            <a:custGeom>
              <a:avLst/>
              <a:gdLst/>
              <a:ahLst/>
              <a:cxnLst/>
              <a:rect l="l" t="t" r="r" b="b"/>
              <a:pathLst>
                <a:path w="953635" h="953635">
                  <a:moveTo>
                    <a:pt x="0" y="0"/>
                  </a:moveTo>
                  <a:lnTo>
                    <a:pt x="953634" y="0"/>
                  </a:lnTo>
                  <a:lnTo>
                    <a:pt x="953634" y="953635"/>
                  </a:lnTo>
                  <a:lnTo>
                    <a:pt x="0" y="953635"/>
                  </a:lnTo>
                  <a:lnTo>
                    <a:pt x="0" y="0"/>
                  </a:lnTo>
                  <a:close/>
                </a:path>
              </a:pathLst>
            </a:custGeom>
            <a:blipFill>
              <a:blip r:embed="rId4"/>
              <a:stretch>
                <a:fillRect/>
              </a:stretch>
            </a:blipFill>
          </p:spPr>
          <p:txBody>
            <a:bodyPr/>
            <a:lstStyle/>
            <a:p>
              <a:endParaRPr lang="en-US"/>
            </a:p>
          </p:txBody>
        </p:sp>
      </p:grpSp>
      <p:sp>
        <p:nvSpPr>
          <p:cNvPr id="16" name="Text Placeholder 15">
            <a:extLst>
              <a:ext uri="{FF2B5EF4-FFF2-40B4-BE49-F238E27FC236}">
                <a16:creationId xmlns:a16="http://schemas.microsoft.com/office/drawing/2014/main" id="{6BE4184A-D2AD-F35B-9D10-CEC8640A317D}"/>
              </a:ext>
            </a:extLst>
          </p:cNvPr>
          <p:cNvSpPr>
            <a:spLocks noGrp="1"/>
          </p:cNvSpPr>
          <p:nvPr>
            <p:ph type="body" sz="quarter" idx="10" hasCustomPrompt="1"/>
          </p:nvPr>
        </p:nvSpPr>
        <p:spPr>
          <a:xfrm>
            <a:off x="331359" y="1278973"/>
            <a:ext cx="16203612" cy="1524000"/>
          </a:xfrm>
        </p:spPr>
        <p:txBody>
          <a:bodyPr/>
          <a:lstStyle>
            <a:lvl1pPr marL="0" indent="0">
              <a:buNone/>
              <a:defRPr sz="6500">
                <a:solidFill>
                  <a:srgbClr val="173184"/>
                </a:solidFill>
                <a:latin typeface="Impact" panose="020B0806030902050204" pitchFamily="34" charset="0"/>
              </a:defRPr>
            </a:lvl1pPr>
          </a:lstStyle>
          <a:p>
            <a:pPr lvl="0"/>
            <a:r>
              <a:rPr lang="en-US" dirty="0"/>
              <a:t>Your Title Here</a:t>
            </a:r>
          </a:p>
        </p:txBody>
      </p:sp>
      <p:sp>
        <p:nvSpPr>
          <p:cNvPr id="18" name="Text Placeholder 17">
            <a:extLst>
              <a:ext uri="{FF2B5EF4-FFF2-40B4-BE49-F238E27FC236}">
                <a16:creationId xmlns:a16="http://schemas.microsoft.com/office/drawing/2014/main" id="{6997E0CF-65F4-BFF6-BFA7-1DDF801039D3}"/>
              </a:ext>
            </a:extLst>
          </p:cNvPr>
          <p:cNvSpPr>
            <a:spLocks noGrp="1"/>
          </p:cNvSpPr>
          <p:nvPr>
            <p:ph type="body" sz="quarter" idx="11"/>
          </p:nvPr>
        </p:nvSpPr>
        <p:spPr>
          <a:xfrm>
            <a:off x="331788" y="2841073"/>
            <a:ext cx="16203612" cy="715963"/>
          </a:xfrm>
        </p:spPr>
        <p:txBody>
          <a:bodyPr/>
          <a:lstStyle>
            <a:lvl1pPr>
              <a:defRPr sz="4000">
                <a:solidFill>
                  <a:srgbClr val="173184"/>
                </a:solidFill>
              </a:defRPr>
            </a:lvl1pPr>
            <a:lvl2pPr>
              <a:defRPr>
                <a:solidFill>
                  <a:srgbClr val="173184"/>
                </a:solidFill>
              </a:defRPr>
            </a:lvl2pPr>
            <a:lvl3pPr>
              <a:defRPr>
                <a:solidFill>
                  <a:srgbClr val="173184"/>
                </a:solidFill>
              </a:defRPr>
            </a:lvl3pPr>
            <a:lvl4pPr>
              <a:defRPr>
                <a:solidFill>
                  <a:srgbClr val="173184"/>
                </a:solidFill>
              </a:defRPr>
            </a:lvl4pPr>
            <a:lvl5pPr>
              <a:defRPr>
                <a:solidFill>
                  <a:srgbClr val="17318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19" name="Freeform 13">
            <a:extLst>
              <a:ext uri="{FF2B5EF4-FFF2-40B4-BE49-F238E27FC236}">
                <a16:creationId xmlns:a16="http://schemas.microsoft.com/office/drawing/2014/main" id="{8AE3D7C9-7ADC-0DA5-0D26-A7A77AA270CE}"/>
              </a:ext>
            </a:extLst>
          </p:cNvPr>
          <p:cNvSpPr>
            <a:spLocks noGrp="1" noRot="1" noMove="1" noResize="1" noEditPoints="1" noAdjustHandles="1" noChangeArrowheads="1" noChangeShapeType="1"/>
          </p:cNvSpPr>
          <p:nvPr/>
        </p:nvSpPr>
        <p:spPr>
          <a:xfrm>
            <a:off x="8827951" y="1020909"/>
            <a:ext cx="640763" cy="160191"/>
          </a:xfrm>
          <a:custGeom>
            <a:avLst/>
            <a:gdLst/>
            <a:ahLst/>
            <a:cxnLst/>
            <a:rect l="l" t="t" r="r" b="b"/>
            <a:pathLst>
              <a:path w="640763" h="160191">
                <a:moveTo>
                  <a:pt x="0" y="0"/>
                </a:moveTo>
                <a:lnTo>
                  <a:pt x="640764" y="0"/>
                </a:lnTo>
                <a:lnTo>
                  <a:pt x="640764" y="160191"/>
                </a:lnTo>
                <a:lnTo>
                  <a:pt x="0" y="1601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0" name="Freeform 14">
            <a:extLst>
              <a:ext uri="{FF2B5EF4-FFF2-40B4-BE49-F238E27FC236}">
                <a16:creationId xmlns:a16="http://schemas.microsoft.com/office/drawing/2014/main" id="{4F7BE64D-E2FF-90A4-C5D2-8D86D717BFC1}"/>
              </a:ext>
            </a:extLst>
          </p:cNvPr>
          <p:cNvSpPr>
            <a:spLocks noGrp="1" noRot="1" noMove="1" noResize="1" noEditPoints="1" noAdjustHandles="1" noChangeArrowheads="1" noChangeShapeType="1"/>
          </p:cNvSpPr>
          <p:nvPr/>
        </p:nvSpPr>
        <p:spPr>
          <a:xfrm>
            <a:off x="1749081" y="9098109"/>
            <a:ext cx="640763" cy="160191"/>
          </a:xfrm>
          <a:custGeom>
            <a:avLst/>
            <a:gdLst/>
            <a:ahLst/>
            <a:cxnLst/>
            <a:rect l="l" t="t" r="r" b="b"/>
            <a:pathLst>
              <a:path w="640763" h="160191">
                <a:moveTo>
                  <a:pt x="0" y="0"/>
                </a:moveTo>
                <a:lnTo>
                  <a:pt x="640763" y="0"/>
                </a:lnTo>
                <a:lnTo>
                  <a:pt x="640763" y="160191"/>
                </a:lnTo>
                <a:lnTo>
                  <a:pt x="0" y="1601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21" name="Group 18">
            <a:extLst>
              <a:ext uri="{FF2B5EF4-FFF2-40B4-BE49-F238E27FC236}">
                <a16:creationId xmlns:a16="http://schemas.microsoft.com/office/drawing/2014/main" id="{8CAEAEBA-3571-CE76-018E-4510A0A8AD36}"/>
              </a:ext>
            </a:extLst>
          </p:cNvPr>
          <p:cNvGrpSpPr/>
          <p:nvPr/>
        </p:nvGrpSpPr>
        <p:grpSpPr>
          <a:xfrm>
            <a:off x="4389009" y="9258300"/>
            <a:ext cx="9509981" cy="715226"/>
            <a:chOff x="0" y="0"/>
            <a:chExt cx="12679975" cy="953635"/>
          </a:xfrm>
        </p:grpSpPr>
        <p:sp>
          <p:nvSpPr>
            <p:cNvPr id="22" name="TextBox 19">
              <a:extLst>
                <a:ext uri="{FF2B5EF4-FFF2-40B4-BE49-F238E27FC236}">
                  <a16:creationId xmlns:a16="http://schemas.microsoft.com/office/drawing/2014/main" id="{F2556969-FF4A-3072-38BC-23714DDC936F}"/>
                </a:ext>
              </a:extLst>
            </p:cNvPr>
            <p:cNvSpPr txBox="1">
              <a:spLocks noGrp="1" noRot="1" noMove="1" noResize="1" noEditPoints="1" noAdjustHandles="1" noChangeArrowheads="1" noChangeShapeType="1"/>
            </p:cNvSpPr>
            <p:nvPr/>
          </p:nvSpPr>
          <p:spPr>
            <a:xfrm>
              <a:off x="0" y="145407"/>
              <a:ext cx="11726341" cy="571431"/>
            </a:xfrm>
            <a:prstGeom prst="rect">
              <a:avLst/>
            </a:prstGeom>
          </p:spPr>
          <p:txBody>
            <a:bodyPr lIns="0" tIns="0" rIns="0" bIns="0" rtlCol="0" anchor="t">
              <a:spAutoFit/>
            </a:bodyPr>
            <a:lstStyle/>
            <a:p>
              <a:pPr algn="ctr">
                <a:lnSpc>
                  <a:spcPts val="3751"/>
                </a:lnSpc>
                <a:spcBef>
                  <a:spcPct val="0"/>
                </a:spcBef>
              </a:pPr>
              <a:r>
                <a:rPr lang="en-US" sz="2344" spc="464" dirty="0">
                  <a:solidFill>
                    <a:srgbClr val="173184"/>
                  </a:solidFill>
                  <a:latin typeface="Aileron"/>
                  <a:ea typeface="Aileron"/>
                  <a:cs typeface="Aileron"/>
                  <a:sym typeface="Aileron"/>
                </a:rPr>
                <a:t>INDIANA DEPARTMENT OF TRANSPORTATION</a:t>
              </a:r>
            </a:p>
          </p:txBody>
        </p:sp>
        <p:sp>
          <p:nvSpPr>
            <p:cNvPr id="23" name="Freeform 20">
              <a:extLst>
                <a:ext uri="{FF2B5EF4-FFF2-40B4-BE49-F238E27FC236}">
                  <a16:creationId xmlns:a16="http://schemas.microsoft.com/office/drawing/2014/main" id="{4E92E1B3-5016-0918-CE3A-BE775302E452}"/>
                </a:ext>
              </a:extLst>
            </p:cNvPr>
            <p:cNvSpPr/>
            <p:nvPr/>
          </p:nvSpPr>
          <p:spPr>
            <a:xfrm>
              <a:off x="11726341" y="0"/>
              <a:ext cx="953635" cy="953635"/>
            </a:xfrm>
            <a:custGeom>
              <a:avLst/>
              <a:gdLst/>
              <a:ahLst/>
              <a:cxnLst/>
              <a:rect l="l" t="t" r="r" b="b"/>
              <a:pathLst>
                <a:path w="953635" h="953635">
                  <a:moveTo>
                    <a:pt x="0" y="0"/>
                  </a:moveTo>
                  <a:lnTo>
                    <a:pt x="953634" y="0"/>
                  </a:lnTo>
                  <a:lnTo>
                    <a:pt x="953634" y="953635"/>
                  </a:lnTo>
                  <a:lnTo>
                    <a:pt x="0" y="953635"/>
                  </a:lnTo>
                  <a:lnTo>
                    <a:pt x="0" y="0"/>
                  </a:lnTo>
                  <a:close/>
                </a:path>
              </a:pathLst>
            </a:custGeom>
            <a:blipFill>
              <a:blip r:embed="rId4"/>
              <a:stretch>
                <a:fillRect/>
              </a:stretch>
            </a:blipFill>
          </p:spPr>
          <p:txBody>
            <a:bodyPr/>
            <a:lstStyle/>
            <a:p>
              <a:endParaRPr lang="en-US"/>
            </a:p>
          </p:txBody>
        </p:sp>
      </p:grpSp>
      <p:grpSp>
        <p:nvGrpSpPr>
          <p:cNvPr id="39" name="Group 38">
            <a:extLst>
              <a:ext uri="{FF2B5EF4-FFF2-40B4-BE49-F238E27FC236}">
                <a16:creationId xmlns:a16="http://schemas.microsoft.com/office/drawing/2014/main" id="{1D1E7368-CBFC-DE50-E9D5-E7B210134454}"/>
              </a:ext>
            </a:extLst>
          </p:cNvPr>
          <p:cNvGrpSpPr>
            <a:grpSpLocks noGrp="1" noUngrp="1" noRot="1" noMove="1" noResize="1"/>
          </p:cNvGrpSpPr>
          <p:nvPr userDrawn="1"/>
        </p:nvGrpSpPr>
        <p:grpSpPr>
          <a:xfrm>
            <a:off x="1653338" y="2889357"/>
            <a:ext cx="9632634" cy="4768442"/>
            <a:chOff x="1653338" y="2889357"/>
            <a:chExt cx="9632634" cy="4768442"/>
          </a:xfrm>
        </p:grpSpPr>
        <p:grpSp>
          <p:nvGrpSpPr>
            <p:cNvPr id="9" name="Group 3">
              <a:extLst>
                <a:ext uri="{FF2B5EF4-FFF2-40B4-BE49-F238E27FC236}">
                  <a16:creationId xmlns:a16="http://schemas.microsoft.com/office/drawing/2014/main" id="{5538A272-2456-3DD6-62A1-065184BD0849}"/>
                </a:ext>
              </a:extLst>
            </p:cNvPr>
            <p:cNvGrpSpPr>
              <a:grpSpLocks noGrp="1" noUngrp="1" noRot="1" noMove="1" noResize="1"/>
            </p:cNvGrpSpPr>
            <p:nvPr/>
          </p:nvGrpSpPr>
          <p:grpSpPr>
            <a:xfrm>
              <a:off x="1653338" y="2992316"/>
              <a:ext cx="1098232" cy="1098232"/>
              <a:chOff x="0" y="0"/>
              <a:chExt cx="812800" cy="812800"/>
            </a:xfrm>
          </p:grpSpPr>
          <p:sp>
            <p:nvSpPr>
              <p:cNvPr id="28" name="Freeform 4">
                <a:extLst>
                  <a:ext uri="{FF2B5EF4-FFF2-40B4-BE49-F238E27FC236}">
                    <a16:creationId xmlns:a16="http://schemas.microsoft.com/office/drawing/2014/main" id="{1B1B9E34-D89E-0D01-0135-8AC426B49881}"/>
                  </a:ext>
                </a:extLst>
              </p:cNvPr>
              <p:cNvSpPr>
                <a:spLocks noGrp="1" noRot="1" noMove="1" noResize="1" noEditPoints="1" noAdjustHandles="1" noChangeArrowheads="1" noChangeShapeType="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3184"/>
              </a:solidFill>
              <a:ln w="9525" cap="sq">
                <a:solidFill>
                  <a:srgbClr val="173184"/>
                </a:solidFill>
                <a:prstDash val="solid"/>
                <a:miter/>
              </a:ln>
            </p:spPr>
            <p:txBody>
              <a:bodyPr/>
              <a:lstStyle/>
              <a:p>
                <a:endParaRPr lang="en-US"/>
              </a:p>
            </p:txBody>
          </p:sp>
          <p:sp>
            <p:nvSpPr>
              <p:cNvPr id="29" name="TextBox 5">
                <a:extLst>
                  <a:ext uri="{FF2B5EF4-FFF2-40B4-BE49-F238E27FC236}">
                    <a16:creationId xmlns:a16="http://schemas.microsoft.com/office/drawing/2014/main" id="{F71C1D6F-DECE-76B9-16BA-963CDC39027D}"/>
                  </a:ext>
                </a:extLst>
              </p:cNvPr>
              <p:cNvSpPr txBox="1">
                <a:spLocks noGrp="1" noRot="1" noMove="1" noResize="1" noEditPoints="1" noAdjustHandles="1" noChangeArrowheads="1" noChangeShapeType="1"/>
              </p:cNvSpPr>
              <p:nvPr/>
            </p:nvSpPr>
            <p:spPr>
              <a:xfrm>
                <a:off x="76200" y="38100"/>
                <a:ext cx="660400" cy="698500"/>
              </a:xfrm>
              <a:prstGeom prst="rect">
                <a:avLst/>
              </a:prstGeom>
            </p:spPr>
            <p:txBody>
              <a:bodyPr lIns="50800" tIns="50800" rIns="50800" bIns="50800" rtlCol="0" anchor="ctr"/>
              <a:lstStyle/>
              <a:p>
                <a:pPr algn="ctr">
                  <a:lnSpc>
                    <a:spcPts val="3499"/>
                  </a:lnSpc>
                </a:pPr>
                <a:endParaRPr/>
              </a:p>
            </p:txBody>
          </p:sp>
        </p:grpSp>
        <p:grpSp>
          <p:nvGrpSpPr>
            <p:cNvPr id="10" name="Group 6">
              <a:extLst>
                <a:ext uri="{FF2B5EF4-FFF2-40B4-BE49-F238E27FC236}">
                  <a16:creationId xmlns:a16="http://schemas.microsoft.com/office/drawing/2014/main" id="{DAD5B93B-B8AD-063B-49D1-7738072041B6}"/>
                </a:ext>
              </a:extLst>
            </p:cNvPr>
            <p:cNvGrpSpPr>
              <a:grpSpLocks noGrp="1" noUngrp="1" noRot="1" noMove="1" noResize="1"/>
            </p:cNvGrpSpPr>
            <p:nvPr/>
          </p:nvGrpSpPr>
          <p:grpSpPr>
            <a:xfrm>
              <a:off x="1653338" y="4775534"/>
              <a:ext cx="1098232" cy="1098232"/>
              <a:chOff x="0" y="0"/>
              <a:chExt cx="812800" cy="812800"/>
            </a:xfrm>
          </p:grpSpPr>
          <p:sp>
            <p:nvSpPr>
              <p:cNvPr id="26" name="Freeform 7">
                <a:extLst>
                  <a:ext uri="{FF2B5EF4-FFF2-40B4-BE49-F238E27FC236}">
                    <a16:creationId xmlns:a16="http://schemas.microsoft.com/office/drawing/2014/main" id="{91D01B23-2F00-E2BE-2723-5389E45B32B8}"/>
                  </a:ext>
                </a:extLst>
              </p:cNvPr>
              <p:cNvSpPr>
                <a:spLocks noGrp="1" noRot="1" noMove="1" noResize="1" noEditPoints="1" noAdjustHandles="1" noChangeArrowheads="1" noChangeShapeType="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3184"/>
              </a:solidFill>
              <a:ln w="9525" cap="sq">
                <a:solidFill>
                  <a:srgbClr val="173184"/>
                </a:solidFill>
                <a:prstDash val="solid"/>
                <a:miter/>
              </a:ln>
            </p:spPr>
            <p:txBody>
              <a:bodyPr/>
              <a:lstStyle/>
              <a:p>
                <a:endParaRPr lang="en-US"/>
              </a:p>
            </p:txBody>
          </p:sp>
          <p:sp>
            <p:nvSpPr>
              <p:cNvPr id="27" name="TextBox 8">
                <a:extLst>
                  <a:ext uri="{FF2B5EF4-FFF2-40B4-BE49-F238E27FC236}">
                    <a16:creationId xmlns:a16="http://schemas.microsoft.com/office/drawing/2014/main" id="{2E10FCE5-A682-758B-41BB-49266E1A0232}"/>
                  </a:ext>
                </a:extLst>
              </p:cNvPr>
              <p:cNvSpPr txBox="1">
                <a:spLocks noGrp="1" noRot="1" noMove="1" noResize="1" noEditPoints="1" noAdjustHandles="1" noChangeArrowheads="1" noChangeShapeType="1"/>
              </p:cNvSpPr>
              <p:nvPr/>
            </p:nvSpPr>
            <p:spPr>
              <a:xfrm>
                <a:off x="76200" y="38100"/>
                <a:ext cx="660400" cy="698500"/>
              </a:xfrm>
              <a:prstGeom prst="rect">
                <a:avLst/>
              </a:prstGeom>
            </p:spPr>
            <p:txBody>
              <a:bodyPr lIns="50800" tIns="50800" rIns="50800" bIns="50800" rtlCol="0" anchor="ctr"/>
              <a:lstStyle/>
              <a:p>
                <a:pPr algn="ctr">
                  <a:lnSpc>
                    <a:spcPts val="3499"/>
                  </a:lnSpc>
                </a:pPr>
                <a:endParaRPr/>
              </a:p>
            </p:txBody>
          </p:sp>
        </p:grpSp>
        <p:grpSp>
          <p:nvGrpSpPr>
            <p:cNvPr id="11" name="Group 9">
              <a:extLst>
                <a:ext uri="{FF2B5EF4-FFF2-40B4-BE49-F238E27FC236}">
                  <a16:creationId xmlns:a16="http://schemas.microsoft.com/office/drawing/2014/main" id="{5444B7F3-D2AD-3B46-EA9B-2B6A5164FC73}"/>
                </a:ext>
              </a:extLst>
            </p:cNvPr>
            <p:cNvGrpSpPr>
              <a:grpSpLocks noGrp="1" noUngrp="1" noRot="1" noMove="1" noResize="1"/>
            </p:cNvGrpSpPr>
            <p:nvPr/>
          </p:nvGrpSpPr>
          <p:grpSpPr>
            <a:xfrm>
              <a:off x="1653338" y="6559567"/>
              <a:ext cx="1098232" cy="1098232"/>
              <a:chOff x="0" y="0"/>
              <a:chExt cx="812800" cy="812800"/>
            </a:xfrm>
          </p:grpSpPr>
          <p:sp>
            <p:nvSpPr>
              <p:cNvPr id="24" name="Freeform 10">
                <a:extLst>
                  <a:ext uri="{FF2B5EF4-FFF2-40B4-BE49-F238E27FC236}">
                    <a16:creationId xmlns:a16="http://schemas.microsoft.com/office/drawing/2014/main" id="{92D4A2C2-0EF1-9AC2-85B4-D9476E20FB6D}"/>
                  </a:ext>
                </a:extLst>
              </p:cNvPr>
              <p:cNvSpPr>
                <a:spLocks noGrp="1" noRot="1" noMove="1" noResize="1" noEditPoints="1" noAdjustHandles="1" noChangeArrowheads="1" noChangeShapeType="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3184"/>
              </a:solidFill>
              <a:ln w="9525" cap="sq">
                <a:solidFill>
                  <a:srgbClr val="173184"/>
                </a:solidFill>
                <a:prstDash val="solid"/>
                <a:miter/>
              </a:ln>
            </p:spPr>
            <p:txBody>
              <a:bodyPr/>
              <a:lstStyle/>
              <a:p>
                <a:endParaRPr lang="en-US"/>
              </a:p>
            </p:txBody>
          </p:sp>
          <p:sp>
            <p:nvSpPr>
              <p:cNvPr id="25" name="TextBox 11">
                <a:extLst>
                  <a:ext uri="{FF2B5EF4-FFF2-40B4-BE49-F238E27FC236}">
                    <a16:creationId xmlns:a16="http://schemas.microsoft.com/office/drawing/2014/main" id="{2476BB46-97AF-E52D-A957-8587D2D9B623}"/>
                  </a:ext>
                </a:extLst>
              </p:cNvPr>
              <p:cNvSpPr txBox="1">
                <a:spLocks noGrp="1" noRot="1" noMove="1" noResize="1" noEditPoints="1" noAdjustHandles="1" noChangeArrowheads="1" noChangeShapeType="1"/>
              </p:cNvSpPr>
              <p:nvPr/>
            </p:nvSpPr>
            <p:spPr>
              <a:xfrm>
                <a:off x="76200" y="38100"/>
                <a:ext cx="660400" cy="698500"/>
              </a:xfrm>
              <a:prstGeom prst="rect">
                <a:avLst/>
              </a:prstGeom>
            </p:spPr>
            <p:txBody>
              <a:bodyPr lIns="50800" tIns="50800" rIns="50800" bIns="50800" rtlCol="0" anchor="ctr"/>
              <a:lstStyle/>
              <a:p>
                <a:pPr algn="ctr">
                  <a:lnSpc>
                    <a:spcPts val="3499"/>
                  </a:lnSpc>
                </a:pPr>
                <a:endParaRPr/>
              </a:p>
            </p:txBody>
          </p:sp>
        </p:grpSp>
        <p:grpSp>
          <p:nvGrpSpPr>
            <p:cNvPr id="30" name="Group 3">
              <a:extLst>
                <a:ext uri="{FF2B5EF4-FFF2-40B4-BE49-F238E27FC236}">
                  <a16:creationId xmlns:a16="http://schemas.microsoft.com/office/drawing/2014/main" id="{FDD9F229-C9D6-8503-CB9E-90CAF587FB69}"/>
                </a:ext>
              </a:extLst>
            </p:cNvPr>
            <p:cNvGrpSpPr>
              <a:grpSpLocks noGrp="1" noUngrp="1" noRot="1" noMove="1" noResize="1"/>
            </p:cNvGrpSpPr>
            <p:nvPr userDrawn="1"/>
          </p:nvGrpSpPr>
          <p:grpSpPr>
            <a:xfrm>
              <a:off x="10187740" y="2889357"/>
              <a:ext cx="1098232" cy="1098232"/>
              <a:chOff x="0" y="0"/>
              <a:chExt cx="812800" cy="812800"/>
            </a:xfrm>
          </p:grpSpPr>
          <p:sp>
            <p:nvSpPr>
              <p:cNvPr id="31" name="Freeform 4">
                <a:extLst>
                  <a:ext uri="{FF2B5EF4-FFF2-40B4-BE49-F238E27FC236}">
                    <a16:creationId xmlns:a16="http://schemas.microsoft.com/office/drawing/2014/main" id="{D32C72A2-035A-1F8D-1FD4-7B407229A2FA}"/>
                  </a:ext>
                </a:extLst>
              </p:cNvPr>
              <p:cNvSpPr>
                <a:spLocks noGrp="1" noRot="1" noMove="1" noResize="1" noEditPoints="1" noAdjustHandles="1" noChangeArrowheads="1" noChangeShapeType="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3184"/>
              </a:solidFill>
              <a:ln w="9525" cap="sq">
                <a:solidFill>
                  <a:srgbClr val="173184"/>
                </a:solidFill>
                <a:prstDash val="solid"/>
                <a:miter/>
              </a:ln>
            </p:spPr>
            <p:txBody>
              <a:bodyPr/>
              <a:lstStyle/>
              <a:p>
                <a:endParaRPr lang="en-US"/>
              </a:p>
            </p:txBody>
          </p:sp>
          <p:sp>
            <p:nvSpPr>
              <p:cNvPr id="32" name="TextBox 5">
                <a:extLst>
                  <a:ext uri="{FF2B5EF4-FFF2-40B4-BE49-F238E27FC236}">
                    <a16:creationId xmlns:a16="http://schemas.microsoft.com/office/drawing/2014/main" id="{A4CC06BB-1A35-7E65-E13E-97DDA897CB20}"/>
                  </a:ext>
                </a:extLst>
              </p:cNvPr>
              <p:cNvSpPr txBox="1">
                <a:spLocks noGrp="1" noRot="1" noMove="1" noResize="1" noEditPoints="1" noAdjustHandles="1" noChangeArrowheads="1" noChangeShapeType="1"/>
              </p:cNvSpPr>
              <p:nvPr/>
            </p:nvSpPr>
            <p:spPr>
              <a:xfrm>
                <a:off x="76200" y="38100"/>
                <a:ext cx="660400" cy="698500"/>
              </a:xfrm>
              <a:prstGeom prst="rect">
                <a:avLst/>
              </a:prstGeom>
            </p:spPr>
            <p:txBody>
              <a:bodyPr lIns="50800" tIns="50800" rIns="50800" bIns="50800" rtlCol="0" anchor="ctr"/>
              <a:lstStyle/>
              <a:p>
                <a:pPr algn="ctr">
                  <a:lnSpc>
                    <a:spcPts val="3499"/>
                  </a:lnSpc>
                </a:pPr>
                <a:endParaRPr/>
              </a:p>
            </p:txBody>
          </p:sp>
        </p:grpSp>
        <p:grpSp>
          <p:nvGrpSpPr>
            <p:cNvPr id="33" name="Group 6">
              <a:extLst>
                <a:ext uri="{FF2B5EF4-FFF2-40B4-BE49-F238E27FC236}">
                  <a16:creationId xmlns:a16="http://schemas.microsoft.com/office/drawing/2014/main" id="{3FB81272-676F-CDF8-9E55-4BE21885B030}"/>
                </a:ext>
              </a:extLst>
            </p:cNvPr>
            <p:cNvGrpSpPr>
              <a:grpSpLocks noGrp="1" noUngrp="1" noRot="1" noMove="1" noResize="1"/>
            </p:cNvGrpSpPr>
            <p:nvPr userDrawn="1"/>
          </p:nvGrpSpPr>
          <p:grpSpPr>
            <a:xfrm>
              <a:off x="10187740" y="4672575"/>
              <a:ext cx="1098232" cy="1098232"/>
              <a:chOff x="0" y="0"/>
              <a:chExt cx="812800" cy="812800"/>
            </a:xfrm>
          </p:grpSpPr>
          <p:sp>
            <p:nvSpPr>
              <p:cNvPr id="34" name="Freeform 7">
                <a:extLst>
                  <a:ext uri="{FF2B5EF4-FFF2-40B4-BE49-F238E27FC236}">
                    <a16:creationId xmlns:a16="http://schemas.microsoft.com/office/drawing/2014/main" id="{F403DBC3-0389-AA4E-8193-14B400B155C7}"/>
                  </a:ext>
                </a:extLst>
              </p:cNvPr>
              <p:cNvSpPr>
                <a:spLocks noGrp="1" noRot="1" noMove="1" noResize="1" noEditPoints="1" noAdjustHandles="1" noChangeArrowheads="1" noChangeShapeType="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3184"/>
              </a:solidFill>
              <a:ln w="9525" cap="sq">
                <a:solidFill>
                  <a:srgbClr val="173184"/>
                </a:solidFill>
                <a:prstDash val="solid"/>
                <a:miter/>
              </a:ln>
            </p:spPr>
            <p:txBody>
              <a:bodyPr/>
              <a:lstStyle/>
              <a:p>
                <a:endParaRPr lang="en-US"/>
              </a:p>
            </p:txBody>
          </p:sp>
          <p:sp>
            <p:nvSpPr>
              <p:cNvPr id="35" name="TextBox 8">
                <a:extLst>
                  <a:ext uri="{FF2B5EF4-FFF2-40B4-BE49-F238E27FC236}">
                    <a16:creationId xmlns:a16="http://schemas.microsoft.com/office/drawing/2014/main" id="{492E1D76-3675-1B6B-F78A-45261F69FC93}"/>
                  </a:ext>
                </a:extLst>
              </p:cNvPr>
              <p:cNvSpPr txBox="1">
                <a:spLocks noGrp="1" noRot="1" noMove="1" noResize="1" noEditPoints="1" noAdjustHandles="1" noChangeArrowheads="1" noChangeShapeType="1"/>
              </p:cNvSpPr>
              <p:nvPr/>
            </p:nvSpPr>
            <p:spPr>
              <a:xfrm>
                <a:off x="76200" y="38100"/>
                <a:ext cx="660400" cy="698500"/>
              </a:xfrm>
              <a:prstGeom prst="rect">
                <a:avLst/>
              </a:prstGeom>
            </p:spPr>
            <p:txBody>
              <a:bodyPr lIns="50800" tIns="50800" rIns="50800" bIns="50800" rtlCol="0" anchor="ctr"/>
              <a:lstStyle/>
              <a:p>
                <a:pPr algn="ctr">
                  <a:lnSpc>
                    <a:spcPts val="3499"/>
                  </a:lnSpc>
                </a:pPr>
                <a:endParaRPr/>
              </a:p>
            </p:txBody>
          </p:sp>
        </p:grpSp>
        <p:grpSp>
          <p:nvGrpSpPr>
            <p:cNvPr id="36" name="Group 9">
              <a:extLst>
                <a:ext uri="{FF2B5EF4-FFF2-40B4-BE49-F238E27FC236}">
                  <a16:creationId xmlns:a16="http://schemas.microsoft.com/office/drawing/2014/main" id="{D7DCFAD1-1E7D-DC01-F193-2F5BA0750ECC}"/>
                </a:ext>
              </a:extLst>
            </p:cNvPr>
            <p:cNvGrpSpPr>
              <a:grpSpLocks noGrp="1" noUngrp="1" noRot="1" noMove="1" noResize="1"/>
            </p:cNvGrpSpPr>
            <p:nvPr userDrawn="1"/>
          </p:nvGrpSpPr>
          <p:grpSpPr>
            <a:xfrm>
              <a:off x="10187740" y="6456608"/>
              <a:ext cx="1098232" cy="1098232"/>
              <a:chOff x="0" y="0"/>
              <a:chExt cx="812800" cy="812800"/>
            </a:xfrm>
          </p:grpSpPr>
          <p:sp>
            <p:nvSpPr>
              <p:cNvPr id="37" name="Freeform 10">
                <a:extLst>
                  <a:ext uri="{FF2B5EF4-FFF2-40B4-BE49-F238E27FC236}">
                    <a16:creationId xmlns:a16="http://schemas.microsoft.com/office/drawing/2014/main" id="{A0F058BC-A620-F48F-D360-0E61AEBEEDF1}"/>
                  </a:ext>
                </a:extLst>
              </p:cNvPr>
              <p:cNvSpPr>
                <a:spLocks noGrp="1" noRot="1" noMove="1" noResize="1" noEditPoints="1" noAdjustHandles="1" noChangeArrowheads="1" noChangeShapeType="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3184"/>
              </a:solidFill>
              <a:ln w="9525" cap="sq">
                <a:solidFill>
                  <a:srgbClr val="173184"/>
                </a:solidFill>
                <a:prstDash val="solid"/>
                <a:miter/>
              </a:ln>
            </p:spPr>
            <p:txBody>
              <a:bodyPr/>
              <a:lstStyle/>
              <a:p>
                <a:endParaRPr lang="en-US"/>
              </a:p>
            </p:txBody>
          </p:sp>
          <p:sp>
            <p:nvSpPr>
              <p:cNvPr id="38" name="TextBox 11">
                <a:extLst>
                  <a:ext uri="{FF2B5EF4-FFF2-40B4-BE49-F238E27FC236}">
                    <a16:creationId xmlns:a16="http://schemas.microsoft.com/office/drawing/2014/main" id="{0F8D6594-5D93-D00E-3FFA-BE1F6CADF9F1}"/>
                  </a:ext>
                </a:extLst>
              </p:cNvPr>
              <p:cNvSpPr txBox="1">
                <a:spLocks noGrp="1" noRot="1" noMove="1" noResize="1" noEditPoints="1" noAdjustHandles="1" noChangeArrowheads="1" noChangeShapeType="1"/>
              </p:cNvSpPr>
              <p:nvPr/>
            </p:nvSpPr>
            <p:spPr>
              <a:xfrm>
                <a:off x="76200" y="38100"/>
                <a:ext cx="660400" cy="698500"/>
              </a:xfrm>
              <a:prstGeom prst="rect">
                <a:avLst/>
              </a:prstGeom>
            </p:spPr>
            <p:txBody>
              <a:bodyPr lIns="50800" tIns="50800" rIns="50800" bIns="50800" rtlCol="0" anchor="ctr"/>
              <a:lstStyle/>
              <a:p>
                <a:pPr algn="ctr">
                  <a:lnSpc>
                    <a:spcPts val="3499"/>
                  </a:lnSpc>
                </a:pPr>
                <a:endParaRPr/>
              </a:p>
            </p:txBody>
          </p:sp>
        </p:grpSp>
      </p:grpSp>
      <p:sp>
        <p:nvSpPr>
          <p:cNvPr id="41" name="Text Placeholder 40">
            <a:extLst>
              <a:ext uri="{FF2B5EF4-FFF2-40B4-BE49-F238E27FC236}">
                <a16:creationId xmlns:a16="http://schemas.microsoft.com/office/drawing/2014/main" id="{B5B57906-9062-3228-8D6B-AD9DE426AB31}"/>
              </a:ext>
            </a:extLst>
          </p:cNvPr>
          <p:cNvSpPr>
            <a:spLocks noGrp="1"/>
          </p:cNvSpPr>
          <p:nvPr>
            <p:ph type="body" sz="quarter" idx="10" hasCustomPrompt="1"/>
          </p:nvPr>
        </p:nvSpPr>
        <p:spPr>
          <a:xfrm>
            <a:off x="114300" y="1388165"/>
            <a:ext cx="18059400" cy="1096963"/>
          </a:xfrm>
        </p:spPr>
        <p:txBody>
          <a:bodyPr/>
          <a:lstStyle>
            <a:lvl1pPr marL="0" indent="0">
              <a:buNone/>
              <a:defRPr sz="6500">
                <a:solidFill>
                  <a:srgbClr val="173184"/>
                </a:solidFill>
                <a:latin typeface="Impact" panose="020B0806030902050204" pitchFamily="34" charset="0"/>
              </a:defRPr>
            </a:lvl1pPr>
          </a:lstStyle>
          <a:p>
            <a:pPr lvl="0"/>
            <a:r>
              <a:rPr lang="en-US" dirty="0"/>
              <a:t>Your Title Here</a:t>
            </a:r>
          </a:p>
        </p:txBody>
      </p:sp>
      <p:sp>
        <p:nvSpPr>
          <p:cNvPr id="43" name="Text Placeholder 42">
            <a:extLst>
              <a:ext uri="{FF2B5EF4-FFF2-40B4-BE49-F238E27FC236}">
                <a16:creationId xmlns:a16="http://schemas.microsoft.com/office/drawing/2014/main" id="{CEDF9279-657F-CBFB-CFCD-52B760399421}"/>
              </a:ext>
            </a:extLst>
          </p:cNvPr>
          <p:cNvSpPr>
            <a:spLocks noGrp="1"/>
          </p:cNvSpPr>
          <p:nvPr>
            <p:ph type="body" sz="quarter" idx="11" hasCustomPrompt="1"/>
          </p:nvPr>
        </p:nvSpPr>
        <p:spPr>
          <a:xfrm>
            <a:off x="3043968" y="3014196"/>
            <a:ext cx="6019800" cy="1046162"/>
          </a:xfrm>
        </p:spPr>
        <p:txBody>
          <a:bodyPr/>
          <a:lstStyle>
            <a:lvl1pPr marL="0" indent="0">
              <a:buNone/>
              <a:defRPr sz="4000">
                <a:solidFill>
                  <a:srgbClr val="173184"/>
                </a:solidFill>
                <a:latin typeface="+mn-lt"/>
              </a:defRPr>
            </a:lvl1pPr>
          </a:lstStyle>
          <a:p>
            <a:pPr lvl="0"/>
            <a:r>
              <a:rPr lang="en-US" dirty="0"/>
              <a:t>Text here</a:t>
            </a:r>
          </a:p>
        </p:txBody>
      </p:sp>
      <p:sp>
        <p:nvSpPr>
          <p:cNvPr id="44" name="Text Placeholder 42">
            <a:extLst>
              <a:ext uri="{FF2B5EF4-FFF2-40B4-BE49-F238E27FC236}">
                <a16:creationId xmlns:a16="http://schemas.microsoft.com/office/drawing/2014/main" id="{17BF7858-B96F-1A23-34EA-487ECEFE1EA3}"/>
              </a:ext>
            </a:extLst>
          </p:cNvPr>
          <p:cNvSpPr>
            <a:spLocks noGrp="1"/>
          </p:cNvSpPr>
          <p:nvPr>
            <p:ph type="body" sz="quarter" idx="12" hasCustomPrompt="1"/>
          </p:nvPr>
        </p:nvSpPr>
        <p:spPr>
          <a:xfrm>
            <a:off x="3063018" y="4827014"/>
            <a:ext cx="6019800" cy="1046162"/>
          </a:xfrm>
        </p:spPr>
        <p:txBody>
          <a:bodyPr/>
          <a:lstStyle>
            <a:lvl1pPr marL="0" indent="0">
              <a:buNone/>
              <a:defRPr sz="4000">
                <a:solidFill>
                  <a:srgbClr val="173184"/>
                </a:solidFill>
                <a:latin typeface="+mn-lt"/>
              </a:defRPr>
            </a:lvl1pPr>
          </a:lstStyle>
          <a:p>
            <a:pPr lvl="0"/>
            <a:r>
              <a:rPr lang="en-US" dirty="0"/>
              <a:t>Text here</a:t>
            </a:r>
          </a:p>
        </p:txBody>
      </p:sp>
      <p:sp>
        <p:nvSpPr>
          <p:cNvPr id="45" name="Text Placeholder 42">
            <a:extLst>
              <a:ext uri="{FF2B5EF4-FFF2-40B4-BE49-F238E27FC236}">
                <a16:creationId xmlns:a16="http://schemas.microsoft.com/office/drawing/2014/main" id="{674148BD-7110-9F88-0EED-9ED96F6C262E}"/>
              </a:ext>
            </a:extLst>
          </p:cNvPr>
          <p:cNvSpPr>
            <a:spLocks noGrp="1"/>
          </p:cNvSpPr>
          <p:nvPr>
            <p:ph type="body" sz="quarter" idx="13" hasCustomPrompt="1"/>
          </p:nvPr>
        </p:nvSpPr>
        <p:spPr>
          <a:xfrm>
            <a:off x="3063018" y="6610744"/>
            <a:ext cx="6019800" cy="1046162"/>
          </a:xfrm>
        </p:spPr>
        <p:txBody>
          <a:bodyPr/>
          <a:lstStyle>
            <a:lvl1pPr marL="0" indent="0">
              <a:buNone/>
              <a:defRPr sz="4000">
                <a:solidFill>
                  <a:srgbClr val="173184"/>
                </a:solidFill>
                <a:latin typeface="+mn-lt"/>
              </a:defRPr>
            </a:lvl1pPr>
          </a:lstStyle>
          <a:p>
            <a:pPr lvl="0"/>
            <a:r>
              <a:rPr lang="en-US" dirty="0"/>
              <a:t>Text here</a:t>
            </a:r>
          </a:p>
        </p:txBody>
      </p:sp>
      <p:sp>
        <p:nvSpPr>
          <p:cNvPr id="46" name="Text Placeholder 42">
            <a:extLst>
              <a:ext uri="{FF2B5EF4-FFF2-40B4-BE49-F238E27FC236}">
                <a16:creationId xmlns:a16="http://schemas.microsoft.com/office/drawing/2014/main" id="{1303668D-BF37-52FF-F21D-7E960AAFF04C}"/>
              </a:ext>
            </a:extLst>
          </p:cNvPr>
          <p:cNvSpPr>
            <a:spLocks noGrp="1"/>
          </p:cNvSpPr>
          <p:nvPr>
            <p:ph type="body" sz="quarter" idx="14" hasCustomPrompt="1"/>
          </p:nvPr>
        </p:nvSpPr>
        <p:spPr>
          <a:xfrm>
            <a:off x="11639550" y="2940837"/>
            <a:ext cx="6019800" cy="1046162"/>
          </a:xfrm>
        </p:spPr>
        <p:txBody>
          <a:bodyPr/>
          <a:lstStyle>
            <a:lvl1pPr marL="0" indent="0">
              <a:buNone/>
              <a:defRPr sz="4000">
                <a:solidFill>
                  <a:srgbClr val="173184"/>
                </a:solidFill>
                <a:latin typeface="+mn-lt"/>
              </a:defRPr>
            </a:lvl1pPr>
          </a:lstStyle>
          <a:p>
            <a:pPr lvl="0"/>
            <a:r>
              <a:rPr lang="en-US" dirty="0"/>
              <a:t>Text here</a:t>
            </a:r>
          </a:p>
        </p:txBody>
      </p:sp>
      <p:sp>
        <p:nvSpPr>
          <p:cNvPr id="47" name="Text Placeholder 42">
            <a:extLst>
              <a:ext uri="{FF2B5EF4-FFF2-40B4-BE49-F238E27FC236}">
                <a16:creationId xmlns:a16="http://schemas.microsoft.com/office/drawing/2014/main" id="{F4A10E4A-FDDE-6157-2F68-8DEA191D636A}"/>
              </a:ext>
            </a:extLst>
          </p:cNvPr>
          <p:cNvSpPr>
            <a:spLocks noGrp="1"/>
          </p:cNvSpPr>
          <p:nvPr>
            <p:ph type="body" sz="quarter" idx="15" hasCustomPrompt="1"/>
          </p:nvPr>
        </p:nvSpPr>
        <p:spPr>
          <a:xfrm>
            <a:off x="11658600" y="4753655"/>
            <a:ext cx="6019800" cy="1046162"/>
          </a:xfrm>
        </p:spPr>
        <p:txBody>
          <a:bodyPr/>
          <a:lstStyle>
            <a:lvl1pPr marL="0" indent="0">
              <a:buNone/>
              <a:defRPr sz="4000">
                <a:solidFill>
                  <a:srgbClr val="173184"/>
                </a:solidFill>
                <a:latin typeface="+mn-lt"/>
              </a:defRPr>
            </a:lvl1pPr>
          </a:lstStyle>
          <a:p>
            <a:pPr lvl="0"/>
            <a:r>
              <a:rPr lang="en-US" dirty="0"/>
              <a:t>Text here</a:t>
            </a:r>
          </a:p>
        </p:txBody>
      </p:sp>
      <p:sp>
        <p:nvSpPr>
          <p:cNvPr id="48" name="Text Placeholder 42">
            <a:extLst>
              <a:ext uri="{FF2B5EF4-FFF2-40B4-BE49-F238E27FC236}">
                <a16:creationId xmlns:a16="http://schemas.microsoft.com/office/drawing/2014/main" id="{41ACFA84-AFCB-FC38-4DBD-BB696B2F9FA5}"/>
              </a:ext>
            </a:extLst>
          </p:cNvPr>
          <p:cNvSpPr>
            <a:spLocks noGrp="1"/>
          </p:cNvSpPr>
          <p:nvPr>
            <p:ph type="body" sz="quarter" idx="16" hasCustomPrompt="1"/>
          </p:nvPr>
        </p:nvSpPr>
        <p:spPr>
          <a:xfrm>
            <a:off x="11658600" y="6537385"/>
            <a:ext cx="6019800" cy="1046162"/>
          </a:xfrm>
        </p:spPr>
        <p:txBody>
          <a:bodyPr/>
          <a:lstStyle>
            <a:lvl1pPr marL="0" indent="0">
              <a:buNone/>
              <a:defRPr sz="4000">
                <a:solidFill>
                  <a:srgbClr val="173184"/>
                </a:solidFill>
                <a:latin typeface="+mn-lt"/>
              </a:defRPr>
            </a:lvl1pPr>
          </a:lstStyle>
          <a:p>
            <a:pPr lvl="0"/>
            <a:r>
              <a:rPr lang="en-US" dirty="0"/>
              <a:t>Text here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or Block Content">
    <p:spTree>
      <p:nvGrpSpPr>
        <p:cNvPr id="1" name=""/>
        <p:cNvGrpSpPr/>
        <p:nvPr/>
      </p:nvGrpSpPr>
      <p:grpSpPr>
        <a:xfrm>
          <a:off x="0" y="0"/>
          <a:ext cx="0" cy="0"/>
          <a:chOff x="0" y="0"/>
          <a:chExt cx="0" cy="0"/>
        </a:xfrm>
      </p:grpSpPr>
      <p:grpSp>
        <p:nvGrpSpPr>
          <p:cNvPr id="3" name="Group 5">
            <a:extLst>
              <a:ext uri="{FF2B5EF4-FFF2-40B4-BE49-F238E27FC236}">
                <a16:creationId xmlns:a16="http://schemas.microsoft.com/office/drawing/2014/main" id="{61C9A236-2453-364A-60B4-BFCEC6B2E304}"/>
              </a:ext>
            </a:extLst>
          </p:cNvPr>
          <p:cNvGrpSpPr>
            <a:grpSpLocks noGrp="1" noUngrp="1" noRot="1" noMove="1" noResize="1"/>
          </p:cNvGrpSpPr>
          <p:nvPr/>
        </p:nvGrpSpPr>
        <p:grpSpPr>
          <a:xfrm rot="5400000">
            <a:off x="6391426" y="-3171673"/>
            <a:ext cx="6088383" cy="17704764"/>
            <a:chOff x="0" y="0"/>
            <a:chExt cx="2051330" cy="4662983"/>
          </a:xfrm>
        </p:grpSpPr>
        <p:sp>
          <p:nvSpPr>
            <p:cNvPr id="10" name="Freeform 6">
              <a:extLst>
                <a:ext uri="{FF2B5EF4-FFF2-40B4-BE49-F238E27FC236}">
                  <a16:creationId xmlns:a16="http://schemas.microsoft.com/office/drawing/2014/main" id="{4D0A8A17-F309-0EDE-7A05-48BE3316BF6B}"/>
                </a:ext>
              </a:extLst>
            </p:cNvPr>
            <p:cNvSpPr>
              <a:spLocks noGrp="1" noRot="1" noMove="1" noResize="1" noEditPoints="1" noAdjustHandles="1" noChangeArrowheads="1" noChangeShapeType="1"/>
            </p:cNvSpPr>
            <p:nvPr/>
          </p:nvSpPr>
          <p:spPr>
            <a:xfrm>
              <a:off x="0" y="0"/>
              <a:ext cx="2051330" cy="4662983"/>
            </a:xfrm>
            <a:custGeom>
              <a:avLst/>
              <a:gdLst/>
              <a:ahLst/>
              <a:cxnLst/>
              <a:rect l="l" t="t" r="r" b="b"/>
              <a:pathLst>
                <a:path w="2051330" h="4662983">
                  <a:moveTo>
                    <a:pt x="684146" y="4643914"/>
                  </a:moveTo>
                  <a:cubicBezTo>
                    <a:pt x="789312" y="4655428"/>
                    <a:pt x="908873" y="4662983"/>
                    <a:pt x="1026217" y="4662983"/>
                  </a:cubicBezTo>
                  <a:cubicBezTo>
                    <a:pt x="1143565" y="4662983"/>
                    <a:pt x="1256483" y="4656506"/>
                    <a:pt x="1360541" y="4644992"/>
                  </a:cubicBezTo>
                  <a:cubicBezTo>
                    <a:pt x="1362758" y="4644633"/>
                    <a:pt x="1364971" y="4644633"/>
                    <a:pt x="1367184" y="4644273"/>
                  </a:cubicBezTo>
                  <a:cubicBezTo>
                    <a:pt x="1757966" y="4598218"/>
                    <a:pt x="2045795" y="4476604"/>
                    <a:pt x="2051330" y="4248958"/>
                  </a:cubicBezTo>
                  <a:lnTo>
                    <a:pt x="2051330" y="0"/>
                  </a:lnTo>
                  <a:lnTo>
                    <a:pt x="0" y="0"/>
                  </a:lnTo>
                  <a:lnTo>
                    <a:pt x="0" y="4245804"/>
                  </a:lnTo>
                  <a:cubicBezTo>
                    <a:pt x="5535" y="4477323"/>
                    <a:pt x="288935" y="4598938"/>
                    <a:pt x="684146" y="4643914"/>
                  </a:cubicBezTo>
                  <a:close/>
                </a:path>
              </a:pathLst>
            </a:custGeom>
            <a:solidFill>
              <a:srgbClr val="173184"/>
            </a:solidFill>
          </p:spPr>
          <p:txBody>
            <a:bodyPr/>
            <a:lstStyle/>
            <a:p>
              <a:endParaRPr lang="en-US"/>
            </a:p>
          </p:txBody>
        </p:sp>
        <p:sp>
          <p:nvSpPr>
            <p:cNvPr id="11" name="TextBox 7">
              <a:extLst>
                <a:ext uri="{FF2B5EF4-FFF2-40B4-BE49-F238E27FC236}">
                  <a16:creationId xmlns:a16="http://schemas.microsoft.com/office/drawing/2014/main" id="{B05A62B2-B640-C6FF-3C60-434C60F3B428}"/>
                </a:ext>
              </a:extLst>
            </p:cNvPr>
            <p:cNvSpPr txBox="1">
              <a:spLocks noGrp="1" noRot="1" noMove="1" noResize="1" noEditPoints="1" noAdjustHandles="1" noChangeArrowheads="1" noChangeShapeType="1"/>
            </p:cNvSpPr>
            <p:nvPr/>
          </p:nvSpPr>
          <p:spPr>
            <a:xfrm>
              <a:off x="0" y="-38100"/>
              <a:ext cx="2051330" cy="4574083"/>
            </a:xfrm>
            <a:prstGeom prst="rect">
              <a:avLst/>
            </a:prstGeom>
          </p:spPr>
          <p:txBody>
            <a:bodyPr lIns="50800" tIns="50800" rIns="50800" bIns="50800" rtlCol="0" anchor="ctr"/>
            <a:lstStyle/>
            <a:p>
              <a:pPr algn="ctr">
                <a:lnSpc>
                  <a:spcPts val="3499"/>
                </a:lnSpc>
              </a:pPr>
              <a:endParaRPr/>
            </a:p>
          </p:txBody>
        </p:sp>
      </p:grpSp>
      <p:sp>
        <p:nvSpPr>
          <p:cNvPr id="5" name="Freeform 13">
            <a:extLst>
              <a:ext uri="{FF2B5EF4-FFF2-40B4-BE49-F238E27FC236}">
                <a16:creationId xmlns:a16="http://schemas.microsoft.com/office/drawing/2014/main" id="{09DCE0EA-3E20-1D83-6367-DC08502E723E}"/>
              </a:ext>
            </a:extLst>
          </p:cNvPr>
          <p:cNvSpPr>
            <a:spLocks noGrp="1" noRot="1" noMove="1" noResize="1" noEditPoints="1" noAdjustHandles="1" noChangeArrowheads="1" noChangeShapeType="1"/>
          </p:cNvSpPr>
          <p:nvPr/>
        </p:nvSpPr>
        <p:spPr>
          <a:xfrm>
            <a:off x="8827951" y="1020909"/>
            <a:ext cx="640763" cy="160191"/>
          </a:xfrm>
          <a:custGeom>
            <a:avLst/>
            <a:gdLst/>
            <a:ahLst/>
            <a:cxnLst/>
            <a:rect l="l" t="t" r="r" b="b"/>
            <a:pathLst>
              <a:path w="640763" h="160191">
                <a:moveTo>
                  <a:pt x="0" y="0"/>
                </a:moveTo>
                <a:lnTo>
                  <a:pt x="640764" y="0"/>
                </a:lnTo>
                <a:lnTo>
                  <a:pt x="640764" y="160191"/>
                </a:lnTo>
                <a:lnTo>
                  <a:pt x="0" y="1601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14">
            <a:extLst>
              <a:ext uri="{FF2B5EF4-FFF2-40B4-BE49-F238E27FC236}">
                <a16:creationId xmlns:a16="http://schemas.microsoft.com/office/drawing/2014/main" id="{F2BEBE3E-145A-5C32-94DF-9CF12EF37088}"/>
              </a:ext>
            </a:extLst>
          </p:cNvPr>
          <p:cNvSpPr>
            <a:spLocks noGrp="1" noRot="1" noMove="1" noResize="1" noEditPoints="1" noAdjustHandles="1" noChangeArrowheads="1" noChangeShapeType="1"/>
          </p:cNvSpPr>
          <p:nvPr/>
        </p:nvSpPr>
        <p:spPr>
          <a:xfrm>
            <a:off x="1749081" y="9098109"/>
            <a:ext cx="640763" cy="160191"/>
          </a:xfrm>
          <a:custGeom>
            <a:avLst/>
            <a:gdLst/>
            <a:ahLst/>
            <a:cxnLst/>
            <a:rect l="l" t="t" r="r" b="b"/>
            <a:pathLst>
              <a:path w="640763" h="160191">
                <a:moveTo>
                  <a:pt x="0" y="0"/>
                </a:moveTo>
                <a:lnTo>
                  <a:pt x="640763" y="0"/>
                </a:lnTo>
                <a:lnTo>
                  <a:pt x="640763" y="160191"/>
                </a:lnTo>
                <a:lnTo>
                  <a:pt x="0" y="1601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7" name="Group 18">
            <a:extLst>
              <a:ext uri="{FF2B5EF4-FFF2-40B4-BE49-F238E27FC236}">
                <a16:creationId xmlns:a16="http://schemas.microsoft.com/office/drawing/2014/main" id="{0AECA24C-FECD-3A94-6F17-BFF45E63AAD6}"/>
              </a:ext>
            </a:extLst>
          </p:cNvPr>
          <p:cNvGrpSpPr>
            <a:grpSpLocks noGrp="1" noUngrp="1" noRot="1" noMove="1" noResize="1"/>
          </p:cNvGrpSpPr>
          <p:nvPr/>
        </p:nvGrpSpPr>
        <p:grpSpPr>
          <a:xfrm>
            <a:off x="4389009" y="9258300"/>
            <a:ext cx="9509981" cy="715226"/>
            <a:chOff x="0" y="0"/>
            <a:chExt cx="12679975" cy="953635"/>
          </a:xfrm>
        </p:grpSpPr>
        <p:sp>
          <p:nvSpPr>
            <p:cNvPr id="8" name="TextBox 19">
              <a:extLst>
                <a:ext uri="{FF2B5EF4-FFF2-40B4-BE49-F238E27FC236}">
                  <a16:creationId xmlns:a16="http://schemas.microsoft.com/office/drawing/2014/main" id="{D1A9B5BD-F65D-B4F7-C3DD-BDBC33DF379E}"/>
                </a:ext>
              </a:extLst>
            </p:cNvPr>
            <p:cNvSpPr txBox="1">
              <a:spLocks noGrp="1" noRot="1" noMove="1" noResize="1" noEditPoints="1" noAdjustHandles="1" noChangeArrowheads="1" noChangeShapeType="1"/>
            </p:cNvSpPr>
            <p:nvPr/>
          </p:nvSpPr>
          <p:spPr>
            <a:xfrm>
              <a:off x="0" y="145407"/>
              <a:ext cx="11726341" cy="571431"/>
            </a:xfrm>
            <a:prstGeom prst="rect">
              <a:avLst/>
            </a:prstGeom>
          </p:spPr>
          <p:txBody>
            <a:bodyPr lIns="0" tIns="0" rIns="0" bIns="0" rtlCol="0" anchor="t">
              <a:spAutoFit/>
            </a:bodyPr>
            <a:lstStyle/>
            <a:p>
              <a:pPr algn="ctr">
                <a:lnSpc>
                  <a:spcPts val="3751"/>
                </a:lnSpc>
                <a:spcBef>
                  <a:spcPct val="0"/>
                </a:spcBef>
              </a:pPr>
              <a:r>
                <a:rPr lang="en-US" sz="2344" spc="464" dirty="0">
                  <a:solidFill>
                    <a:srgbClr val="173184"/>
                  </a:solidFill>
                  <a:latin typeface="Aileron"/>
                  <a:ea typeface="Aileron"/>
                  <a:cs typeface="Aileron"/>
                  <a:sym typeface="Aileron"/>
                </a:rPr>
                <a:t>INDIANA DEPARTMENT OF TRANSPORTATION</a:t>
              </a:r>
            </a:p>
          </p:txBody>
        </p:sp>
        <p:sp>
          <p:nvSpPr>
            <p:cNvPr id="9" name="Freeform 20">
              <a:extLst>
                <a:ext uri="{FF2B5EF4-FFF2-40B4-BE49-F238E27FC236}">
                  <a16:creationId xmlns:a16="http://schemas.microsoft.com/office/drawing/2014/main" id="{37672AE9-DDCA-6203-327A-3B491E8B5AD6}"/>
                </a:ext>
              </a:extLst>
            </p:cNvPr>
            <p:cNvSpPr>
              <a:spLocks noGrp="1" noRot="1" noMove="1" noResize="1" noEditPoints="1" noAdjustHandles="1" noChangeArrowheads="1" noChangeShapeType="1"/>
            </p:cNvSpPr>
            <p:nvPr/>
          </p:nvSpPr>
          <p:spPr>
            <a:xfrm>
              <a:off x="11726341" y="0"/>
              <a:ext cx="953635" cy="953635"/>
            </a:xfrm>
            <a:custGeom>
              <a:avLst/>
              <a:gdLst/>
              <a:ahLst/>
              <a:cxnLst/>
              <a:rect l="l" t="t" r="r" b="b"/>
              <a:pathLst>
                <a:path w="953635" h="953635">
                  <a:moveTo>
                    <a:pt x="0" y="0"/>
                  </a:moveTo>
                  <a:lnTo>
                    <a:pt x="953634" y="0"/>
                  </a:lnTo>
                  <a:lnTo>
                    <a:pt x="953634" y="953635"/>
                  </a:lnTo>
                  <a:lnTo>
                    <a:pt x="0" y="953635"/>
                  </a:lnTo>
                  <a:lnTo>
                    <a:pt x="0" y="0"/>
                  </a:lnTo>
                  <a:close/>
                </a:path>
              </a:pathLst>
            </a:custGeom>
            <a:blipFill>
              <a:blip r:embed="rId4"/>
              <a:stretch>
                <a:fillRect/>
              </a:stretch>
            </a:blipFill>
          </p:spPr>
          <p:txBody>
            <a:bodyPr/>
            <a:lstStyle/>
            <a:p>
              <a:endParaRPr lang="en-US"/>
            </a:p>
          </p:txBody>
        </p:sp>
      </p:grpSp>
      <p:sp>
        <p:nvSpPr>
          <p:cNvPr id="13" name="Text Placeholder 12">
            <a:extLst>
              <a:ext uri="{FF2B5EF4-FFF2-40B4-BE49-F238E27FC236}">
                <a16:creationId xmlns:a16="http://schemas.microsoft.com/office/drawing/2014/main" id="{A5156EB7-4419-76A9-7255-1FBC4829BD6F}"/>
              </a:ext>
            </a:extLst>
          </p:cNvPr>
          <p:cNvSpPr>
            <a:spLocks noGrp="1"/>
          </p:cNvSpPr>
          <p:nvPr>
            <p:ph type="body" sz="quarter" idx="10" hasCustomPrompt="1"/>
          </p:nvPr>
        </p:nvSpPr>
        <p:spPr>
          <a:xfrm>
            <a:off x="583234" y="1200150"/>
            <a:ext cx="17247565" cy="1101725"/>
          </a:xfrm>
        </p:spPr>
        <p:txBody>
          <a:bodyPr/>
          <a:lstStyle>
            <a:lvl1pPr marL="0" indent="0">
              <a:buNone/>
              <a:defRPr sz="6500">
                <a:solidFill>
                  <a:srgbClr val="173184"/>
                </a:solidFill>
                <a:latin typeface="Impact" panose="020B0806030902050204" pitchFamily="34" charset="0"/>
              </a:defRPr>
            </a:lvl1pPr>
          </a:lstStyle>
          <a:p>
            <a:pPr lvl="0"/>
            <a:r>
              <a:rPr lang="en-US" dirty="0"/>
              <a:t>Your Title Here</a:t>
            </a:r>
          </a:p>
        </p:txBody>
      </p:sp>
      <p:sp>
        <p:nvSpPr>
          <p:cNvPr id="15" name="Text Placeholder 14">
            <a:extLst>
              <a:ext uri="{FF2B5EF4-FFF2-40B4-BE49-F238E27FC236}">
                <a16:creationId xmlns:a16="http://schemas.microsoft.com/office/drawing/2014/main" id="{74431BCC-E340-DE66-9FFD-0FD0EA199D08}"/>
              </a:ext>
            </a:extLst>
          </p:cNvPr>
          <p:cNvSpPr>
            <a:spLocks noGrp="1"/>
          </p:cNvSpPr>
          <p:nvPr>
            <p:ph type="body" sz="quarter" idx="11" hasCustomPrompt="1"/>
          </p:nvPr>
        </p:nvSpPr>
        <p:spPr>
          <a:xfrm>
            <a:off x="1523999" y="3009900"/>
            <a:ext cx="16425863" cy="1981200"/>
          </a:xfrm>
        </p:spPr>
        <p:txBody>
          <a:bodyPr/>
          <a:lstStyle>
            <a:lvl1pPr>
              <a:defRPr sz="4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91560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7" r:id="rId3"/>
    <p:sldLayoutId id="2147483655" r:id="rId4"/>
    <p:sldLayoutId id="2147483656" r:id="rId5"/>
    <p:sldLayoutId id="2147483651" r:id="rId6"/>
    <p:sldLayoutId id="2147483650" r:id="rId7"/>
    <p:sldLayoutId id="2147483652" r:id="rId8"/>
    <p:sldLayoutId id="2147483661" r:id="rId9"/>
    <p:sldLayoutId id="2147483662"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mailto:INDOTBIDDERS@INDOT.IN.GOV" TargetMode="External"/><Relationship Id="rId2" Type="http://schemas.openxmlformats.org/officeDocument/2006/relationships/hyperlink" Target="mailto:klight@indot.in.gov" TargetMode="Externa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hyperlink" Target="mailto:INDOTBIDDERS@INDOT.IN.GOV" TargetMode="Externa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hyperlink" Target="mailto:INDOTBIDDERS@INDOT.IN.GOV" TargetMode="Externa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3076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73ADD-1A72-6C3A-562A-1822EDC86A9F}"/>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2C338919-3C23-2C16-DED9-122FA29E9B84}"/>
              </a:ext>
            </a:extLst>
          </p:cNvPr>
          <p:cNvSpPr>
            <a:spLocks noGrp="1"/>
          </p:cNvSpPr>
          <p:nvPr>
            <p:ph type="body" sz="quarter" idx="10"/>
          </p:nvPr>
        </p:nvSpPr>
        <p:spPr/>
        <p:txBody>
          <a:bodyPr/>
          <a:lstStyle/>
          <a:p>
            <a:r>
              <a:rPr lang="en-US" dirty="0"/>
              <a:t>AWP registration page – address issue?</a:t>
            </a:r>
          </a:p>
        </p:txBody>
      </p:sp>
      <p:pic>
        <p:nvPicPr>
          <p:cNvPr id="1026" name="Picture 2">
            <a:extLst>
              <a:ext uri="{FF2B5EF4-FFF2-40B4-BE49-F238E27FC236}">
                <a16:creationId xmlns:a16="http://schemas.microsoft.com/office/drawing/2014/main" id="{B1AF3DE2-B4B5-C4EB-844A-410C6B2EBF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287" y="2324100"/>
            <a:ext cx="1814512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a:extLst>
              <a:ext uri="{FF2B5EF4-FFF2-40B4-BE49-F238E27FC236}">
                <a16:creationId xmlns:a16="http://schemas.microsoft.com/office/drawing/2014/main" id="{F68C2988-6487-8884-6315-CF33E31BB844}"/>
              </a:ext>
            </a:extLst>
          </p:cNvPr>
          <p:cNvSpPr>
            <a:spLocks noGrp="1"/>
          </p:cNvSpPr>
          <p:nvPr>
            <p:ph type="body" sz="quarter" idx="11"/>
          </p:nvPr>
        </p:nvSpPr>
        <p:spPr>
          <a:xfrm>
            <a:off x="457200" y="6896100"/>
            <a:ext cx="14554200" cy="1960379"/>
          </a:xfrm>
        </p:spPr>
        <p:txBody>
          <a:bodyPr>
            <a:normAutofit/>
          </a:bodyPr>
          <a:lstStyle/>
          <a:p>
            <a:r>
              <a:rPr lang="en-US" dirty="0"/>
              <a:t>The drug plan and performance bond confirmation messages will be sent to the email addressed attached to their main company address:  “01” in our system.</a:t>
            </a:r>
          </a:p>
        </p:txBody>
      </p:sp>
    </p:spTree>
    <p:extLst>
      <p:ext uri="{BB962C8B-B14F-4D97-AF65-F5344CB8AC3E}">
        <p14:creationId xmlns:p14="http://schemas.microsoft.com/office/powerpoint/2010/main" val="2971161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F0E24-C874-4CCB-54B0-DFD3FB2EA30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282DEDF-2322-7EA8-E47A-F536C8D685F7}"/>
              </a:ext>
            </a:extLst>
          </p:cNvPr>
          <p:cNvSpPr>
            <a:spLocks noGrp="1"/>
          </p:cNvSpPr>
          <p:nvPr>
            <p:ph type="body" sz="quarter" idx="11"/>
          </p:nvPr>
        </p:nvSpPr>
        <p:spPr>
          <a:xfrm>
            <a:off x="476250" y="2378627"/>
            <a:ext cx="11658600" cy="3700946"/>
          </a:xfrm>
        </p:spPr>
        <p:txBody>
          <a:bodyPr>
            <a:normAutofit/>
          </a:bodyPr>
          <a:lstStyle/>
          <a:p>
            <a:r>
              <a:rPr lang="en-US" dirty="0"/>
              <a:t>Bid Express</a:t>
            </a:r>
          </a:p>
          <a:p>
            <a:r>
              <a:rPr lang="en-US" dirty="0"/>
              <a:t>Small Business Network ®</a:t>
            </a:r>
          </a:p>
        </p:txBody>
      </p:sp>
      <p:sp>
        <p:nvSpPr>
          <p:cNvPr id="5" name="Text Placeholder 4">
            <a:extLst>
              <a:ext uri="{FF2B5EF4-FFF2-40B4-BE49-F238E27FC236}">
                <a16:creationId xmlns:a16="http://schemas.microsoft.com/office/drawing/2014/main" id="{D900251F-8364-A682-9E43-06EC0B8D0748}"/>
              </a:ext>
            </a:extLst>
          </p:cNvPr>
          <p:cNvSpPr>
            <a:spLocks noGrp="1"/>
          </p:cNvSpPr>
          <p:nvPr>
            <p:ph type="body" sz="quarter" idx="12"/>
          </p:nvPr>
        </p:nvSpPr>
        <p:spPr>
          <a:xfrm>
            <a:off x="476250" y="4762500"/>
            <a:ext cx="9585325" cy="4081946"/>
          </a:xfrm>
        </p:spPr>
        <p:txBody>
          <a:bodyPr>
            <a:normAutofit fontScale="70000" lnSpcReduction="20000"/>
          </a:bodyPr>
          <a:lstStyle/>
          <a:p>
            <a:pPr fontAlgn="base"/>
            <a:r>
              <a:rPr lang="en-US" dirty="0"/>
              <a:t>The Bid Express Small Business Network</a:t>
            </a:r>
            <a:r>
              <a:rPr lang="en-US" baseline="30000" dirty="0"/>
              <a:t>®</a:t>
            </a:r>
            <a:r>
              <a:rPr lang="en-US" dirty="0"/>
              <a:t> allows prime contractors and subcontractors to exchange sub-quotes and communicate projects within the Bid Express website.</a:t>
            </a:r>
          </a:p>
          <a:p>
            <a:pPr fontAlgn="base"/>
            <a:r>
              <a:rPr lang="en-US" dirty="0"/>
              <a:t>Post an unlimited number of sub-quote requests</a:t>
            </a:r>
          </a:p>
          <a:p>
            <a:pPr fontAlgn="base"/>
            <a:r>
              <a:rPr lang="en-US" dirty="0"/>
              <a:t>Set up email notifications for sub-quotes posts and responses</a:t>
            </a:r>
          </a:p>
          <a:p>
            <a:pPr fontAlgn="base"/>
            <a:r>
              <a:rPr lang="en-US" dirty="0"/>
              <a:t>Easily locate pre-qualified and certified small and disadvantaged businesses</a:t>
            </a:r>
          </a:p>
          <a:p>
            <a:pPr fontAlgn="base"/>
            <a:r>
              <a:rPr lang="en-US" dirty="0"/>
              <a:t>View all outstanding sub-quote requests at a glance</a:t>
            </a:r>
          </a:p>
          <a:p>
            <a:pPr fontAlgn="base"/>
            <a:r>
              <a:rPr lang="en-US" dirty="0"/>
              <a:t>Access to the Bid Express Small Business Network</a:t>
            </a:r>
            <a:r>
              <a:rPr lang="en-US" baseline="30000" dirty="0"/>
              <a:t>®</a:t>
            </a:r>
            <a:r>
              <a:rPr lang="en-US" dirty="0"/>
              <a:t> is included for all Basic Service subscribers.</a:t>
            </a:r>
          </a:p>
          <a:p>
            <a:endParaRPr lang="en-US" dirty="0"/>
          </a:p>
        </p:txBody>
      </p:sp>
      <p:pic>
        <p:nvPicPr>
          <p:cNvPr id="7" name="Picture Placeholder 6" descr="Graphical user interface, website&#10;&#10;AI-generated content may be incorrect.">
            <a:extLst>
              <a:ext uri="{FF2B5EF4-FFF2-40B4-BE49-F238E27FC236}">
                <a16:creationId xmlns:a16="http://schemas.microsoft.com/office/drawing/2014/main" id="{90732449-AAC8-0ECD-FF44-533C94B0BE0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283" r="3283"/>
          <a:stretch>
            <a:fillRect/>
          </a:stretch>
        </p:blipFill>
        <p:spPr/>
      </p:pic>
      <p:pic>
        <p:nvPicPr>
          <p:cNvPr id="10" name="Picture 9">
            <a:extLst>
              <a:ext uri="{FF2B5EF4-FFF2-40B4-BE49-F238E27FC236}">
                <a16:creationId xmlns:a16="http://schemas.microsoft.com/office/drawing/2014/main" id="{62847577-36C2-DB68-E7C9-CD563EBC00CB}"/>
              </a:ext>
            </a:extLst>
          </p:cNvPr>
          <p:cNvPicPr>
            <a:picLocks noChangeAspect="1"/>
          </p:cNvPicPr>
          <p:nvPr/>
        </p:nvPicPr>
        <p:blipFill>
          <a:blip r:embed="rId3"/>
          <a:stretch>
            <a:fillRect/>
          </a:stretch>
        </p:blipFill>
        <p:spPr>
          <a:xfrm>
            <a:off x="8598212" y="8544228"/>
            <a:ext cx="3729307" cy="707537"/>
          </a:xfrm>
          <a:prstGeom prst="rect">
            <a:avLst/>
          </a:prstGeom>
        </p:spPr>
      </p:pic>
    </p:spTree>
    <p:extLst>
      <p:ext uri="{BB962C8B-B14F-4D97-AF65-F5344CB8AC3E}">
        <p14:creationId xmlns:p14="http://schemas.microsoft.com/office/powerpoint/2010/main" val="3985376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AC818-7483-10E3-3381-98EC655F15D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015D-1316-EA88-FB20-12A75F4E3E39}"/>
              </a:ext>
            </a:extLst>
          </p:cNvPr>
          <p:cNvSpPr>
            <a:spLocks noGrp="1"/>
          </p:cNvSpPr>
          <p:nvPr>
            <p:ph type="body" sz="quarter" idx="10"/>
          </p:nvPr>
        </p:nvSpPr>
        <p:spPr/>
        <p:txBody>
          <a:bodyPr>
            <a:normAutofit fontScale="92500" lnSpcReduction="10000"/>
          </a:bodyPr>
          <a:lstStyle/>
          <a:p>
            <a:r>
              <a:rPr lang="en-US" dirty="0"/>
              <a:t>Timeline</a:t>
            </a:r>
          </a:p>
        </p:txBody>
      </p:sp>
      <p:sp>
        <p:nvSpPr>
          <p:cNvPr id="5" name="Text Placeholder 4">
            <a:extLst>
              <a:ext uri="{FF2B5EF4-FFF2-40B4-BE49-F238E27FC236}">
                <a16:creationId xmlns:a16="http://schemas.microsoft.com/office/drawing/2014/main" id="{E28F4FCD-C0B1-F9BC-9030-CA6991424566}"/>
              </a:ext>
            </a:extLst>
          </p:cNvPr>
          <p:cNvSpPr>
            <a:spLocks noGrp="1"/>
          </p:cNvSpPr>
          <p:nvPr>
            <p:ph type="body" sz="quarter" idx="11"/>
          </p:nvPr>
        </p:nvSpPr>
        <p:spPr>
          <a:xfrm>
            <a:off x="1205233" y="2885906"/>
            <a:ext cx="4037013" cy="3857794"/>
          </a:xfrm>
        </p:spPr>
        <p:txBody>
          <a:bodyPr>
            <a:normAutofit/>
          </a:bodyPr>
          <a:lstStyle/>
          <a:p>
            <a:r>
              <a:rPr lang="en-US" sz="5400" dirty="0"/>
              <a:t>Training Session 2:</a:t>
            </a:r>
          </a:p>
          <a:p>
            <a:r>
              <a:rPr lang="en-US" sz="5400" dirty="0"/>
              <a:t>January 12</a:t>
            </a:r>
            <a:r>
              <a:rPr lang="en-US" sz="5400" baseline="30000" dirty="0"/>
              <a:t>th</a:t>
            </a:r>
            <a:endParaRPr lang="en-US" sz="5400" dirty="0"/>
          </a:p>
          <a:p>
            <a:r>
              <a:rPr lang="en-US" sz="5400" dirty="0"/>
              <a:t>2:00pm    </a:t>
            </a:r>
          </a:p>
        </p:txBody>
      </p:sp>
      <p:sp>
        <p:nvSpPr>
          <p:cNvPr id="6" name="Text Placeholder 5">
            <a:extLst>
              <a:ext uri="{FF2B5EF4-FFF2-40B4-BE49-F238E27FC236}">
                <a16:creationId xmlns:a16="http://schemas.microsoft.com/office/drawing/2014/main" id="{13B73FE7-A3B3-7474-A3FB-EFCED88985E4}"/>
              </a:ext>
            </a:extLst>
          </p:cNvPr>
          <p:cNvSpPr>
            <a:spLocks noGrp="1"/>
          </p:cNvSpPr>
          <p:nvPr>
            <p:ph type="body" sz="quarter" idx="12"/>
          </p:nvPr>
        </p:nvSpPr>
        <p:spPr>
          <a:xfrm>
            <a:off x="7145441" y="2885906"/>
            <a:ext cx="4037013" cy="5305594"/>
          </a:xfrm>
        </p:spPr>
        <p:txBody>
          <a:bodyPr>
            <a:normAutofit fontScale="92500" lnSpcReduction="10000"/>
          </a:bodyPr>
          <a:lstStyle/>
          <a:p>
            <a:r>
              <a:rPr lang="en-US" sz="5400" dirty="0"/>
              <a:t>Notice-to-Contractors for the February Letting is released on January 14</a:t>
            </a:r>
            <a:r>
              <a:rPr lang="en-US" sz="5400" baseline="30000" dirty="0"/>
              <a:t>th</a:t>
            </a:r>
            <a:r>
              <a:rPr lang="en-US" sz="5400" dirty="0"/>
              <a:t> </a:t>
            </a:r>
          </a:p>
        </p:txBody>
      </p:sp>
      <p:sp>
        <p:nvSpPr>
          <p:cNvPr id="7" name="Text Placeholder 6">
            <a:extLst>
              <a:ext uri="{FF2B5EF4-FFF2-40B4-BE49-F238E27FC236}">
                <a16:creationId xmlns:a16="http://schemas.microsoft.com/office/drawing/2014/main" id="{2B7FC383-9EDD-0C36-65BC-19DF1BA7269B}"/>
              </a:ext>
            </a:extLst>
          </p:cNvPr>
          <p:cNvSpPr>
            <a:spLocks noGrp="1"/>
          </p:cNvSpPr>
          <p:nvPr>
            <p:ph type="body" sz="quarter" idx="13"/>
          </p:nvPr>
        </p:nvSpPr>
        <p:spPr>
          <a:xfrm>
            <a:off x="13045753" y="2885906"/>
            <a:ext cx="4251647" cy="4086394"/>
          </a:xfrm>
        </p:spPr>
        <p:txBody>
          <a:bodyPr>
            <a:normAutofit lnSpcReduction="10000"/>
          </a:bodyPr>
          <a:lstStyle/>
          <a:p>
            <a:r>
              <a:rPr lang="en-US" sz="5400" dirty="0"/>
              <a:t>New registration process begins on January 14th</a:t>
            </a:r>
          </a:p>
        </p:txBody>
      </p:sp>
    </p:spTree>
    <p:extLst>
      <p:ext uri="{BB962C8B-B14F-4D97-AF65-F5344CB8AC3E}">
        <p14:creationId xmlns:p14="http://schemas.microsoft.com/office/powerpoint/2010/main" val="1581493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8D546-FCE7-7F30-FE40-F63C1EAC0F1B}"/>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E99DC211-BB2A-2F7C-C546-D4E5B54C3002}"/>
              </a:ext>
            </a:extLst>
          </p:cNvPr>
          <p:cNvSpPr>
            <a:spLocks noGrp="1"/>
          </p:cNvSpPr>
          <p:nvPr>
            <p:ph type="body" sz="quarter" idx="10"/>
          </p:nvPr>
        </p:nvSpPr>
        <p:spPr/>
        <p:txBody>
          <a:bodyPr/>
          <a:lstStyle/>
          <a:p>
            <a:endParaRPr lang="en-US" dirty="0"/>
          </a:p>
        </p:txBody>
      </p:sp>
      <p:sp>
        <p:nvSpPr>
          <p:cNvPr id="3" name="Text Placeholder 2">
            <a:extLst>
              <a:ext uri="{FF2B5EF4-FFF2-40B4-BE49-F238E27FC236}">
                <a16:creationId xmlns:a16="http://schemas.microsoft.com/office/drawing/2014/main" id="{FD8E595F-0DDD-91F1-A927-31548C7EFA8D}"/>
              </a:ext>
            </a:extLst>
          </p:cNvPr>
          <p:cNvSpPr>
            <a:spLocks noGrp="1"/>
          </p:cNvSpPr>
          <p:nvPr>
            <p:ph type="body" sz="quarter" idx="11"/>
          </p:nvPr>
        </p:nvSpPr>
        <p:spPr/>
        <p:txBody>
          <a:bodyPr/>
          <a:lstStyle/>
          <a:p>
            <a:endParaRPr lang="en-US"/>
          </a:p>
        </p:txBody>
      </p:sp>
      <p:pic>
        <p:nvPicPr>
          <p:cNvPr id="7" name="Picture 6" descr="A screenshot of a computer&#10;&#10;AI-generated content may be incorrect.">
            <a:extLst>
              <a:ext uri="{FF2B5EF4-FFF2-40B4-BE49-F238E27FC236}">
                <a16:creationId xmlns:a16="http://schemas.microsoft.com/office/drawing/2014/main" id="{024C557A-D969-BE54-CCDF-19849FEC0ED7}"/>
              </a:ext>
            </a:extLst>
          </p:cNvPr>
          <p:cNvPicPr>
            <a:picLocks noChangeAspect="1"/>
          </p:cNvPicPr>
          <p:nvPr/>
        </p:nvPicPr>
        <p:blipFill>
          <a:blip r:embed="rId2"/>
          <a:stretch>
            <a:fillRect/>
          </a:stretch>
        </p:blipFill>
        <p:spPr>
          <a:xfrm>
            <a:off x="310730" y="1409700"/>
            <a:ext cx="17626148" cy="7010400"/>
          </a:xfrm>
          <a:prstGeom prst="rect">
            <a:avLst/>
          </a:prstGeom>
        </p:spPr>
      </p:pic>
    </p:spTree>
    <p:extLst>
      <p:ext uri="{BB962C8B-B14F-4D97-AF65-F5344CB8AC3E}">
        <p14:creationId xmlns:p14="http://schemas.microsoft.com/office/powerpoint/2010/main" val="2480848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45B3A3-DE04-DF3F-1842-2CE6CF4637E3}"/>
              </a:ext>
            </a:extLst>
          </p:cNvPr>
          <p:cNvSpPr>
            <a:spLocks noGrp="1"/>
          </p:cNvSpPr>
          <p:nvPr>
            <p:ph type="body" sz="quarter" idx="10"/>
          </p:nvPr>
        </p:nvSpPr>
        <p:spPr/>
        <p:txBody>
          <a:bodyPr>
            <a:normAutofit fontScale="92500" lnSpcReduction="10000"/>
          </a:bodyPr>
          <a:lstStyle/>
          <a:p>
            <a:r>
              <a:rPr lang="en-US" dirty="0"/>
              <a:t>        Questions                       Answers                      Comments</a:t>
            </a:r>
          </a:p>
        </p:txBody>
      </p:sp>
      <p:sp>
        <p:nvSpPr>
          <p:cNvPr id="3" name="Text Placeholder 2">
            <a:extLst>
              <a:ext uri="{FF2B5EF4-FFF2-40B4-BE49-F238E27FC236}">
                <a16:creationId xmlns:a16="http://schemas.microsoft.com/office/drawing/2014/main" id="{6437B126-A2BC-9958-E659-2976DB65CB13}"/>
              </a:ext>
            </a:extLst>
          </p:cNvPr>
          <p:cNvSpPr>
            <a:spLocks noGrp="1"/>
          </p:cNvSpPr>
          <p:nvPr>
            <p:ph type="body" sz="quarter" idx="11"/>
          </p:nvPr>
        </p:nvSpPr>
        <p:spPr/>
        <p:txBody>
          <a:bodyPr>
            <a:normAutofit fontScale="70000" lnSpcReduction="20000"/>
          </a:bodyPr>
          <a:lstStyle/>
          <a:p>
            <a:r>
              <a:rPr lang="en-US" dirty="0"/>
              <a:t>1.) Can the training presentation be shared?</a:t>
            </a:r>
          </a:p>
        </p:txBody>
      </p:sp>
      <p:sp>
        <p:nvSpPr>
          <p:cNvPr id="4" name="Text Placeholder 3">
            <a:extLst>
              <a:ext uri="{FF2B5EF4-FFF2-40B4-BE49-F238E27FC236}">
                <a16:creationId xmlns:a16="http://schemas.microsoft.com/office/drawing/2014/main" id="{C3440CF8-33AE-8FD4-A7A0-524CE902DD87}"/>
              </a:ext>
            </a:extLst>
          </p:cNvPr>
          <p:cNvSpPr>
            <a:spLocks noGrp="1"/>
          </p:cNvSpPr>
          <p:nvPr>
            <p:ph type="body" sz="quarter" idx="12"/>
          </p:nvPr>
        </p:nvSpPr>
        <p:spPr>
          <a:xfrm>
            <a:off x="7145441" y="2885906"/>
            <a:ext cx="4037013" cy="809794"/>
          </a:xfrm>
        </p:spPr>
        <p:txBody>
          <a:bodyPr>
            <a:normAutofit fontScale="70000" lnSpcReduction="20000"/>
          </a:bodyPr>
          <a:lstStyle/>
          <a:p>
            <a:r>
              <a:rPr lang="en-US" dirty="0"/>
              <a:t>1.) Yes – it is now posted on our web page</a:t>
            </a:r>
          </a:p>
        </p:txBody>
      </p:sp>
      <p:sp>
        <p:nvSpPr>
          <p:cNvPr id="5" name="Text Placeholder 4">
            <a:extLst>
              <a:ext uri="{FF2B5EF4-FFF2-40B4-BE49-F238E27FC236}">
                <a16:creationId xmlns:a16="http://schemas.microsoft.com/office/drawing/2014/main" id="{48E252D3-80A4-43BC-C801-B920A4CF2C22}"/>
              </a:ext>
            </a:extLst>
          </p:cNvPr>
          <p:cNvSpPr>
            <a:spLocks noGrp="1"/>
          </p:cNvSpPr>
          <p:nvPr>
            <p:ph type="body" sz="quarter" idx="13"/>
          </p:nvPr>
        </p:nvSpPr>
        <p:spPr>
          <a:xfrm>
            <a:off x="13045753" y="2885906"/>
            <a:ext cx="4037013" cy="1419394"/>
          </a:xfrm>
        </p:spPr>
        <p:txBody>
          <a:bodyPr>
            <a:normAutofit fontScale="70000" lnSpcReduction="20000"/>
          </a:bodyPr>
          <a:lstStyle/>
          <a:p>
            <a:r>
              <a:rPr lang="en-US" dirty="0"/>
              <a:t>1.)https://www.in.gov/indot/doing-business-with-indot/home/contracts/</a:t>
            </a:r>
          </a:p>
        </p:txBody>
      </p:sp>
      <p:sp>
        <p:nvSpPr>
          <p:cNvPr id="6" name="Text Placeholder 2">
            <a:extLst>
              <a:ext uri="{FF2B5EF4-FFF2-40B4-BE49-F238E27FC236}">
                <a16:creationId xmlns:a16="http://schemas.microsoft.com/office/drawing/2014/main" id="{0AAED841-191C-57B7-32A1-D5920500CCC2}"/>
              </a:ext>
            </a:extLst>
          </p:cNvPr>
          <p:cNvSpPr txBox="1">
            <a:spLocks/>
          </p:cNvSpPr>
          <p:nvPr/>
        </p:nvSpPr>
        <p:spPr>
          <a:xfrm>
            <a:off x="1205233" y="3832056"/>
            <a:ext cx="4037013" cy="946150"/>
          </a:xfrm>
          <a:prstGeom prst="rect">
            <a:avLst/>
          </a:prstGeom>
        </p:spPr>
        <p:txBody>
          <a:bodyPr vert="horz" lIns="91440" tIns="45720" rIns="91440" bIns="45720" rtlCol="0">
            <a:normAutofit fontScale="70000" lnSpcReduction="20000"/>
          </a:bodyPr>
          <a:lstStyle>
            <a:lvl1pPr marL="0" indent="0" algn="l" defTabSz="914400" rtl="0" eaLnBrk="1" latinLnBrk="0" hangingPunct="1">
              <a:spcBef>
                <a:spcPct val="20000"/>
              </a:spcBef>
              <a:buFont typeface="Arial" pitchFamily="34" charset="0"/>
              <a:buNone/>
              <a:defRPr sz="40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2.) How do we check our vendor email addresses?</a:t>
            </a:r>
          </a:p>
        </p:txBody>
      </p:sp>
      <p:sp>
        <p:nvSpPr>
          <p:cNvPr id="7" name="Text Placeholder 2">
            <a:extLst>
              <a:ext uri="{FF2B5EF4-FFF2-40B4-BE49-F238E27FC236}">
                <a16:creationId xmlns:a16="http://schemas.microsoft.com/office/drawing/2014/main" id="{A0FD4EDA-301B-1BF9-2B85-3965CD7F0D09}"/>
              </a:ext>
            </a:extLst>
          </p:cNvPr>
          <p:cNvSpPr txBox="1">
            <a:spLocks/>
          </p:cNvSpPr>
          <p:nvPr/>
        </p:nvSpPr>
        <p:spPr>
          <a:xfrm>
            <a:off x="7145440" y="3832056"/>
            <a:ext cx="4037013" cy="946150"/>
          </a:xfrm>
          <a:prstGeom prst="rect">
            <a:avLst/>
          </a:prstGeom>
        </p:spPr>
        <p:txBody>
          <a:bodyPr vert="horz" lIns="91440" tIns="45720" rIns="91440" bIns="45720" rtlCol="0">
            <a:normAutofit fontScale="70000" lnSpcReduction="20000"/>
          </a:bodyPr>
          <a:lstStyle>
            <a:lvl1pPr marL="0" indent="0" algn="l" defTabSz="914400" rtl="0" eaLnBrk="1" latinLnBrk="0" hangingPunct="1">
              <a:spcBef>
                <a:spcPct val="20000"/>
              </a:spcBef>
              <a:buFont typeface="Arial" pitchFamily="34" charset="0"/>
              <a:buNone/>
              <a:defRPr sz="40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2.) We will send out a test message week of 12-29</a:t>
            </a:r>
          </a:p>
        </p:txBody>
      </p:sp>
      <p:sp>
        <p:nvSpPr>
          <p:cNvPr id="8" name="Text Placeholder 2">
            <a:extLst>
              <a:ext uri="{FF2B5EF4-FFF2-40B4-BE49-F238E27FC236}">
                <a16:creationId xmlns:a16="http://schemas.microsoft.com/office/drawing/2014/main" id="{B85D7B8B-BD06-8D23-1F53-4CCC102958B9}"/>
              </a:ext>
            </a:extLst>
          </p:cNvPr>
          <p:cNvSpPr txBox="1">
            <a:spLocks/>
          </p:cNvSpPr>
          <p:nvPr/>
        </p:nvSpPr>
        <p:spPr>
          <a:xfrm>
            <a:off x="1169976" y="4778206"/>
            <a:ext cx="4037013" cy="946150"/>
          </a:xfrm>
          <a:prstGeom prst="rect">
            <a:avLst/>
          </a:prstGeom>
        </p:spPr>
        <p:txBody>
          <a:bodyPr vert="horz" lIns="91440" tIns="45720" rIns="91440" bIns="45720" rtlCol="0">
            <a:normAutofit fontScale="70000" lnSpcReduction="20000"/>
          </a:bodyPr>
          <a:lstStyle>
            <a:lvl1pPr marL="0" indent="0" algn="l" defTabSz="914400" rtl="0" eaLnBrk="1" latinLnBrk="0" hangingPunct="1">
              <a:spcBef>
                <a:spcPct val="20000"/>
              </a:spcBef>
              <a:buFont typeface="Arial" pitchFamily="34" charset="0"/>
              <a:buNone/>
              <a:defRPr sz="40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3.) How do subcontractors upload quotes on BidX?</a:t>
            </a:r>
          </a:p>
        </p:txBody>
      </p:sp>
      <p:sp>
        <p:nvSpPr>
          <p:cNvPr id="9" name="Text Placeholder 2">
            <a:extLst>
              <a:ext uri="{FF2B5EF4-FFF2-40B4-BE49-F238E27FC236}">
                <a16:creationId xmlns:a16="http://schemas.microsoft.com/office/drawing/2014/main" id="{5B94B364-56D6-7673-06CB-5424185F696A}"/>
              </a:ext>
            </a:extLst>
          </p:cNvPr>
          <p:cNvSpPr txBox="1">
            <a:spLocks/>
          </p:cNvSpPr>
          <p:nvPr/>
        </p:nvSpPr>
        <p:spPr>
          <a:xfrm>
            <a:off x="1199546" y="5724356"/>
            <a:ext cx="4037013" cy="946150"/>
          </a:xfrm>
          <a:prstGeom prst="rect">
            <a:avLst/>
          </a:prstGeom>
        </p:spPr>
        <p:txBody>
          <a:bodyPr vert="horz" lIns="91440" tIns="45720" rIns="91440" bIns="45720" rtlCol="0">
            <a:normAutofit fontScale="77500" lnSpcReduction="20000"/>
          </a:bodyPr>
          <a:lstStyle>
            <a:lvl1pPr marL="0" indent="0" algn="l" defTabSz="914400" rtl="0" eaLnBrk="1" latinLnBrk="0" hangingPunct="1">
              <a:spcBef>
                <a:spcPct val="20000"/>
              </a:spcBef>
              <a:buFont typeface="Arial" pitchFamily="34" charset="0"/>
              <a:buNone/>
              <a:defRPr sz="40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4.) Does this apply to Executive Order 25-64?</a:t>
            </a:r>
          </a:p>
        </p:txBody>
      </p:sp>
      <p:sp>
        <p:nvSpPr>
          <p:cNvPr id="10" name="Text Placeholder 2">
            <a:extLst>
              <a:ext uri="{FF2B5EF4-FFF2-40B4-BE49-F238E27FC236}">
                <a16:creationId xmlns:a16="http://schemas.microsoft.com/office/drawing/2014/main" id="{B9FB2371-BA6E-FAA4-F076-FF360F254DD7}"/>
              </a:ext>
            </a:extLst>
          </p:cNvPr>
          <p:cNvSpPr txBox="1">
            <a:spLocks/>
          </p:cNvSpPr>
          <p:nvPr/>
        </p:nvSpPr>
        <p:spPr>
          <a:xfrm>
            <a:off x="7145440" y="4801520"/>
            <a:ext cx="4037013" cy="856423"/>
          </a:xfrm>
          <a:prstGeom prst="rect">
            <a:avLst/>
          </a:prstGeom>
        </p:spPr>
        <p:txBody>
          <a:bodyPr vert="horz" lIns="91440" tIns="45720" rIns="91440" bIns="45720" rtlCol="0">
            <a:normAutofit fontScale="70000" lnSpcReduction="20000"/>
          </a:bodyPr>
          <a:lstStyle>
            <a:lvl1pPr marL="0" indent="0" algn="l" defTabSz="914400" rtl="0" eaLnBrk="1" latinLnBrk="0" hangingPunct="1">
              <a:spcBef>
                <a:spcPct val="20000"/>
              </a:spcBef>
              <a:buFont typeface="Arial" pitchFamily="34" charset="0"/>
              <a:buNone/>
              <a:defRPr sz="40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3.) I’m inquiring with BidX and will respond</a:t>
            </a:r>
          </a:p>
        </p:txBody>
      </p:sp>
      <p:sp>
        <p:nvSpPr>
          <p:cNvPr id="11" name="Text Placeholder 2">
            <a:extLst>
              <a:ext uri="{FF2B5EF4-FFF2-40B4-BE49-F238E27FC236}">
                <a16:creationId xmlns:a16="http://schemas.microsoft.com/office/drawing/2014/main" id="{819B98FB-767F-AB29-3EBD-368FD8090296}"/>
              </a:ext>
            </a:extLst>
          </p:cNvPr>
          <p:cNvSpPr txBox="1">
            <a:spLocks/>
          </p:cNvSpPr>
          <p:nvPr/>
        </p:nvSpPr>
        <p:spPr>
          <a:xfrm>
            <a:off x="7125493" y="5770987"/>
            <a:ext cx="4037013" cy="515513"/>
          </a:xfrm>
          <a:prstGeom prst="rect">
            <a:avLst/>
          </a:prstGeom>
        </p:spPr>
        <p:txBody>
          <a:bodyPr vert="horz" lIns="91440" tIns="45720" rIns="91440" bIns="45720" rtlCol="0">
            <a:normAutofit fontScale="77500" lnSpcReduction="20000"/>
          </a:bodyPr>
          <a:lstStyle>
            <a:lvl1pPr marL="0" indent="0" algn="l" defTabSz="914400" rtl="0" eaLnBrk="1" latinLnBrk="0" hangingPunct="1">
              <a:spcBef>
                <a:spcPct val="20000"/>
              </a:spcBef>
              <a:buFont typeface="Arial" pitchFamily="34" charset="0"/>
              <a:buNone/>
              <a:defRPr sz="40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4.) No</a:t>
            </a:r>
          </a:p>
        </p:txBody>
      </p:sp>
      <p:sp>
        <p:nvSpPr>
          <p:cNvPr id="12" name="Text Placeholder 2">
            <a:extLst>
              <a:ext uri="{FF2B5EF4-FFF2-40B4-BE49-F238E27FC236}">
                <a16:creationId xmlns:a16="http://schemas.microsoft.com/office/drawing/2014/main" id="{EDD37297-E7AC-B220-6EB5-AD18BECE7017}"/>
              </a:ext>
            </a:extLst>
          </p:cNvPr>
          <p:cNvSpPr txBox="1">
            <a:spLocks/>
          </p:cNvSpPr>
          <p:nvPr/>
        </p:nvSpPr>
        <p:spPr>
          <a:xfrm>
            <a:off x="13045752" y="6721684"/>
            <a:ext cx="4037013" cy="1165015"/>
          </a:xfrm>
          <a:prstGeom prst="rect">
            <a:avLst/>
          </a:prstGeom>
        </p:spPr>
        <p:txBody>
          <a:bodyPr vert="horz" lIns="91440" tIns="45720" rIns="91440" bIns="45720" rtlCol="0">
            <a:normAutofit fontScale="70000" lnSpcReduction="20000"/>
          </a:bodyPr>
          <a:lstStyle>
            <a:lvl1pPr marL="0" indent="0" algn="l" defTabSz="914400" rtl="0" eaLnBrk="1" latinLnBrk="0" hangingPunct="1">
              <a:spcBef>
                <a:spcPct val="20000"/>
              </a:spcBef>
              <a:buFont typeface="Arial" pitchFamily="34" charset="0"/>
              <a:buNone/>
              <a:defRPr sz="40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5.) CM 32-34, Contractual Obligations, Revision Acknowledgements</a:t>
            </a:r>
          </a:p>
        </p:txBody>
      </p:sp>
      <p:sp>
        <p:nvSpPr>
          <p:cNvPr id="13" name="Text Placeholder 2">
            <a:extLst>
              <a:ext uri="{FF2B5EF4-FFF2-40B4-BE49-F238E27FC236}">
                <a16:creationId xmlns:a16="http://schemas.microsoft.com/office/drawing/2014/main" id="{CCC3BABD-63CE-7C59-B6E0-348EA8289B24}"/>
              </a:ext>
            </a:extLst>
          </p:cNvPr>
          <p:cNvSpPr txBox="1">
            <a:spLocks/>
          </p:cNvSpPr>
          <p:nvPr/>
        </p:nvSpPr>
        <p:spPr>
          <a:xfrm>
            <a:off x="1199546" y="6717136"/>
            <a:ext cx="4037013" cy="1169564"/>
          </a:xfrm>
          <a:prstGeom prst="rect">
            <a:avLst/>
          </a:prstGeom>
        </p:spPr>
        <p:txBody>
          <a:bodyPr vert="horz" lIns="91440" tIns="45720" rIns="91440" bIns="45720" rtlCol="0">
            <a:normAutofit fontScale="70000" lnSpcReduction="20000"/>
          </a:bodyPr>
          <a:lstStyle>
            <a:lvl1pPr marL="0" indent="0" algn="l" defTabSz="914400" rtl="0" eaLnBrk="1" latinLnBrk="0" hangingPunct="1">
              <a:spcBef>
                <a:spcPct val="20000"/>
              </a:spcBef>
              <a:buFont typeface="Arial" pitchFamily="34" charset="0"/>
              <a:buNone/>
              <a:defRPr sz="40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5.) As for joint ventures, it’s assumed the extra forms will still be needed?</a:t>
            </a:r>
          </a:p>
        </p:txBody>
      </p:sp>
      <p:sp>
        <p:nvSpPr>
          <p:cNvPr id="14" name="Text Placeholder 2">
            <a:extLst>
              <a:ext uri="{FF2B5EF4-FFF2-40B4-BE49-F238E27FC236}">
                <a16:creationId xmlns:a16="http://schemas.microsoft.com/office/drawing/2014/main" id="{4CF08A47-CC80-66F0-1F25-B2A6EF264D58}"/>
              </a:ext>
            </a:extLst>
          </p:cNvPr>
          <p:cNvSpPr txBox="1">
            <a:spLocks/>
          </p:cNvSpPr>
          <p:nvPr/>
        </p:nvSpPr>
        <p:spPr>
          <a:xfrm>
            <a:off x="7145440" y="6740450"/>
            <a:ext cx="4037013" cy="1298649"/>
          </a:xfrm>
          <a:prstGeom prst="rect">
            <a:avLst/>
          </a:prstGeom>
        </p:spPr>
        <p:txBody>
          <a:bodyPr vert="horz" lIns="91440" tIns="45720" rIns="91440" bIns="45720" rtlCol="0">
            <a:normAutofit fontScale="70000" lnSpcReduction="20000"/>
          </a:bodyPr>
          <a:lstStyle>
            <a:lvl1pPr marL="0" indent="0" algn="l" defTabSz="914400" rtl="0" eaLnBrk="1" latinLnBrk="0" hangingPunct="1">
              <a:spcBef>
                <a:spcPct val="20000"/>
              </a:spcBef>
              <a:buFont typeface="Arial" pitchFamily="34" charset="0"/>
              <a:buNone/>
              <a:defRPr sz="40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5.) JV requirement have not been affected and process remains the same</a:t>
            </a:r>
          </a:p>
        </p:txBody>
      </p:sp>
      <p:sp>
        <p:nvSpPr>
          <p:cNvPr id="15" name="Text Placeholder 4">
            <a:extLst>
              <a:ext uri="{FF2B5EF4-FFF2-40B4-BE49-F238E27FC236}">
                <a16:creationId xmlns:a16="http://schemas.microsoft.com/office/drawing/2014/main" id="{2757D278-EA49-324D-F36B-4214FD074D5B}"/>
              </a:ext>
            </a:extLst>
          </p:cNvPr>
          <p:cNvSpPr txBox="1">
            <a:spLocks/>
          </p:cNvSpPr>
          <p:nvPr/>
        </p:nvSpPr>
        <p:spPr>
          <a:xfrm>
            <a:off x="13018456" y="4848746"/>
            <a:ext cx="4037013" cy="1208782"/>
          </a:xfrm>
          <a:prstGeom prst="rect">
            <a:avLst/>
          </a:prstGeom>
        </p:spPr>
        <p:txBody>
          <a:bodyPr vert="horz" lIns="91440" tIns="45720" rIns="91440" bIns="45720" rtlCol="0">
            <a:normAutofit fontScale="70000" lnSpcReduction="20000"/>
          </a:bodyPr>
          <a:lstStyle>
            <a:lvl1pPr marL="0" indent="0" algn="l" defTabSz="914400" rtl="0" eaLnBrk="1" latinLnBrk="0" hangingPunct="1">
              <a:spcBef>
                <a:spcPct val="20000"/>
              </a:spcBef>
              <a:buFont typeface="Arial" pitchFamily="34" charset="0"/>
              <a:buNone/>
              <a:defRPr sz="40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3.) working on a training session with </a:t>
            </a:r>
            <a:r>
              <a:rPr lang="en-US" dirty="0" err="1"/>
              <a:t>Bidx</a:t>
            </a:r>
            <a:endParaRPr lang="en-US" dirty="0"/>
          </a:p>
        </p:txBody>
      </p:sp>
    </p:spTree>
    <p:extLst>
      <p:ext uri="{BB962C8B-B14F-4D97-AF65-F5344CB8AC3E}">
        <p14:creationId xmlns:p14="http://schemas.microsoft.com/office/powerpoint/2010/main" val="2390169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4D04D-C336-5301-D5E5-B05339426D5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10565E6-689E-2393-F15C-0DE85B985312}"/>
              </a:ext>
            </a:extLst>
          </p:cNvPr>
          <p:cNvSpPr>
            <a:spLocks noGrp="1"/>
          </p:cNvSpPr>
          <p:nvPr>
            <p:ph type="body" sz="quarter" idx="10"/>
          </p:nvPr>
        </p:nvSpPr>
        <p:spPr/>
        <p:txBody>
          <a:bodyPr>
            <a:normAutofit fontScale="92500" lnSpcReduction="10000"/>
          </a:bodyPr>
          <a:lstStyle/>
          <a:p>
            <a:r>
              <a:rPr lang="en-US" dirty="0"/>
              <a:t>        Questions                       Answers                       Comments</a:t>
            </a:r>
          </a:p>
        </p:txBody>
      </p:sp>
      <p:sp>
        <p:nvSpPr>
          <p:cNvPr id="3" name="Text Placeholder 2">
            <a:extLst>
              <a:ext uri="{FF2B5EF4-FFF2-40B4-BE49-F238E27FC236}">
                <a16:creationId xmlns:a16="http://schemas.microsoft.com/office/drawing/2014/main" id="{74452A63-5AD8-9A79-148A-F07C7829E811}"/>
              </a:ext>
            </a:extLst>
          </p:cNvPr>
          <p:cNvSpPr>
            <a:spLocks noGrp="1"/>
          </p:cNvSpPr>
          <p:nvPr>
            <p:ph type="body" sz="quarter" idx="11"/>
          </p:nvPr>
        </p:nvSpPr>
        <p:spPr/>
        <p:txBody>
          <a:bodyPr>
            <a:normAutofit fontScale="70000" lnSpcReduction="20000"/>
          </a:bodyPr>
          <a:lstStyle/>
          <a:p>
            <a:r>
              <a:rPr lang="en-US" dirty="0"/>
              <a:t>6.) Performance Bonds still need to be submitted?</a:t>
            </a:r>
          </a:p>
        </p:txBody>
      </p:sp>
      <p:sp>
        <p:nvSpPr>
          <p:cNvPr id="4" name="Text Placeholder 3">
            <a:extLst>
              <a:ext uri="{FF2B5EF4-FFF2-40B4-BE49-F238E27FC236}">
                <a16:creationId xmlns:a16="http://schemas.microsoft.com/office/drawing/2014/main" id="{DFB4CEE0-0A47-8C64-A909-5EC8D49EC88C}"/>
              </a:ext>
            </a:extLst>
          </p:cNvPr>
          <p:cNvSpPr>
            <a:spLocks noGrp="1"/>
          </p:cNvSpPr>
          <p:nvPr>
            <p:ph type="body" sz="quarter" idx="12"/>
          </p:nvPr>
        </p:nvSpPr>
        <p:spPr>
          <a:xfrm>
            <a:off x="7145441" y="2885906"/>
            <a:ext cx="4037013" cy="733594"/>
          </a:xfrm>
        </p:spPr>
        <p:txBody>
          <a:bodyPr>
            <a:normAutofit fontScale="62500" lnSpcReduction="20000"/>
          </a:bodyPr>
          <a:lstStyle/>
          <a:p>
            <a:r>
              <a:rPr lang="en-US" dirty="0"/>
              <a:t>6.) Yes – Still submit as you currently do</a:t>
            </a:r>
          </a:p>
        </p:txBody>
      </p:sp>
      <p:sp>
        <p:nvSpPr>
          <p:cNvPr id="5" name="Text Placeholder 4">
            <a:extLst>
              <a:ext uri="{FF2B5EF4-FFF2-40B4-BE49-F238E27FC236}">
                <a16:creationId xmlns:a16="http://schemas.microsoft.com/office/drawing/2014/main" id="{C6C227D9-9250-48C7-8F37-81C4A6484365}"/>
              </a:ext>
            </a:extLst>
          </p:cNvPr>
          <p:cNvSpPr>
            <a:spLocks noGrp="1"/>
          </p:cNvSpPr>
          <p:nvPr>
            <p:ph type="body" sz="quarter" idx="13"/>
          </p:nvPr>
        </p:nvSpPr>
        <p:spPr>
          <a:xfrm>
            <a:off x="13045753" y="2885906"/>
            <a:ext cx="4037013" cy="1109414"/>
          </a:xfrm>
        </p:spPr>
        <p:txBody>
          <a:bodyPr>
            <a:normAutofit fontScale="62500" lnSpcReduction="20000"/>
          </a:bodyPr>
          <a:lstStyle/>
          <a:p>
            <a:r>
              <a:rPr lang="en-US" dirty="0"/>
              <a:t>6.) We are now sending reports showing what has been sent</a:t>
            </a:r>
          </a:p>
        </p:txBody>
      </p:sp>
      <p:sp>
        <p:nvSpPr>
          <p:cNvPr id="6" name="Text Placeholder 2">
            <a:extLst>
              <a:ext uri="{FF2B5EF4-FFF2-40B4-BE49-F238E27FC236}">
                <a16:creationId xmlns:a16="http://schemas.microsoft.com/office/drawing/2014/main" id="{B2FDD768-A68F-D12F-A820-3AFC69FA0DAA}"/>
              </a:ext>
            </a:extLst>
          </p:cNvPr>
          <p:cNvSpPr txBox="1">
            <a:spLocks/>
          </p:cNvSpPr>
          <p:nvPr/>
        </p:nvSpPr>
        <p:spPr>
          <a:xfrm>
            <a:off x="1205233" y="3832056"/>
            <a:ext cx="4037013" cy="2149644"/>
          </a:xfrm>
          <a:prstGeom prst="rect">
            <a:avLst/>
          </a:prstGeom>
        </p:spPr>
        <p:txBody>
          <a:bodyPr vert="horz" lIns="91440" tIns="45720" rIns="91440" bIns="45720" rtlCol="0">
            <a:normAutofit fontScale="70000" lnSpcReduction="20000"/>
          </a:bodyPr>
          <a:lstStyle>
            <a:lvl1pPr marL="0" indent="0" algn="l" defTabSz="914400" rtl="0" eaLnBrk="1" latinLnBrk="0" hangingPunct="1">
              <a:spcBef>
                <a:spcPct val="20000"/>
              </a:spcBef>
              <a:buFont typeface="Arial" pitchFamily="34" charset="0"/>
              <a:buNone/>
              <a:defRPr sz="40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7.) The current registration allows us to add an email utilized during that letting we need to know what will be utilized for future lettings</a:t>
            </a:r>
          </a:p>
        </p:txBody>
      </p:sp>
      <p:sp>
        <p:nvSpPr>
          <p:cNvPr id="7" name="Text Placeholder 2">
            <a:extLst>
              <a:ext uri="{FF2B5EF4-FFF2-40B4-BE49-F238E27FC236}">
                <a16:creationId xmlns:a16="http://schemas.microsoft.com/office/drawing/2014/main" id="{682B7A16-5DAA-8391-23E3-18B506B6BB41}"/>
              </a:ext>
            </a:extLst>
          </p:cNvPr>
          <p:cNvSpPr txBox="1">
            <a:spLocks/>
          </p:cNvSpPr>
          <p:nvPr/>
        </p:nvSpPr>
        <p:spPr>
          <a:xfrm>
            <a:off x="7145440" y="3832056"/>
            <a:ext cx="4037013" cy="1463844"/>
          </a:xfrm>
          <a:prstGeom prst="rect">
            <a:avLst/>
          </a:prstGeom>
        </p:spPr>
        <p:txBody>
          <a:bodyPr vert="horz" lIns="91440" tIns="45720" rIns="91440" bIns="45720" rtlCol="0">
            <a:normAutofit fontScale="62500" lnSpcReduction="20000"/>
          </a:bodyPr>
          <a:lstStyle>
            <a:lvl1pPr marL="0" indent="0" algn="l" defTabSz="914400" rtl="0" eaLnBrk="1" latinLnBrk="0" hangingPunct="1">
              <a:spcBef>
                <a:spcPct val="20000"/>
              </a:spcBef>
              <a:buFont typeface="Arial" pitchFamily="34" charset="0"/>
              <a:buNone/>
              <a:defRPr sz="40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7.) Whomever sends the registration request to us, we will reply directly to that email address</a:t>
            </a:r>
          </a:p>
        </p:txBody>
      </p:sp>
      <p:sp>
        <p:nvSpPr>
          <p:cNvPr id="8" name="Text Placeholder 2">
            <a:extLst>
              <a:ext uri="{FF2B5EF4-FFF2-40B4-BE49-F238E27FC236}">
                <a16:creationId xmlns:a16="http://schemas.microsoft.com/office/drawing/2014/main" id="{DBC01889-0159-BBDB-9B29-AFB83B2B45C5}"/>
              </a:ext>
            </a:extLst>
          </p:cNvPr>
          <p:cNvSpPr txBox="1">
            <a:spLocks/>
          </p:cNvSpPr>
          <p:nvPr/>
        </p:nvSpPr>
        <p:spPr>
          <a:xfrm>
            <a:off x="1205232" y="6440782"/>
            <a:ext cx="4037013" cy="1507955"/>
          </a:xfrm>
          <a:prstGeom prst="rect">
            <a:avLst/>
          </a:prstGeom>
        </p:spPr>
        <p:txBody>
          <a:bodyPr vert="horz" lIns="91440" tIns="45720" rIns="91440" bIns="45720" rtlCol="0">
            <a:normAutofit fontScale="70000" lnSpcReduction="20000"/>
          </a:bodyPr>
          <a:lstStyle>
            <a:lvl1pPr marL="0" indent="0" algn="l" defTabSz="914400" rtl="0" eaLnBrk="1" latinLnBrk="0" hangingPunct="1">
              <a:spcBef>
                <a:spcPct val="20000"/>
              </a:spcBef>
              <a:buFont typeface="Arial" pitchFamily="34" charset="0"/>
              <a:buNone/>
              <a:defRPr sz="40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8.) When we register, do we include the email address where quotes from Subs should be sent?</a:t>
            </a:r>
          </a:p>
        </p:txBody>
      </p:sp>
      <p:sp>
        <p:nvSpPr>
          <p:cNvPr id="10" name="Text Placeholder 2">
            <a:extLst>
              <a:ext uri="{FF2B5EF4-FFF2-40B4-BE49-F238E27FC236}">
                <a16:creationId xmlns:a16="http://schemas.microsoft.com/office/drawing/2014/main" id="{067A2D5B-F7F3-D48C-31AC-7300832C911E}"/>
              </a:ext>
            </a:extLst>
          </p:cNvPr>
          <p:cNvSpPr txBox="1">
            <a:spLocks/>
          </p:cNvSpPr>
          <p:nvPr/>
        </p:nvSpPr>
        <p:spPr>
          <a:xfrm>
            <a:off x="7145440" y="6507234"/>
            <a:ext cx="4037013" cy="1160601"/>
          </a:xfrm>
          <a:prstGeom prst="rect">
            <a:avLst/>
          </a:prstGeom>
        </p:spPr>
        <p:txBody>
          <a:bodyPr vert="horz" lIns="91440" tIns="45720" rIns="91440" bIns="45720" rtlCol="0">
            <a:normAutofit fontScale="70000" lnSpcReduction="20000"/>
          </a:bodyPr>
          <a:lstStyle>
            <a:lvl1pPr marL="0" indent="0" algn="l" defTabSz="914400" rtl="0" eaLnBrk="1" latinLnBrk="0" hangingPunct="1">
              <a:spcBef>
                <a:spcPct val="20000"/>
              </a:spcBef>
              <a:buFont typeface="Arial" pitchFamily="34" charset="0"/>
              <a:buNone/>
              <a:defRPr sz="40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8.) Quotes from subs are not part of this registration process</a:t>
            </a:r>
          </a:p>
        </p:txBody>
      </p:sp>
      <p:sp>
        <p:nvSpPr>
          <p:cNvPr id="15" name="Text Placeholder 4">
            <a:extLst>
              <a:ext uri="{FF2B5EF4-FFF2-40B4-BE49-F238E27FC236}">
                <a16:creationId xmlns:a16="http://schemas.microsoft.com/office/drawing/2014/main" id="{BDEF86E1-C66D-2D2D-A0A3-1F8736E8A602}"/>
              </a:ext>
            </a:extLst>
          </p:cNvPr>
          <p:cNvSpPr txBox="1">
            <a:spLocks/>
          </p:cNvSpPr>
          <p:nvPr/>
        </p:nvSpPr>
        <p:spPr>
          <a:xfrm>
            <a:off x="13037791" y="3881684"/>
            <a:ext cx="4037013" cy="1463844"/>
          </a:xfrm>
          <a:prstGeom prst="rect">
            <a:avLst/>
          </a:prstGeom>
        </p:spPr>
        <p:txBody>
          <a:bodyPr vert="horz" lIns="91440" tIns="45720" rIns="91440" bIns="45720" rtlCol="0">
            <a:normAutofit fontScale="62500" lnSpcReduction="20000"/>
          </a:bodyPr>
          <a:lstStyle>
            <a:lvl1pPr marL="0" indent="0" algn="l" defTabSz="914400" rtl="0" eaLnBrk="1" latinLnBrk="0" hangingPunct="1">
              <a:spcBef>
                <a:spcPct val="20000"/>
              </a:spcBef>
              <a:buFont typeface="Arial" pitchFamily="34" charset="0"/>
              <a:buNone/>
              <a:defRPr sz="40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7.) Performance Bonds and Drug Plans will be sent to the contractors main account address</a:t>
            </a:r>
          </a:p>
        </p:txBody>
      </p:sp>
    </p:spTree>
    <p:extLst>
      <p:ext uri="{BB962C8B-B14F-4D97-AF65-F5344CB8AC3E}">
        <p14:creationId xmlns:p14="http://schemas.microsoft.com/office/powerpoint/2010/main" val="2200966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79454B9-1DE3-9B69-DE0C-42325BBCDCF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3C41BF9-A977-E90E-3DF7-60631A9B5A50}"/>
              </a:ext>
            </a:extLst>
          </p:cNvPr>
          <p:cNvSpPr>
            <a:spLocks noGrp="1"/>
          </p:cNvSpPr>
          <p:nvPr>
            <p:ph type="body" sz="quarter" idx="10"/>
          </p:nvPr>
        </p:nvSpPr>
        <p:spPr/>
        <p:txBody>
          <a:bodyPr>
            <a:normAutofit fontScale="92500" lnSpcReduction="10000"/>
          </a:bodyPr>
          <a:lstStyle/>
          <a:p>
            <a:r>
              <a:rPr lang="en-US" dirty="0"/>
              <a:t>        Questions                       Answers                       Comments</a:t>
            </a:r>
          </a:p>
        </p:txBody>
      </p:sp>
      <p:sp>
        <p:nvSpPr>
          <p:cNvPr id="3" name="Text Placeholder 2">
            <a:extLst>
              <a:ext uri="{FF2B5EF4-FFF2-40B4-BE49-F238E27FC236}">
                <a16:creationId xmlns:a16="http://schemas.microsoft.com/office/drawing/2014/main" id="{FD64BACC-2B2F-FB19-C4CA-306229F9576B}"/>
              </a:ext>
            </a:extLst>
          </p:cNvPr>
          <p:cNvSpPr>
            <a:spLocks noGrp="1"/>
          </p:cNvSpPr>
          <p:nvPr>
            <p:ph type="body" sz="quarter" idx="11"/>
          </p:nvPr>
        </p:nvSpPr>
        <p:spPr>
          <a:xfrm>
            <a:off x="1205233" y="2885906"/>
            <a:ext cx="4037013" cy="2714794"/>
          </a:xfrm>
        </p:spPr>
        <p:txBody>
          <a:bodyPr>
            <a:normAutofit fontScale="62500" lnSpcReduction="20000"/>
          </a:bodyPr>
          <a:lstStyle/>
          <a:p>
            <a:r>
              <a:rPr lang="en-US" dirty="0"/>
              <a:t>9.) In the test email regarding the Main Contact email. We did not receive the email. Probably sent to some one no longer withe the company. Where can I go to change the "MAIN" email address?</a:t>
            </a:r>
          </a:p>
        </p:txBody>
      </p:sp>
      <p:sp>
        <p:nvSpPr>
          <p:cNvPr id="4" name="Text Placeholder 3">
            <a:extLst>
              <a:ext uri="{FF2B5EF4-FFF2-40B4-BE49-F238E27FC236}">
                <a16:creationId xmlns:a16="http://schemas.microsoft.com/office/drawing/2014/main" id="{8CE92E46-7A9F-6BD1-6869-3BE261A9F61A}"/>
              </a:ext>
            </a:extLst>
          </p:cNvPr>
          <p:cNvSpPr>
            <a:spLocks noGrp="1"/>
          </p:cNvSpPr>
          <p:nvPr>
            <p:ph type="body" sz="quarter" idx="12"/>
          </p:nvPr>
        </p:nvSpPr>
        <p:spPr>
          <a:xfrm>
            <a:off x="7145441" y="2885906"/>
            <a:ext cx="4037013" cy="1463844"/>
          </a:xfrm>
        </p:spPr>
        <p:txBody>
          <a:bodyPr>
            <a:normAutofit fontScale="62500" lnSpcReduction="20000"/>
          </a:bodyPr>
          <a:lstStyle/>
          <a:p>
            <a:r>
              <a:rPr lang="en-US" dirty="0"/>
              <a:t>9.) You will change with our Prequalification Department:  Korin:  317-232-5095</a:t>
            </a:r>
            <a:br>
              <a:rPr lang="en-US" dirty="0"/>
            </a:br>
            <a:r>
              <a:rPr lang="en-US" u="sng" dirty="0">
                <a:solidFill>
                  <a:srgbClr val="FFFF00"/>
                </a:solidFill>
                <a:hlinkClick r:id="rId2">
                  <a:extLst>
                    <a:ext uri="{A12FA001-AC4F-418D-AE19-62706E023703}">
                      <ahyp:hlinkClr xmlns:ahyp="http://schemas.microsoft.com/office/drawing/2018/hyperlinkcolor" val="tx"/>
                    </a:ext>
                  </a:extLst>
                </a:hlinkClick>
              </a:rPr>
              <a:t>klight@indot.in.gov</a:t>
            </a:r>
            <a:r>
              <a:rPr lang="en-US" dirty="0">
                <a:solidFill>
                  <a:srgbClr val="FFFF00"/>
                </a:solidFill>
              </a:rPr>
              <a:t> </a:t>
            </a:r>
          </a:p>
        </p:txBody>
      </p:sp>
      <p:sp>
        <p:nvSpPr>
          <p:cNvPr id="5" name="Text Placeholder 4">
            <a:extLst>
              <a:ext uri="{FF2B5EF4-FFF2-40B4-BE49-F238E27FC236}">
                <a16:creationId xmlns:a16="http://schemas.microsoft.com/office/drawing/2014/main" id="{407F53AE-F40F-2EAA-592B-1AB098F7C26E}"/>
              </a:ext>
            </a:extLst>
          </p:cNvPr>
          <p:cNvSpPr>
            <a:spLocks noGrp="1"/>
          </p:cNvSpPr>
          <p:nvPr>
            <p:ph type="body" sz="quarter" idx="13"/>
          </p:nvPr>
        </p:nvSpPr>
        <p:spPr>
          <a:xfrm>
            <a:off x="13045753" y="2885906"/>
            <a:ext cx="4037013" cy="1109414"/>
          </a:xfrm>
        </p:spPr>
        <p:txBody>
          <a:bodyPr>
            <a:normAutofit fontScale="55000" lnSpcReduction="20000"/>
          </a:bodyPr>
          <a:lstStyle/>
          <a:p>
            <a:r>
              <a:rPr lang="en-US" dirty="0"/>
              <a:t>9.) If you send to: </a:t>
            </a:r>
            <a:r>
              <a:rPr lang="en-US" dirty="0">
                <a:solidFill>
                  <a:srgbClr val="FFFF00"/>
                </a:solidFill>
                <a:hlinkClick r:id="rId3">
                  <a:extLst>
                    <a:ext uri="{A12FA001-AC4F-418D-AE19-62706E023703}">
                      <ahyp:hlinkClr xmlns:ahyp="http://schemas.microsoft.com/office/drawing/2018/hyperlinkcolor" val="tx"/>
                    </a:ext>
                  </a:extLst>
                </a:hlinkClick>
              </a:rPr>
              <a:t>INDOTBIDDERS@INDOT.IN.GOV</a:t>
            </a:r>
            <a:r>
              <a:rPr lang="en-US" dirty="0">
                <a:solidFill>
                  <a:srgbClr val="FFFF00"/>
                </a:solidFill>
              </a:rPr>
              <a:t> </a:t>
            </a:r>
            <a:r>
              <a:rPr lang="en-US" dirty="0"/>
              <a:t>we can take care of for you </a:t>
            </a:r>
          </a:p>
        </p:txBody>
      </p:sp>
      <p:sp>
        <p:nvSpPr>
          <p:cNvPr id="6" name="Text Placeholder 2">
            <a:extLst>
              <a:ext uri="{FF2B5EF4-FFF2-40B4-BE49-F238E27FC236}">
                <a16:creationId xmlns:a16="http://schemas.microsoft.com/office/drawing/2014/main" id="{E2B35C8D-64B3-B4E1-DDD2-7D6BE9ADD866}"/>
              </a:ext>
            </a:extLst>
          </p:cNvPr>
          <p:cNvSpPr txBox="1">
            <a:spLocks/>
          </p:cNvSpPr>
          <p:nvPr/>
        </p:nvSpPr>
        <p:spPr>
          <a:xfrm>
            <a:off x="1170594" y="5416436"/>
            <a:ext cx="4037013" cy="967143"/>
          </a:xfrm>
          <a:prstGeom prst="rect">
            <a:avLst/>
          </a:prstGeom>
        </p:spPr>
        <p:txBody>
          <a:bodyPr vert="horz" lIns="91440" tIns="45720" rIns="91440" bIns="45720" rtlCol="0">
            <a:normAutofit fontScale="70000" lnSpcReduction="20000"/>
          </a:bodyPr>
          <a:lstStyle>
            <a:lvl1pPr marL="0" indent="0" algn="l" defTabSz="914400" rtl="0" eaLnBrk="1" latinLnBrk="0" hangingPunct="1">
              <a:spcBef>
                <a:spcPct val="20000"/>
              </a:spcBef>
              <a:buFont typeface="Arial" pitchFamily="34" charset="0"/>
              <a:buNone/>
              <a:defRPr sz="40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10.) How do we change the official email address</a:t>
            </a:r>
          </a:p>
          <a:p>
            <a:endParaRPr lang="en-US" dirty="0"/>
          </a:p>
        </p:txBody>
      </p:sp>
      <p:sp>
        <p:nvSpPr>
          <p:cNvPr id="7" name="Text Placeholder 2">
            <a:extLst>
              <a:ext uri="{FF2B5EF4-FFF2-40B4-BE49-F238E27FC236}">
                <a16:creationId xmlns:a16="http://schemas.microsoft.com/office/drawing/2014/main" id="{42525B98-1A50-8B03-8BDF-1CB6AA2EC3F2}"/>
              </a:ext>
            </a:extLst>
          </p:cNvPr>
          <p:cNvSpPr txBox="1">
            <a:spLocks/>
          </p:cNvSpPr>
          <p:nvPr/>
        </p:nvSpPr>
        <p:spPr>
          <a:xfrm>
            <a:off x="7090853" y="5295900"/>
            <a:ext cx="4037013" cy="1786958"/>
          </a:xfrm>
          <a:prstGeom prst="rect">
            <a:avLst/>
          </a:prstGeom>
        </p:spPr>
        <p:txBody>
          <a:bodyPr vert="horz" lIns="91440" tIns="45720" rIns="91440" bIns="45720" rtlCol="0">
            <a:normAutofit fontScale="62500" lnSpcReduction="20000"/>
          </a:bodyPr>
          <a:lstStyle>
            <a:lvl1pPr marL="0" indent="0" algn="l" defTabSz="914400" rtl="0" eaLnBrk="1" latinLnBrk="0" hangingPunct="1">
              <a:spcBef>
                <a:spcPct val="20000"/>
              </a:spcBef>
              <a:buFont typeface="Arial" pitchFamily="34" charset="0"/>
              <a:buNone/>
              <a:defRPr sz="40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10.)  You can change with our Prequalification Department:  Korin:  317-232-5095</a:t>
            </a:r>
            <a:br>
              <a:rPr lang="en-US" dirty="0"/>
            </a:br>
            <a:r>
              <a:rPr lang="en-US" u="sng" dirty="0">
                <a:solidFill>
                  <a:srgbClr val="FFFF00"/>
                </a:solidFill>
                <a:hlinkClick r:id="rId2">
                  <a:extLst>
                    <a:ext uri="{A12FA001-AC4F-418D-AE19-62706E023703}">
                      <ahyp:hlinkClr xmlns:ahyp="http://schemas.microsoft.com/office/drawing/2018/hyperlinkcolor" val="tx"/>
                    </a:ext>
                  </a:extLst>
                </a:hlinkClick>
              </a:rPr>
              <a:t>klight@indot.in.gov</a:t>
            </a:r>
            <a:r>
              <a:rPr lang="en-US" dirty="0">
                <a:solidFill>
                  <a:srgbClr val="FFFF00"/>
                </a:solidFill>
              </a:rPr>
              <a:t> </a:t>
            </a:r>
          </a:p>
        </p:txBody>
      </p:sp>
      <p:sp>
        <p:nvSpPr>
          <p:cNvPr id="8" name="Text Placeholder 2">
            <a:extLst>
              <a:ext uri="{FF2B5EF4-FFF2-40B4-BE49-F238E27FC236}">
                <a16:creationId xmlns:a16="http://schemas.microsoft.com/office/drawing/2014/main" id="{4BCF4DD3-EE99-961D-BE16-FC2F95880B9E}"/>
              </a:ext>
            </a:extLst>
          </p:cNvPr>
          <p:cNvSpPr txBox="1">
            <a:spLocks/>
          </p:cNvSpPr>
          <p:nvPr/>
        </p:nvSpPr>
        <p:spPr>
          <a:xfrm>
            <a:off x="1170593" y="7272209"/>
            <a:ext cx="4037013" cy="1160601"/>
          </a:xfrm>
          <a:prstGeom prst="rect">
            <a:avLst/>
          </a:prstGeom>
        </p:spPr>
        <p:txBody>
          <a:bodyPr vert="horz" lIns="91440" tIns="45720" rIns="91440" bIns="45720" rtlCol="0">
            <a:normAutofit fontScale="70000" lnSpcReduction="20000"/>
          </a:bodyPr>
          <a:lstStyle>
            <a:lvl1pPr marL="0" indent="0" algn="l" defTabSz="914400" rtl="0" eaLnBrk="1" latinLnBrk="0" hangingPunct="1">
              <a:spcBef>
                <a:spcPct val="20000"/>
              </a:spcBef>
              <a:buFont typeface="Arial" pitchFamily="34" charset="0"/>
              <a:buNone/>
              <a:defRPr sz="40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11.) Is it possible to have 2 official email address at the main?</a:t>
            </a:r>
          </a:p>
        </p:txBody>
      </p:sp>
      <p:sp>
        <p:nvSpPr>
          <p:cNvPr id="10" name="Text Placeholder 2">
            <a:extLst>
              <a:ext uri="{FF2B5EF4-FFF2-40B4-BE49-F238E27FC236}">
                <a16:creationId xmlns:a16="http://schemas.microsoft.com/office/drawing/2014/main" id="{9A2945AC-A943-80B1-9043-D9EDC7605596}"/>
              </a:ext>
            </a:extLst>
          </p:cNvPr>
          <p:cNvSpPr txBox="1">
            <a:spLocks/>
          </p:cNvSpPr>
          <p:nvPr/>
        </p:nvSpPr>
        <p:spPr>
          <a:xfrm>
            <a:off x="6934200" y="7272209"/>
            <a:ext cx="4037013" cy="459764"/>
          </a:xfrm>
          <a:prstGeom prst="rect">
            <a:avLst/>
          </a:prstGeom>
        </p:spPr>
        <p:txBody>
          <a:bodyPr vert="horz" lIns="91440" tIns="45720" rIns="91440" bIns="45720" rtlCol="0">
            <a:normAutofit fontScale="70000" lnSpcReduction="20000"/>
          </a:bodyPr>
          <a:lstStyle>
            <a:lvl1pPr marL="0" indent="0" algn="l" defTabSz="914400" rtl="0" eaLnBrk="1" latinLnBrk="0" hangingPunct="1">
              <a:spcBef>
                <a:spcPct val="20000"/>
              </a:spcBef>
              <a:buFont typeface="Arial" pitchFamily="34" charset="0"/>
              <a:buNone/>
              <a:defRPr sz="40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11.) Only one address</a:t>
            </a:r>
          </a:p>
        </p:txBody>
      </p:sp>
    </p:spTree>
    <p:extLst>
      <p:ext uri="{BB962C8B-B14F-4D97-AF65-F5344CB8AC3E}">
        <p14:creationId xmlns:p14="http://schemas.microsoft.com/office/powerpoint/2010/main" val="3376539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81751-5FD9-9790-04F6-7B857E39C08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680CE1F-5824-50D0-0957-8E280CBE9AAB}"/>
              </a:ext>
            </a:extLst>
          </p:cNvPr>
          <p:cNvSpPr>
            <a:spLocks noGrp="1"/>
          </p:cNvSpPr>
          <p:nvPr>
            <p:ph type="body" sz="quarter" idx="10"/>
          </p:nvPr>
        </p:nvSpPr>
        <p:spPr/>
        <p:txBody>
          <a:bodyPr>
            <a:normAutofit fontScale="92500" lnSpcReduction="10000"/>
          </a:bodyPr>
          <a:lstStyle/>
          <a:p>
            <a:r>
              <a:rPr lang="en-US" dirty="0"/>
              <a:t>        Questions                       Answers                       Comments</a:t>
            </a:r>
          </a:p>
        </p:txBody>
      </p:sp>
      <p:sp>
        <p:nvSpPr>
          <p:cNvPr id="3" name="Text Placeholder 2">
            <a:extLst>
              <a:ext uri="{FF2B5EF4-FFF2-40B4-BE49-F238E27FC236}">
                <a16:creationId xmlns:a16="http://schemas.microsoft.com/office/drawing/2014/main" id="{3463F18A-4C7C-3A8E-CA0B-F3309E7C9AD4}"/>
              </a:ext>
            </a:extLst>
          </p:cNvPr>
          <p:cNvSpPr>
            <a:spLocks noGrp="1"/>
          </p:cNvSpPr>
          <p:nvPr>
            <p:ph type="body" sz="quarter" idx="11"/>
          </p:nvPr>
        </p:nvSpPr>
        <p:spPr>
          <a:xfrm>
            <a:off x="1205233" y="2885906"/>
            <a:ext cx="4037013" cy="2714794"/>
          </a:xfrm>
        </p:spPr>
        <p:txBody>
          <a:bodyPr>
            <a:normAutofit fontScale="70000" lnSpcReduction="20000"/>
          </a:bodyPr>
          <a:lstStyle/>
          <a:p>
            <a:r>
              <a:rPr lang="en-US" dirty="0"/>
              <a:t>12.) If our company has multiple office locations, can each office send in their request to the email, or does it need to be one email covering all offices for said company?</a:t>
            </a:r>
          </a:p>
        </p:txBody>
      </p:sp>
      <p:sp>
        <p:nvSpPr>
          <p:cNvPr id="4" name="Text Placeholder 3">
            <a:extLst>
              <a:ext uri="{FF2B5EF4-FFF2-40B4-BE49-F238E27FC236}">
                <a16:creationId xmlns:a16="http://schemas.microsoft.com/office/drawing/2014/main" id="{7957C194-5A98-7852-93CA-9741815D87F9}"/>
              </a:ext>
            </a:extLst>
          </p:cNvPr>
          <p:cNvSpPr>
            <a:spLocks noGrp="1"/>
          </p:cNvSpPr>
          <p:nvPr>
            <p:ph type="body" sz="quarter" idx="12"/>
          </p:nvPr>
        </p:nvSpPr>
        <p:spPr>
          <a:xfrm>
            <a:off x="7134592" y="3064070"/>
            <a:ext cx="4037013" cy="1463843"/>
          </a:xfrm>
        </p:spPr>
        <p:txBody>
          <a:bodyPr>
            <a:normAutofit fontScale="62500" lnSpcReduction="20000"/>
          </a:bodyPr>
          <a:lstStyle/>
          <a:p>
            <a:r>
              <a:rPr lang="en-US" dirty="0"/>
              <a:t>12.) Requests to register can be sent from multiple users – we will respond directly to their message</a:t>
            </a:r>
          </a:p>
        </p:txBody>
      </p:sp>
      <p:sp>
        <p:nvSpPr>
          <p:cNvPr id="5" name="Text Placeholder 4">
            <a:extLst>
              <a:ext uri="{FF2B5EF4-FFF2-40B4-BE49-F238E27FC236}">
                <a16:creationId xmlns:a16="http://schemas.microsoft.com/office/drawing/2014/main" id="{0AB5EF7B-9A0B-81D8-A025-70812181DC44}"/>
              </a:ext>
            </a:extLst>
          </p:cNvPr>
          <p:cNvSpPr>
            <a:spLocks noGrp="1"/>
          </p:cNvSpPr>
          <p:nvPr>
            <p:ph type="body" sz="quarter" idx="13"/>
          </p:nvPr>
        </p:nvSpPr>
        <p:spPr>
          <a:xfrm>
            <a:off x="13045753" y="2885905"/>
            <a:ext cx="4037013" cy="1724195"/>
          </a:xfrm>
        </p:spPr>
        <p:txBody>
          <a:bodyPr>
            <a:normAutofit fontScale="62500" lnSpcReduction="20000"/>
          </a:bodyPr>
          <a:lstStyle/>
          <a:p>
            <a:r>
              <a:rPr lang="en-US" dirty="0"/>
              <a:t>12.) Only the Performance Bond and Drug Plan documents report will be sent to the main or official company email</a:t>
            </a:r>
          </a:p>
        </p:txBody>
      </p:sp>
      <p:sp>
        <p:nvSpPr>
          <p:cNvPr id="6" name="Text Placeholder 2">
            <a:extLst>
              <a:ext uri="{FF2B5EF4-FFF2-40B4-BE49-F238E27FC236}">
                <a16:creationId xmlns:a16="http://schemas.microsoft.com/office/drawing/2014/main" id="{B3FDCB0C-99D8-D22B-3206-ABFEE5BBE1D4}"/>
              </a:ext>
            </a:extLst>
          </p:cNvPr>
          <p:cNvSpPr txBox="1">
            <a:spLocks/>
          </p:cNvSpPr>
          <p:nvPr/>
        </p:nvSpPr>
        <p:spPr>
          <a:xfrm>
            <a:off x="1205229" y="5629601"/>
            <a:ext cx="4037013" cy="1647499"/>
          </a:xfrm>
          <a:prstGeom prst="rect">
            <a:avLst/>
          </a:prstGeom>
        </p:spPr>
        <p:txBody>
          <a:bodyPr vert="horz" lIns="91440" tIns="45720" rIns="91440" bIns="45720" rtlCol="0">
            <a:normAutofit fontScale="62500" lnSpcReduction="20000"/>
          </a:bodyPr>
          <a:lstStyle>
            <a:lvl1pPr marL="0" indent="0" algn="l" defTabSz="914400" rtl="0" eaLnBrk="1" latinLnBrk="0" hangingPunct="1">
              <a:spcBef>
                <a:spcPct val="20000"/>
              </a:spcBef>
              <a:buFont typeface="Arial" pitchFamily="34" charset="0"/>
              <a:buNone/>
              <a:defRPr sz="40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13.) If we were already registered for a Contract that was postponed to February Letting, do we need to register again?</a:t>
            </a:r>
          </a:p>
          <a:p>
            <a:endParaRPr lang="en-US" dirty="0"/>
          </a:p>
        </p:txBody>
      </p:sp>
      <p:sp>
        <p:nvSpPr>
          <p:cNvPr id="7" name="Text Placeholder 2">
            <a:extLst>
              <a:ext uri="{FF2B5EF4-FFF2-40B4-BE49-F238E27FC236}">
                <a16:creationId xmlns:a16="http://schemas.microsoft.com/office/drawing/2014/main" id="{FE5BC04B-7E97-A8A1-1D1C-E7A5406E0210}"/>
              </a:ext>
            </a:extLst>
          </p:cNvPr>
          <p:cNvSpPr txBox="1">
            <a:spLocks/>
          </p:cNvSpPr>
          <p:nvPr/>
        </p:nvSpPr>
        <p:spPr>
          <a:xfrm>
            <a:off x="7108434" y="5629601"/>
            <a:ext cx="4037013" cy="1463844"/>
          </a:xfrm>
          <a:prstGeom prst="rect">
            <a:avLst/>
          </a:prstGeom>
        </p:spPr>
        <p:txBody>
          <a:bodyPr vert="horz" lIns="91440" tIns="45720" rIns="91440" bIns="45720" rtlCol="0">
            <a:normAutofit fontScale="62500" lnSpcReduction="20000"/>
          </a:bodyPr>
          <a:lstStyle>
            <a:lvl1pPr marL="0" indent="0" algn="l" defTabSz="914400" rtl="0" eaLnBrk="1" latinLnBrk="0" hangingPunct="1">
              <a:spcBef>
                <a:spcPct val="20000"/>
              </a:spcBef>
              <a:buFont typeface="Arial" pitchFamily="34" charset="0"/>
              <a:buNone/>
              <a:defRPr sz="40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13.)  No need to re-register.  Your registration moved with the bid request</a:t>
            </a:r>
          </a:p>
        </p:txBody>
      </p:sp>
      <p:sp>
        <p:nvSpPr>
          <p:cNvPr id="8" name="Text Placeholder 2">
            <a:extLst>
              <a:ext uri="{FF2B5EF4-FFF2-40B4-BE49-F238E27FC236}">
                <a16:creationId xmlns:a16="http://schemas.microsoft.com/office/drawing/2014/main" id="{9E6BD337-8C0C-E183-122D-34926A3A664F}"/>
              </a:ext>
            </a:extLst>
          </p:cNvPr>
          <p:cNvSpPr txBox="1">
            <a:spLocks/>
          </p:cNvSpPr>
          <p:nvPr/>
        </p:nvSpPr>
        <p:spPr>
          <a:xfrm>
            <a:off x="1205230" y="7667835"/>
            <a:ext cx="4037013" cy="1507955"/>
          </a:xfrm>
          <a:prstGeom prst="rect">
            <a:avLst/>
          </a:prstGeom>
        </p:spPr>
        <p:txBody>
          <a:bodyPr vert="horz" lIns="91440" tIns="45720" rIns="91440" bIns="45720" rtlCol="0">
            <a:normAutofit fontScale="55000" lnSpcReduction="20000"/>
          </a:bodyPr>
          <a:lstStyle>
            <a:lvl1pPr marL="0" indent="0" algn="l" defTabSz="914400" rtl="0" eaLnBrk="1" latinLnBrk="0" hangingPunct="1">
              <a:spcBef>
                <a:spcPct val="20000"/>
              </a:spcBef>
              <a:buFont typeface="Arial" pitchFamily="34" charset="0"/>
              <a:buNone/>
              <a:defRPr sz="40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14.) How can we check to see who our Main contact email is for our company?  We did not receive a test email on 12-29?</a:t>
            </a:r>
          </a:p>
        </p:txBody>
      </p:sp>
      <p:sp>
        <p:nvSpPr>
          <p:cNvPr id="10" name="Text Placeholder 2">
            <a:extLst>
              <a:ext uri="{FF2B5EF4-FFF2-40B4-BE49-F238E27FC236}">
                <a16:creationId xmlns:a16="http://schemas.microsoft.com/office/drawing/2014/main" id="{015549AF-D419-3B4F-3FDD-3BF16832DC89}"/>
              </a:ext>
            </a:extLst>
          </p:cNvPr>
          <p:cNvSpPr txBox="1">
            <a:spLocks/>
          </p:cNvSpPr>
          <p:nvPr/>
        </p:nvSpPr>
        <p:spPr>
          <a:xfrm>
            <a:off x="7088480" y="7647808"/>
            <a:ext cx="4037013" cy="1160601"/>
          </a:xfrm>
          <a:prstGeom prst="rect">
            <a:avLst/>
          </a:prstGeom>
        </p:spPr>
        <p:txBody>
          <a:bodyPr vert="horz" lIns="91440" tIns="45720" rIns="91440" bIns="45720" rtlCol="0">
            <a:normAutofit fontScale="55000" lnSpcReduction="20000"/>
          </a:bodyPr>
          <a:lstStyle>
            <a:lvl1pPr marL="0" indent="0" algn="l" defTabSz="914400" rtl="0" eaLnBrk="1" latinLnBrk="0" hangingPunct="1">
              <a:spcBef>
                <a:spcPct val="20000"/>
              </a:spcBef>
              <a:buFont typeface="Arial" pitchFamily="34" charset="0"/>
              <a:buNone/>
              <a:defRPr sz="40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14.)  Please send a request to verify to:  </a:t>
            </a:r>
            <a:r>
              <a:rPr lang="en-US" dirty="0">
                <a:solidFill>
                  <a:srgbClr val="FFFF00"/>
                </a:solidFill>
                <a:hlinkClick r:id="rId2">
                  <a:extLst>
                    <a:ext uri="{A12FA001-AC4F-418D-AE19-62706E023703}">
                      <ahyp:hlinkClr xmlns:ahyp="http://schemas.microsoft.com/office/drawing/2018/hyperlinkcolor" val="tx"/>
                    </a:ext>
                  </a:extLst>
                </a:hlinkClick>
              </a:rPr>
              <a:t>INDOTBIDDERS@INDOT.IN.GOV</a:t>
            </a:r>
            <a:r>
              <a:rPr lang="en-US" dirty="0">
                <a:solidFill>
                  <a:srgbClr val="FFFF00"/>
                </a:solidFill>
              </a:rPr>
              <a:t>    </a:t>
            </a:r>
          </a:p>
        </p:txBody>
      </p:sp>
    </p:spTree>
    <p:extLst>
      <p:ext uri="{BB962C8B-B14F-4D97-AF65-F5344CB8AC3E}">
        <p14:creationId xmlns:p14="http://schemas.microsoft.com/office/powerpoint/2010/main" val="195608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E0B0D-E4D7-2770-4EB1-7C48FA124BA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37B6400-1A5A-78FA-2F71-B4B0030E7904}"/>
              </a:ext>
            </a:extLst>
          </p:cNvPr>
          <p:cNvSpPr>
            <a:spLocks noGrp="1"/>
          </p:cNvSpPr>
          <p:nvPr>
            <p:ph type="body" sz="quarter" idx="10"/>
          </p:nvPr>
        </p:nvSpPr>
        <p:spPr/>
        <p:txBody>
          <a:bodyPr>
            <a:normAutofit fontScale="92500" lnSpcReduction="10000"/>
          </a:bodyPr>
          <a:lstStyle/>
          <a:p>
            <a:r>
              <a:rPr lang="en-US" dirty="0"/>
              <a:t>        Questions                       Answers                       Comments</a:t>
            </a:r>
          </a:p>
        </p:txBody>
      </p:sp>
      <p:sp>
        <p:nvSpPr>
          <p:cNvPr id="3" name="Text Placeholder 2">
            <a:extLst>
              <a:ext uri="{FF2B5EF4-FFF2-40B4-BE49-F238E27FC236}">
                <a16:creationId xmlns:a16="http://schemas.microsoft.com/office/drawing/2014/main" id="{141B605E-FA2A-D04E-0130-7BF1E126803C}"/>
              </a:ext>
            </a:extLst>
          </p:cNvPr>
          <p:cNvSpPr>
            <a:spLocks noGrp="1"/>
          </p:cNvSpPr>
          <p:nvPr>
            <p:ph type="body" sz="quarter" idx="11"/>
          </p:nvPr>
        </p:nvSpPr>
        <p:spPr>
          <a:xfrm>
            <a:off x="1205233" y="2885906"/>
            <a:ext cx="4037013" cy="1388382"/>
          </a:xfrm>
        </p:spPr>
        <p:txBody>
          <a:bodyPr>
            <a:normAutofit fontScale="62500" lnSpcReduction="20000"/>
          </a:bodyPr>
          <a:lstStyle/>
          <a:p>
            <a:r>
              <a:rPr lang="en-US" dirty="0"/>
              <a:t>15.) What should we do if we do not receive the test email tomorrow (Jan 12</a:t>
            </a:r>
            <a:r>
              <a:rPr lang="en-US" baseline="30000" dirty="0"/>
              <a:t>th</a:t>
            </a:r>
            <a:r>
              <a:rPr lang="en-US" dirty="0"/>
              <a:t>)? </a:t>
            </a:r>
          </a:p>
        </p:txBody>
      </p:sp>
      <p:sp>
        <p:nvSpPr>
          <p:cNvPr id="4" name="Text Placeholder 3">
            <a:extLst>
              <a:ext uri="{FF2B5EF4-FFF2-40B4-BE49-F238E27FC236}">
                <a16:creationId xmlns:a16="http://schemas.microsoft.com/office/drawing/2014/main" id="{47B12139-52E0-2897-28CD-3F105E8D3914}"/>
              </a:ext>
            </a:extLst>
          </p:cNvPr>
          <p:cNvSpPr>
            <a:spLocks noGrp="1"/>
          </p:cNvSpPr>
          <p:nvPr>
            <p:ph type="body" sz="quarter" idx="12"/>
          </p:nvPr>
        </p:nvSpPr>
        <p:spPr>
          <a:xfrm>
            <a:off x="7145441" y="2885906"/>
            <a:ext cx="4037013" cy="1388382"/>
          </a:xfrm>
        </p:spPr>
        <p:txBody>
          <a:bodyPr>
            <a:normAutofit fontScale="62500" lnSpcReduction="20000"/>
          </a:bodyPr>
          <a:lstStyle/>
          <a:p>
            <a:r>
              <a:rPr lang="en-US" dirty="0"/>
              <a:t>15.) Please send a request to verify to:  </a:t>
            </a:r>
            <a:r>
              <a:rPr lang="en-US" dirty="0">
                <a:solidFill>
                  <a:srgbClr val="FFFF00"/>
                </a:solidFill>
                <a:hlinkClick r:id="rId2">
                  <a:extLst>
                    <a:ext uri="{A12FA001-AC4F-418D-AE19-62706E023703}">
                      <ahyp:hlinkClr xmlns:ahyp="http://schemas.microsoft.com/office/drawing/2018/hyperlinkcolor" val="tx"/>
                    </a:ext>
                  </a:extLst>
                </a:hlinkClick>
              </a:rPr>
              <a:t>INDOTBIDDERS@INDOT.IN.GOV</a:t>
            </a:r>
            <a:r>
              <a:rPr lang="en-US" dirty="0">
                <a:solidFill>
                  <a:srgbClr val="FFFF00"/>
                </a:solidFill>
              </a:rPr>
              <a:t> </a:t>
            </a:r>
            <a:endParaRPr lang="en-US" dirty="0"/>
          </a:p>
        </p:txBody>
      </p:sp>
      <p:sp>
        <p:nvSpPr>
          <p:cNvPr id="11" name="Text Placeholder 10">
            <a:extLst>
              <a:ext uri="{FF2B5EF4-FFF2-40B4-BE49-F238E27FC236}">
                <a16:creationId xmlns:a16="http://schemas.microsoft.com/office/drawing/2014/main" id="{FDA1035F-52DB-9E72-B82F-55C671BD3DF4}"/>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320787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E425DE-5D18-EC1C-48FD-F160B5099130}"/>
              </a:ext>
            </a:extLst>
          </p:cNvPr>
          <p:cNvSpPr>
            <a:spLocks noGrp="1"/>
          </p:cNvSpPr>
          <p:nvPr>
            <p:ph type="body" sz="quarter" idx="11"/>
          </p:nvPr>
        </p:nvSpPr>
        <p:spPr/>
        <p:txBody>
          <a:bodyPr/>
          <a:lstStyle/>
          <a:p>
            <a:endParaRPr lang="en-US"/>
          </a:p>
        </p:txBody>
      </p:sp>
      <p:pic>
        <p:nvPicPr>
          <p:cNvPr id="2" name="Content Placeholder 4">
            <a:extLst>
              <a:ext uri="{FF2B5EF4-FFF2-40B4-BE49-F238E27FC236}">
                <a16:creationId xmlns:a16="http://schemas.microsoft.com/office/drawing/2014/main" id="{E8FEAAEB-2EE5-2524-44AD-190D499DF6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2171700"/>
            <a:ext cx="10957214" cy="4726641"/>
          </a:xfrm>
          <a:prstGeom prst="rect">
            <a:avLst/>
          </a:prstGeom>
        </p:spPr>
      </p:pic>
    </p:spTree>
    <p:extLst>
      <p:ext uri="{BB962C8B-B14F-4D97-AF65-F5344CB8AC3E}">
        <p14:creationId xmlns:p14="http://schemas.microsoft.com/office/powerpoint/2010/main" val="3036101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4F1D34-D4D7-7BB2-03B0-AC1E7B386EA8}"/>
              </a:ext>
            </a:extLst>
          </p:cNvPr>
          <p:cNvSpPr>
            <a:spLocks noGrp="1"/>
          </p:cNvSpPr>
          <p:nvPr>
            <p:ph type="body" sz="quarter" idx="10"/>
          </p:nvPr>
        </p:nvSpPr>
        <p:spPr>
          <a:xfrm>
            <a:off x="7183997" y="3695700"/>
            <a:ext cx="10737183" cy="3733800"/>
          </a:xfrm>
        </p:spPr>
        <p:txBody>
          <a:bodyPr>
            <a:normAutofit fontScale="77500" lnSpcReduction="20000"/>
          </a:bodyPr>
          <a:lstStyle/>
          <a:p>
            <a:pPr algn="ctr"/>
            <a:r>
              <a:rPr lang="en-US" dirty="0"/>
              <a:t>Letting Registration Changes </a:t>
            </a:r>
          </a:p>
          <a:p>
            <a:pPr algn="ctr"/>
            <a:r>
              <a:rPr lang="en-US" dirty="0"/>
              <a:t>Session 2</a:t>
            </a:r>
          </a:p>
          <a:p>
            <a:pPr algn="ctr"/>
            <a:r>
              <a:rPr lang="en-US" dirty="0"/>
              <a:t>1-12-2026</a:t>
            </a:r>
          </a:p>
        </p:txBody>
      </p:sp>
    </p:spTree>
    <p:extLst>
      <p:ext uri="{BB962C8B-B14F-4D97-AF65-F5344CB8AC3E}">
        <p14:creationId xmlns:p14="http://schemas.microsoft.com/office/powerpoint/2010/main" val="4055694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B68A7489-B6DC-171C-220B-8C7BB5D9D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114300"/>
            <a:ext cx="9372600" cy="4043082"/>
          </a:xfrm>
          <a:prstGeom prst="rect">
            <a:avLst/>
          </a:prstGeom>
        </p:spPr>
      </p:pic>
    </p:spTree>
    <p:extLst>
      <p:ext uri="{BB962C8B-B14F-4D97-AF65-F5344CB8AC3E}">
        <p14:creationId xmlns:p14="http://schemas.microsoft.com/office/powerpoint/2010/main" val="3059761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946A4-BB54-530B-A459-EC1948D7FCF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4FE12D2-1034-8199-A579-AE7541405EB0}"/>
              </a:ext>
            </a:extLst>
          </p:cNvPr>
          <p:cNvSpPr>
            <a:spLocks noGrp="1"/>
          </p:cNvSpPr>
          <p:nvPr>
            <p:ph type="body" sz="quarter" idx="10"/>
          </p:nvPr>
        </p:nvSpPr>
        <p:spPr>
          <a:xfrm>
            <a:off x="7183997" y="2781300"/>
            <a:ext cx="10737183" cy="3676646"/>
          </a:xfrm>
        </p:spPr>
        <p:txBody>
          <a:bodyPr>
            <a:normAutofit fontScale="55000" lnSpcReduction="20000"/>
          </a:bodyPr>
          <a:lstStyle/>
          <a:p>
            <a:pPr algn="ctr"/>
            <a:r>
              <a:rPr lang="en-US" dirty="0"/>
              <a:t>We will not be taking verbal questions during this meeting. But please, if you have a question, post it in the meeting chat.  We will post answers on our web page and via email message</a:t>
            </a:r>
          </a:p>
        </p:txBody>
      </p:sp>
      <p:pic>
        <p:nvPicPr>
          <p:cNvPr id="2" name="Content Placeholder 4">
            <a:extLst>
              <a:ext uri="{FF2B5EF4-FFF2-40B4-BE49-F238E27FC236}">
                <a16:creationId xmlns:a16="http://schemas.microsoft.com/office/drawing/2014/main" id="{4529A6EA-3704-16E7-DECF-A163D04080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0" y="6743700"/>
            <a:ext cx="5997586" cy="2587194"/>
          </a:xfrm>
          <a:prstGeom prst="rect">
            <a:avLst/>
          </a:prstGeom>
        </p:spPr>
      </p:pic>
    </p:spTree>
    <p:extLst>
      <p:ext uri="{BB962C8B-B14F-4D97-AF65-F5344CB8AC3E}">
        <p14:creationId xmlns:p14="http://schemas.microsoft.com/office/powerpoint/2010/main" val="2027942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text, way, sky, scene&#10;&#10;AI-generated content may be incorrect.">
            <a:extLst>
              <a:ext uri="{FF2B5EF4-FFF2-40B4-BE49-F238E27FC236}">
                <a16:creationId xmlns:a16="http://schemas.microsoft.com/office/drawing/2014/main" id="{9DE6B7F8-0B90-AB5B-5C9F-3A0C00CC026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5167" r="5167"/>
          <a:stretch>
            <a:fillRect/>
          </a:stretch>
        </p:blipFill>
        <p:spPr>
          <a:xfrm>
            <a:off x="10972800" y="2247900"/>
            <a:ext cx="5409035" cy="5524076"/>
          </a:xfrm>
        </p:spPr>
      </p:pic>
      <p:sp>
        <p:nvSpPr>
          <p:cNvPr id="4" name="Text Placeholder 3">
            <a:extLst>
              <a:ext uri="{FF2B5EF4-FFF2-40B4-BE49-F238E27FC236}">
                <a16:creationId xmlns:a16="http://schemas.microsoft.com/office/drawing/2014/main" id="{E7163844-7811-2214-1670-BAFD3EFC147E}"/>
              </a:ext>
            </a:extLst>
          </p:cNvPr>
          <p:cNvSpPr>
            <a:spLocks noGrp="1"/>
          </p:cNvSpPr>
          <p:nvPr>
            <p:ph type="body" sz="quarter" idx="11"/>
          </p:nvPr>
        </p:nvSpPr>
        <p:spPr/>
        <p:txBody>
          <a:bodyPr/>
          <a:lstStyle/>
          <a:p>
            <a:endParaRPr lang="en-US" dirty="0"/>
          </a:p>
        </p:txBody>
      </p:sp>
      <p:sp>
        <p:nvSpPr>
          <p:cNvPr id="5" name="Text Placeholder 4">
            <a:extLst>
              <a:ext uri="{FF2B5EF4-FFF2-40B4-BE49-F238E27FC236}">
                <a16:creationId xmlns:a16="http://schemas.microsoft.com/office/drawing/2014/main" id="{6D74E939-1491-6C09-31ED-8EBCCFDE3220}"/>
              </a:ext>
            </a:extLst>
          </p:cNvPr>
          <p:cNvSpPr>
            <a:spLocks noGrp="1"/>
          </p:cNvSpPr>
          <p:nvPr>
            <p:ph type="body" sz="quarter" idx="12"/>
          </p:nvPr>
        </p:nvSpPr>
        <p:spPr>
          <a:xfrm>
            <a:off x="476250" y="2982982"/>
            <a:ext cx="9585325" cy="4522718"/>
          </a:xfrm>
        </p:spPr>
        <p:txBody>
          <a:bodyPr>
            <a:normAutofit/>
          </a:bodyPr>
          <a:lstStyle/>
          <a:p>
            <a:endParaRPr lang="en-US" dirty="0"/>
          </a:p>
        </p:txBody>
      </p:sp>
      <p:pic>
        <p:nvPicPr>
          <p:cNvPr id="7" name="Picture 6" descr="A picture containing text&#10;&#10;AI-generated content may be incorrect.">
            <a:extLst>
              <a:ext uri="{FF2B5EF4-FFF2-40B4-BE49-F238E27FC236}">
                <a16:creationId xmlns:a16="http://schemas.microsoft.com/office/drawing/2014/main" id="{5631ECD0-AA68-BE26-5984-F8D1D723BF62}"/>
              </a:ext>
            </a:extLst>
          </p:cNvPr>
          <p:cNvPicPr>
            <a:picLocks noChangeAspect="1"/>
          </p:cNvPicPr>
          <p:nvPr/>
        </p:nvPicPr>
        <p:blipFill>
          <a:blip r:embed="rId3"/>
          <a:stretch>
            <a:fillRect/>
          </a:stretch>
        </p:blipFill>
        <p:spPr>
          <a:xfrm>
            <a:off x="179559" y="1181100"/>
            <a:ext cx="10178706" cy="6477000"/>
          </a:xfrm>
          <a:prstGeom prst="rect">
            <a:avLst/>
          </a:prstGeom>
        </p:spPr>
      </p:pic>
    </p:spTree>
    <p:extLst>
      <p:ext uri="{BB962C8B-B14F-4D97-AF65-F5344CB8AC3E}">
        <p14:creationId xmlns:p14="http://schemas.microsoft.com/office/powerpoint/2010/main" val="946293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94340C-2003-C157-6B85-E0AE7EFA0371}"/>
              </a:ext>
            </a:extLst>
          </p:cNvPr>
          <p:cNvSpPr>
            <a:spLocks noGrp="1"/>
          </p:cNvSpPr>
          <p:nvPr>
            <p:ph type="body" sz="quarter" idx="10"/>
          </p:nvPr>
        </p:nvSpPr>
        <p:spPr/>
        <p:txBody>
          <a:bodyPr>
            <a:normAutofit fontScale="92500" lnSpcReduction="10000"/>
          </a:bodyPr>
          <a:lstStyle/>
          <a:p>
            <a:r>
              <a:rPr lang="en-US" dirty="0"/>
              <a:t>Improvements</a:t>
            </a:r>
          </a:p>
        </p:txBody>
      </p:sp>
      <p:sp>
        <p:nvSpPr>
          <p:cNvPr id="5" name="Text Placeholder 4">
            <a:extLst>
              <a:ext uri="{FF2B5EF4-FFF2-40B4-BE49-F238E27FC236}">
                <a16:creationId xmlns:a16="http://schemas.microsoft.com/office/drawing/2014/main" id="{F1AC9966-846C-0546-7B97-78A233A5A285}"/>
              </a:ext>
            </a:extLst>
          </p:cNvPr>
          <p:cNvSpPr>
            <a:spLocks noGrp="1"/>
          </p:cNvSpPr>
          <p:nvPr>
            <p:ph type="body" sz="quarter" idx="11"/>
          </p:nvPr>
        </p:nvSpPr>
        <p:spPr>
          <a:xfrm>
            <a:off x="1205233" y="2885906"/>
            <a:ext cx="4037013" cy="2943394"/>
          </a:xfrm>
        </p:spPr>
        <p:txBody>
          <a:bodyPr>
            <a:normAutofit/>
          </a:bodyPr>
          <a:lstStyle/>
          <a:p>
            <a:r>
              <a:rPr lang="en-US" sz="5400" dirty="0"/>
              <a:t>Streamlined Registration</a:t>
            </a:r>
          </a:p>
        </p:txBody>
      </p:sp>
      <p:sp>
        <p:nvSpPr>
          <p:cNvPr id="6" name="Text Placeholder 5">
            <a:extLst>
              <a:ext uri="{FF2B5EF4-FFF2-40B4-BE49-F238E27FC236}">
                <a16:creationId xmlns:a16="http://schemas.microsoft.com/office/drawing/2014/main" id="{348A02C9-7566-1747-AB9F-5EBF69B6FFAF}"/>
              </a:ext>
            </a:extLst>
          </p:cNvPr>
          <p:cNvSpPr>
            <a:spLocks noGrp="1"/>
          </p:cNvSpPr>
          <p:nvPr>
            <p:ph type="body" sz="quarter" idx="12"/>
          </p:nvPr>
        </p:nvSpPr>
        <p:spPr>
          <a:xfrm>
            <a:off x="7145441" y="2885906"/>
            <a:ext cx="4037013" cy="2943394"/>
          </a:xfrm>
        </p:spPr>
        <p:txBody>
          <a:bodyPr>
            <a:normAutofit/>
          </a:bodyPr>
          <a:lstStyle/>
          <a:p>
            <a:r>
              <a:rPr lang="en-US" sz="5400" dirty="0"/>
              <a:t>Enhanced Confirmation</a:t>
            </a:r>
          </a:p>
        </p:txBody>
      </p:sp>
      <p:sp>
        <p:nvSpPr>
          <p:cNvPr id="7" name="Text Placeholder 6">
            <a:extLst>
              <a:ext uri="{FF2B5EF4-FFF2-40B4-BE49-F238E27FC236}">
                <a16:creationId xmlns:a16="http://schemas.microsoft.com/office/drawing/2014/main" id="{AE7CB725-2B9D-781E-A4F7-2C7B5603EF30}"/>
              </a:ext>
            </a:extLst>
          </p:cNvPr>
          <p:cNvSpPr>
            <a:spLocks noGrp="1"/>
          </p:cNvSpPr>
          <p:nvPr>
            <p:ph type="body" sz="quarter" idx="13"/>
          </p:nvPr>
        </p:nvSpPr>
        <p:spPr>
          <a:xfrm>
            <a:off x="13045753" y="2885906"/>
            <a:ext cx="4251647" cy="2943394"/>
          </a:xfrm>
        </p:spPr>
        <p:txBody>
          <a:bodyPr>
            <a:normAutofit/>
          </a:bodyPr>
          <a:lstStyle/>
          <a:p>
            <a:r>
              <a:rPr lang="en-US" sz="5400" dirty="0"/>
              <a:t>Reduced Administrative Burden</a:t>
            </a:r>
          </a:p>
        </p:txBody>
      </p:sp>
    </p:spTree>
    <p:extLst>
      <p:ext uri="{BB962C8B-B14F-4D97-AF65-F5344CB8AC3E}">
        <p14:creationId xmlns:p14="http://schemas.microsoft.com/office/powerpoint/2010/main" val="2127354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32F16-A4F5-D4D9-95E5-0C05E1384F7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48C374F-794E-EDF2-419E-2EF810BCEE32}"/>
              </a:ext>
            </a:extLst>
          </p:cNvPr>
          <p:cNvSpPr>
            <a:spLocks noGrp="1"/>
          </p:cNvSpPr>
          <p:nvPr>
            <p:ph type="body" sz="quarter" idx="10"/>
          </p:nvPr>
        </p:nvSpPr>
        <p:spPr/>
        <p:txBody>
          <a:bodyPr/>
          <a:lstStyle/>
          <a:p>
            <a:r>
              <a:rPr lang="en-US" dirty="0"/>
              <a:t>Streamlined Registration</a:t>
            </a:r>
          </a:p>
        </p:txBody>
      </p:sp>
      <p:sp>
        <p:nvSpPr>
          <p:cNvPr id="3" name="Text Placeholder 2">
            <a:extLst>
              <a:ext uri="{FF2B5EF4-FFF2-40B4-BE49-F238E27FC236}">
                <a16:creationId xmlns:a16="http://schemas.microsoft.com/office/drawing/2014/main" id="{4FCB29D7-D0C5-91D4-D427-7496CEDEE95E}"/>
              </a:ext>
            </a:extLst>
          </p:cNvPr>
          <p:cNvSpPr>
            <a:spLocks noGrp="1"/>
          </p:cNvSpPr>
          <p:nvPr>
            <p:ph type="body" sz="quarter" idx="11"/>
          </p:nvPr>
        </p:nvSpPr>
        <p:spPr/>
        <p:txBody>
          <a:bodyPr>
            <a:normAutofit fontScale="85000" lnSpcReduction="10000"/>
          </a:bodyPr>
          <a:lstStyle/>
          <a:p>
            <a:r>
              <a:rPr lang="en-US" dirty="0"/>
              <a:t>Bidders &amp; Planholders Registration Form is eliminated</a:t>
            </a:r>
          </a:p>
        </p:txBody>
      </p:sp>
      <p:sp>
        <p:nvSpPr>
          <p:cNvPr id="4" name="Text Placeholder 3">
            <a:extLst>
              <a:ext uri="{FF2B5EF4-FFF2-40B4-BE49-F238E27FC236}">
                <a16:creationId xmlns:a16="http://schemas.microsoft.com/office/drawing/2014/main" id="{58FC7031-EF6E-B34B-D8C7-5D2141A172FF}"/>
              </a:ext>
            </a:extLst>
          </p:cNvPr>
          <p:cNvSpPr>
            <a:spLocks noGrp="1"/>
          </p:cNvSpPr>
          <p:nvPr>
            <p:ph type="body" sz="quarter" idx="12"/>
          </p:nvPr>
        </p:nvSpPr>
        <p:spPr/>
        <p:txBody>
          <a:bodyPr>
            <a:normAutofit fontScale="85000" lnSpcReduction="10000"/>
          </a:bodyPr>
          <a:lstStyle/>
          <a:p>
            <a:r>
              <a:rPr lang="en-US" dirty="0"/>
              <a:t>Email your request to register to INDOTBIDDERS@INDOT.IN.GOV </a:t>
            </a:r>
          </a:p>
        </p:txBody>
      </p:sp>
      <p:sp>
        <p:nvSpPr>
          <p:cNvPr id="7" name="Text Placeholder 6">
            <a:extLst>
              <a:ext uri="{FF2B5EF4-FFF2-40B4-BE49-F238E27FC236}">
                <a16:creationId xmlns:a16="http://schemas.microsoft.com/office/drawing/2014/main" id="{2EC0CAC1-E2B7-E52B-1DB3-21EA1BAEBB23}"/>
              </a:ext>
            </a:extLst>
          </p:cNvPr>
          <p:cNvSpPr>
            <a:spLocks noGrp="1"/>
          </p:cNvSpPr>
          <p:nvPr>
            <p:ph type="body" sz="quarter" idx="13"/>
          </p:nvPr>
        </p:nvSpPr>
        <p:spPr/>
        <p:txBody>
          <a:bodyPr>
            <a:normAutofit fontScale="70000" lnSpcReduction="20000"/>
          </a:bodyPr>
          <a:lstStyle/>
          <a:p>
            <a:r>
              <a:rPr lang="en-US" dirty="0"/>
              <a:t>Prequalification codes can be found on the Notice to Highway Contractors</a:t>
            </a:r>
          </a:p>
        </p:txBody>
      </p:sp>
      <p:sp>
        <p:nvSpPr>
          <p:cNvPr id="8" name="Text Placeholder 7">
            <a:extLst>
              <a:ext uri="{FF2B5EF4-FFF2-40B4-BE49-F238E27FC236}">
                <a16:creationId xmlns:a16="http://schemas.microsoft.com/office/drawing/2014/main" id="{D968B677-0506-84E7-CF80-9FAE7C00082F}"/>
              </a:ext>
            </a:extLst>
          </p:cNvPr>
          <p:cNvSpPr>
            <a:spLocks noGrp="1"/>
          </p:cNvSpPr>
          <p:nvPr>
            <p:ph type="body" sz="quarter" idx="14"/>
          </p:nvPr>
        </p:nvSpPr>
        <p:spPr>
          <a:xfrm>
            <a:off x="11639550" y="2940836"/>
            <a:ext cx="6019800" cy="1312633"/>
          </a:xfrm>
        </p:spPr>
        <p:txBody>
          <a:bodyPr>
            <a:normAutofit fontScale="77500" lnSpcReduction="20000"/>
          </a:bodyPr>
          <a:lstStyle/>
          <a:p>
            <a:r>
              <a:rPr lang="en-US" dirty="0"/>
              <a:t>You no longer need to enter 10 lines of information and manage a form</a:t>
            </a:r>
          </a:p>
        </p:txBody>
      </p:sp>
      <p:sp>
        <p:nvSpPr>
          <p:cNvPr id="9" name="Text Placeholder 8">
            <a:extLst>
              <a:ext uri="{FF2B5EF4-FFF2-40B4-BE49-F238E27FC236}">
                <a16:creationId xmlns:a16="http://schemas.microsoft.com/office/drawing/2014/main" id="{E71C1E7D-5C9C-48C6-8E65-32EAF47ED773}"/>
              </a:ext>
            </a:extLst>
          </p:cNvPr>
          <p:cNvSpPr>
            <a:spLocks noGrp="1"/>
          </p:cNvSpPr>
          <p:nvPr>
            <p:ph type="body" sz="quarter" idx="15"/>
          </p:nvPr>
        </p:nvSpPr>
        <p:spPr/>
        <p:txBody>
          <a:bodyPr>
            <a:normAutofit fontScale="62500" lnSpcReduction="20000"/>
          </a:bodyPr>
          <a:lstStyle/>
          <a:p>
            <a:r>
              <a:rPr lang="en-US" dirty="0"/>
              <a:t>Email text is simple; just include the contracts you wish to bid and your FEIN #</a:t>
            </a:r>
          </a:p>
        </p:txBody>
      </p:sp>
      <p:sp>
        <p:nvSpPr>
          <p:cNvPr id="10" name="Text Placeholder 9">
            <a:extLst>
              <a:ext uri="{FF2B5EF4-FFF2-40B4-BE49-F238E27FC236}">
                <a16:creationId xmlns:a16="http://schemas.microsoft.com/office/drawing/2014/main" id="{B2037771-215C-ED61-C13B-2EAD25662B36}"/>
              </a:ext>
            </a:extLst>
          </p:cNvPr>
          <p:cNvSpPr>
            <a:spLocks noGrp="1"/>
          </p:cNvSpPr>
          <p:nvPr>
            <p:ph type="body" sz="quarter" idx="16"/>
          </p:nvPr>
        </p:nvSpPr>
        <p:spPr>
          <a:xfrm>
            <a:off x="11658600" y="6537385"/>
            <a:ext cx="6019800" cy="1530959"/>
          </a:xfrm>
        </p:spPr>
        <p:txBody>
          <a:bodyPr>
            <a:normAutofit fontScale="70000" lnSpcReduction="20000"/>
          </a:bodyPr>
          <a:lstStyle/>
          <a:p>
            <a:r>
              <a:rPr lang="en-US" dirty="0"/>
              <a:t>Plan holder designation is no longer needed – all plans have been available to the public for over 9 years.</a:t>
            </a:r>
          </a:p>
        </p:txBody>
      </p:sp>
      <p:pic>
        <p:nvPicPr>
          <p:cNvPr id="6" name="Picture 5" descr="Graphical user interface, text, application&#10;&#10;AI-generated content may be incorrect.">
            <a:extLst>
              <a:ext uri="{FF2B5EF4-FFF2-40B4-BE49-F238E27FC236}">
                <a16:creationId xmlns:a16="http://schemas.microsoft.com/office/drawing/2014/main" id="{A93BAE53-2764-055E-C48B-CD392345E840}"/>
              </a:ext>
            </a:extLst>
          </p:cNvPr>
          <p:cNvPicPr>
            <a:picLocks noChangeAspect="1"/>
          </p:cNvPicPr>
          <p:nvPr/>
        </p:nvPicPr>
        <p:blipFill>
          <a:blip r:embed="rId2"/>
          <a:stretch>
            <a:fillRect/>
          </a:stretch>
        </p:blipFill>
        <p:spPr>
          <a:xfrm>
            <a:off x="3294098" y="7485399"/>
            <a:ext cx="6339381" cy="1818149"/>
          </a:xfrm>
          <a:prstGeom prst="rect">
            <a:avLst/>
          </a:prstGeom>
          <a:ln>
            <a:solidFill>
              <a:schemeClr val="accent1"/>
            </a:solidFill>
          </a:ln>
        </p:spPr>
      </p:pic>
    </p:spTree>
    <p:extLst>
      <p:ext uri="{BB962C8B-B14F-4D97-AF65-F5344CB8AC3E}">
        <p14:creationId xmlns:p14="http://schemas.microsoft.com/office/powerpoint/2010/main" val="4269405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397FF-7F2F-B8A8-586D-7896A53D2DF6}"/>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6FA05315-1D0D-AAF9-CCBA-871C22073AE7}"/>
              </a:ext>
            </a:extLst>
          </p:cNvPr>
          <p:cNvSpPr>
            <a:spLocks noGrp="1"/>
          </p:cNvSpPr>
          <p:nvPr>
            <p:ph type="body" sz="quarter" idx="10"/>
          </p:nvPr>
        </p:nvSpPr>
        <p:spPr>
          <a:xfrm>
            <a:off x="331359" y="1317073"/>
            <a:ext cx="16203612" cy="1159427"/>
          </a:xfrm>
        </p:spPr>
        <p:txBody>
          <a:bodyPr>
            <a:normAutofit/>
          </a:bodyPr>
          <a:lstStyle/>
          <a:p>
            <a:r>
              <a:rPr lang="en-US" dirty="0"/>
              <a:t>Registration Email Example</a:t>
            </a:r>
          </a:p>
        </p:txBody>
      </p:sp>
      <p:pic>
        <p:nvPicPr>
          <p:cNvPr id="3" name="Picture 2" descr="Graphical user interface, text, application, email&#10;&#10;AI-generated content may be incorrect.">
            <a:extLst>
              <a:ext uri="{FF2B5EF4-FFF2-40B4-BE49-F238E27FC236}">
                <a16:creationId xmlns:a16="http://schemas.microsoft.com/office/drawing/2014/main" id="{1DFC9273-6D90-D0A7-0A5C-BDCC3A7939AB}"/>
              </a:ext>
            </a:extLst>
          </p:cNvPr>
          <p:cNvPicPr>
            <a:picLocks noChangeAspect="1"/>
          </p:cNvPicPr>
          <p:nvPr/>
        </p:nvPicPr>
        <p:blipFill>
          <a:blip r:embed="rId2"/>
          <a:stretch>
            <a:fillRect/>
          </a:stretch>
        </p:blipFill>
        <p:spPr>
          <a:xfrm>
            <a:off x="1981200" y="3056344"/>
            <a:ext cx="12022228" cy="5611008"/>
          </a:xfrm>
          <a:prstGeom prst="rect">
            <a:avLst/>
          </a:prstGeom>
          <a:ln>
            <a:solidFill>
              <a:schemeClr val="accent1"/>
            </a:solidFill>
          </a:ln>
        </p:spPr>
      </p:pic>
      <p:pic>
        <p:nvPicPr>
          <p:cNvPr id="9" name="Picture 8">
            <a:extLst>
              <a:ext uri="{FF2B5EF4-FFF2-40B4-BE49-F238E27FC236}">
                <a16:creationId xmlns:a16="http://schemas.microsoft.com/office/drawing/2014/main" id="{2209249E-4732-11CE-1D9F-577F3DC71CC4}"/>
              </a:ext>
            </a:extLst>
          </p:cNvPr>
          <p:cNvPicPr>
            <a:picLocks noChangeAspect="1"/>
          </p:cNvPicPr>
          <p:nvPr/>
        </p:nvPicPr>
        <p:blipFill>
          <a:blip r:embed="rId3"/>
          <a:stretch>
            <a:fillRect/>
          </a:stretch>
        </p:blipFill>
        <p:spPr>
          <a:xfrm>
            <a:off x="4572000" y="3314700"/>
            <a:ext cx="2813140" cy="252866"/>
          </a:xfrm>
          <a:prstGeom prst="rect">
            <a:avLst/>
          </a:prstGeom>
        </p:spPr>
      </p:pic>
    </p:spTree>
    <p:extLst>
      <p:ext uri="{BB962C8B-B14F-4D97-AF65-F5344CB8AC3E}">
        <p14:creationId xmlns:p14="http://schemas.microsoft.com/office/powerpoint/2010/main" val="1944823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A0543-9ACD-ABB8-A43E-6DF3933FF7D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AE46B8C-FC92-FB35-02F2-7212361490CD}"/>
              </a:ext>
            </a:extLst>
          </p:cNvPr>
          <p:cNvSpPr>
            <a:spLocks noGrp="1"/>
          </p:cNvSpPr>
          <p:nvPr>
            <p:ph type="body" sz="quarter" idx="10"/>
          </p:nvPr>
        </p:nvSpPr>
        <p:spPr/>
        <p:txBody>
          <a:bodyPr/>
          <a:lstStyle/>
          <a:p>
            <a:r>
              <a:rPr lang="en-US" dirty="0"/>
              <a:t>Enhanced Confirmation</a:t>
            </a:r>
          </a:p>
        </p:txBody>
      </p:sp>
      <p:sp>
        <p:nvSpPr>
          <p:cNvPr id="3" name="Text Placeholder 2">
            <a:extLst>
              <a:ext uri="{FF2B5EF4-FFF2-40B4-BE49-F238E27FC236}">
                <a16:creationId xmlns:a16="http://schemas.microsoft.com/office/drawing/2014/main" id="{0C99F5EF-5F4B-48CF-D72D-A70D85DF0102}"/>
              </a:ext>
            </a:extLst>
          </p:cNvPr>
          <p:cNvSpPr>
            <a:spLocks noGrp="1"/>
          </p:cNvSpPr>
          <p:nvPr>
            <p:ph type="body" sz="quarter" idx="11"/>
          </p:nvPr>
        </p:nvSpPr>
        <p:spPr/>
        <p:txBody>
          <a:bodyPr>
            <a:normAutofit fontScale="70000" lnSpcReduction="20000"/>
          </a:bodyPr>
          <a:lstStyle/>
          <a:p>
            <a:r>
              <a:rPr lang="en-US" dirty="0"/>
              <a:t>You will receive an immediate email acknowledging receipt of your request</a:t>
            </a:r>
          </a:p>
        </p:txBody>
      </p:sp>
      <p:sp>
        <p:nvSpPr>
          <p:cNvPr id="4" name="Text Placeholder 3">
            <a:extLst>
              <a:ext uri="{FF2B5EF4-FFF2-40B4-BE49-F238E27FC236}">
                <a16:creationId xmlns:a16="http://schemas.microsoft.com/office/drawing/2014/main" id="{308BEC90-8EB8-5E7F-8971-3EBB5F59CECF}"/>
              </a:ext>
            </a:extLst>
          </p:cNvPr>
          <p:cNvSpPr>
            <a:spLocks noGrp="1"/>
          </p:cNvSpPr>
          <p:nvPr>
            <p:ph type="body" sz="quarter" idx="12"/>
          </p:nvPr>
        </p:nvSpPr>
        <p:spPr/>
        <p:txBody>
          <a:bodyPr/>
          <a:lstStyle/>
          <a:p>
            <a:endParaRPr lang="en-US" dirty="0"/>
          </a:p>
        </p:txBody>
      </p:sp>
      <p:sp>
        <p:nvSpPr>
          <p:cNvPr id="7" name="Text Placeholder 6">
            <a:extLst>
              <a:ext uri="{FF2B5EF4-FFF2-40B4-BE49-F238E27FC236}">
                <a16:creationId xmlns:a16="http://schemas.microsoft.com/office/drawing/2014/main" id="{65D22859-1EDB-98C7-C27B-BB1C3D8B4DDF}"/>
              </a:ext>
            </a:extLst>
          </p:cNvPr>
          <p:cNvSpPr>
            <a:spLocks noGrp="1"/>
          </p:cNvSpPr>
          <p:nvPr>
            <p:ph type="body" sz="quarter" idx="13"/>
          </p:nvPr>
        </p:nvSpPr>
        <p:spPr/>
        <p:txBody>
          <a:bodyPr/>
          <a:lstStyle/>
          <a:p>
            <a:endParaRPr lang="en-US" dirty="0"/>
          </a:p>
        </p:txBody>
      </p:sp>
      <p:sp>
        <p:nvSpPr>
          <p:cNvPr id="8" name="Text Placeholder 7">
            <a:extLst>
              <a:ext uri="{FF2B5EF4-FFF2-40B4-BE49-F238E27FC236}">
                <a16:creationId xmlns:a16="http://schemas.microsoft.com/office/drawing/2014/main" id="{2F1A3177-CD10-EA5E-ED54-BF41C04D6D85}"/>
              </a:ext>
            </a:extLst>
          </p:cNvPr>
          <p:cNvSpPr>
            <a:spLocks noGrp="1"/>
          </p:cNvSpPr>
          <p:nvPr>
            <p:ph type="body" sz="quarter" idx="14"/>
          </p:nvPr>
        </p:nvSpPr>
        <p:spPr/>
        <p:txBody>
          <a:bodyPr>
            <a:normAutofit fontScale="77500" lnSpcReduction="20000"/>
          </a:bodyPr>
          <a:lstStyle/>
          <a:p>
            <a:r>
              <a:rPr lang="en-US" dirty="0"/>
              <a:t>You will receive another email confirming that you are registered</a:t>
            </a:r>
          </a:p>
        </p:txBody>
      </p:sp>
      <p:sp>
        <p:nvSpPr>
          <p:cNvPr id="9" name="Text Placeholder 8">
            <a:extLst>
              <a:ext uri="{FF2B5EF4-FFF2-40B4-BE49-F238E27FC236}">
                <a16:creationId xmlns:a16="http://schemas.microsoft.com/office/drawing/2014/main" id="{00939D65-89DA-B410-FBFE-35242DA306D3}"/>
              </a:ext>
            </a:extLst>
          </p:cNvPr>
          <p:cNvSpPr>
            <a:spLocks noGrp="1"/>
          </p:cNvSpPr>
          <p:nvPr>
            <p:ph type="body" sz="quarter" idx="15"/>
          </p:nvPr>
        </p:nvSpPr>
        <p:spPr/>
        <p:txBody>
          <a:bodyPr/>
          <a:lstStyle/>
          <a:p>
            <a:endParaRPr lang="en-US" dirty="0"/>
          </a:p>
        </p:txBody>
      </p:sp>
      <p:sp>
        <p:nvSpPr>
          <p:cNvPr id="10" name="Text Placeholder 9">
            <a:extLst>
              <a:ext uri="{FF2B5EF4-FFF2-40B4-BE49-F238E27FC236}">
                <a16:creationId xmlns:a16="http://schemas.microsoft.com/office/drawing/2014/main" id="{72C62BCB-3094-612C-A918-1E7665C1BD92}"/>
              </a:ext>
            </a:extLst>
          </p:cNvPr>
          <p:cNvSpPr>
            <a:spLocks noGrp="1"/>
          </p:cNvSpPr>
          <p:nvPr>
            <p:ph type="body" sz="quarter" idx="16"/>
          </p:nvPr>
        </p:nvSpPr>
        <p:spPr/>
        <p:txBody>
          <a:bodyPr/>
          <a:lstStyle/>
          <a:p>
            <a:endParaRPr lang="en-US"/>
          </a:p>
        </p:txBody>
      </p:sp>
      <p:pic>
        <p:nvPicPr>
          <p:cNvPr id="17" name="Picture 16" descr="Background pattern&#10;&#10;AI-generated content may be incorrect.">
            <a:extLst>
              <a:ext uri="{FF2B5EF4-FFF2-40B4-BE49-F238E27FC236}">
                <a16:creationId xmlns:a16="http://schemas.microsoft.com/office/drawing/2014/main" id="{89D58895-3FA2-C2B0-5768-4EACC63CEFA4}"/>
              </a:ext>
            </a:extLst>
          </p:cNvPr>
          <p:cNvPicPr>
            <a:picLocks noChangeAspect="1"/>
          </p:cNvPicPr>
          <p:nvPr/>
        </p:nvPicPr>
        <p:blipFill>
          <a:blip r:embed="rId2"/>
          <a:stretch>
            <a:fillRect/>
          </a:stretch>
        </p:blipFill>
        <p:spPr>
          <a:xfrm>
            <a:off x="10184140" y="4457700"/>
            <a:ext cx="1150850" cy="3598310"/>
          </a:xfrm>
          <a:prstGeom prst="rect">
            <a:avLst/>
          </a:prstGeom>
        </p:spPr>
      </p:pic>
      <p:pic>
        <p:nvPicPr>
          <p:cNvPr id="18" name="Picture 17" descr="Background pattern&#10;&#10;AI-generated content may be incorrect.">
            <a:extLst>
              <a:ext uri="{FF2B5EF4-FFF2-40B4-BE49-F238E27FC236}">
                <a16:creationId xmlns:a16="http://schemas.microsoft.com/office/drawing/2014/main" id="{4370A6B9-5488-B0AD-3D30-1D4BA517FCF7}"/>
              </a:ext>
            </a:extLst>
          </p:cNvPr>
          <p:cNvPicPr>
            <a:picLocks noChangeAspect="1"/>
          </p:cNvPicPr>
          <p:nvPr/>
        </p:nvPicPr>
        <p:blipFill>
          <a:blip r:embed="rId2"/>
          <a:stretch>
            <a:fillRect/>
          </a:stretch>
        </p:blipFill>
        <p:spPr>
          <a:xfrm>
            <a:off x="1630291" y="4720673"/>
            <a:ext cx="1150850" cy="3598310"/>
          </a:xfrm>
          <a:prstGeom prst="rect">
            <a:avLst/>
          </a:prstGeom>
        </p:spPr>
      </p:pic>
      <p:pic>
        <p:nvPicPr>
          <p:cNvPr id="12" name="Picture 11" descr="Graphical user interface, text, application, email&#10;&#10;AI-generated content may be incorrect.">
            <a:extLst>
              <a:ext uri="{FF2B5EF4-FFF2-40B4-BE49-F238E27FC236}">
                <a16:creationId xmlns:a16="http://schemas.microsoft.com/office/drawing/2014/main" id="{AA9933DE-A085-55DE-CCD9-2BFA9BDE5A4F}"/>
              </a:ext>
            </a:extLst>
          </p:cNvPr>
          <p:cNvPicPr>
            <a:picLocks noChangeAspect="1"/>
          </p:cNvPicPr>
          <p:nvPr/>
        </p:nvPicPr>
        <p:blipFill>
          <a:blip r:embed="rId3"/>
          <a:stretch>
            <a:fillRect/>
          </a:stretch>
        </p:blipFill>
        <p:spPr>
          <a:xfrm>
            <a:off x="1961696" y="4481128"/>
            <a:ext cx="7266542" cy="3175778"/>
          </a:xfrm>
          <a:prstGeom prst="rect">
            <a:avLst/>
          </a:prstGeom>
          <a:ln>
            <a:solidFill>
              <a:schemeClr val="accent1"/>
            </a:solidFill>
          </a:ln>
        </p:spPr>
      </p:pic>
      <p:pic>
        <p:nvPicPr>
          <p:cNvPr id="16" name="Picture 15" descr="Graphical user interface, text, application, email&#10;&#10;AI-generated content may be incorrect.">
            <a:extLst>
              <a:ext uri="{FF2B5EF4-FFF2-40B4-BE49-F238E27FC236}">
                <a16:creationId xmlns:a16="http://schemas.microsoft.com/office/drawing/2014/main" id="{C4A21F63-B24A-643C-D83E-77186C376A9A}"/>
              </a:ext>
            </a:extLst>
          </p:cNvPr>
          <p:cNvPicPr>
            <a:picLocks noChangeAspect="1"/>
          </p:cNvPicPr>
          <p:nvPr/>
        </p:nvPicPr>
        <p:blipFill>
          <a:blip r:embed="rId4"/>
          <a:stretch>
            <a:fillRect/>
          </a:stretch>
        </p:blipFill>
        <p:spPr>
          <a:xfrm>
            <a:off x="10515601" y="4100421"/>
            <a:ext cx="7291722" cy="5053179"/>
          </a:xfrm>
          <a:prstGeom prst="rect">
            <a:avLst/>
          </a:prstGeom>
          <a:ln>
            <a:solidFill>
              <a:schemeClr val="accent1"/>
            </a:solidFill>
          </a:ln>
        </p:spPr>
      </p:pic>
      <p:pic>
        <p:nvPicPr>
          <p:cNvPr id="14" name="Picture 13">
            <a:extLst>
              <a:ext uri="{FF2B5EF4-FFF2-40B4-BE49-F238E27FC236}">
                <a16:creationId xmlns:a16="http://schemas.microsoft.com/office/drawing/2014/main" id="{EDECA046-CBED-E74B-F8B4-82A11854D030}"/>
              </a:ext>
            </a:extLst>
          </p:cNvPr>
          <p:cNvPicPr>
            <a:picLocks noChangeAspect="1"/>
          </p:cNvPicPr>
          <p:nvPr/>
        </p:nvPicPr>
        <p:blipFill>
          <a:blip r:embed="rId5"/>
          <a:stretch>
            <a:fillRect/>
          </a:stretch>
        </p:blipFill>
        <p:spPr>
          <a:xfrm>
            <a:off x="3711808" y="5187016"/>
            <a:ext cx="2237717" cy="185084"/>
          </a:xfrm>
          <a:prstGeom prst="rect">
            <a:avLst/>
          </a:prstGeom>
        </p:spPr>
      </p:pic>
      <p:pic>
        <p:nvPicPr>
          <p:cNvPr id="6" name="Picture 5">
            <a:extLst>
              <a:ext uri="{FF2B5EF4-FFF2-40B4-BE49-F238E27FC236}">
                <a16:creationId xmlns:a16="http://schemas.microsoft.com/office/drawing/2014/main" id="{32345417-4E2A-EEAA-153B-DACF3487A9C5}"/>
              </a:ext>
            </a:extLst>
          </p:cNvPr>
          <p:cNvPicPr>
            <a:picLocks noChangeAspect="1"/>
          </p:cNvPicPr>
          <p:nvPr/>
        </p:nvPicPr>
        <p:blipFill>
          <a:blip r:embed="rId6"/>
          <a:stretch>
            <a:fillRect/>
          </a:stretch>
        </p:blipFill>
        <p:spPr>
          <a:xfrm>
            <a:off x="2009723" y="6342811"/>
            <a:ext cx="5940973" cy="194573"/>
          </a:xfrm>
          <a:prstGeom prst="rect">
            <a:avLst/>
          </a:prstGeom>
        </p:spPr>
      </p:pic>
      <p:pic>
        <p:nvPicPr>
          <p:cNvPr id="11" name="Picture 10" descr="Text&#10;&#10;AI-generated content may be incorrect.">
            <a:extLst>
              <a:ext uri="{FF2B5EF4-FFF2-40B4-BE49-F238E27FC236}">
                <a16:creationId xmlns:a16="http://schemas.microsoft.com/office/drawing/2014/main" id="{B9FB9C04-C712-A197-B75E-85BFC0B4E385}"/>
              </a:ext>
            </a:extLst>
          </p:cNvPr>
          <p:cNvPicPr>
            <a:picLocks noChangeAspect="1"/>
          </p:cNvPicPr>
          <p:nvPr/>
        </p:nvPicPr>
        <p:blipFill>
          <a:blip r:embed="rId7"/>
          <a:stretch>
            <a:fillRect/>
          </a:stretch>
        </p:blipFill>
        <p:spPr>
          <a:xfrm>
            <a:off x="11418501" y="7967972"/>
            <a:ext cx="491914" cy="604528"/>
          </a:xfrm>
          <a:prstGeom prst="rect">
            <a:avLst/>
          </a:prstGeom>
        </p:spPr>
      </p:pic>
    </p:spTree>
    <p:extLst>
      <p:ext uri="{BB962C8B-B14F-4D97-AF65-F5344CB8AC3E}">
        <p14:creationId xmlns:p14="http://schemas.microsoft.com/office/powerpoint/2010/main" val="3662641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DB4F7-C90E-BB6D-D6B4-138471D2E02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07D1752-E482-C911-060A-F9F808A71E83}"/>
              </a:ext>
            </a:extLst>
          </p:cNvPr>
          <p:cNvSpPr>
            <a:spLocks noGrp="1"/>
          </p:cNvSpPr>
          <p:nvPr>
            <p:ph type="body" sz="quarter" idx="10"/>
          </p:nvPr>
        </p:nvSpPr>
        <p:spPr/>
        <p:txBody>
          <a:bodyPr/>
          <a:lstStyle/>
          <a:p>
            <a:r>
              <a:rPr lang="en-US" dirty="0"/>
              <a:t>Reduced Administrative Burden</a:t>
            </a:r>
          </a:p>
        </p:txBody>
      </p:sp>
      <p:sp>
        <p:nvSpPr>
          <p:cNvPr id="3" name="Text Placeholder 2">
            <a:extLst>
              <a:ext uri="{FF2B5EF4-FFF2-40B4-BE49-F238E27FC236}">
                <a16:creationId xmlns:a16="http://schemas.microsoft.com/office/drawing/2014/main" id="{CEE3E159-A2D3-990B-BA8A-EE6B8AE0D5D4}"/>
              </a:ext>
            </a:extLst>
          </p:cNvPr>
          <p:cNvSpPr>
            <a:spLocks noGrp="1"/>
          </p:cNvSpPr>
          <p:nvPr>
            <p:ph type="body" sz="quarter" idx="11"/>
          </p:nvPr>
        </p:nvSpPr>
        <p:spPr>
          <a:xfrm>
            <a:off x="2827361" y="3014195"/>
            <a:ext cx="7002439" cy="1484861"/>
          </a:xfrm>
        </p:spPr>
        <p:txBody>
          <a:bodyPr>
            <a:normAutofit fontScale="62500" lnSpcReduction="20000"/>
          </a:bodyPr>
          <a:lstStyle/>
          <a:p>
            <a:r>
              <a:rPr lang="en-US" dirty="0"/>
              <a:t>Many contractors contact us regularly asking the contracts team to confirm that they are indeed registered, or that INDOT has received their performance bond and/or drug plan documents.</a:t>
            </a:r>
          </a:p>
        </p:txBody>
      </p:sp>
      <p:sp>
        <p:nvSpPr>
          <p:cNvPr id="8" name="Text Placeholder 7">
            <a:extLst>
              <a:ext uri="{FF2B5EF4-FFF2-40B4-BE49-F238E27FC236}">
                <a16:creationId xmlns:a16="http://schemas.microsoft.com/office/drawing/2014/main" id="{449BECB0-0D5B-B4FB-8627-2803402DED6D}"/>
              </a:ext>
            </a:extLst>
          </p:cNvPr>
          <p:cNvSpPr>
            <a:spLocks noGrp="1"/>
          </p:cNvSpPr>
          <p:nvPr>
            <p:ph type="body" sz="quarter" idx="14"/>
          </p:nvPr>
        </p:nvSpPr>
        <p:spPr>
          <a:xfrm>
            <a:off x="11639550" y="2940837"/>
            <a:ext cx="6019800" cy="2858980"/>
          </a:xfrm>
        </p:spPr>
        <p:txBody>
          <a:bodyPr>
            <a:normAutofit fontScale="77500" lnSpcReduction="20000"/>
          </a:bodyPr>
          <a:lstStyle/>
          <a:p>
            <a:r>
              <a:rPr lang="en-US" dirty="0"/>
              <a:t>You no longer need to do this – your confirmation email messages are more direct and timelier.  You don’t need to go search for reports or postings and or worry if we don’t post as quickly as you would need.</a:t>
            </a:r>
          </a:p>
        </p:txBody>
      </p:sp>
      <p:pic>
        <p:nvPicPr>
          <p:cNvPr id="14" name="Picture 13" descr="Background pattern&#10;&#10;AI-generated content may be incorrect.">
            <a:extLst>
              <a:ext uri="{FF2B5EF4-FFF2-40B4-BE49-F238E27FC236}">
                <a16:creationId xmlns:a16="http://schemas.microsoft.com/office/drawing/2014/main" id="{2839F026-5378-167C-4146-DCEFA63E2E8E}"/>
              </a:ext>
            </a:extLst>
          </p:cNvPr>
          <p:cNvPicPr>
            <a:picLocks noChangeAspect="1"/>
          </p:cNvPicPr>
          <p:nvPr/>
        </p:nvPicPr>
        <p:blipFill>
          <a:blip r:embed="rId2"/>
          <a:stretch>
            <a:fillRect/>
          </a:stretch>
        </p:blipFill>
        <p:spPr>
          <a:xfrm>
            <a:off x="10184140" y="4589426"/>
            <a:ext cx="1150850" cy="3466584"/>
          </a:xfrm>
          <a:prstGeom prst="rect">
            <a:avLst/>
          </a:prstGeom>
        </p:spPr>
      </p:pic>
      <p:pic>
        <p:nvPicPr>
          <p:cNvPr id="16" name="Picture 15" descr="Background pattern&#10;&#10;AI-generated content may be incorrect.">
            <a:extLst>
              <a:ext uri="{FF2B5EF4-FFF2-40B4-BE49-F238E27FC236}">
                <a16:creationId xmlns:a16="http://schemas.microsoft.com/office/drawing/2014/main" id="{883CD29A-BF3D-9375-C3C3-951D4183F8F3}"/>
              </a:ext>
            </a:extLst>
          </p:cNvPr>
          <p:cNvPicPr>
            <a:picLocks noChangeAspect="1"/>
          </p:cNvPicPr>
          <p:nvPr/>
        </p:nvPicPr>
        <p:blipFill>
          <a:blip r:embed="rId2"/>
          <a:stretch>
            <a:fillRect/>
          </a:stretch>
        </p:blipFill>
        <p:spPr>
          <a:xfrm>
            <a:off x="1616947" y="4743288"/>
            <a:ext cx="1150850" cy="3466584"/>
          </a:xfrm>
          <a:prstGeom prst="rect">
            <a:avLst/>
          </a:prstGeom>
        </p:spPr>
      </p:pic>
      <p:pic>
        <p:nvPicPr>
          <p:cNvPr id="18" name="Picture 17" descr="Table&#10;&#10;AI-generated content may be incorrect.">
            <a:extLst>
              <a:ext uri="{FF2B5EF4-FFF2-40B4-BE49-F238E27FC236}">
                <a16:creationId xmlns:a16="http://schemas.microsoft.com/office/drawing/2014/main" id="{78B57EA9-FCC6-4B3A-C80D-CAB5B3F5279B}"/>
              </a:ext>
            </a:extLst>
          </p:cNvPr>
          <p:cNvPicPr>
            <a:picLocks noChangeAspect="1"/>
          </p:cNvPicPr>
          <p:nvPr/>
        </p:nvPicPr>
        <p:blipFill>
          <a:blip r:embed="rId3"/>
          <a:stretch>
            <a:fillRect/>
          </a:stretch>
        </p:blipFill>
        <p:spPr>
          <a:xfrm>
            <a:off x="1735465" y="4372033"/>
            <a:ext cx="7543800" cy="4048104"/>
          </a:xfrm>
          <a:prstGeom prst="rect">
            <a:avLst/>
          </a:prstGeom>
          <a:ln>
            <a:solidFill>
              <a:schemeClr val="accent1"/>
            </a:solidFill>
          </a:ln>
        </p:spPr>
      </p:pic>
      <p:pic>
        <p:nvPicPr>
          <p:cNvPr id="20" name="Picture 19" descr="Table&#10;&#10;AI-generated content may be incorrect.">
            <a:extLst>
              <a:ext uri="{FF2B5EF4-FFF2-40B4-BE49-F238E27FC236}">
                <a16:creationId xmlns:a16="http://schemas.microsoft.com/office/drawing/2014/main" id="{66B574C6-B51B-4E4D-1F56-6760F78DD673}"/>
              </a:ext>
            </a:extLst>
          </p:cNvPr>
          <p:cNvPicPr>
            <a:picLocks noChangeAspect="1"/>
          </p:cNvPicPr>
          <p:nvPr/>
        </p:nvPicPr>
        <p:blipFill>
          <a:blip r:embed="rId4"/>
          <a:stretch>
            <a:fillRect/>
          </a:stretch>
        </p:blipFill>
        <p:spPr>
          <a:xfrm>
            <a:off x="10405631" y="5524500"/>
            <a:ext cx="7543800" cy="3692452"/>
          </a:xfrm>
          <a:prstGeom prst="rect">
            <a:avLst/>
          </a:prstGeom>
          <a:ln>
            <a:solidFill>
              <a:schemeClr val="accent1"/>
            </a:solidFill>
          </a:ln>
        </p:spPr>
      </p:pic>
      <p:sp>
        <p:nvSpPr>
          <p:cNvPr id="22" name="TextBox 21">
            <a:extLst>
              <a:ext uri="{FF2B5EF4-FFF2-40B4-BE49-F238E27FC236}">
                <a16:creationId xmlns:a16="http://schemas.microsoft.com/office/drawing/2014/main" id="{88DDBCBF-E5C6-F9DC-F675-36FAE7FD2549}"/>
              </a:ext>
            </a:extLst>
          </p:cNvPr>
          <p:cNvSpPr txBox="1"/>
          <p:nvPr/>
        </p:nvSpPr>
        <p:spPr>
          <a:xfrm>
            <a:off x="897376" y="8606726"/>
            <a:ext cx="9397509" cy="369332"/>
          </a:xfrm>
          <a:prstGeom prst="rect">
            <a:avLst/>
          </a:prstGeom>
          <a:noFill/>
        </p:spPr>
        <p:txBody>
          <a:bodyPr wrap="none" rtlCol="0">
            <a:spAutoFit/>
          </a:bodyPr>
          <a:lstStyle/>
          <a:p>
            <a:r>
              <a:rPr lang="en-US" dirty="0">
                <a:solidFill>
                  <a:srgbClr val="00B050"/>
                </a:solidFill>
              </a:rPr>
              <a:t>* These messages will be sent the week prior to the letting and on Monday the week of the letting</a:t>
            </a:r>
          </a:p>
        </p:txBody>
      </p:sp>
    </p:spTree>
    <p:extLst>
      <p:ext uri="{BB962C8B-B14F-4D97-AF65-F5344CB8AC3E}">
        <p14:creationId xmlns:p14="http://schemas.microsoft.com/office/powerpoint/2010/main" val="15660252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NDOT Presentation Option 2 TEMPLATE" id="{3FE47ADA-D509-4BFB-8C7E-7AA0D8357256}" vid="{665381CD-9BD5-4BAB-BDC8-5C540CF328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cc0541f-1247-4d45-8ce1-8224fd0566f6">
      <Terms xmlns="http://schemas.microsoft.com/office/infopath/2007/PartnerControls"/>
    </lcf76f155ced4ddcb4097134ff3c332f>
    <TaxCatchAll xmlns="12984c58-bf28-476c-867d-1e8b1ede739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F612CBFCD29024E819FD045922278B2" ma:contentTypeVersion="12" ma:contentTypeDescription="Create a new document." ma:contentTypeScope="" ma:versionID="1e8f8f8064c75123cde2c837fb5baa54">
  <xsd:schema xmlns:xsd="http://www.w3.org/2001/XMLSchema" xmlns:xs="http://www.w3.org/2001/XMLSchema" xmlns:p="http://schemas.microsoft.com/office/2006/metadata/properties" xmlns:ns2="3cc0541f-1247-4d45-8ce1-8224fd0566f6" xmlns:ns3="12984c58-bf28-476c-867d-1e8b1ede739d" targetNamespace="http://schemas.microsoft.com/office/2006/metadata/properties" ma:root="true" ma:fieldsID="6ef283178e70eeebf85d05ea324c8894" ns2:_="" ns3:_="">
    <xsd:import namespace="3cc0541f-1247-4d45-8ce1-8224fd0566f6"/>
    <xsd:import namespace="12984c58-bf28-476c-867d-1e8b1ede739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c0541f-1247-4d45-8ce1-8224fd0566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2675d46-00a0-495e-b90c-e7abf5d36b7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984c58-bf28-476c-867d-1e8b1ede739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80a5eb4-4434-46dd-8924-2b804ef491c7}" ma:internalName="TaxCatchAll" ma:showField="CatchAllData" ma:web="12984c58-bf28-476c-867d-1e8b1ede73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6E5B78-AA87-4005-BF61-67B611CAFDE2}">
  <ds:schemaRefs>
    <ds:schemaRef ds:uri="http://purl.org/dc/elements/1.1/"/>
    <ds:schemaRef ds:uri="http://www.w3.org/XML/1998/namespace"/>
    <ds:schemaRef ds:uri="dc9c2c80-8d8a-455f-8aef-1aeb4cfdf8ff"/>
    <ds:schemaRef ds:uri="http://schemas.microsoft.com/office/2006/metadata/properties"/>
    <ds:schemaRef ds:uri="http://purl.org/dc/dcmityp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a00171ac-d508-439b-b0ef-9257df99897a"/>
    <ds:schemaRef ds:uri="3cc0541f-1247-4d45-8ce1-8224fd0566f6"/>
    <ds:schemaRef ds:uri="12984c58-bf28-476c-867d-1e8b1ede739d"/>
  </ds:schemaRefs>
</ds:datastoreItem>
</file>

<file path=customXml/itemProps2.xml><?xml version="1.0" encoding="utf-8"?>
<ds:datastoreItem xmlns:ds="http://schemas.openxmlformats.org/officeDocument/2006/customXml" ds:itemID="{ACCCA20C-A949-4108-AEEF-5BFF3668B3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c0541f-1247-4d45-8ce1-8224fd0566f6"/>
    <ds:schemaRef ds:uri="12984c58-bf28-476c-867d-1e8b1ede73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836263-A3A6-4EF7-86C1-BD4C131F62A3}">
  <ds:schemaRefs>
    <ds:schemaRef ds:uri="http://schemas.microsoft.com/sharepoint/v3/contenttype/forms"/>
  </ds:schemaRefs>
</ds:datastoreItem>
</file>

<file path=docMetadata/LabelInfo.xml><?xml version="1.0" encoding="utf-8"?>
<clbl:labelList xmlns:clbl="http://schemas.microsoft.com/office/2020/mipLabelMetadata">
  <clbl:label id="{2199bfba-a409-4f13-b0c4-18b45933d88d}" enabled="0" method="" siteId="{2199bfba-a409-4f13-b0c4-18b45933d88d}" removed="1"/>
</clbl:labelList>
</file>

<file path=docProps/app.xml><?xml version="1.0" encoding="utf-8"?>
<Properties xmlns="http://schemas.openxmlformats.org/officeDocument/2006/extended-properties" xmlns:vt="http://schemas.openxmlformats.org/officeDocument/2006/docPropsVTypes">
  <Template>INDOT Curve Template</Template>
  <TotalTime>1349</TotalTime>
  <Words>1020</Words>
  <Application>Microsoft Office PowerPoint</Application>
  <PresentationFormat>Custom</PresentationFormat>
  <Paragraphs>81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Indiana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Duncan, Steve</dc:creator>
  <cp:lastModifiedBy>Duncan, Steve</cp:lastModifiedBy>
  <cp:revision>5</cp:revision>
  <dcterms:created xsi:type="dcterms:W3CDTF">2025-11-25T13:47:14Z</dcterms:created>
  <dcterms:modified xsi:type="dcterms:W3CDTF">2026-01-14T18:07:22Z</dcterms:modified>
  <dc:identifier>DAGRyuXx5dw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0x0101005F612CBFCD29024E819FD045922278B2</vt:lpwstr>
  </property>
  <property fmtid="{D5CDD505-2E9C-101B-9397-08002B2CF9AE}" pid="3" name="MediaServiceImageTags">
    <vt:lpwstr/>
  </property>
</Properties>
</file>