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1" r:id="rId4"/>
    <p:sldMasterId id="2147483685" r:id="rId5"/>
    <p:sldMasterId id="2147483687" r:id="rId6"/>
    <p:sldMasterId id="2147483690" r:id="rId7"/>
    <p:sldMasterId id="2147483905" r:id="rId8"/>
  </p:sldMasterIdLst>
  <p:notesMasterIdLst>
    <p:notesMasterId r:id="rId52"/>
  </p:notesMasterIdLst>
  <p:handoutMasterIdLst>
    <p:handoutMasterId r:id="rId53"/>
  </p:handoutMasterIdLst>
  <p:sldIdLst>
    <p:sldId id="257" r:id="rId9"/>
    <p:sldId id="438" r:id="rId10"/>
    <p:sldId id="437" r:id="rId11"/>
    <p:sldId id="365" r:id="rId12"/>
    <p:sldId id="431" r:id="rId13"/>
    <p:sldId id="440" r:id="rId14"/>
    <p:sldId id="430" r:id="rId15"/>
    <p:sldId id="397" r:id="rId16"/>
    <p:sldId id="421" r:id="rId17"/>
    <p:sldId id="417" r:id="rId18"/>
    <p:sldId id="429" r:id="rId19"/>
    <p:sldId id="374" r:id="rId20"/>
    <p:sldId id="416" r:id="rId21"/>
    <p:sldId id="377" r:id="rId22"/>
    <p:sldId id="398" r:id="rId23"/>
    <p:sldId id="399" r:id="rId24"/>
    <p:sldId id="401" r:id="rId25"/>
    <p:sldId id="441" r:id="rId26"/>
    <p:sldId id="400" r:id="rId27"/>
    <p:sldId id="324" r:id="rId28"/>
    <p:sldId id="325" r:id="rId29"/>
    <p:sldId id="442" r:id="rId30"/>
    <p:sldId id="433" r:id="rId31"/>
    <p:sldId id="434" r:id="rId32"/>
    <p:sldId id="403" r:id="rId33"/>
    <p:sldId id="326" r:id="rId34"/>
    <p:sldId id="435" r:id="rId35"/>
    <p:sldId id="327" r:id="rId36"/>
    <p:sldId id="404" r:id="rId37"/>
    <p:sldId id="415" r:id="rId38"/>
    <p:sldId id="443" r:id="rId39"/>
    <p:sldId id="407" r:id="rId40"/>
    <p:sldId id="408" r:id="rId41"/>
    <p:sldId id="409" r:id="rId42"/>
    <p:sldId id="410" r:id="rId43"/>
    <p:sldId id="411" r:id="rId44"/>
    <p:sldId id="356" r:id="rId45"/>
    <p:sldId id="412" r:id="rId46"/>
    <p:sldId id="413" r:id="rId47"/>
    <p:sldId id="414" r:id="rId48"/>
    <p:sldId id="444" r:id="rId49"/>
    <p:sldId id="420" r:id="rId50"/>
    <p:sldId id="396" r:id="rId51"/>
  </p:sldIdLst>
  <p:sldSz cx="12801600" cy="7315200"/>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82803" algn="l" rtl="0" fontAlgn="base">
      <a:spcBef>
        <a:spcPct val="0"/>
      </a:spcBef>
      <a:spcAft>
        <a:spcPct val="0"/>
      </a:spcAft>
      <a:defRPr kern="1200">
        <a:solidFill>
          <a:schemeClr val="tx1"/>
        </a:solidFill>
        <a:latin typeface="Tahoma" pitchFamily="34" charset="0"/>
        <a:ea typeface="+mn-ea"/>
        <a:cs typeface="+mn-cs"/>
      </a:defRPr>
    </a:lvl2pPr>
    <a:lvl3pPr marL="965606" algn="l" rtl="0" fontAlgn="base">
      <a:spcBef>
        <a:spcPct val="0"/>
      </a:spcBef>
      <a:spcAft>
        <a:spcPct val="0"/>
      </a:spcAft>
      <a:defRPr kern="1200">
        <a:solidFill>
          <a:schemeClr val="tx1"/>
        </a:solidFill>
        <a:latin typeface="Tahoma" pitchFamily="34" charset="0"/>
        <a:ea typeface="+mn-ea"/>
        <a:cs typeface="+mn-cs"/>
      </a:defRPr>
    </a:lvl3pPr>
    <a:lvl4pPr marL="1448410" algn="l" rtl="0" fontAlgn="base">
      <a:spcBef>
        <a:spcPct val="0"/>
      </a:spcBef>
      <a:spcAft>
        <a:spcPct val="0"/>
      </a:spcAft>
      <a:defRPr kern="1200">
        <a:solidFill>
          <a:schemeClr val="tx1"/>
        </a:solidFill>
        <a:latin typeface="Tahoma" pitchFamily="34" charset="0"/>
        <a:ea typeface="+mn-ea"/>
        <a:cs typeface="+mn-cs"/>
      </a:defRPr>
    </a:lvl4pPr>
    <a:lvl5pPr marL="1931213" algn="l" rtl="0" fontAlgn="base">
      <a:spcBef>
        <a:spcPct val="0"/>
      </a:spcBef>
      <a:spcAft>
        <a:spcPct val="0"/>
      </a:spcAft>
      <a:defRPr kern="1200">
        <a:solidFill>
          <a:schemeClr val="tx1"/>
        </a:solidFill>
        <a:latin typeface="Tahoma" pitchFamily="34" charset="0"/>
        <a:ea typeface="+mn-ea"/>
        <a:cs typeface="+mn-cs"/>
      </a:defRPr>
    </a:lvl5pPr>
    <a:lvl6pPr marL="2414016" algn="l" defTabSz="965606" rtl="0" eaLnBrk="1" latinLnBrk="0" hangingPunct="1">
      <a:defRPr kern="1200">
        <a:solidFill>
          <a:schemeClr val="tx1"/>
        </a:solidFill>
        <a:latin typeface="Tahoma" pitchFamily="34" charset="0"/>
        <a:ea typeface="+mn-ea"/>
        <a:cs typeface="+mn-cs"/>
      </a:defRPr>
    </a:lvl6pPr>
    <a:lvl7pPr marL="2896819" algn="l" defTabSz="965606" rtl="0" eaLnBrk="1" latinLnBrk="0" hangingPunct="1">
      <a:defRPr kern="1200">
        <a:solidFill>
          <a:schemeClr val="tx1"/>
        </a:solidFill>
        <a:latin typeface="Tahoma" pitchFamily="34" charset="0"/>
        <a:ea typeface="+mn-ea"/>
        <a:cs typeface="+mn-cs"/>
      </a:defRPr>
    </a:lvl7pPr>
    <a:lvl8pPr marL="3379622" algn="l" defTabSz="965606" rtl="0" eaLnBrk="1" latinLnBrk="0" hangingPunct="1">
      <a:defRPr kern="1200">
        <a:solidFill>
          <a:schemeClr val="tx1"/>
        </a:solidFill>
        <a:latin typeface="Tahoma" pitchFamily="34" charset="0"/>
        <a:ea typeface="+mn-ea"/>
        <a:cs typeface="+mn-cs"/>
      </a:defRPr>
    </a:lvl8pPr>
    <a:lvl9pPr marL="3862426" algn="l" defTabSz="965606" rtl="0" eaLnBrk="1" latinLnBrk="0" hangingPunct="1">
      <a:defRPr kern="1200">
        <a:solidFill>
          <a:schemeClr val="tx1"/>
        </a:solidFill>
        <a:latin typeface="Tahoma" pitchFamily="34" charset="0"/>
        <a:ea typeface="+mn-ea"/>
        <a:cs typeface="+mn-cs"/>
      </a:defRPr>
    </a:lvl9pPr>
  </p:defaultTextStyle>
  <p:extLst>
    <p:ext uri="{521415D9-36F7-43E2-AB2F-B90AF26B5E84}">
      <p14:sectionLst xmlns:p14="http://schemas.microsoft.com/office/powerpoint/2010/main">
        <p14:section name="Default Section" id="{22BA3779-BA82-4235-9E47-D3B9CFD53EE5}">
          <p14:sldIdLst>
            <p14:sldId id="257"/>
            <p14:sldId id="438"/>
            <p14:sldId id="437"/>
            <p14:sldId id="365"/>
            <p14:sldId id="431"/>
            <p14:sldId id="440"/>
            <p14:sldId id="430"/>
            <p14:sldId id="397"/>
            <p14:sldId id="421"/>
            <p14:sldId id="417"/>
            <p14:sldId id="429"/>
            <p14:sldId id="374"/>
            <p14:sldId id="416"/>
          </p14:sldIdLst>
        </p14:section>
        <p14:section name="Untitled Section" id="{F8CF4D34-7B4A-4C65-8DC8-938B0878B49E}">
          <p14:sldIdLst>
            <p14:sldId id="377"/>
            <p14:sldId id="398"/>
            <p14:sldId id="399"/>
            <p14:sldId id="401"/>
            <p14:sldId id="441"/>
            <p14:sldId id="400"/>
            <p14:sldId id="324"/>
            <p14:sldId id="325"/>
            <p14:sldId id="442"/>
            <p14:sldId id="433"/>
            <p14:sldId id="434"/>
            <p14:sldId id="403"/>
            <p14:sldId id="326"/>
            <p14:sldId id="435"/>
            <p14:sldId id="327"/>
            <p14:sldId id="404"/>
            <p14:sldId id="415"/>
            <p14:sldId id="443"/>
            <p14:sldId id="407"/>
            <p14:sldId id="408"/>
            <p14:sldId id="409"/>
            <p14:sldId id="410"/>
            <p14:sldId id="411"/>
            <p14:sldId id="356"/>
            <p14:sldId id="412"/>
            <p14:sldId id="413"/>
            <p14:sldId id="414"/>
            <p14:sldId id="444"/>
            <p14:sldId id="420"/>
            <p14:sldId id="396"/>
          </p14:sldIdLst>
        </p14:section>
      </p14:sectionLst>
    </p:ext>
    <p:ext uri="{EFAFB233-063F-42B5-8137-9DF3F51BA10A}">
      <p15:sldGuideLst xmlns:p15="http://schemas.microsoft.com/office/powerpoint/2012/main">
        <p15:guide id="1" orient="horz" pos="2304" userDrawn="1">
          <p15:clr>
            <a:srgbClr val="A4A3A4"/>
          </p15:clr>
        </p15:guide>
        <p15:guide id="2" pos="403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399FF"/>
    <a:srgbClr val="3333CC"/>
    <a:srgbClr val="66FFFF"/>
    <a:srgbClr val="6B6BD6"/>
    <a:srgbClr val="333399"/>
    <a:srgbClr val="FDEE20"/>
    <a:srgbClr val="99CCFF"/>
    <a:srgbClr val="A3A3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05" autoAdjust="0"/>
    <p:restoredTop sz="89972" autoAdjust="0"/>
  </p:normalViewPr>
  <p:slideViewPr>
    <p:cSldViewPr>
      <p:cViewPr varScale="1">
        <p:scale>
          <a:sx n="76" d="100"/>
          <a:sy n="76" d="100"/>
        </p:scale>
        <p:origin x="798" y="366"/>
      </p:cViewPr>
      <p:guideLst>
        <p:guide orient="horz" pos="2304"/>
        <p:guide pos="4032"/>
      </p:guideLst>
    </p:cSldViewPr>
  </p:slideViewPr>
  <p:outlineViewPr>
    <p:cViewPr>
      <p:scale>
        <a:sx n="33" d="100"/>
        <a:sy n="33" d="100"/>
      </p:scale>
      <p:origin x="0" y="17178"/>
    </p:cViewPr>
  </p:outlineViewPr>
  <p:notesTextViewPr>
    <p:cViewPr>
      <p:scale>
        <a:sx n="3" d="2"/>
        <a:sy n="3" d="2"/>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sz="quarter"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59AB9836-D45A-4515-95B8-3476BB0F565B}" type="datetimeFigureOut">
              <a:rPr lang="en-US"/>
              <a:pPr>
                <a:defRPr/>
              </a:pPr>
              <a:t>9/28/2023</a:t>
            </a:fld>
            <a:endParaRPr lang="en-US" dirty="0"/>
          </a:p>
        </p:txBody>
      </p:sp>
      <p:sp>
        <p:nvSpPr>
          <p:cNvPr id="4" name="Footer Placeholder 3"/>
          <p:cNvSpPr>
            <a:spLocks noGrp="1"/>
          </p:cNvSpPr>
          <p:nvPr>
            <p:ph type="ftr" sz="quarter" idx="2"/>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014B20B4-C581-4ED5-A940-517DDF097F70}" type="slidenum">
              <a:rPr lang="en-US"/>
              <a:pPr>
                <a:defRPr/>
              </a:pPr>
              <a:t>‹#›</a:t>
            </a:fld>
            <a:endParaRPr lang="en-US" dirty="0"/>
          </a:p>
        </p:txBody>
      </p:sp>
    </p:spTree>
    <p:extLst>
      <p:ext uri="{BB962C8B-B14F-4D97-AF65-F5344CB8AC3E}">
        <p14:creationId xmlns:p14="http://schemas.microsoft.com/office/powerpoint/2010/main" val="509452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3550"/>
          </a:xfrm>
          <a:prstGeom prst="rect">
            <a:avLst/>
          </a:prstGeom>
        </p:spPr>
        <p:txBody>
          <a:bodyPr vert="horz" lIns="91440" tIns="45720" rIns="91440" bIns="45720" rtlCol="0"/>
          <a:lstStyle>
            <a:lvl1pPr algn="l" eaLnBrk="0" hangingPunct="0">
              <a:defRPr sz="1200">
                <a:latin typeface="Tahoma" charset="0"/>
              </a:defRPr>
            </a:lvl1pPr>
          </a:lstStyle>
          <a:p>
            <a:pPr>
              <a:defRPr/>
            </a:pPr>
            <a:endParaRPr lang="en-US" dirty="0"/>
          </a:p>
        </p:txBody>
      </p:sp>
      <p:sp>
        <p:nvSpPr>
          <p:cNvPr id="3" name="Date Placeholder 2"/>
          <p:cNvSpPr>
            <a:spLocks noGrp="1"/>
          </p:cNvSpPr>
          <p:nvPr>
            <p:ph type="dt" idx="1"/>
          </p:nvPr>
        </p:nvSpPr>
        <p:spPr>
          <a:xfrm>
            <a:off x="3970338" y="0"/>
            <a:ext cx="3038475" cy="463550"/>
          </a:xfrm>
          <a:prstGeom prst="rect">
            <a:avLst/>
          </a:prstGeom>
        </p:spPr>
        <p:txBody>
          <a:bodyPr vert="horz" lIns="91440" tIns="45720" rIns="91440" bIns="45720" rtlCol="0"/>
          <a:lstStyle>
            <a:lvl1pPr algn="r" eaLnBrk="0" hangingPunct="0">
              <a:defRPr sz="1200">
                <a:latin typeface="Tahoma" charset="0"/>
              </a:defRPr>
            </a:lvl1pPr>
          </a:lstStyle>
          <a:p>
            <a:pPr>
              <a:defRPr/>
            </a:pPr>
            <a:fld id="{9A449696-5772-4345-BD1F-0F95725FA9C7}" type="datetimeFigureOut">
              <a:rPr lang="en-US"/>
              <a:pPr>
                <a:defRPr/>
              </a:pPr>
              <a:t>9/28/2023</a:t>
            </a:fld>
            <a:endParaRPr lang="en-US" dirty="0"/>
          </a:p>
        </p:txBody>
      </p:sp>
      <p:sp>
        <p:nvSpPr>
          <p:cNvPr id="4" name="Slide Image Placeholder 3"/>
          <p:cNvSpPr>
            <a:spLocks noGrp="1" noRot="1" noChangeAspect="1"/>
          </p:cNvSpPr>
          <p:nvPr>
            <p:ph type="sldImg" idx="2"/>
          </p:nvPr>
        </p:nvSpPr>
        <p:spPr>
          <a:xfrm>
            <a:off x="454025" y="698500"/>
            <a:ext cx="610235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8475" cy="463550"/>
          </a:xfrm>
          <a:prstGeom prst="rect">
            <a:avLst/>
          </a:prstGeom>
        </p:spPr>
        <p:txBody>
          <a:bodyPr vert="horz" lIns="91440" tIns="45720" rIns="91440" bIns="45720" rtlCol="0" anchor="b"/>
          <a:lstStyle>
            <a:lvl1pPr algn="l" eaLnBrk="0" hangingPunct="0">
              <a:defRPr sz="1200">
                <a:latin typeface="Tahoma" charset="0"/>
              </a:defRPr>
            </a:lvl1pPr>
          </a:lstStyle>
          <a:p>
            <a:pPr>
              <a:defRPr/>
            </a:pPr>
            <a:endParaRPr lang="en-US" dirty="0"/>
          </a:p>
        </p:txBody>
      </p:sp>
      <p:sp>
        <p:nvSpPr>
          <p:cNvPr id="7" name="Slide Number Placeholder 6"/>
          <p:cNvSpPr>
            <a:spLocks noGrp="1"/>
          </p:cNvSpPr>
          <p:nvPr>
            <p:ph type="sldNum" sz="quarter" idx="5"/>
          </p:nvPr>
        </p:nvSpPr>
        <p:spPr>
          <a:xfrm>
            <a:off x="3970338" y="8831263"/>
            <a:ext cx="3038475" cy="463550"/>
          </a:xfrm>
          <a:prstGeom prst="rect">
            <a:avLst/>
          </a:prstGeom>
        </p:spPr>
        <p:txBody>
          <a:bodyPr vert="horz" lIns="91440" tIns="45720" rIns="91440" bIns="45720" rtlCol="0" anchor="b"/>
          <a:lstStyle>
            <a:lvl1pPr algn="r" eaLnBrk="0" hangingPunct="0">
              <a:defRPr sz="1200">
                <a:latin typeface="Tahoma" charset="0"/>
              </a:defRPr>
            </a:lvl1pPr>
          </a:lstStyle>
          <a:p>
            <a:pPr>
              <a:defRPr/>
            </a:pPr>
            <a:fld id="{5A29CA73-FB4E-4F52-B708-EEDAF426FB9C}" type="slidenum">
              <a:rPr lang="en-US"/>
              <a:pPr>
                <a:defRPr/>
              </a:pPr>
              <a:t>‹#›</a:t>
            </a:fld>
            <a:endParaRPr lang="en-US" dirty="0"/>
          </a:p>
        </p:txBody>
      </p:sp>
    </p:spTree>
    <p:extLst>
      <p:ext uri="{BB962C8B-B14F-4D97-AF65-F5344CB8AC3E}">
        <p14:creationId xmlns:p14="http://schemas.microsoft.com/office/powerpoint/2010/main" val="25641576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67" kern="1200">
        <a:solidFill>
          <a:schemeClr val="tx1"/>
        </a:solidFill>
        <a:latin typeface="+mn-lt"/>
        <a:ea typeface="+mn-ea"/>
        <a:cs typeface="+mn-cs"/>
      </a:defRPr>
    </a:lvl1pPr>
    <a:lvl2pPr marL="482803" algn="l" rtl="0" eaLnBrk="0" fontAlgn="base" hangingPunct="0">
      <a:spcBef>
        <a:spcPct val="30000"/>
      </a:spcBef>
      <a:spcAft>
        <a:spcPct val="0"/>
      </a:spcAft>
      <a:defRPr sz="1267" kern="1200">
        <a:solidFill>
          <a:schemeClr val="tx1"/>
        </a:solidFill>
        <a:latin typeface="+mn-lt"/>
        <a:ea typeface="+mn-ea"/>
        <a:cs typeface="+mn-cs"/>
      </a:defRPr>
    </a:lvl2pPr>
    <a:lvl3pPr marL="965606" algn="l" rtl="0" eaLnBrk="0" fontAlgn="base" hangingPunct="0">
      <a:spcBef>
        <a:spcPct val="30000"/>
      </a:spcBef>
      <a:spcAft>
        <a:spcPct val="0"/>
      </a:spcAft>
      <a:defRPr sz="1267" kern="1200">
        <a:solidFill>
          <a:schemeClr val="tx1"/>
        </a:solidFill>
        <a:latin typeface="+mn-lt"/>
        <a:ea typeface="+mn-ea"/>
        <a:cs typeface="+mn-cs"/>
      </a:defRPr>
    </a:lvl3pPr>
    <a:lvl4pPr marL="1448410" algn="l" rtl="0" eaLnBrk="0" fontAlgn="base" hangingPunct="0">
      <a:spcBef>
        <a:spcPct val="30000"/>
      </a:spcBef>
      <a:spcAft>
        <a:spcPct val="0"/>
      </a:spcAft>
      <a:defRPr sz="1267" kern="1200">
        <a:solidFill>
          <a:schemeClr val="tx1"/>
        </a:solidFill>
        <a:latin typeface="+mn-lt"/>
        <a:ea typeface="+mn-ea"/>
        <a:cs typeface="+mn-cs"/>
      </a:defRPr>
    </a:lvl4pPr>
    <a:lvl5pPr marL="1931213" algn="l" rtl="0" eaLnBrk="0" fontAlgn="base" hangingPunct="0">
      <a:spcBef>
        <a:spcPct val="30000"/>
      </a:spcBef>
      <a:spcAft>
        <a:spcPct val="0"/>
      </a:spcAft>
      <a:defRPr sz="1267" kern="1200">
        <a:solidFill>
          <a:schemeClr val="tx1"/>
        </a:solidFill>
        <a:latin typeface="+mn-lt"/>
        <a:ea typeface="+mn-ea"/>
        <a:cs typeface="+mn-cs"/>
      </a:defRPr>
    </a:lvl5pPr>
    <a:lvl6pPr marL="2414016" algn="l" defTabSz="965606" rtl="0" eaLnBrk="1" latinLnBrk="0" hangingPunct="1">
      <a:defRPr sz="1267" kern="1200">
        <a:solidFill>
          <a:schemeClr val="tx1"/>
        </a:solidFill>
        <a:latin typeface="+mn-lt"/>
        <a:ea typeface="+mn-ea"/>
        <a:cs typeface="+mn-cs"/>
      </a:defRPr>
    </a:lvl6pPr>
    <a:lvl7pPr marL="2896819" algn="l" defTabSz="965606" rtl="0" eaLnBrk="1" latinLnBrk="0" hangingPunct="1">
      <a:defRPr sz="1267" kern="1200">
        <a:solidFill>
          <a:schemeClr val="tx1"/>
        </a:solidFill>
        <a:latin typeface="+mn-lt"/>
        <a:ea typeface="+mn-ea"/>
        <a:cs typeface="+mn-cs"/>
      </a:defRPr>
    </a:lvl7pPr>
    <a:lvl8pPr marL="3379622" algn="l" defTabSz="965606" rtl="0" eaLnBrk="1" latinLnBrk="0" hangingPunct="1">
      <a:defRPr sz="1267" kern="1200">
        <a:solidFill>
          <a:schemeClr val="tx1"/>
        </a:solidFill>
        <a:latin typeface="+mn-lt"/>
        <a:ea typeface="+mn-ea"/>
        <a:cs typeface="+mn-cs"/>
      </a:defRPr>
    </a:lvl8pPr>
    <a:lvl9pPr marL="3862426" algn="l" defTabSz="965606" rtl="0" eaLnBrk="1" latinLnBrk="0" hangingPunct="1">
      <a:defRPr sz="126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5</a:t>
            </a:fld>
            <a:endParaRPr lang="en-US" dirty="0"/>
          </a:p>
        </p:txBody>
      </p:sp>
    </p:spTree>
    <p:extLst>
      <p:ext uri="{BB962C8B-B14F-4D97-AF65-F5344CB8AC3E}">
        <p14:creationId xmlns:p14="http://schemas.microsoft.com/office/powerpoint/2010/main" val="2840058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23</a:t>
            </a:fld>
            <a:endParaRPr lang="en-US" dirty="0"/>
          </a:p>
        </p:txBody>
      </p:sp>
    </p:spTree>
    <p:extLst>
      <p:ext uri="{BB962C8B-B14F-4D97-AF65-F5344CB8AC3E}">
        <p14:creationId xmlns:p14="http://schemas.microsoft.com/office/powerpoint/2010/main" val="402152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24</a:t>
            </a:fld>
            <a:endParaRPr lang="en-US" dirty="0"/>
          </a:p>
        </p:txBody>
      </p:sp>
    </p:spTree>
    <p:extLst>
      <p:ext uri="{BB962C8B-B14F-4D97-AF65-F5344CB8AC3E}">
        <p14:creationId xmlns:p14="http://schemas.microsoft.com/office/powerpoint/2010/main" val="1661676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25</a:t>
            </a:fld>
            <a:endParaRPr lang="en-US" dirty="0"/>
          </a:p>
        </p:txBody>
      </p:sp>
    </p:spTree>
    <p:extLst>
      <p:ext uri="{BB962C8B-B14F-4D97-AF65-F5344CB8AC3E}">
        <p14:creationId xmlns:p14="http://schemas.microsoft.com/office/powerpoint/2010/main" val="107668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27</a:t>
            </a:fld>
            <a:endParaRPr lang="en-US" dirty="0"/>
          </a:p>
        </p:txBody>
      </p:sp>
    </p:spTree>
    <p:extLst>
      <p:ext uri="{BB962C8B-B14F-4D97-AF65-F5344CB8AC3E}">
        <p14:creationId xmlns:p14="http://schemas.microsoft.com/office/powerpoint/2010/main" val="686697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29</a:t>
            </a:fld>
            <a:endParaRPr lang="en-US" dirty="0"/>
          </a:p>
        </p:txBody>
      </p:sp>
    </p:spTree>
    <p:extLst>
      <p:ext uri="{BB962C8B-B14F-4D97-AF65-F5344CB8AC3E}">
        <p14:creationId xmlns:p14="http://schemas.microsoft.com/office/powerpoint/2010/main" val="999087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30</a:t>
            </a:fld>
            <a:endParaRPr lang="en-US" dirty="0"/>
          </a:p>
        </p:txBody>
      </p:sp>
    </p:spTree>
    <p:extLst>
      <p:ext uri="{BB962C8B-B14F-4D97-AF65-F5344CB8AC3E}">
        <p14:creationId xmlns:p14="http://schemas.microsoft.com/office/powerpoint/2010/main" val="280061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31</a:t>
            </a:fld>
            <a:endParaRPr lang="en-US" dirty="0"/>
          </a:p>
        </p:txBody>
      </p:sp>
    </p:spTree>
    <p:extLst>
      <p:ext uri="{BB962C8B-B14F-4D97-AF65-F5344CB8AC3E}">
        <p14:creationId xmlns:p14="http://schemas.microsoft.com/office/powerpoint/2010/main" val="3256362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Going to ask for a program update on how it calculates</a:t>
            </a:r>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32</a:t>
            </a:fld>
            <a:endParaRPr lang="en-US" dirty="0"/>
          </a:p>
        </p:txBody>
      </p:sp>
    </p:spTree>
    <p:extLst>
      <p:ext uri="{BB962C8B-B14F-4D97-AF65-F5344CB8AC3E}">
        <p14:creationId xmlns:p14="http://schemas.microsoft.com/office/powerpoint/2010/main" val="28949513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33</a:t>
            </a:fld>
            <a:endParaRPr lang="en-US" dirty="0"/>
          </a:p>
        </p:txBody>
      </p:sp>
    </p:spTree>
    <p:extLst>
      <p:ext uri="{BB962C8B-B14F-4D97-AF65-F5344CB8AC3E}">
        <p14:creationId xmlns:p14="http://schemas.microsoft.com/office/powerpoint/2010/main" val="2231587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34</a:t>
            </a:fld>
            <a:endParaRPr lang="en-US" dirty="0"/>
          </a:p>
        </p:txBody>
      </p:sp>
    </p:spTree>
    <p:extLst>
      <p:ext uri="{BB962C8B-B14F-4D97-AF65-F5344CB8AC3E}">
        <p14:creationId xmlns:p14="http://schemas.microsoft.com/office/powerpoint/2010/main" val="2078081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6</a:t>
            </a:fld>
            <a:endParaRPr lang="en-US" dirty="0"/>
          </a:p>
        </p:txBody>
      </p:sp>
    </p:spTree>
    <p:extLst>
      <p:ext uri="{BB962C8B-B14F-4D97-AF65-F5344CB8AC3E}">
        <p14:creationId xmlns:p14="http://schemas.microsoft.com/office/powerpoint/2010/main" val="1615189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35</a:t>
            </a:fld>
            <a:endParaRPr lang="en-US" dirty="0"/>
          </a:p>
        </p:txBody>
      </p:sp>
    </p:spTree>
    <p:extLst>
      <p:ext uri="{BB962C8B-B14F-4D97-AF65-F5344CB8AC3E}">
        <p14:creationId xmlns:p14="http://schemas.microsoft.com/office/powerpoint/2010/main" val="772156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36</a:t>
            </a:fld>
            <a:endParaRPr lang="en-US" dirty="0"/>
          </a:p>
        </p:txBody>
      </p:sp>
    </p:spTree>
    <p:extLst>
      <p:ext uri="{BB962C8B-B14F-4D97-AF65-F5344CB8AC3E}">
        <p14:creationId xmlns:p14="http://schemas.microsoft.com/office/powerpoint/2010/main" val="39522514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38</a:t>
            </a:fld>
            <a:endParaRPr lang="en-US" dirty="0"/>
          </a:p>
        </p:txBody>
      </p:sp>
    </p:spTree>
    <p:extLst>
      <p:ext uri="{BB962C8B-B14F-4D97-AF65-F5344CB8AC3E}">
        <p14:creationId xmlns:p14="http://schemas.microsoft.com/office/powerpoint/2010/main" val="13185701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39</a:t>
            </a:fld>
            <a:endParaRPr lang="en-US" dirty="0"/>
          </a:p>
        </p:txBody>
      </p:sp>
    </p:spTree>
    <p:extLst>
      <p:ext uri="{BB962C8B-B14F-4D97-AF65-F5344CB8AC3E}">
        <p14:creationId xmlns:p14="http://schemas.microsoft.com/office/powerpoint/2010/main" val="37062249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40</a:t>
            </a:fld>
            <a:endParaRPr lang="en-US" dirty="0"/>
          </a:p>
        </p:txBody>
      </p:sp>
    </p:spTree>
    <p:extLst>
      <p:ext uri="{BB962C8B-B14F-4D97-AF65-F5344CB8AC3E}">
        <p14:creationId xmlns:p14="http://schemas.microsoft.com/office/powerpoint/2010/main" val="3411150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pPr>
              <a:defRPr/>
            </a:pPr>
            <a:fld id="{5A29CA73-FB4E-4F52-B708-EEDAF426FB9C}" type="slidenum">
              <a:rPr lang="en-US" smtClean="0"/>
              <a:pPr>
                <a:defRPr/>
              </a:pPr>
              <a:t>41</a:t>
            </a:fld>
            <a:endParaRPr lang="en-US" dirty="0"/>
          </a:p>
        </p:txBody>
      </p:sp>
    </p:spTree>
    <p:extLst>
      <p:ext uri="{BB962C8B-B14F-4D97-AF65-F5344CB8AC3E}">
        <p14:creationId xmlns:p14="http://schemas.microsoft.com/office/powerpoint/2010/main" val="2819145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43</a:t>
            </a:fld>
            <a:endParaRPr lang="en-US" dirty="0"/>
          </a:p>
        </p:txBody>
      </p:sp>
    </p:spTree>
    <p:extLst>
      <p:ext uri="{BB962C8B-B14F-4D97-AF65-F5344CB8AC3E}">
        <p14:creationId xmlns:p14="http://schemas.microsoft.com/office/powerpoint/2010/main" val="407115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8</a:t>
            </a:fld>
            <a:endParaRPr lang="en-US" dirty="0"/>
          </a:p>
        </p:txBody>
      </p:sp>
    </p:spTree>
    <p:extLst>
      <p:ext uri="{BB962C8B-B14F-4D97-AF65-F5344CB8AC3E}">
        <p14:creationId xmlns:p14="http://schemas.microsoft.com/office/powerpoint/2010/main" val="2545103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10</a:t>
            </a:fld>
            <a:endParaRPr lang="en-US" dirty="0"/>
          </a:p>
        </p:txBody>
      </p:sp>
    </p:spTree>
    <p:extLst>
      <p:ext uri="{BB962C8B-B14F-4D97-AF65-F5344CB8AC3E}">
        <p14:creationId xmlns:p14="http://schemas.microsoft.com/office/powerpoint/2010/main" val="3550334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11</a:t>
            </a:fld>
            <a:endParaRPr lang="en-US" dirty="0"/>
          </a:p>
        </p:txBody>
      </p:sp>
    </p:spTree>
    <p:extLst>
      <p:ext uri="{BB962C8B-B14F-4D97-AF65-F5344CB8AC3E}">
        <p14:creationId xmlns:p14="http://schemas.microsoft.com/office/powerpoint/2010/main" val="291832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14</a:t>
            </a:fld>
            <a:endParaRPr lang="en-US" dirty="0"/>
          </a:p>
        </p:txBody>
      </p:sp>
    </p:spTree>
    <p:extLst>
      <p:ext uri="{BB962C8B-B14F-4D97-AF65-F5344CB8AC3E}">
        <p14:creationId xmlns:p14="http://schemas.microsoft.com/office/powerpoint/2010/main" val="2990881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17</a:t>
            </a:fld>
            <a:endParaRPr lang="en-US" dirty="0"/>
          </a:p>
        </p:txBody>
      </p:sp>
    </p:spTree>
    <p:extLst>
      <p:ext uri="{BB962C8B-B14F-4D97-AF65-F5344CB8AC3E}">
        <p14:creationId xmlns:p14="http://schemas.microsoft.com/office/powerpoint/2010/main" val="3486111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18</a:t>
            </a:fld>
            <a:endParaRPr lang="en-US" dirty="0"/>
          </a:p>
        </p:txBody>
      </p:sp>
    </p:spTree>
    <p:extLst>
      <p:ext uri="{BB962C8B-B14F-4D97-AF65-F5344CB8AC3E}">
        <p14:creationId xmlns:p14="http://schemas.microsoft.com/office/powerpoint/2010/main" val="202606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0000"/>
              </a:solidFill>
            </a:endParaRPr>
          </a:p>
        </p:txBody>
      </p:sp>
      <p:sp>
        <p:nvSpPr>
          <p:cNvPr id="4" name="Slide Number Placeholder 3"/>
          <p:cNvSpPr>
            <a:spLocks noGrp="1"/>
          </p:cNvSpPr>
          <p:nvPr>
            <p:ph type="sldNum" sz="quarter" idx="5"/>
          </p:nvPr>
        </p:nvSpPr>
        <p:spPr/>
        <p:txBody>
          <a:bodyPr/>
          <a:lstStyle/>
          <a:p>
            <a:pPr>
              <a:defRPr/>
            </a:pPr>
            <a:fld id="{5A29CA73-FB4E-4F52-B708-EEDAF426FB9C}" type="slidenum">
              <a:rPr lang="en-US" smtClean="0"/>
              <a:pPr>
                <a:defRPr/>
              </a:pPr>
              <a:t>22</a:t>
            </a:fld>
            <a:endParaRPr lang="en-US" dirty="0"/>
          </a:p>
        </p:txBody>
      </p:sp>
    </p:spTree>
    <p:extLst>
      <p:ext uri="{BB962C8B-B14F-4D97-AF65-F5344CB8AC3E}">
        <p14:creationId xmlns:p14="http://schemas.microsoft.com/office/powerpoint/2010/main" val="846466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27936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6"/>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500"/>
            <a:ext cx="10881360" cy="1600200"/>
          </a:xfrm>
        </p:spPr>
        <p:txBody>
          <a:bodyPr/>
          <a:lstStyle/>
          <a:p>
            <a:pPr lvl="0"/>
            <a:r>
              <a:rPr lang="en-US"/>
              <a:t>Click to edit Master text styles</a:t>
            </a:r>
          </a:p>
        </p:txBody>
      </p:sp>
    </p:spTree>
    <p:extLst>
      <p:ext uri="{BB962C8B-B14F-4D97-AF65-F5344CB8AC3E}">
        <p14:creationId xmlns:p14="http://schemas.microsoft.com/office/powerpoint/2010/main" val="97474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0"/>
            <a:ext cx="12481560" cy="5608320"/>
          </a:xfrm>
        </p:spPr>
        <p:txBody>
          <a:bodyPr/>
          <a:lstStyle>
            <a:lvl1pPr>
              <a:defRPr baseline="0"/>
            </a:lvl1pPr>
            <a:lvl2pPr>
              <a:defRPr baseline="0"/>
            </a:lvl2pPr>
            <a:lvl3pPr>
              <a:defRPr baseline="0"/>
            </a:lvl3pPr>
            <a:lvl4pPr>
              <a:defRPr sz="1680"/>
            </a:lvl4pPr>
            <a:lvl5pPr>
              <a:defRPr sz="126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643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9471632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2755851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p:nvPr>
        </p:nvSpPr>
        <p:spPr>
          <a:xfrm>
            <a:off x="1011238" y="4700695"/>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495"/>
            <a:ext cx="10881360" cy="1600199"/>
          </a:xfrm>
        </p:spPr>
        <p:txBody>
          <a:bodyPr/>
          <a:lstStyle/>
          <a:p>
            <a:pPr lvl="0"/>
            <a:r>
              <a:rPr lang="en-US"/>
              <a:t>Click to edit Master text styles</a:t>
            </a:r>
          </a:p>
        </p:txBody>
      </p:sp>
    </p:spTree>
    <p:extLst>
      <p:ext uri="{BB962C8B-B14F-4D97-AF65-F5344CB8AC3E}">
        <p14:creationId xmlns:p14="http://schemas.microsoft.com/office/powerpoint/2010/main" val="50148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0" y="975360"/>
            <a:ext cx="6160770" cy="5608320"/>
          </a:xfrm>
        </p:spPr>
        <p:txBody>
          <a:bodyPr/>
          <a:lstStyle>
            <a:lvl1pPr>
              <a:defRPr baseline="0"/>
            </a:lvl1pPr>
            <a:lvl2pPr>
              <a:defRPr baseline="0"/>
            </a:lvl2pPr>
            <a:lvl3pPr>
              <a:defRPr/>
            </a:lvl3pPr>
            <a:lvl4pPr>
              <a:defRPr sz="168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0" y="975360"/>
            <a:ext cx="6080760" cy="5608320"/>
          </a:xfrm>
        </p:spPr>
        <p:txBody>
          <a:bodyPr/>
          <a:lstStyle>
            <a:lvl1pPr>
              <a:defRPr baseline="0"/>
            </a:lvl1pPr>
            <a:lvl2pPr>
              <a:defRPr/>
            </a:lvl2pPr>
            <a:lvl3pPr>
              <a:defRPr baseline="0"/>
            </a:lvl3pPr>
            <a:lvl4pPr>
              <a:defRPr sz="1680" baseline="0"/>
            </a:lvl4pPr>
            <a:lvl5pPr>
              <a:defRPr sz="1260"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t>9/28/2023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F7B8464-9A39-4D17-9EBA-8AC931709B93}" type="slidenum">
              <a:rPr lang="en-US" smtClean="0"/>
              <a:t>‹#›</a:t>
            </a:fld>
            <a:endParaRPr lang="en-US" dirty="0"/>
          </a:p>
        </p:txBody>
      </p:sp>
      <p:sp>
        <p:nvSpPr>
          <p:cNvPr id="8" name="Title 1"/>
          <p:cNvSpPr>
            <a:spLocks noGrp="1"/>
          </p:cNvSpPr>
          <p:nvPr>
            <p:ph type="title" hasCustomPrompt="1"/>
          </p:nvPr>
        </p:nvSpPr>
        <p:spPr>
          <a:xfrm>
            <a:off x="160020" y="1"/>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537988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hasCustomPrompt="1"/>
          </p:nvPr>
        </p:nvSpPr>
        <p:spPr>
          <a:xfrm>
            <a:off x="160020" y="1"/>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714598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t>9/28/2023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F7B8464-9A39-4D17-9EBA-8AC931709B93}" type="slidenum">
              <a:rPr lang="en-US" smtClean="0"/>
              <a:t>‹#›</a:t>
            </a:fld>
            <a:endParaRPr lang="en-US" dirty="0"/>
          </a:p>
        </p:txBody>
      </p:sp>
      <p:sp>
        <p:nvSpPr>
          <p:cNvPr id="6" name="Title 1"/>
          <p:cNvSpPr>
            <a:spLocks noGrp="1"/>
          </p:cNvSpPr>
          <p:nvPr>
            <p:ph type="title"/>
          </p:nvPr>
        </p:nvSpPr>
        <p:spPr>
          <a:xfrm>
            <a:off x="1011238" y="4700695"/>
            <a:ext cx="10881360" cy="1452880"/>
          </a:xfrm>
          <a:prstGeom prst="rect">
            <a:avLst/>
          </a:prstGeom>
        </p:spPr>
        <p:txBody>
          <a:bodyPr/>
          <a:lstStyle/>
          <a:p>
            <a:r>
              <a:rPr lang="en-US"/>
              <a:t>Click to edit Master title style</a:t>
            </a:r>
          </a:p>
        </p:txBody>
      </p:sp>
      <p:sp>
        <p:nvSpPr>
          <p:cNvPr id="7" name="Text Placeholder 2"/>
          <p:cNvSpPr>
            <a:spLocks noGrp="1"/>
          </p:cNvSpPr>
          <p:nvPr>
            <p:ph type="body" idx="1"/>
          </p:nvPr>
        </p:nvSpPr>
        <p:spPr>
          <a:xfrm>
            <a:off x="1011238" y="3100495"/>
            <a:ext cx="10881360" cy="1600199"/>
          </a:xfrm>
        </p:spPr>
        <p:txBody>
          <a:bodyPr/>
          <a:lstStyle/>
          <a:p>
            <a:pPr lvl="0"/>
            <a:r>
              <a:rPr lang="en-US"/>
              <a:t>Click to edit Master text styles</a:t>
            </a:r>
          </a:p>
        </p:txBody>
      </p:sp>
    </p:spTree>
    <p:extLst>
      <p:ext uri="{BB962C8B-B14F-4D97-AF65-F5344CB8AC3E}">
        <p14:creationId xmlns:p14="http://schemas.microsoft.com/office/powerpoint/2010/main" val="2991286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00150" y="1219200"/>
            <a:ext cx="10401300" cy="2546773"/>
          </a:xfrm>
          <a:prstGeom prst="rect">
            <a:avLst/>
          </a:prstGeom>
        </p:spPr>
        <p:txBody>
          <a:bodyPr anchor="b"/>
          <a:lstStyle>
            <a:lvl1pPr algn="ctr">
              <a:defRPr sz="4620" b="1" baseline="0"/>
            </a:lvl1pPr>
          </a:lstStyle>
          <a:p>
            <a:r>
              <a:rPr lang="en-US" dirty="0"/>
              <a:t>Presentation title (Calibri Light 44 Bold)</a:t>
            </a:r>
          </a:p>
        </p:txBody>
      </p:sp>
      <p:sp>
        <p:nvSpPr>
          <p:cNvPr id="3" name="Subtitle 2"/>
          <p:cNvSpPr>
            <a:spLocks noGrp="1"/>
          </p:cNvSpPr>
          <p:nvPr>
            <p:ph type="subTitle" idx="1" hasCustomPrompt="1"/>
          </p:nvPr>
        </p:nvSpPr>
        <p:spPr>
          <a:xfrm>
            <a:off x="1200150" y="3820160"/>
            <a:ext cx="10401300" cy="2275840"/>
          </a:xfrm>
          <a:prstGeom prst="rect">
            <a:avLst/>
          </a:prstGeom>
        </p:spPr>
        <p:txBody>
          <a:bodyPr/>
          <a:lstStyle>
            <a:lvl1pPr marL="0" indent="0" algn="ctr">
              <a:spcBef>
                <a:spcPts val="630"/>
              </a:spcBef>
              <a:buNone/>
              <a:defRPr sz="2940" baseline="0"/>
            </a:lvl1pPr>
            <a:lvl2pPr marL="480060" indent="0" algn="ctr">
              <a:buNone/>
              <a:defRPr sz="2100"/>
            </a:lvl2pPr>
            <a:lvl3pPr marL="960120" indent="0" algn="ctr">
              <a:buNone/>
              <a:defRPr sz="1890"/>
            </a:lvl3pPr>
            <a:lvl4pPr marL="1440180" indent="0" algn="ctr">
              <a:buNone/>
              <a:defRPr sz="1680"/>
            </a:lvl4pPr>
            <a:lvl5pPr marL="1920240" indent="0" algn="ctr">
              <a:buNone/>
              <a:defRPr sz="1680"/>
            </a:lvl5pPr>
            <a:lvl6pPr marL="2400300" indent="0" algn="ctr">
              <a:buNone/>
              <a:defRPr sz="1680"/>
            </a:lvl6pPr>
            <a:lvl7pPr marL="2880360" indent="0" algn="ctr">
              <a:buNone/>
              <a:defRPr sz="1680"/>
            </a:lvl7pPr>
            <a:lvl8pPr marL="3360420" indent="0" algn="ctr">
              <a:buNone/>
              <a:defRPr sz="1680"/>
            </a:lvl8pPr>
            <a:lvl9pPr marL="3840480" indent="0" algn="ctr">
              <a:buNone/>
              <a:defRPr sz="1680"/>
            </a:lvl9pPr>
          </a:lstStyle>
          <a:p>
            <a:r>
              <a:rPr lang="en-US" dirty="0"/>
              <a:t>Presenter name (Calibri Light 32)</a:t>
            </a:r>
          </a:p>
          <a:p>
            <a:r>
              <a:rPr lang="en-US" dirty="0"/>
              <a:t>Presenter title, INDOT (Calibri Light 32)</a:t>
            </a:r>
          </a:p>
          <a:p>
            <a:r>
              <a:rPr lang="en-US" dirty="0"/>
              <a:t>Presentation date (Calibri Light 28)</a:t>
            </a:r>
          </a:p>
        </p:txBody>
      </p:sp>
      <p:sp>
        <p:nvSpPr>
          <p:cNvPr id="4" name="Date Placeholder 3"/>
          <p:cNvSpPr>
            <a:spLocks noGrp="1"/>
          </p:cNvSpPr>
          <p:nvPr>
            <p:ph type="dt" sz="half" idx="10"/>
          </p:nvPr>
        </p:nvSpPr>
        <p:spPr/>
        <p:txBody>
          <a:bodyPr/>
          <a:lstStyle/>
          <a:p>
            <a:fld id="{713B4D35-40B5-4ACD-86EF-F562D6117CB2}" type="datetimeFigureOut">
              <a:rPr lang="en-US" smtClean="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26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13B4D35-40B5-4ACD-86EF-F562D6117CB2}" type="datetimeFigureOut">
              <a:rPr lang="en-US" smtClean="0"/>
              <a:t>9/28/2023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F7B8464-9A39-4D17-9EBA-8AC931709B93}" type="slidenum">
              <a:rPr lang="en-US" smtClean="0"/>
              <a:t>‹#›</a:t>
            </a:fld>
            <a:endParaRPr lang="en-US" dirty="0"/>
          </a:p>
        </p:txBody>
      </p:sp>
    </p:spTree>
    <p:extLst>
      <p:ext uri="{BB962C8B-B14F-4D97-AF65-F5344CB8AC3E}">
        <p14:creationId xmlns:p14="http://schemas.microsoft.com/office/powerpoint/2010/main" val="3677335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a:t>Slide title (Calibri Light 44)</a:t>
            </a:r>
          </a:p>
        </p:txBody>
      </p:sp>
      <p:sp>
        <p:nvSpPr>
          <p:cNvPr id="3" name="Content Placeholder 2"/>
          <p:cNvSpPr>
            <a:spLocks noGrp="1"/>
          </p:cNvSpPr>
          <p:nvPr>
            <p:ph idx="1" hasCustomPrompt="1"/>
          </p:nvPr>
        </p:nvSpPr>
        <p:spPr>
          <a:xfrm>
            <a:off x="160020" y="975364"/>
            <a:ext cx="12481560" cy="5608320"/>
          </a:xfrm>
        </p:spPr>
        <p:txBody>
          <a:bodyPr/>
          <a:lstStyle>
            <a:lvl1pPr>
              <a:defRPr baseline="0"/>
            </a:lvl1pPr>
            <a:lvl2pPr>
              <a:defRPr baseline="0"/>
            </a:lvl2pPr>
            <a:lvl3pPr>
              <a:defRPr baseline="0"/>
            </a:lvl3pPr>
            <a:lvl4pPr>
              <a:defRPr sz="1662"/>
            </a:lvl4pPr>
            <a:lvl5pPr>
              <a:defRPr sz="1247"/>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98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160022" y="975364"/>
            <a:ext cx="6160770" cy="5608320"/>
          </a:xfrm>
        </p:spPr>
        <p:txBody>
          <a:bodyPr/>
          <a:lstStyle>
            <a:lvl1pPr>
              <a:defRPr baseline="0"/>
            </a:lvl1pPr>
            <a:lvl2pPr>
              <a:defRPr baseline="0"/>
            </a:lvl2pPr>
            <a:lvl3pPr>
              <a:defRPr/>
            </a:lvl3pPr>
            <a:lvl4pPr>
              <a:defRPr sz="1662"/>
            </a:lvl4pPr>
            <a:lvl5pPr>
              <a:defRPr sz="1247"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Content Placeholder 3"/>
          <p:cNvSpPr>
            <a:spLocks noGrp="1"/>
          </p:cNvSpPr>
          <p:nvPr>
            <p:ph sz="half" idx="2" hasCustomPrompt="1"/>
          </p:nvPr>
        </p:nvSpPr>
        <p:spPr>
          <a:xfrm>
            <a:off x="6560821" y="975364"/>
            <a:ext cx="6080760" cy="5608320"/>
          </a:xfrm>
        </p:spPr>
        <p:txBody>
          <a:bodyPr/>
          <a:lstStyle>
            <a:lvl1pPr>
              <a:defRPr baseline="0"/>
            </a:lvl1pPr>
            <a:lvl2pPr>
              <a:defRPr/>
            </a:lvl2pPr>
            <a:lvl3pPr>
              <a:defRPr baseline="0"/>
            </a:lvl3pPr>
            <a:lvl4pPr>
              <a:defRPr sz="1662" baseline="0"/>
            </a:lvl4pPr>
            <a:lvl5pPr>
              <a:defRPr sz="1247" baseline="0"/>
            </a:lvl5p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5" name="Date Placeholder 4"/>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8" name="Title 1"/>
          <p:cNvSpPr>
            <a:spLocks noGrp="1"/>
          </p:cNvSpPr>
          <p:nvPr>
            <p:ph type="title" hasCustomPrompt="1"/>
          </p:nvPr>
        </p:nvSpPr>
        <p:spPr>
          <a:xfrm>
            <a:off x="160020" y="6"/>
            <a:ext cx="12481560" cy="894080"/>
          </a:xfrm>
          <a:prstGeom prst="rect">
            <a:avLst/>
          </a:prstGeom>
        </p:spPr>
        <p:txBody>
          <a:bodyPr anchor="b"/>
          <a:lstStyle>
            <a:lvl1pPr>
              <a:defRPr baseline="0"/>
            </a:lvl1pPr>
          </a:lstStyle>
          <a:p>
            <a:r>
              <a:rPr lang="en-US" dirty="0"/>
              <a:t>Slide title (Calibri Light 44)</a:t>
            </a:r>
          </a:p>
        </p:txBody>
      </p:sp>
    </p:spTree>
    <p:extLst>
      <p:ext uri="{BB962C8B-B14F-4D97-AF65-F5344CB8AC3E}">
        <p14:creationId xmlns:p14="http://schemas.microsoft.com/office/powerpoint/2010/main" val="230760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sp>
        <p:nvSpPr>
          <p:cNvPr id="6" name="Title 1"/>
          <p:cNvSpPr>
            <a:spLocks noGrp="1"/>
          </p:cNvSpPr>
          <p:nvPr>
            <p:ph type="title" hasCustomPrompt="1"/>
          </p:nvPr>
        </p:nvSpPr>
        <p:spPr>
          <a:xfrm>
            <a:off x="160020" y="6"/>
            <a:ext cx="12481560" cy="894080"/>
          </a:xfrm>
          <a:prstGeom prst="rect">
            <a:avLst/>
          </a:prstGeom>
        </p:spPr>
        <p:txBody>
          <a:bodyPr anchor="b"/>
          <a:lstStyle>
            <a:lvl1pPr>
              <a:defRPr/>
            </a:lvl1pPr>
          </a:lstStyle>
          <a:p>
            <a:r>
              <a:rPr lang="en-US" dirty="0"/>
              <a:t>Slide title (Calibri Light 44)</a:t>
            </a:r>
          </a:p>
        </p:txBody>
      </p:sp>
    </p:spTree>
    <p:extLst>
      <p:ext uri="{BB962C8B-B14F-4D97-AF65-F5344CB8AC3E}">
        <p14:creationId xmlns:p14="http://schemas.microsoft.com/office/powerpoint/2010/main" val="2927865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0.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3.xml"/><Relationship Id="rId7" Type="http://schemas.openxmlformats.org/officeDocument/2006/relationships/image" Target="../media/image2.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1.png"/><Relationship Id="rId5" Type="http://schemas.openxmlformats.org/officeDocument/2006/relationships/theme" Target="../theme/theme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9/28/2023</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62275238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9" r:id="rId4"/>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9/28/2023</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sp>
        <p:nvSpPr>
          <p:cNvPr id="7" name="Rounded Rectangle 6"/>
          <p:cNvSpPr/>
          <p:nvPr userDrawn="1"/>
        </p:nvSpPr>
        <p:spPr>
          <a:xfrm>
            <a:off x="1240155" y="1198880"/>
            <a:ext cx="10321290" cy="4917440"/>
          </a:xfrm>
          <a:prstGeom prst="roundRect">
            <a:avLst/>
          </a:prstGeom>
          <a:noFill/>
          <a:ln w="1016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3752615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8980" y="-2074763"/>
            <a:ext cx="13039559" cy="11464725"/>
          </a:xfrm>
          <a:prstGeom prst="rect">
            <a:avLst/>
          </a:prstGeom>
        </p:spPr>
      </p:pic>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t>9/28/2023</a:t>
            </a:fld>
            <a:endParaRPr lang="en-US" dirty="0"/>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t>‹#›</a:t>
            </a:fld>
            <a:endParaRPr lang="en-US" dirty="0"/>
          </a:p>
        </p:txBody>
      </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269672280"/>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2"/>
            <a:ext cx="13039559" cy="11464725"/>
          </a:xfrm>
          <a:prstGeom prst="rect">
            <a:avLst/>
          </a:prstGeom>
        </p:spPr>
      </p:pic>
      <p:sp>
        <p:nvSpPr>
          <p:cNvPr id="3" name="Text Placeholder 2"/>
          <p:cNvSpPr>
            <a:spLocks noGrp="1"/>
          </p:cNvSpPr>
          <p:nvPr>
            <p:ph type="body" idx="1"/>
          </p:nvPr>
        </p:nvSpPr>
        <p:spPr>
          <a:xfrm>
            <a:off x="160020" y="1137924"/>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1" y="6780114"/>
            <a:ext cx="2880360" cy="389467"/>
          </a:xfrm>
          <a:prstGeom prst="rect">
            <a:avLst/>
          </a:prstGeom>
        </p:spPr>
        <p:txBody>
          <a:bodyPr vert="horz" lIns="91440" tIns="45720" rIns="91440" bIns="45720" rtlCol="0" anchor="ctr"/>
          <a:lstStyle>
            <a:lvl1pPr algn="l">
              <a:defRPr sz="1247">
                <a:solidFill>
                  <a:schemeClr val="tx1">
                    <a:tint val="75000"/>
                  </a:schemeClr>
                </a:solidFill>
              </a:defRPr>
            </a:lvl1p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14"/>
            <a:ext cx="4320540" cy="389467"/>
          </a:xfrm>
          <a:prstGeom prst="rect">
            <a:avLst/>
          </a:prstGeom>
        </p:spPr>
        <p:txBody>
          <a:bodyPr vert="horz" lIns="91440" tIns="45720" rIns="91440" bIns="45720" rtlCol="0" anchor="ctr"/>
          <a:lstStyle>
            <a:lvl1pPr algn="ctr">
              <a:defRPr sz="1247">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14"/>
            <a:ext cx="2880360" cy="389467"/>
          </a:xfrm>
          <a:prstGeom prst="rect">
            <a:avLst/>
          </a:prstGeom>
        </p:spPr>
        <p:txBody>
          <a:bodyPr vert="horz" lIns="91440" tIns="45720" rIns="91440" bIns="45720" rtlCol="0" anchor="ctr"/>
          <a:lstStyle>
            <a:lvl1pPr algn="r">
              <a:defRPr sz="1247">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2" y="6"/>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572" dirty="0"/>
          </a:p>
        </p:txBody>
      </p:sp>
    </p:spTree>
    <p:extLst>
      <p:ext uri="{BB962C8B-B14F-4D97-AF65-F5344CB8AC3E}">
        <p14:creationId xmlns:p14="http://schemas.microsoft.com/office/powerpoint/2010/main" val="315340149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Lst>
  <p:txStyles>
    <p:titleStyle>
      <a:lvl1pPr algn="l" defTabSz="949995" rtl="0" eaLnBrk="1" latinLnBrk="0" hangingPunct="1">
        <a:lnSpc>
          <a:spcPct val="90000"/>
        </a:lnSpc>
        <a:spcBef>
          <a:spcPct val="0"/>
        </a:spcBef>
        <a:buNone/>
        <a:defRPr sz="4572" kern="1200">
          <a:solidFill>
            <a:srgbClr val="002060"/>
          </a:solidFill>
          <a:latin typeface="+mj-lt"/>
          <a:ea typeface="+mj-ea"/>
          <a:cs typeface="+mj-cs"/>
        </a:defRPr>
      </a:lvl1pPr>
    </p:titleStyle>
    <p:bodyStyle>
      <a:lvl1pPr marL="237499" indent="-237499" algn="l" defTabSz="949995" rtl="0" eaLnBrk="1" latinLnBrk="0" hangingPunct="1">
        <a:lnSpc>
          <a:spcPct val="90000"/>
        </a:lnSpc>
        <a:spcBef>
          <a:spcPts val="1039"/>
        </a:spcBef>
        <a:buFont typeface="Arial" panose="020B0604020202020204" pitchFamily="34" charset="0"/>
        <a:buChar char="•"/>
        <a:defRPr sz="2909" kern="1200">
          <a:solidFill>
            <a:srgbClr val="002060"/>
          </a:solidFill>
          <a:latin typeface="+mj-lt"/>
          <a:ea typeface="+mn-ea"/>
          <a:cs typeface="+mn-cs"/>
        </a:defRPr>
      </a:lvl1pPr>
      <a:lvl2pPr marL="712495" indent="-237499" algn="l" defTabSz="949995" rtl="0" eaLnBrk="1" latinLnBrk="0" hangingPunct="1">
        <a:lnSpc>
          <a:spcPct val="90000"/>
        </a:lnSpc>
        <a:spcBef>
          <a:spcPts val="520"/>
        </a:spcBef>
        <a:buFont typeface="Arial" panose="020B0604020202020204" pitchFamily="34" charset="0"/>
        <a:buChar char="•"/>
        <a:defRPr sz="2494" kern="1200" baseline="0">
          <a:solidFill>
            <a:srgbClr val="002060"/>
          </a:solidFill>
          <a:latin typeface="+mj-lt"/>
          <a:ea typeface="+mn-ea"/>
          <a:cs typeface="+mn-cs"/>
        </a:defRPr>
      </a:lvl2pPr>
      <a:lvl3pPr marL="1187493" indent="-237499" algn="l" defTabSz="949995" rtl="0" eaLnBrk="1" latinLnBrk="0" hangingPunct="1">
        <a:lnSpc>
          <a:spcPct val="90000"/>
        </a:lnSpc>
        <a:spcBef>
          <a:spcPts val="520"/>
        </a:spcBef>
        <a:buFont typeface="Arial" panose="020B0604020202020204" pitchFamily="34" charset="0"/>
        <a:buChar char="•"/>
        <a:defRPr sz="2078" kern="1200" baseline="0">
          <a:solidFill>
            <a:srgbClr val="002060"/>
          </a:solidFill>
          <a:latin typeface="+mj-lt"/>
          <a:ea typeface="+mn-ea"/>
          <a:cs typeface="+mn-cs"/>
        </a:defRPr>
      </a:lvl3pPr>
      <a:lvl4pPr marL="1662489" indent="-237499" algn="l" defTabSz="949995" rtl="0" eaLnBrk="1" latinLnBrk="0" hangingPunct="1">
        <a:lnSpc>
          <a:spcPct val="90000"/>
        </a:lnSpc>
        <a:spcBef>
          <a:spcPts val="520"/>
        </a:spcBef>
        <a:buFont typeface="Arial" panose="020B0604020202020204" pitchFamily="34" charset="0"/>
        <a:buChar char="•"/>
        <a:defRPr sz="1870" kern="1200">
          <a:solidFill>
            <a:srgbClr val="002060"/>
          </a:solidFill>
          <a:latin typeface="+mj-lt"/>
          <a:ea typeface="+mn-ea"/>
          <a:cs typeface="+mn-cs"/>
        </a:defRPr>
      </a:lvl4pPr>
      <a:lvl5pPr marL="2137486" indent="-237499" algn="l" defTabSz="949995" rtl="0" eaLnBrk="1" latinLnBrk="0" hangingPunct="1">
        <a:lnSpc>
          <a:spcPct val="90000"/>
        </a:lnSpc>
        <a:spcBef>
          <a:spcPts val="520"/>
        </a:spcBef>
        <a:buFont typeface="Arial" panose="020B0604020202020204" pitchFamily="34" charset="0"/>
        <a:buChar char="•"/>
        <a:defRPr sz="1870" kern="1200" baseline="0">
          <a:solidFill>
            <a:srgbClr val="002060"/>
          </a:solidFill>
          <a:latin typeface="+mj-lt"/>
          <a:ea typeface="+mn-ea"/>
          <a:cs typeface="+mn-cs"/>
        </a:defRPr>
      </a:lvl5pPr>
      <a:lvl6pPr marL="261248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6pPr>
      <a:lvl7pPr marL="3087480"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7pPr>
      <a:lvl8pPr marL="3562477"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8pPr>
      <a:lvl9pPr marL="4037474" indent="-237499" algn="l" defTabSz="949995" rtl="0" eaLnBrk="1" latinLnBrk="0" hangingPunct="1">
        <a:lnSpc>
          <a:spcPct val="90000"/>
        </a:lnSpc>
        <a:spcBef>
          <a:spcPts val="520"/>
        </a:spcBef>
        <a:buFont typeface="Arial" panose="020B0604020202020204" pitchFamily="34" charset="0"/>
        <a:buChar char="•"/>
        <a:defRPr sz="1870" kern="1200">
          <a:solidFill>
            <a:schemeClr val="tx1"/>
          </a:solidFill>
          <a:latin typeface="+mn-lt"/>
          <a:ea typeface="+mn-ea"/>
          <a:cs typeface="+mn-cs"/>
        </a:defRPr>
      </a:lvl9pPr>
    </p:bodyStyle>
    <p:otherStyle>
      <a:defPPr>
        <a:defRPr lang="en-US"/>
      </a:defPPr>
      <a:lvl1pPr marL="0" algn="l" defTabSz="949995" rtl="0" eaLnBrk="1" latinLnBrk="0" hangingPunct="1">
        <a:defRPr sz="1870" kern="1200">
          <a:solidFill>
            <a:schemeClr val="tx1"/>
          </a:solidFill>
          <a:latin typeface="+mn-lt"/>
          <a:ea typeface="+mn-ea"/>
          <a:cs typeface="+mn-cs"/>
        </a:defRPr>
      </a:lvl1pPr>
      <a:lvl2pPr marL="474998" algn="l" defTabSz="949995" rtl="0" eaLnBrk="1" latinLnBrk="0" hangingPunct="1">
        <a:defRPr sz="1870" kern="1200">
          <a:solidFill>
            <a:schemeClr val="tx1"/>
          </a:solidFill>
          <a:latin typeface="+mn-lt"/>
          <a:ea typeface="+mn-ea"/>
          <a:cs typeface="+mn-cs"/>
        </a:defRPr>
      </a:lvl2pPr>
      <a:lvl3pPr marL="949995" algn="l" defTabSz="949995" rtl="0" eaLnBrk="1" latinLnBrk="0" hangingPunct="1">
        <a:defRPr sz="1870" kern="1200">
          <a:solidFill>
            <a:schemeClr val="tx1"/>
          </a:solidFill>
          <a:latin typeface="+mn-lt"/>
          <a:ea typeface="+mn-ea"/>
          <a:cs typeface="+mn-cs"/>
        </a:defRPr>
      </a:lvl3pPr>
      <a:lvl4pPr marL="1424992" algn="l" defTabSz="949995" rtl="0" eaLnBrk="1" latinLnBrk="0" hangingPunct="1">
        <a:defRPr sz="1870" kern="1200">
          <a:solidFill>
            <a:schemeClr val="tx1"/>
          </a:solidFill>
          <a:latin typeface="+mn-lt"/>
          <a:ea typeface="+mn-ea"/>
          <a:cs typeface="+mn-cs"/>
        </a:defRPr>
      </a:lvl4pPr>
      <a:lvl5pPr marL="1899988" algn="l" defTabSz="949995" rtl="0" eaLnBrk="1" latinLnBrk="0" hangingPunct="1">
        <a:defRPr sz="1870" kern="1200">
          <a:solidFill>
            <a:schemeClr val="tx1"/>
          </a:solidFill>
          <a:latin typeface="+mn-lt"/>
          <a:ea typeface="+mn-ea"/>
          <a:cs typeface="+mn-cs"/>
        </a:defRPr>
      </a:lvl5pPr>
      <a:lvl6pPr marL="2374986" algn="l" defTabSz="949995" rtl="0" eaLnBrk="1" latinLnBrk="0" hangingPunct="1">
        <a:defRPr sz="1870" kern="1200">
          <a:solidFill>
            <a:schemeClr val="tx1"/>
          </a:solidFill>
          <a:latin typeface="+mn-lt"/>
          <a:ea typeface="+mn-ea"/>
          <a:cs typeface="+mn-cs"/>
        </a:defRPr>
      </a:lvl6pPr>
      <a:lvl7pPr marL="2849983" algn="l" defTabSz="949995" rtl="0" eaLnBrk="1" latinLnBrk="0" hangingPunct="1">
        <a:defRPr sz="1870" kern="1200">
          <a:solidFill>
            <a:schemeClr val="tx1"/>
          </a:solidFill>
          <a:latin typeface="+mn-lt"/>
          <a:ea typeface="+mn-ea"/>
          <a:cs typeface="+mn-cs"/>
        </a:defRPr>
      </a:lvl7pPr>
      <a:lvl8pPr marL="3324980" algn="l" defTabSz="949995" rtl="0" eaLnBrk="1" latinLnBrk="0" hangingPunct="1">
        <a:defRPr sz="1870" kern="1200">
          <a:solidFill>
            <a:schemeClr val="tx1"/>
          </a:solidFill>
          <a:latin typeface="+mn-lt"/>
          <a:ea typeface="+mn-ea"/>
          <a:cs typeface="+mn-cs"/>
        </a:defRPr>
      </a:lvl8pPr>
      <a:lvl9pPr marL="3799975" algn="l" defTabSz="949995" rtl="0" eaLnBrk="1" latinLnBrk="0" hangingPunct="1">
        <a:defRPr sz="18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6"/>
          <a:stretch>
            <a:fillRect/>
          </a:stretch>
        </p:blipFill>
        <p:spPr>
          <a:xfrm>
            <a:off x="-118980" y="-2074763"/>
            <a:ext cx="13039559" cy="11464725"/>
          </a:xfrm>
          <a:prstGeom prst="rect">
            <a:avLst/>
          </a:prstGeom>
        </p:spPr>
      </p:pic>
      <p:sp>
        <p:nvSpPr>
          <p:cNvPr id="3" name="Text Placeholder 2"/>
          <p:cNvSpPr>
            <a:spLocks noGrp="1"/>
          </p:cNvSpPr>
          <p:nvPr>
            <p:ph type="body" idx="1"/>
          </p:nvPr>
        </p:nvSpPr>
        <p:spPr>
          <a:xfrm>
            <a:off x="160020" y="1137920"/>
            <a:ext cx="12481560" cy="5283200"/>
          </a:xfrm>
          <a:prstGeom prst="rect">
            <a:avLst/>
          </a:prstGeom>
        </p:spPr>
        <p:txBody>
          <a:bodyPr vert="horz" lIns="91440" tIns="45720" rIns="91440" bIns="45720" rtlCol="0">
            <a:normAutofit/>
          </a:bodyPr>
          <a:lstStyle/>
          <a:p>
            <a:pPr lvl="0"/>
            <a:r>
              <a:rPr lang="en-US" dirty="0"/>
              <a:t>First level (Calibri Light 28)</a:t>
            </a:r>
          </a:p>
          <a:p>
            <a:pPr lvl="1"/>
            <a:r>
              <a:rPr lang="en-US" dirty="0"/>
              <a:t>Second level (Calibri Light 24)</a:t>
            </a:r>
          </a:p>
          <a:p>
            <a:pPr lvl="2"/>
            <a:r>
              <a:rPr lang="en-US" dirty="0"/>
              <a:t>Third level (Calibri Light 20)</a:t>
            </a:r>
          </a:p>
          <a:p>
            <a:pPr lvl="3"/>
            <a:r>
              <a:rPr lang="en-US" dirty="0"/>
              <a:t>Fourth level (Calibri Light 16)</a:t>
            </a:r>
          </a:p>
          <a:p>
            <a:pPr lvl="4"/>
            <a:r>
              <a:rPr lang="en-US" dirty="0"/>
              <a:t>Fifth level (Calibri Light 12)</a:t>
            </a:r>
          </a:p>
        </p:txBody>
      </p:sp>
      <p:sp>
        <p:nvSpPr>
          <p:cNvPr id="4" name="Date Placeholder 3"/>
          <p:cNvSpPr>
            <a:spLocks noGrp="1"/>
          </p:cNvSpPr>
          <p:nvPr>
            <p:ph type="dt" sz="half" idx="2"/>
          </p:nvPr>
        </p:nvSpPr>
        <p:spPr>
          <a:xfrm>
            <a:off x="880110" y="6780107"/>
            <a:ext cx="2880360" cy="389467"/>
          </a:xfrm>
          <a:prstGeom prst="rect">
            <a:avLst/>
          </a:prstGeom>
        </p:spPr>
        <p:txBody>
          <a:bodyPr vert="horz" lIns="91440" tIns="45720" rIns="91440" bIns="45720" rtlCol="0" anchor="ctr"/>
          <a:lstStyle>
            <a:lvl1pPr algn="l">
              <a:defRPr sz="1260">
                <a:solidFill>
                  <a:schemeClr val="tx1">
                    <a:tint val="75000"/>
                  </a:schemeClr>
                </a:solidFill>
              </a:defRPr>
            </a:lvl1pPr>
          </a:lstStyle>
          <a:p>
            <a:fld id="{713B4D35-40B5-4ACD-86EF-F562D6117CB2}" type="datetimeFigureOut">
              <a:rPr lang="en-US" smtClean="0">
                <a:solidFill>
                  <a:prstClr val="black">
                    <a:tint val="75000"/>
                  </a:prstClr>
                </a:solidFill>
              </a:rPr>
              <a:pPr/>
              <a:t>9/28/2023</a:t>
            </a:fld>
            <a:endParaRPr lang="en-US" dirty="0">
              <a:solidFill>
                <a:prstClr val="black">
                  <a:tint val="75000"/>
                </a:prstClr>
              </a:solidFill>
            </a:endParaRPr>
          </a:p>
        </p:txBody>
      </p:sp>
      <p:sp>
        <p:nvSpPr>
          <p:cNvPr id="5" name="Footer Placeholder 4"/>
          <p:cNvSpPr>
            <a:spLocks noGrp="1"/>
          </p:cNvSpPr>
          <p:nvPr>
            <p:ph type="ftr" sz="quarter" idx="3"/>
          </p:nvPr>
        </p:nvSpPr>
        <p:spPr>
          <a:xfrm>
            <a:off x="4240530" y="6780107"/>
            <a:ext cx="4320540" cy="389467"/>
          </a:xfrm>
          <a:prstGeom prst="rect">
            <a:avLst/>
          </a:prstGeom>
        </p:spPr>
        <p:txBody>
          <a:bodyPr vert="horz" lIns="91440" tIns="45720" rIns="91440" bIns="45720" rtlCol="0" anchor="ctr"/>
          <a:lstStyle>
            <a:lvl1pPr algn="ctr">
              <a:defRPr sz="126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9041130" y="6780107"/>
            <a:ext cx="2880360" cy="389467"/>
          </a:xfrm>
          <a:prstGeom prst="rect">
            <a:avLst/>
          </a:prstGeom>
        </p:spPr>
        <p:txBody>
          <a:bodyPr vert="horz" lIns="91440" tIns="45720" rIns="91440" bIns="45720" rtlCol="0" anchor="ctr"/>
          <a:lstStyle>
            <a:lvl1pPr algn="r">
              <a:defRPr sz="1260">
                <a:solidFill>
                  <a:schemeClr val="tx1">
                    <a:tint val="75000"/>
                  </a:schemeClr>
                </a:solidFill>
              </a:defRPr>
            </a:lvl1pPr>
          </a:lstStyle>
          <a:p>
            <a:fld id="{FF7B8464-9A39-4D17-9EBA-8AC931709B93}" type="slidenum">
              <a:rPr lang="en-US" smtClean="0">
                <a:solidFill>
                  <a:prstClr val="black">
                    <a:tint val="75000"/>
                  </a:prstClr>
                </a:solidFill>
              </a:rPr>
              <a:pPr/>
              <a:t>‹#›</a:t>
            </a:fld>
            <a:endParaRPr lang="en-US" dirty="0">
              <a:solidFill>
                <a:prstClr val="black">
                  <a:tint val="75000"/>
                </a:prstClr>
              </a:solidFill>
            </a:endParaRPr>
          </a:p>
        </p:txBody>
      </p:sp>
      <p:cxnSp>
        <p:nvCxnSpPr>
          <p:cNvPr id="11" name="Straight Connector 10"/>
          <p:cNvCxnSpPr/>
          <p:nvPr/>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cxnSp>
        <p:nvCxnSpPr>
          <p:cNvPr id="13" name="Straight Connector 12"/>
          <p:cNvCxnSpPr/>
          <p:nvPr userDrawn="1"/>
        </p:nvCxnSpPr>
        <p:spPr>
          <a:xfrm>
            <a:off x="0" y="894080"/>
            <a:ext cx="11201400"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14" name="Title 1"/>
          <p:cNvSpPr txBox="1">
            <a:spLocks/>
          </p:cNvSpPr>
          <p:nvPr userDrawn="1"/>
        </p:nvSpPr>
        <p:spPr>
          <a:xfrm>
            <a:off x="240030" y="1"/>
            <a:ext cx="11041380" cy="894080"/>
          </a:xfrm>
          <a:prstGeom prst="rect">
            <a:avLst/>
          </a:prstGeom>
        </p:spPr>
        <p:txBody>
          <a:bodyPr anchor="b"/>
          <a:lstStyle>
            <a:lvl1pPr algn="l" defTabSz="914400" rtl="0" eaLnBrk="1" latinLnBrk="0" hangingPunct="1">
              <a:lnSpc>
                <a:spcPct val="90000"/>
              </a:lnSpc>
              <a:spcBef>
                <a:spcPct val="0"/>
              </a:spcBef>
              <a:buNone/>
              <a:defRPr sz="4400" kern="1200">
                <a:solidFill>
                  <a:srgbClr val="002060"/>
                </a:solidFill>
                <a:latin typeface="+mj-lt"/>
                <a:ea typeface="+mj-ea"/>
                <a:cs typeface="+mj-cs"/>
              </a:defRPr>
            </a:lvl1pPr>
          </a:lstStyle>
          <a:p>
            <a:pPr fontAlgn="auto">
              <a:spcAft>
                <a:spcPts val="0"/>
              </a:spcAft>
            </a:pPr>
            <a:endParaRPr lang="en-US" sz="4620" dirty="0"/>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201400" y="6236492"/>
            <a:ext cx="1280160" cy="410677"/>
          </a:xfrm>
          <a:prstGeom prst="rect">
            <a:avLst/>
          </a:prstGeom>
        </p:spPr>
      </p:pic>
    </p:spTree>
    <p:extLst>
      <p:ext uri="{BB962C8B-B14F-4D97-AF65-F5344CB8AC3E}">
        <p14:creationId xmlns:p14="http://schemas.microsoft.com/office/powerpoint/2010/main" val="2728059640"/>
      </p:ext>
    </p:extLst>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Lst>
  <p:txStyles>
    <p:titleStyle>
      <a:lvl1pPr algn="l" defTabSz="960120" rtl="0" eaLnBrk="1" latinLnBrk="0" hangingPunct="1">
        <a:lnSpc>
          <a:spcPct val="90000"/>
        </a:lnSpc>
        <a:spcBef>
          <a:spcPct val="0"/>
        </a:spcBef>
        <a:buNone/>
        <a:defRPr sz="4620" kern="1200">
          <a:solidFill>
            <a:srgbClr val="002060"/>
          </a:solidFill>
          <a:latin typeface="+mj-lt"/>
          <a:ea typeface="+mj-ea"/>
          <a:cs typeface="+mj-cs"/>
        </a:defRPr>
      </a:lvl1pPr>
    </p:titleStyle>
    <p:bodyStyle>
      <a:lvl1pPr marL="240030" indent="-240030" algn="l" defTabSz="960120" rtl="0" eaLnBrk="1" latinLnBrk="0" hangingPunct="1">
        <a:lnSpc>
          <a:spcPct val="90000"/>
        </a:lnSpc>
        <a:spcBef>
          <a:spcPts val="1050"/>
        </a:spcBef>
        <a:buFont typeface="Arial" panose="020B0604020202020204" pitchFamily="34" charset="0"/>
        <a:buChar char="•"/>
        <a:defRPr sz="2940" kern="1200">
          <a:solidFill>
            <a:srgbClr val="002060"/>
          </a:solidFill>
          <a:latin typeface="+mj-lt"/>
          <a:ea typeface="+mn-ea"/>
          <a:cs typeface="+mn-cs"/>
        </a:defRPr>
      </a:lvl1pPr>
      <a:lvl2pPr marL="720090" indent="-240030" algn="l" defTabSz="960120" rtl="0" eaLnBrk="1" latinLnBrk="0" hangingPunct="1">
        <a:lnSpc>
          <a:spcPct val="90000"/>
        </a:lnSpc>
        <a:spcBef>
          <a:spcPts val="525"/>
        </a:spcBef>
        <a:buFont typeface="Arial" panose="020B0604020202020204" pitchFamily="34" charset="0"/>
        <a:buChar char="•"/>
        <a:defRPr sz="2520" kern="1200" baseline="0">
          <a:solidFill>
            <a:srgbClr val="002060"/>
          </a:solidFill>
          <a:latin typeface="+mj-lt"/>
          <a:ea typeface="+mn-ea"/>
          <a:cs typeface="+mn-cs"/>
        </a:defRPr>
      </a:lvl2pPr>
      <a:lvl3pPr marL="1200150" indent="-240030" algn="l" defTabSz="960120" rtl="0" eaLnBrk="1" latinLnBrk="0" hangingPunct="1">
        <a:lnSpc>
          <a:spcPct val="90000"/>
        </a:lnSpc>
        <a:spcBef>
          <a:spcPts val="525"/>
        </a:spcBef>
        <a:buFont typeface="Arial" panose="020B0604020202020204" pitchFamily="34" charset="0"/>
        <a:buChar char="•"/>
        <a:defRPr sz="2100" kern="1200" baseline="0">
          <a:solidFill>
            <a:srgbClr val="002060"/>
          </a:solidFill>
          <a:latin typeface="+mj-lt"/>
          <a:ea typeface="+mn-ea"/>
          <a:cs typeface="+mn-cs"/>
        </a:defRPr>
      </a:lvl3pPr>
      <a:lvl4pPr marL="1680210" indent="-240030" algn="l" defTabSz="960120" rtl="0" eaLnBrk="1" latinLnBrk="0" hangingPunct="1">
        <a:lnSpc>
          <a:spcPct val="90000"/>
        </a:lnSpc>
        <a:spcBef>
          <a:spcPts val="525"/>
        </a:spcBef>
        <a:buFont typeface="Arial" panose="020B0604020202020204" pitchFamily="34" charset="0"/>
        <a:buChar char="•"/>
        <a:defRPr sz="1890" kern="1200">
          <a:solidFill>
            <a:srgbClr val="002060"/>
          </a:solidFill>
          <a:latin typeface="+mj-lt"/>
          <a:ea typeface="+mn-ea"/>
          <a:cs typeface="+mn-cs"/>
        </a:defRPr>
      </a:lvl4pPr>
      <a:lvl5pPr marL="2160270" indent="-240030" algn="l" defTabSz="960120" rtl="0" eaLnBrk="1" latinLnBrk="0" hangingPunct="1">
        <a:lnSpc>
          <a:spcPct val="90000"/>
        </a:lnSpc>
        <a:spcBef>
          <a:spcPts val="525"/>
        </a:spcBef>
        <a:buFont typeface="Arial" panose="020B0604020202020204" pitchFamily="34" charset="0"/>
        <a:buChar char="•"/>
        <a:defRPr sz="1890" kern="1200" baseline="0">
          <a:solidFill>
            <a:srgbClr val="002060"/>
          </a:solidFill>
          <a:latin typeface="+mj-lt"/>
          <a:ea typeface="+mn-ea"/>
          <a:cs typeface="+mn-cs"/>
        </a:defRPr>
      </a:lvl5pPr>
      <a:lvl6pPr marL="264033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6pPr>
      <a:lvl7pPr marL="312039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7pPr>
      <a:lvl8pPr marL="360045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8pPr>
      <a:lvl9pPr marL="4080510" indent="-240030" algn="l" defTabSz="960120" rtl="0" eaLnBrk="1" latinLnBrk="0" hangingPunct="1">
        <a:lnSpc>
          <a:spcPct val="90000"/>
        </a:lnSpc>
        <a:spcBef>
          <a:spcPts val="525"/>
        </a:spcBef>
        <a:buFont typeface="Arial" panose="020B0604020202020204" pitchFamily="34" charset="0"/>
        <a:buChar char="•"/>
        <a:defRPr sz="1890" kern="1200">
          <a:solidFill>
            <a:schemeClr val="tx1"/>
          </a:solidFill>
          <a:latin typeface="+mn-lt"/>
          <a:ea typeface="+mn-ea"/>
          <a:cs typeface="+mn-cs"/>
        </a:defRPr>
      </a:lvl9pPr>
    </p:bodyStyle>
    <p:otherStyle>
      <a:defPPr>
        <a:defRPr lang="en-US"/>
      </a:defPPr>
      <a:lvl1pPr marL="0" algn="l" defTabSz="960120" rtl="0" eaLnBrk="1" latinLnBrk="0" hangingPunct="1">
        <a:defRPr sz="1890" kern="1200">
          <a:solidFill>
            <a:schemeClr val="tx1"/>
          </a:solidFill>
          <a:latin typeface="+mn-lt"/>
          <a:ea typeface="+mn-ea"/>
          <a:cs typeface="+mn-cs"/>
        </a:defRPr>
      </a:lvl1pPr>
      <a:lvl2pPr marL="480060" algn="l" defTabSz="960120" rtl="0" eaLnBrk="1" latinLnBrk="0" hangingPunct="1">
        <a:defRPr sz="1890" kern="1200">
          <a:solidFill>
            <a:schemeClr val="tx1"/>
          </a:solidFill>
          <a:latin typeface="+mn-lt"/>
          <a:ea typeface="+mn-ea"/>
          <a:cs typeface="+mn-cs"/>
        </a:defRPr>
      </a:lvl2pPr>
      <a:lvl3pPr marL="960120" algn="l" defTabSz="960120" rtl="0" eaLnBrk="1" latinLnBrk="0" hangingPunct="1">
        <a:defRPr sz="1890" kern="1200">
          <a:solidFill>
            <a:schemeClr val="tx1"/>
          </a:solidFill>
          <a:latin typeface="+mn-lt"/>
          <a:ea typeface="+mn-ea"/>
          <a:cs typeface="+mn-cs"/>
        </a:defRPr>
      </a:lvl3pPr>
      <a:lvl4pPr marL="1440180" algn="l" defTabSz="960120" rtl="0" eaLnBrk="1" latinLnBrk="0" hangingPunct="1">
        <a:defRPr sz="1890" kern="1200">
          <a:solidFill>
            <a:schemeClr val="tx1"/>
          </a:solidFill>
          <a:latin typeface="+mn-lt"/>
          <a:ea typeface="+mn-ea"/>
          <a:cs typeface="+mn-cs"/>
        </a:defRPr>
      </a:lvl4pPr>
      <a:lvl5pPr marL="1920240" algn="l" defTabSz="960120" rtl="0" eaLnBrk="1" latinLnBrk="0" hangingPunct="1">
        <a:defRPr sz="1890" kern="1200">
          <a:solidFill>
            <a:schemeClr val="tx1"/>
          </a:solidFill>
          <a:latin typeface="+mn-lt"/>
          <a:ea typeface="+mn-ea"/>
          <a:cs typeface="+mn-cs"/>
        </a:defRPr>
      </a:lvl5pPr>
      <a:lvl6pPr marL="2400300" algn="l" defTabSz="960120" rtl="0" eaLnBrk="1" latinLnBrk="0" hangingPunct="1">
        <a:defRPr sz="1890" kern="1200">
          <a:solidFill>
            <a:schemeClr val="tx1"/>
          </a:solidFill>
          <a:latin typeface="+mn-lt"/>
          <a:ea typeface="+mn-ea"/>
          <a:cs typeface="+mn-cs"/>
        </a:defRPr>
      </a:lvl6pPr>
      <a:lvl7pPr marL="2880360" algn="l" defTabSz="960120" rtl="0" eaLnBrk="1" latinLnBrk="0" hangingPunct="1">
        <a:defRPr sz="1890" kern="1200">
          <a:solidFill>
            <a:schemeClr val="tx1"/>
          </a:solidFill>
          <a:latin typeface="+mn-lt"/>
          <a:ea typeface="+mn-ea"/>
          <a:cs typeface="+mn-cs"/>
        </a:defRPr>
      </a:lvl7pPr>
      <a:lvl8pPr marL="3360420" algn="l" defTabSz="960120" rtl="0" eaLnBrk="1" latinLnBrk="0" hangingPunct="1">
        <a:defRPr sz="1890" kern="1200">
          <a:solidFill>
            <a:schemeClr val="tx1"/>
          </a:solidFill>
          <a:latin typeface="+mn-lt"/>
          <a:ea typeface="+mn-ea"/>
          <a:cs typeface="+mn-cs"/>
        </a:defRPr>
      </a:lvl8pPr>
      <a:lvl9pPr marL="3840480" algn="l" defTabSz="960120" rtl="0" eaLnBrk="1" latinLnBrk="0" hangingPunct="1">
        <a:defRPr sz="189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in.gov/indot/doing-business-with-indot/local-public-agency-programs/community-crossing-matching-grant-program/#CCMG_Resources"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hyperlink" Target="mailto:chudson1@indot.in.gov"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hyperlink" Target="mailto:mcales@indot.in.gov" TargetMode="External"/><Relationship Id="rId2" Type="http://schemas.openxmlformats.org/officeDocument/2006/relationships/hyperlink" Target="https://itap.indot.in.gov/" TargetMode="Externa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33.jpeg"/></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11.xml"/><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itap.indot.in.gov/" TargetMode="Externa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966800"/>
            <a:ext cx="10534650" cy="4214800"/>
          </a:xfrm>
        </p:spPr>
        <p:txBody>
          <a:bodyPr/>
          <a:lstStyle/>
          <a:p>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br>
              <a:rPr lang="en-US" sz="4500" dirty="0">
                <a:latin typeface="Times New Roman" panose="02020603050405020304" pitchFamily="18" charset="0"/>
                <a:cs typeface="Times New Roman" panose="02020603050405020304" pitchFamily="18" charset="0"/>
              </a:rPr>
            </a:br>
            <a:r>
              <a:rPr lang="en-US" sz="4500" dirty="0">
                <a:latin typeface="Times New Roman" panose="02020603050405020304" pitchFamily="18" charset="0"/>
                <a:cs typeface="Times New Roman" panose="02020603050405020304" pitchFamily="18" charset="0"/>
              </a:rPr>
              <a:t>Local Road and Bridge</a:t>
            </a:r>
            <a:br>
              <a:rPr lang="en-US" sz="4500" dirty="0">
                <a:latin typeface="Times New Roman" panose="02020603050405020304" pitchFamily="18" charset="0"/>
                <a:cs typeface="Times New Roman" panose="02020603050405020304" pitchFamily="18" charset="0"/>
              </a:rPr>
            </a:br>
            <a:r>
              <a:rPr lang="en-US" sz="4500" dirty="0">
                <a:latin typeface="Times New Roman" panose="02020603050405020304" pitchFamily="18" charset="0"/>
                <a:cs typeface="Times New Roman" panose="02020603050405020304" pitchFamily="18" charset="0"/>
              </a:rPr>
              <a:t>Matching Grant Funds – </a:t>
            </a:r>
            <a:br>
              <a:rPr lang="en-US" sz="4500" dirty="0">
                <a:latin typeface="Times New Roman" panose="02020603050405020304" pitchFamily="18" charset="0"/>
                <a:cs typeface="Times New Roman" panose="02020603050405020304" pitchFamily="18" charset="0"/>
              </a:rPr>
            </a:br>
            <a:r>
              <a:rPr lang="en-US" sz="4500" dirty="0">
                <a:solidFill>
                  <a:srgbClr val="0070C0"/>
                </a:solidFill>
                <a:latin typeface="Times New Roman" panose="02020603050405020304" pitchFamily="18" charset="0"/>
                <a:cs typeface="Times New Roman" panose="02020603050405020304" pitchFamily="18" charset="0"/>
              </a:rPr>
              <a:t>Access and Complete the CCMG Application Process</a:t>
            </a:r>
            <a:endParaRPr lang="en-US" sz="4500" dirty="0">
              <a:solidFill>
                <a:srgbClr val="0070C0"/>
              </a:solidFill>
            </a:endParaRPr>
          </a:p>
        </p:txBody>
      </p:sp>
      <p:sp>
        <p:nvSpPr>
          <p:cNvPr id="3" name="Subtitle 2"/>
          <p:cNvSpPr>
            <a:spLocks noGrp="1"/>
          </p:cNvSpPr>
          <p:nvPr>
            <p:ph type="subTitle" idx="1"/>
          </p:nvPr>
        </p:nvSpPr>
        <p:spPr>
          <a:xfrm>
            <a:off x="1200150" y="4724400"/>
            <a:ext cx="10534650" cy="1447800"/>
          </a:xfrm>
        </p:spPr>
        <p:txBody>
          <a:bodyPr/>
          <a:lstStyle/>
          <a:p>
            <a:r>
              <a:rPr lang="en-US"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Kathy Eaton-McKalip</a:t>
            </a:r>
          </a:p>
          <a:p>
            <a:r>
              <a:rPr lang="en-US" sz="1600" dirty="0">
                <a:latin typeface="Times New Roman" panose="02020603050405020304" pitchFamily="18" charset="0"/>
                <a:cs typeface="Times New Roman" panose="02020603050405020304" pitchFamily="18" charset="0"/>
              </a:rPr>
              <a:t>Director of LPA/MPO &amp; Grant Administration</a:t>
            </a:r>
          </a:p>
          <a:p>
            <a:r>
              <a:rPr lang="en-US" sz="1600" dirty="0">
                <a:latin typeface="Times New Roman" panose="02020603050405020304" pitchFamily="18" charset="0"/>
                <a:cs typeface="Times New Roman" panose="02020603050405020304" pitchFamily="18" charset="0"/>
              </a:rPr>
              <a:t>Indiana Department of Transportation</a:t>
            </a:r>
          </a:p>
          <a:p>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backgroundRemoval t="3182" b="96591" l="947" r="98548">
                        <a14:foregroundMark x1="29924" y1="77045" x2="29924" y2="77045"/>
                        <a14:foregroundMark x1="33396" y1="71136" x2="33396" y2="71136"/>
                        <a14:foregroundMark x1="35859" y1="74091" x2="35859" y2="74091"/>
                        <a14:foregroundMark x1="39394" y1="72273" x2="39394" y2="72273"/>
                        <a14:foregroundMark x1="41919" y1="72500" x2="41919" y2="72500"/>
                        <a14:foregroundMark x1="45265" y1="73409" x2="45265" y2="73409"/>
                        <a14:foregroundMark x1="49432" y1="74318" x2="49432" y2="74318"/>
                        <a14:foregroundMark x1="51073" y1="74318" x2="51073" y2="74318"/>
                        <a14:foregroundMark x1="55303" y1="74545" x2="55303" y2="74545"/>
                        <a14:foregroundMark x1="62058" y1="75227" x2="62058" y2="75227"/>
                        <a14:foregroundMark x1="66540" y1="75909" x2="66540" y2="75909"/>
                        <a14:foregroundMark x1="70581" y1="76364" x2="70581" y2="76364"/>
                        <a14:foregroundMark x1="73990" y1="76818" x2="73990" y2="76818"/>
                        <a14:foregroundMark x1="79104" y1="72273" x2="79104" y2="72273"/>
                      </a14:backgroundRemoval>
                    </a14:imgEffect>
                  </a14:imgLayer>
                </a14:imgProps>
              </a:ext>
              <a:ext uri="{28A0092B-C50C-407E-A947-70E740481C1C}">
                <a14:useLocalDpi xmlns:a14="http://schemas.microsoft.com/office/drawing/2010/main"/>
              </a:ext>
            </a:extLst>
          </a:blip>
          <a:stretch>
            <a:fillRect/>
          </a:stretch>
        </p:blipFill>
        <p:spPr>
          <a:xfrm>
            <a:off x="2957170" y="966800"/>
            <a:ext cx="6567220" cy="1624000"/>
          </a:xfrm>
          <a:prstGeom prst="rect">
            <a:avLst/>
          </a:prstGeom>
        </p:spPr>
      </p:pic>
    </p:spTree>
    <p:extLst>
      <p:ext uri="{BB962C8B-B14F-4D97-AF65-F5344CB8AC3E}">
        <p14:creationId xmlns:p14="http://schemas.microsoft.com/office/powerpoint/2010/main" val="3314474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Begin Application</a:t>
            </a:r>
            <a:endParaRPr lang="en-US" dirty="0">
              <a:solidFill>
                <a:srgbClr val="3399FF"/>
              </a:solidFill>
            </a:endParaRPr>
          </a:p>
        </p:txBody>
      </p:sp>
      <p:sp>
        <p:nvSpPr>
          <p:cNvPr id="6" name="Content Placeholder 5"/>
          <p:cNvSpPr>
            <a:spLocks noGrp="1"/>
          </p:cNvSpPr>
          <p:nvPr>
            <p:ph idx="1"/>
          </p:nvPr>
        </p:nvSpPr>
        <p:spPr>
          <a:xfrm>
            <a:off x="191551" y="894081"/>
            <a:ext cx="12481560" cy="6192519"/>
          </a:xfrm>
        </p:spPr>
        <p:txBody>
          <a:bodyPr/>
          <a:lstStyle/>
          <a:p>
            <a:r>
              <a:rPr lang="en-US" dirty="0">
                <a:solidFill>
                  <a:schemeClr val="tx1"/>
                </a:solidFill>
                <a:latin typeface="Times New Roman" panose="02020603050405020304" pitchFamily="18" charset="0"/>
                <a:cs typeface="Times New Roman" panose="02020603050405020304" pitchFamily="18" charset="0"/>
              </a:rPr>
              <a:t>The </a:t>
            </a:r>
            <a:r>
              <a:rPr lang="en-US" u="sng" dirty="0">
                <a:solidFill>
                  <a:schemeClr val="tx1"/>
                </a:solidFill>
                <a:latin typeface="Times New Roman" panose="02020603050405020304" pitchFamily="18" charset="0"/>
                <a:cs typeface="Times New Roman" panose="02020603050405020304" pitchFamily="18" charset="0"/>
              </a:rPr>
              <a:t>Call Application List </a:t>
            </a:r>
            <a:r>
              <a:rPr lang="en-US" dirty="0">
                <a:solidFill>
                  <a:schemeClr val="tx1"/>
                </a:solidFill>
                <a:latin typeface="Times New Roman" panose="02020603050405020304" pitchFamily="18" charset="0"/>
                <a:cs typeface="Times New Roman" panose="02020603050405020304" pitchFamily="18" charset="0"/>
              </a:rPr>
              <a:t>will appear. </a:t>
            </a:r>
          </a:p>
          <a:p>
            <a:pPr lvl="1"/>
            <a:r>
              <a:rPr lang="en-US" dirty="0">
                <a:solidFill>
                  <a:schemeClr val="tx1"/>
                </a:solidFill>
                <a:latin typeface="Times New Roman" panose="02020603050405020304" pitchFamily="18" charset="0"/>
                <a:cs typeface="Times New Roman" panose="02020603050405020304" pitchFamily="18" charset="0"/>
              </a:rPr>
              <a:t>This is a list of all your current application(s). </a:t>
            </a:r>
          </a:p>
          <a:p>
            <a:r>
              <a:rPr lang="en-US" dirty="0">
                <a:solidFill>
                  <a:schemeClr val="tx1"/>
                </a:solidFill>
                <a:latin typeface="Times New Roman" panose="02020603050405020304" pitchFamily="18" charset="0"/>
                <a:cs typeface="Times New Roman" panose="02020603050405020304" pitchFamily="18" charset="0"/>
              </a:rPr>
              <a:t>Click ‘Add New’       to start a new application.</a:t>
            </a:r>
          </a:p>
        </p:txBody>
      </p:sp>
      <p:pic>
        <p:nvPicPr>
          <p:cNvPr id="3" name="Picture 2"/>
          <p:cNvPicPr>
            <a:picLocks noChangeAspect="1"/>
          </p:cNvPicPr>
          <p:nvPr/>
        </p:nvPicPr>
        <p:blipFill rotWithShape="1">
          <a:blip r:embed="rId3"/>
          <a:srcRect l="595" t="52197" r="595" b="12641"/>
          <a:stretch/>
        </p:blipFill>
        <p:spPr>
          <a:xfrm>
            <a:off x="990600" y="2590800"/>
            <a:ext cx="11201400" cy="3736339"/>
          </a:xfrm>
          <a:prstGeom prst="rect">
            <a:avLst/>
          </a:prstGeom>
        </p:spPr>
      </p:pic>
      <p:sp>
        <p:nvSpPr>
          <p:cNvPr id="7" name="Plus 6"/>
          <p:cNvSpPr/>
          <p:nvPr/>
        </p:nvSpPr>
        <p:spPr>
          <a:xfrm>
            <a:off x="3200400" y="1831339"/>
            <a:ext cx="381000" cy="455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469392" y="5029200"/>
            <a:ext cx="521208"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0231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Begin Application</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Read this disclaimer and click ‘Continue’ to start the application process.</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6"/>
          <p:cNvPicPr>
            <a:picLocks noChangeAspect="1"/>
          </p:cNvPicPr>
          <p:nvPr/>
        </p:nvPicPr>
        <p:blipFill rotWithShape="1">
          <a:blip r:embed="rId3"/>
          <a:srcRect l="24658" t="24738" r="16693" b="11406"/>
          <a:stretch/>
        </p:blipFill>
        <p:spPr>
          <a:xfrm>
            <a:off x="1981200" y="2468881"/>
            <a:ext cx="7696200" cy="4114799"/>
          </a:xfrm>
          <a:prstGeom prst="rect">
            <a:avLst/>
          </a:prstGeom>
          <a:ln w="28575">
            <a:solidFill>
              <a:srgbClr val="3333CC"/>
            </a:solidFill>
          </a:ln>
        </p:spPr>
      </p:pic>
      <p:sp>
        <p:nvSpPr>
          <p:cNvPr id="7" name="Left Arrow 6"/>
          <p:cNvSpPr/>
          <p:nvPr/>
        </p:nvSpPr>
        <p:spPr>
          <a:xfrm>
            <a:off x="9220200" y="6172200"/>
            <a:ext cx="1066800" cy="3098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8671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160020" y="975360"/>
            <a:ext cx="4488180" cy="5608320"/>
          </a:xfrm>
        </p:spPr>
        <p:txBody>
          <a:bodyPr/>
          <a:lstStyle/>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Within the application, you can easily maneuver from section to section by clicking the tabs located on the right side of the application. </a:t>
            </a:r>
          </a:p>
          <a:p>
            <a:endParaRPr lang="en-US" dirty="0"/>
          </a:p>
        </p:txBody>
      </p:sp>
      <p:sp>
        <p:nvSpPr>
          <p:cNvPr id="9" name="Content Placeholder 8"/>
          <p:cNvSpPr>
            <a:spLocks noGrp="1"/>
          </p:cNvSpPr>
          <p:nvPr>
            <p:ph sz="half" idx="2"/>
          </p:nvPr>
        </p:nvSpPr>
        <p:spPr/>
        <p:txBody>
          <a:bodyPr/>
          <a:lstStyle/>
          <a:p>
            <a:r>
              <a:rPr lang="en-US" dirty="0">
                <a:latin typeface="Times New Roman" panose="02020603050405020304" pitchFamily="18" charset="0"/>
                <a:cs typeface="Times New Roman" panose="02020603050405020304" pitchFamily="18" charset="0"/>
              </a:rPr>
              <a:t> </a:t>
            </a:r>
          </a:p>
        </p:txBody>
      </p:sp>
      <p:sp>
        <p:nvSpPr>
          <p:cNvPr id="8" name="Title 7"/>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Begin Application</a:t>
            </a:r>
            <a:endParaRPr lang="en-US"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2"/>
          <a:srcRect l="81468" t="21875" r="1540" b="41667"/>
          <a:stretch/>
        </p:blipFill>
        <p:spPr>
          <a:xfrm>
            <a:off x="6172200" y="1023982"/>
            <a:ext cx="3886200" cy="5640977"/>
          </a:xfrm>
          <a:prstGeom prst="rect">
            <a:avLst/>
          </a:prstGeom>
          <a:ln w="28575">
            <a:solidFill>
              <a:srgbClr val="3333CC"/>
            </a:solidFill>
          </a:ln>
        </p:spPr>
      </p:pic>
    </p:spTree>
    <p:extLst>
      <p:ext uri="{BB962C8B-B14F-4D97-AF65-F5344CB8AC3E}">
        <p14:creationId xmlns:p14="http://schemas.microsoft.com/office/powerpoint/2010/main" val="323433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LPA Details</a:t>
            </a:r>
            <a:endParaRPr lang="en-US" dirty="0">
              <a:solidFill>
                <a:srgbClr val="0070C0"/>
              </a:solidFill>
            </a:endParaRPr>
          </a:p>
        </p:txBody>
      </p:sp>
      <p:sp>
        <p:nvSpPr>
          <p:cNvPr id="6" name="Content Placeholder 5"/>
          <p:cNvSpPr>
            <a:spLocks noGrp="1"/>
          </p:cNvSpPr>
          <p:nvPr>
            <p:ph idx="1"/>
          </p:nvPr>
        </p:nvSpPr>
        <p:spPr>
          <a:xfrm>
            <a:off x="191551" y="894081"/>
            <a:ext cx="12481560" cy="6192519"/>
          </a:xfrm>
        </p:spPr>
        <p:txBody>
          <a:bodyPr/>
          <a:lstStyle/>
          <a:p>
            <a:r>
              <a:rPr lang="en-US" sz="2800" dirty="0">
                <a:solidFill>
                  <a:schemeClr val="tx1"/>
                </a:solidFill>
                <a:latin typeface="Times New Roman" panose="02020603050405020304" pitchFamily="18" charset="0"/>
                <a:cs typeface="Times New Roman" panose="02020603050405020304" pitchFamily="18" charset="0"/>
              </a:rPr>
              <a:t>Complete all required field with your LPA contact details.</a:t>
            </a:r>
          </a:p>
          <a:p>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The District Program Director will use the LPA Official Contact and LPA Project Contact listed as the official contacts for the project.</a:t>
            </a: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a:extLst>
              <a:ext uri="{FF2B5EF4-FFF2-40B4-BE49-F238E27FC236}">
                <a16:creationId xmlns:a16="http://schemas.microsoft.com/office/drawing/2014/main" id="{ABD8B980-A405-28B2-CEDD-F32C5236C19D}"/>
              </a:ext>
            </a:extLst>
          </p:cNvPr>
          <p:cNvPicPr>
            <a:picLocks noChangeAspect="1"/>
          </p:cNvPicPr>
          <p:nvPr/>
        </p:nvPicPr>
        <p:blipFill rotWithShape="1">
          <a:blip r:embed="rId2"/>
          <a:srcRect l="282" t="21875" r="2170" b="25000"/>
          <a:stretch/>
        </p:blipFill>
        <p:spPr>
          <a:xfrm>
            <a:off x="304800" y="2514600"/>
            <a:ext cx="10961679" cy="4094718"/>
          </a:xfrm>
          <a:prstGeom prst="rect">
            <a:avLst/>
          </a:prstGeom>
          <a:ln w="28575">
            <a:solidFill>
              <a:srgbClr val="3333CC"/>
            </a:solidFill>
          </a:ln>
        </p:spPr>
      </p:pic>
    </p:spTree>
    <p:extLst>
      <p:ext uri="{BB962C8B-B14F-4D97-AF65-F5344CB8AC3E}">
        <p14:creationId xmlns:p14="http://schemas.microsoft.com/office/powerpoint/2010/main" val="2521092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Community Crossings History</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Complete the CCMG funding history for your local by choosing:</a:t>
            </a:r>
          </a:p>
          <a:p>
            <a:pPr lvl="1"/>
            <a:r>
              <a:rPr lang="en-US" dirty="0">
                <a:solidFill>
                  <a:srgbClr val="0070C0"/>
                </a:solidFill>
                <a:latin typeface="Times New Roman" panose="02020603050405020304" pitchFamily="18" charset="0"/>
                <a:cs typeface="Times New Roman" panose="02020603050405020304" pitchFamily="18" charset="0"/>
              </a:rPr>
              <a:t>Grant Not Awarded </a:t>
            </a:r>
            <a:r>
              <a:rPr lang="en-US" dirty="0">
                <a:solidFill>
                  <a:schemeClr val="tx1"/>
                </a:solidFill>
                <a:latin typeface="Times New Roman" panose="02020603050405020304" pitchFamily="18" charset="0"/>
                <a:cs typeface="Times New Roman" panose="02020603050405020304" pitchFamily="18" charset="0"/>
              </a:rPr>
              <a:t>= local did not apply for that call, or </a:t>
            </a:r>
          </a:p>
          <a:p>
            <a:pPr lvl="1"/>
            <a:r>
              <a:rPr lang="en-US" dirty="0">
                <a:solidFill>
                  <a:srgbClr val="0070C0"/>
                </a:solidFill>
                <a:latin typeface="Times New Roman" panose="02020603050405020304" pitchFamily="18" charset="0"/>
                <a:cs typeface="Times New Roman" panose="02020603050405020304" pitchFamily="18" charset="0"/>
              </a:rPr>
              <a:t>Grant Awarded, Project Closed </a:t>
            </a:r>
            <a:r>
              <a:rPr lang="en-US" dirty="0">
                <a:solidFill>
                  <a:schemeClr val="tx1"/>
                </a:solidFill>
                <a:latin typeface="Times New Roman" panose="02020603050405020304" pitchFamily="18" charset="0"/>
                <a:cs typeface="Times New Roman" panose="02020603050405020304" pitchFamily="18" charset="0"/>
              </a:rPr>
              <a:t>= local did apply for that call and local has closed out the project, or </a:t>
            </a:r>
          </a:p>
          <a:p>
            <a:pPr lvl="1"/>
            <a:r>
              <a:rPr lang="en-US" dirty="0">
                <a:solidFill>
                  <a:srgbClr val="0070C0"/>
                </a:solidFill>
                <a:latin typeface="Times New Roman" panose="02020603050405020304" pitchFamily="18" charset="0"/>
                <a:cs typeface="Times New Roman" panose="02020603050405020304" pitchFamily="18" charset="0"/>
              </a:rPr>
              <a:t>Grant Awarded, Project Not Closed </a:t>
            </a:r>
            <a:r>
              <a:rPr lang="en-US" dirty="0">
                <a:solidFill>
                  <a:schemeClr val="tx1"/>
                </a:solidFill>
                <a:latin typeface="Times New Roman" panose="02020603050405020304" pitchFamily="18" charset="0"/>
                <a:cs typeface="Times New Roman" panose="02020603050405020304" pitchFamily="18" charset="0"/>
              </a:rPr>
              <a:t>= local did apply for that call and local has not closed out the project.</a:t>
            </a:r>
          </a:p>
        </p:txBody>
      </p:sp>
      <p:pic>
        <p:nvPicPr>
          <p:cNvPr id="7" name="Content Placeholder 1"/>
          <p:cNvPicPr>
            <a:picLocks noChangeAspect="1"/>
          </p:cNvPicPr>
          <p:nvPr/>
        </p:nvPicPr>
        <p:blipFill rotWithShape="1">
          <a:blip r:embed="rId3"/>
          <a:srcRect t="28254" r="33624" b="52583"/>
          <a:stretch/>
        </p:blipFill>
        <p:spPr>
          <a:xfrm>
            <a:off x="1295400" y="3429000"/>
            <a:ext cx="8770619" cy="3352800"/>
          </a:xfrm>
          <a:prstGeom prst="rect">
            <a:avLst/>
          </a:prstGeom>
          <a:ln w="28575">
            <a:solidFill>
              <a:srgbClr val="3333CC"/>
            </a:solidFill>
          </a:ln>
        </p:spPr>
      </p:pic>
    </p:spTree>
    <p:extLst>
      <p:ext uri="{BB962C8B-B14F-4D97-AF65-F5344CB8AC3E}">
        <p14:creationId xmlns:p14="http://schemas.microsoft.com/office/powerpoint/2010/main" val="35560678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General Information – New Project</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marL="514350" indent="-514350">
              <a:lnSpc>
                <a:spcPct val="100000"/>
              </a:lnSpc>
              <a:spcBef>
                <a:spcPts val="0"/>
              </a:spcBef>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Has the project development been completed?  </a:t>
            </a:r>
            <a:r>
              <a:rPr lang="en-US" sz="2400" dirty="0">
                <a:solidFill>
                  <a:schemeClr val="tx1"/>
                </a:solidFill>
                <a:latin typeface="Times New Roman" panose="02020603050405020304" pitchFamily="18" charset="0"/>
                <a:cs typeface="Times New Roman" panose="02020603050405020304" pitchFamily="18" charset="0"/>
              </a:rPr>
              <a:t>CCMG funds are for CN only.</a:t>
            </a: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Estimated Date of Bid? </a:t>
            </a:r>
            <a:r>
              <a:rPr lang="en-US" sz="2400" dirty="0">
                <a:solidFill>
                  <a:schemeClr val="tx1"/>
                </a:solidFill>
                <a:latin typeface="Times New Roman" panose="02020603050405020304" pitchFamily="18" charset="0"/>
                <a:cs typeface="Times New Roman" panose="02020603050405020304" pitchFamily="18" charset="0"/>
              </a:rPr>
              <a:t>Project should be ready for bid once notified of award.</a:t>
            </a: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Work Type? </a:t>
            </a:r>
            <a:r>
              <a:rPr lang="en-US" sz="2400" dirty="0">
                <a:solidFill>
                  <a:schemeClr val="tx1"/>
                </a:solidFill>
                <a:latin typeface="Times New Roman" panose="02020603050405020304" pitchFamily="18" charset="0"/>
                <a:cs typeface="Times New Roman" panose="02020603050405020304" pitchFamily="18" charset="0"/>
              </a:rPr>
              <a:t>Choose the type of work being completed.</a:t>
            </a: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Funding Type?  </a:t>
            </a:r>
            <a:r>
              <a:rPr lang="en-US" sz="2400" dirty="0">
                <a:solidFill>
                  <a:schemeClr val="tx1"/>
                </a:solidFill>
                <a:latin typeface="Times New Roman" panose="02020603050405020304" pitchFamily="18" charset="0"/>
                <a:cs typeface="Times New Roman" panose="02020603050405020304" pitchFamily="18" charset="0"/>
              </a:rPr>
              <a:t>Choose if project will be bid or force account work.</a:t>
            </a: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endParaRPr lang="en-US" sz="1400" dirty="0">
              <a:solidFill>
                <a:schemeClr val="tx1"/>
              </a:solidFill>
              <a:latin typeface="Times New Roman" panose="02020603050405020304" pitchFamily="18" charset="0"/>
              <a:cs typeface="Times New Roman" panose="02020603050405020304" pitchFamily="18" charset="0"/>
            </a:endParaRPr>
          </a:p>
          <a:p>
            <a:pPr marL="514350" indent="-514350">
              <a:lnSpc>
                <a:spcPct val="100000"/>
              </a:lnSpc>
              <a:spcBef>
                <a:spcPts val="0"/>
              </a:spcBef>
              <a:buFont typeface="+mj-lt"/>
              <a:buAutoNum type="arabicPeriod"/>
            </a:pPr>
            <a:r>
              <a:rPr lang="en-US" sz="2400" dirty="0">
                <a:solidFill>
                  <a:srgbClr val="0070C0"/>
                </a:solidFill>
                <a:latin typeface="Times New Roman" panose="02020603050405020304" pitchFamily="18" charset="0"/>
                <a:cs typeface="Times New Roman" panose="02020603050405020304" pitchFamily="18" charset="0"/>
              </a:rPr>
              <a:t>Detailed Project Scope?  </a:t>
            </a:r>
            <a:r>
              <a:rPr lang="en-US" sz="2400" dirty="0">
                <a:solidFill>
                  <a:schemeClr val="tx1"/>
                </a:solidFill>
                <a:latin typeface="Times New Roman" panose="02020603050405020304" pitchFamily="18" charset="0"/>
                <a:cs typeface="Times New Roman" panose="02020603050405020304" pitchFamily="18" charset="0"/>
              </a:rPr>
              <a:t>List the desired scope of the project in detail.</a:t>
            </a:r>
          </a:p>
          <a:p>
            <a:pPr marL="480060" lvl="1"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770" t="29778" r="19933" b="44004"/>
          <a:stretch/>
        </p:blipFill>
        <p:spPr>
          <a:xfrm>
            <a:off x="1066800" y="3810000"/>
            <a:ext cx="9448800" cy="3280833"/>
          </a:xfrm>
          <a:prstGeom prst="rect">
            <a:avLst/>
          </a:prstGeom>
          <a:ln w="28575">
            <a:solidFill>
              <a:srgbClr val="3333CC"/>
            </a:solidFill>
          </a:ln>
        </p:spPr>
      </p:pic>
    </p:spTree>
    <p:extLst>
      <p:ext uri="{BB962C8B-B14F-4D97-AF65-F5344CB8AC3E}">
        <p14:creationId xmlns:p14="http://schemas.microsoft.com/office/powerpoint/2010/main" val="347110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Justification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Give a detailed justification for the project.  Including the purpose and need, any deficiencies, connections, benefits, and economic growth.  INDOT wants to know why this project is needed, and why it will benefit your local public agency. </a:t>
            </a:r>
          </a:p>
          <a:p>
            <a:pPr marL="514350" indent="-514350">
              <a:lnSpc>
                <a:spcPct val="100000"/>
              </a:lnSpc>
              <a:spcBef>
                <a:spcPts val="0"/>
              </a:spcBef>
              <a:buFont typeface="+mj-lt"/>
              <a:buAutoNum type="arabicPeriod"/>
            </a:pPr>
            <a:endParaRPr lang="en-US" sz="2800" dirty="0">
              <a:solidFill>
                <a:schemeClr val="tx1"/>
              </a:solidFill>
              <a:latin typeface="Times New Roman" panose="02020603050405020304" pitchFamily="18" charset="0"/>
              <a:cs typeface="Times New Roman" panose="02020603050405020304" pitchFamily="18" charset="0"/>
            </a:endParaRPr>
          </a:p>
          <a:p>
            <a:pPr marL="480060" lvl="1"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a:srcRect l="595" t="37912" r="17262" b="45828"/>
          <a:stretch/>
        </p:blipFill>
        <p:spPr>
          <a:xfrm>
            <a:off x="533400" y="2438400"/>
            <a:ext cx="10896600" cy="3886200"/>
          </a:xfrm>
          <a:prstGeom prst="rect">
            <a:avLst/>
          </a:prstGeom>
          <a:ln w="28575">
            <a:solidFill>
              <a:srgbClr val="3333CC"/>
            </a:solidFill>
          </a:ln>
        </p:spPr>
      </p:pic>
    </p:spTree>
    <p:extLst>
      <p:ext uri="{BB962C8B-B14F-4D97-AF65-F5344CB8AC3E}">
        <p14:creationId xmlns:p14="http://schemas.microsoft.com/office/powerpoint/2010/main" val="1746109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ADA / Title VI</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r>
              <a:rPr lang="en-US" sz="2800" dirty="0">
                <a:solidFill>
                  <a:schemeClr val="tx1"/>
                </a:solidFill>
                <a:latin typeface="Times New Roman" panose="02020603050405020304" pitchFamily="18" charset="0"/>
                <a:cs typeface="Times New Roman" panose="02020603050405020304" pitchFamily="18" charset="0"/>
              </a:rPr>
              <a:t>Complete all required fields with your LPA’s ADA and Title VI coordinator’s. </a:t>
            </a:r>
          </a:p>
          <a:p>
            <a:pPr marL="514350" indent="-514350">
              <a:lnSpc>
                <a:spcPct val="100000"/>
              </a:lnSpc>
              <a:spcBef>
                <a:spcPts val="0"/>
              </a:spcBef>
              <a:buFont typeface="+mj-lt"/>
              <a:buAutoNum type="arabicPeriod"/>
            </a:pPr>
            <a:endParaRPr lang="en-US" sz="2800" dirty="0">
              <a:solidFill>
                <a:schemeClr val="tx1"/>
              </a:solidFill>
              <a:latin typeface="Times New Roman" panose="02020603050405020304" pitchFamily="18" charset="0"/>
              <a:cs typeface="Times New Roman" panose="02020603050405020304" pitchFamily="18" charset="0"/>
            </a:endParaRPr>
          </a:p>
          <a:p>
            <a:pPr marL="480060" lvl="1"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1"/>
          <p:cNvPicPr>
            <a:picLocks noChangeAspect="1"/>
          </p:cNvPicPr>
          <p:nvPr/>
        </p:nvPicPr>
        <p:blipFill rotWithShape="1">
          <a:blip r:embed="rId3"/>
          <a:srcRect l="851" t="28967" r="2114" b="41296"/>
          <a:stretch/>
        </p:blipFill>
        <p:spPr>
          <a:xfrm>
            <a:off x="1066800" y="1600200"/>
            <a:ext cx="9413619" cy="3678169"/>
          </a:xfrm>
          <a:prstGeom prst="rect">
            <a:avLst/>
          </a:prstGeom>
          <a:ln w="28575">
            <a:solidFill>
              <a:srgbClr val="3333CC"/>
            </a:solidFill>
          </a:ln>
        </p:spPr>
      </p:pic>
      <p:sp>
        <p:nvSpPr>
          <p:cNvPr id="2" name="TextBox 1">
            <a:extLst>
              <a:ext uri="{FF2B5EF4-FFF2-40B4-BE49-F238E27FC236}">
                <a16:creationId xmlns:a16="http://schemas.microsoft.com/office/drawing/2014/main" id="{D411EC4F-CA42-76B2-0731-1CBDBA47DF98}"/>
              </a:ext>
            </a:extLst>
          </p:cNvPr>
          <p:cNvSpPr txBox="1"/>
          <p:nvPr/>
        </p:nvSpPr>
        <p:spPr>
          <a:xfrm>
            <a:off x="838200" y="5791200"/>
            <a:ext cx="9732459" cy="1200329"/>
          </a:xfrm>
          <a:prstGeom prst="rect">
            <a:avLst/>
          </a:prstGeom>
          <a:noFill/>
          <a:ln w="28575">
            <a:solidFill>
              <a:srgbClr val="FF0000"/>
            </a:solidFill>
          </a:ln>
        </p:spPr>
        <p:txBody>
          <a:bodyPr wrap="square" rtlCol="0">
            <a:spAutoFit/>
          </a:bodyPr>
          <a:lstStyle/>
          <a:p>
            <a:r>
              <a:rPr lang="en-US" sz="2400" kern="0" dirty="0">
                <a:effectLst/>
                <a:latin typeface="Times New Roman" panose="02020603050405020304" pitchFamily="18" charset="0"/>
                <a:ea typeface="Calibri" panose="020F0502020204030204" pitchFamily="34" charset="0"/>
              </a:rPr>
              <a:t>Reference </a:t>
            </a:r>
            <a:r>
              <a:rPr lang="en-US" sz="2400" dirty="0">
                <a:effectLst/>
                <a:latin typeface="Times New Roman" panose="02020603050405020304" pitchFamily="18" charset="0"/>
                <a:ea typeface="Calibri" panose="020F0502020204030204" pitchFamily="34" charset="0"/>
              </a:rPr>
              <a:t>the Local Road and Bridge CCMG Guidance Document for Local Public Agencies, section</a:t>
            </a:r>
            <a:r>
              <a:rPr lang="en-US" sz="2400" kern="0" dirty="0">
                <a:effectLst/>
                <a:latin typeface="Times New Roman" panose="02020603050405020304" pitchFamily="18" charset="0"/>
                <a:ea typeface="Calibri" panose="020F0502020204030204" pitchFamily="34" charset="0"/>
              </a:rPr>
              <a:t> </a:t>
            </a:r>
            <a:r>
              <a:rPr lang="en-US" sz="2400" kern="0" dirty="0">
                <a:solidFill>
                  <a:srgbClr val="0070C0"/>
                </a:solidFill>
                <a:effectLst/>
                <a:latin typeface="Times New Roman" panose="02020603050405020304" pitchFamily="18" charset="0"/>
                <a:ea typeface="Calibri" panose="020F0502020204030204" pitchFamily="34" charset="0"/>
              </a:rPr>
              <a:t>CCMG Application - ADA &amp; Title VI Certification</a:t>
            </a:r>
            <a:r>
              <a:rPr lang="en-US" sz="2400" b="1" kern="0" dirty="0">
                <a:effectLst/>
                <a:latin typeface="Times New Roman" panose="02020603050405020304" pitchFamily="18" charset="0"/>
                <a:ea typeface="Calibri" panose="020F0502020204030204" pitchFamily="34" charset="0"/>
              </a:rPr>
              <a:t>.</a:t>
            </a:r>
          </a:p>
          <a:p>
            <a:endParaRPr lang="en-US" sz="2400" dirty="0"/>
          </a:p>
        </p:txBody>
      </p:sp>
    </p:spTree>
    <p:extLst>
      <p:ext uri="{BB962C8B-B14F-4D97-AF65-F5344CB8AC3E}">
        <p14:creationId xmlns:p14="http://schemas.microsoft.com/office/powerpoint/2010/main" val="3101168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2" y="76200"/>
            <a:ext cx="12481560" cy="894080"/>
          </a:xfrm>
        </p:spPr>
        <p:txBody>
          <a:bodyPr/>
          <a:lstStyle/>
          <a:p>
            <a:r>
              <a:rPr lang="en-US" dirty="0">
                <a:solidFill>
                  <a:srgbClr val="FF0000"/>
                </a:solidFill>
                <a:latin typeface="Times New Roman" panose="02020603050405020304" pitchFamily="18" charset="0"/>
                <a:cs typeface="Times New Roman" panose="02020603050405020304" pitchFamily="18" charset="0"/>
              </a:rPr>
              <a:t>Important - Mapping</a:t>
            </a:r>
            <a:endParaRPr lang="en-US"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0280"/>
            <a:ext cx="12350895" cy="6192520"/>
          </a:xfrm>
        </p:spPr>
        <p:txBody>
          <a:bodyPr>
            <a:normAutofit/>
          </a:bodyPr>
          <a:lstStyle/>
          <a:p>
            <a:pPr>
              <a:lnSpc>
                <a:spcPct val="110000"/>
              </a:lnSpc>
              <a:spcBef>
                <a:spcPts val="0"/>
              </a:spcBef>
            </a:pPr>
            <a:r>
              <a:rPr lang="en-US" sz="2800" dirty="0">
                <a:solidFill>
                  <a:schemeClr val="tx1"/>
                </a:solidFill>
                <a:highlight>
                  <a:srgbClr val="FFFFFF"/>
                </a:highlight>
                <a:latin typeface="Times New Roman" panose="02020603050405020304" pitchFamily="18" charset="0"/>
                <a:cs typeface="Times New Roman" panose="02020603050405020304" pitchFamily="18" charset="0"/>
              </a:rPr>
              <a:t>Do not type in the fields ‘Route Name’, ‘From’, or ‘To’.  The ‘From’, or ‘To’ fields will automatically fill in once you have clicked on ‘Show/Select Route on Map’ and mapped your location.</a:t>
            </a:r>
          </a:p>
          <a:p>
            <a:pPr>
              <a:lnSpc>
                <a:spcPct val="110000"/>
              </a:lnSpc>
              <a:spcBef>
                <a:spcPts val="0"/>
              </a:spcBef>
            </a:pPr>
            <a:endParaRPr lang="en-US" sz="2800" dirty="0">
              <a:solidFill>
                <a:schemeClr val="tx1"/>
              </a:solidFill>
              <a:highlight>
                <a:srgbClr val="FFFFFF"/>
              </a:highlight>
              <a:latin typeface="Times New Roman" panose="02020603050405020304" pitchFamily="18" charset="0"/>
              <a:cs typeface="Times New Roman" panose="02020603050405020304" pitchFamily="18" charset="0"/>
            </a:endParaRPr>
          </a:p>
          <a:p>
            <a:pPr>
              <a:lnSpc>
                <a:spcPct val="110000"/>
              </a:lnSpc>
              <a:spcBef>
                <a:spcPts val="0"/>
              </a:spcBef>
            </a:pPr>
            <a:r>
              <a:rPr lang="en-US" sz="2800" dirty="0">
                <a:solidFill>
                  <a:schemeClr val="tx1"/>
                </a:solidFill>
                <a:highlight>
                  <a:srgbClr val="FFFFFF"/>
                </a:highlight>
                <a:latin typeface="Times New Roman" panose="02020603050405020304" pitchFamily="18" charset="0"/>
                <a:cs typeface="Times New Roman" panose="02020603050405020304" pitchFamily="18" charset="0"/>
              </a:rPr>
              <a:t>To correct this mapping error, delete the road segment and start over by first clicking the ‘Show/Select Route on Map’.</a:t>
            </a:r>
          </a:p>
          <a:p>
            <a:pPr>
              <a:lnSpc>
                <a:spcPct val="110000"/>
              </a:lnSpc>
              <a:spcBef>
                <a:spcPts val="0"/>
              </a:spcBef>
            </a:pPr>
            <a:endParaRPr lang="en-US" sz="2800" dirty="0">
              <a:solidFill>
                <a:schemeClr val="tx1"/>
              </a:solidFill>
              <a:highlight>
                <a:srgbClr val="FFFFFF"/>
              </a:highlight>
              <a:latin typeface="Times New Roman" panose="02020603050405020304" pitchFamily="18" charset="0"/>
              <a:cs typeface="Times New Roman" panose="02020603050405020304" pitchFamily="18" charset="0"/>
            </a:endParaRPr>
          </a:p>
          <a:p>
            <a:pPr>
              <a:lnSpc>
                <a:spcPct val="110000"/>
              </a:lnSpc>
              <a:spcBef>
                <a:spcPts val="0"/>
              </a:spcBef>
            </a:pPr>
            <a:r>
              <a:rPr lang="en-US" sz="2800" dirty="0">
                <a:solidFill>
                  <a:schemeClr val="tx1"/>
                </a:solidFill>
                <a:highlight>
                  <a:srgbClr val="FFFFFF"/>
                </a:highlight>
                <a:latin typeface="Times New Roman" panose="02020603050405020304" pitchFamily="18" charset="0"/>
                <a:cs typeface="Times New Roman" panose="02020603050405020304" pitchFamily="18" charset="0"/>
              </a:rPr>
              <a:t>To help you get the best results when mapping your projects, zoom in as much as possible on the ‘Start’ and ‘End’ points to ensure that the points line up exactly where you want them.  This will ensure the project length is correct and ‘to’ and ‘from’ points match your map.</a:t>
            </a:r>
          </a:p>
          <a:p>
            <a:pPr lvl="1">
              <a:lnSpc>
                <a:spcPct val="110000"/>
              </a:lnSpc>
              <a:spcBef>
                <a:spcPts val="0"/>
              </a:spcBef>
            </a:pPr>
            <a:endParaRPr lang="en-US" sz="1900" dirty="0">
              <a:solidFill>
                <a:prstClr val="black"/>
              </a:solidFill>
              <a:highlight>
                <a:srgbClr val="FFFF00"/>
              </a:highlight>
              <a:latin typeface="Times New Roman" panose="02020603050405020304" pitchFamily="18" charset="0"/>
              <a:cs typeface="Times New Roman" panose="02020603050405020304" pitchFamily="18" charset="0"/>
            </a:endParaRPr>
          </a:p>
          <a:p>
            <a:pPr lvl="2">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58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6244400"/>
          </a:xfrm>
        </p:spPr>
        <p:txBody>
          <a:bodyPr>
            <a:normAutofit/>
          </a:bodyPr>
          <a:lstStyle/>
          <a:p>
            <a:pPr marL="0" indent="0">
              <a:lnSpc>
                <a:spcPct val="100000"/>
              </a:lnSpc>
              <a:spcBef>
                <a:spcPts val="0"/>
              </a:spcBef>
              <a:buNone/>
            </a:pPr>
            <a:r>
              <a:rPr lang="en-US" sz="2800" dirty="0">
                <a:solidFill>
                  <a:schemeClr val="tx1"/>
                </a:solidFill>
                <a:latin typeface="Times New Roman" panose="02020603050405020304" pitchFamily="18" charset="0"/>
                <a:cs typeface="Times New Roman" panose="02020603050405020304" pitchFamily="18" charset="0"/>
              </a:rPr>
              <a:t>To enter the location(s) to the application, first click the action button ‘Show/Select Route on Map’ to map a road.</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1"/>
          <p:cNvPicPr>
            <a:picLocks noChangeAspect="1"/>
          </p:cNvPicPr>
          <p:nvPr/>
        </p:nvPicPr>
        <p:blipFill rotWithShape="1">
          <a:blip r:embed="rId2"/>
          <a:srcRect l="410" t="22410" r="2568" b="10048"/>
          <a:stretch/>
        </p:blipFill>
        <p:spPr>
          <a:xfrm>
            <a:off x="381000" y="1830800"/>
            <a:ext cx="11201400" cy="4419600"/>
          </a:xfrm>
          <a:prstGeom prst="rect">
            <a:avLst/>
          </a:prstGeom>
          <a:ln w="28575">
            <a:solidFill>
              <a:srgbClr val="3333CC"/>
            </a:solidFill>
          </a:ln>
        </p:spPr>
      </p:pic>
      <p:sp>
        <p:nvSpPr>
          <p:cNvPr id="4" name="Left Arrow 3"/>
          <p:cNvSpPr/>
          <p:nvPr/>
        </p:nvSpPr>
        <p:spPr>
          <a:xfrm>
            <a:off x="3657600" y="1981200"/>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9619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8488" y="76200"/>
            <a:ext cx="12481560"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Introduction</a:t>
            </a:r>
            <a:endParaRPr lang="en-US" sz="1455" dirty="0">
              <a:solidFill>
                <a:srgbClr val="0070C0"/>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2" y="838200"/>
            <a:ext cx="12350895" cy="6223813"/>
          </a:xfrm>
        </p:spPr>
        <p:txBody>
          <a:bodyPr>
            <a:normAutofit/>
          </a:bodyPr>
          <a:lstStyle/>
          <a:p>
            <a:pPr marL="0" indent="0">
              <a:lnSpc>
                <a:spcPct val="110000"/>
              </a:lnSpc>
              <a:spcBef>
                <a:spcPts val="0"/>
              </a:spcBef>
              <a:buNone/>
            </a:pPr>
            <a:r>
              <a:rPr lang="en-US" sz="2400" dirty="0">
                <a:solidFill>
                  <a:schemeClr val="tx1"/>
                </a:solidFill>
                <a:latin typeface="Times New Roman" panose="02020603050405020304" pitchFamily="18" charset="0"/>
                <a:cs typeface="Times New Roman" panose="02020603050405020304" pitchFamily="18" charset="0"/>
              </a:rPr>
              <a:t>The purpose of this presentation is to help locals navigate the CCMG on-line application with step-by-step instructions, examples, and screenshots.  Please use this tool in lieu of the </a:t>
            </a:r>
            <a:r>
              <a:rPr lang="en-US" sz="2400" dirty="0">
                <a:solidFill>
                  <a:srgbClr val="0070C0"/>
                </a:solidFill>
                <a:latin typeface="Times New Roman" panose="02020603050405020304" pitchFamily="18" charset="0"/>
                <a:cs typeface="Times New Roman" panose="02020603050405020304" pitchFamily="18" charset="0"/>
              </a:rPr>
              <a:t>Local Road and Bridge CCMG Guidance Document for Local Public Agencies</a:t>
            </a:r>
            <a:r>
              <a:rPr lang="en-US" sz="2400" dirty="0">
                <a:solidFill>
                  <a:schemeClr val="tx1"/>
                </a:solidFill>
                <a:latin typeface="Times New Roman" panose="02020603050405020304" pitchFamily="18" charset="0"/>
                <a:cs typeface="Times New Roman" panose="02020603050405020304" pitchFamily="18" charset="0"/>
              </a:rPr>
              <a:t> posted on our Local Public Agency Program </a:t>
            </a:r>
            <a:r>
              <a:rPr lang="en-US" sz="2400" u="sng" dirty="0">
                <a:solidFill>
                  <a:srgbClr val="0563C1"/>
                </a:solidFill>
                <a:effectLst/>
                <a:latin typeface="Times New Roman" panose="02020603050405020304" pitchFamily="18" charset="0"/>
                <a:ea typeface="Times New Roman" panose="02020603050405020304" pitchFamily="18" charset="0"/>
                <a:hlinkClick r:id="rId2"/>
              </a:rPr>
              <a:t>CCMG Program website under CCMG Resources</a:t>
            </a:r>
            <a:r>
              <a:rPr lang="en-US" sz="2400" dirty="0">
                <a:effectLst/>
                <a:latin typeface="Times New Roman" panose="02020603050405020304" pitchFamily="18" charset="0"/>
                <a:ea typeface="Times New Roman" panose="02020603050405020304" pitchFamily="18" charset="0"/>
              </a:rPr>
              <a:t>.</a:t>
            </a:r>
            <a:r>
              <a:rPr lang="en-US" sz="2400" dirty="0">
                <a:solidFill>
                  <a:schemeClr val="tx1"/>
                </a:solidFill>
                <a:latin typeface="Times New Roman" panose="02020603050405020304" pitchFamily="18" charset="0"/>
                <a:cs typeface="Times New Roman" panose="02020603050405020304" pitchFamily="18" charset="0"/>
              </a:rPr>
              <a:t> </a:t>
            </a: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lnSpc>
                <a:spcPct val="110000"/>
              </a:lnSpc>
              <a:spcBef>
                <a:spcPts val="0"/>
              </a:spcBef>
              <a:buNone/>
            </a:pPr>
            <a:endParaRPr lang="en-US" sz="2400" dirty="0">
              <a:effectLst/>
              <a:latin typeface="Times New Roman" panose="02020603050405020304" pitchFamily="18" charset="0"/>
              <a:ea typeface="Times New Roman" panose="02020603050405020304" pitchFamily="18" charset="0"/>
            </a:endParaRPr>
          </a:p>
          <a:p>
            <a:pPr>
              <a:lnSpc>
                <a:spcPct val="110000"/>
              </a:lnSpc>
              <a:spcBef>
                <a:spcPts val="0"/>
              </a:spcBef>
            </a:pPr>
            <a:endParaRPr lang="en-US" sz="1600" b="1" u="sng"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8693122-0394-41FC-1E4E-C9C9C95347BB}"/>
              </a:ext>
            </a:extLst>
          </p:cNvPr>
          <p:cNvSpPr txBox="1"/>
          <p:nvPr/>
        </p:nvSpPr>
        <p:spPr>
          <a:xfrm>
            <a:off x="609600" y="3950106"/>
            <a:ext cx="10896600" cy="1200329"/>
          </a:xfrm>
          <a:prstGeom prst="rect">
            <a:avLst/>
          </a:prstGeom>
          <a:noFill/>
          <a:ln w="28575">
            <a:solidFill>
              <a:srgbClr val="FF0000"/>
            </a:solidFill>
          </a:ln>
        </p:spPr>
        <p:txBody>
          <a:bodyPr wrap="square" rtlCol="0">
            <a:spAutoFit/>
          </a:bodyPr>
          <a:lstStyle/>
          <a:p>
            <a:r>
              <a:rPr lang="en-US" sz="2400" dirty="0">
                <a:effectLst/>
                <a:latin typeface="Times New Roman" panose="02020603050405020304" pitchFamily="18" charset="0"/>
                <a:ea typeface="Calibri" panose="020F0502020204030204" pitchFamily="34" charset="0"/>
              </a:rPr>
              <a:t>For questions regarding the CCMG Application contact your District Local Program Director. Reference CCMG Guidance Document, Section </a:t>
            </a:r>
            <a:r>
              <a:rPr lang="en-US" sz="2400" dirty="0">
                <a:solidFill>
                  <a:srgbClr val="0070C0"/>
                </a:solidFill>
                <a:effectLst/>
                <a:latin typeface="Times New Roman" panose="02020603050405020304" pitchFamily="18" charset="0"/>
                <a:ea typeface="Calibri" panose="020F0502020204030204" pitchFamily="34" charset="0"/>
              </a:rPr>
              <a:t>Resource – Who is my District Local Program Director? </a:t>
            </a:r>
            <a:r>
              <a:rPr lang="en-US" sz="2400" dirty="0">
                <a:effectLst/>
                <a:latin typeface="Times New Roman" panose="02020603050405020304" pitchFamily="18" charset="0"/>
                <a:ea typeface="Calibri" panose="020F0502020204030204" pitchFamily="34" charset="0"/>
              </a:rPr>
              <a:t>for their contact information.</a:t>
            </a:r>
            <a:endParaRPr lang="en-US" sz="2400" dirty="0"/>
          </a:p>
        </p:txBody>
      </p:sp>
      <p:sp>
        <p:nvSpPr>
          <p:cNvPr id="3" name="TextBox 2">
            <a:extLst>
              <a:ext uri="{FF2B5EF4-FFF2-40B4-BE49-F238E27FC236}">
                <a16:creationId xmlns:a16="http://schemas.microsoft.com/office/drawing/2014/main" id="{38BD2C21-A3E0-A09B-6BF8-F40B4B761D61}"/>
              </a:ext>
            </a:extLst>
          </p:cNvPr>
          <p:cNvSpPr txBox="1"/>
          <p:nvPr/>
        </p:nvSpPr>
        <p:spPr>
          <a:xfrm>
            <a:off x="609600" y="2812841"/>
            <a:ext cx="10896600" cy="830997"/>
          </a:xfrm>
          <a:prstGeom prst="rect">
            <a:avLst/>
          </a:prstGeom>
          <a:noFill/>
          <a:ln w="28575">
            <a:solidFill>
              <a:srgbClr val="FF0000"/>
            </a:solidFill>
          </a:ln>
        </p:spPr>
        <p:txBody>
          <a:bodyPr wrap="square" rtlCol="0">
            <a:spAutoFit/>
          </a:bodyPr>
          <a:lstStyle/>
          <a:p>
            <a:r>
              <a:rPr lang="en-US" sz="2400" dirty="0">
                <a:solidFill>
                  <a:srgbClr val="FF0000"/>
                </a:solidFill>
                <a:effectLst/>
                <a:latin typeface="Times New Roman" panose="02020603050405020304" pitchFamily="18" charset="0"/>
                <a:ea typeface="Calibri" panose="020F0502020204030204" pitchFamily="34" charset="0"/>
              </a:rPr>
              <a:t>Reference all </a:t>
            </a:r>
            <a:r>
              <a:rPr lang="en-US" sz="2400" u="sng" dirty="0">
                <a:solidFill>
                  <a:srgbClr val="FF0000"/>
                </a:solidFill>
                <a:effectLst/>
                <a:latin typeface="Times New Roman" panose="02020603050405020304" pitchFamily="18" charset="0"/>
                <a:ea typeface="Calibri" panose="020F0502020204030204" pitchFamily="34" charset="0"/>
              </a:rPr>
              <a:t>CCMG Application</a:t>
            </a:r>
            <a:r>
              <a:rPr lang="en-US" sz="2400" dirty="0">
                <a:effectLst/>
                <a:latin typeface="Times New Roman" panose="02020603050405020304" pitchFamily="18" charset="0"/>
                <a:ea typeface="Calibri" panose="020F0502020204030204" pitchFamily="34" charset="0"/>
              </a:rPr>
              <a:t> sections of the </a:t>
            </a:r>
            <a:r>
              <a:rPr lang="en-US" sz="2400" dirty="0">
                <a:solidFill>
                  <a:srgbClr val="0070C0"/>
                </a:solidFill>
                <a:latin typeface="Times New Roman" panose="02020603050405020304" pitchFamily="18" charset="0"/>
                <a:cs typeface="Times New Roman" panose="02020603050405020304" pitchFamily="18" charset="0"/>
              </a:rPr>
              <a:t>Local Road and Bridge CCMG Guidance Document for Local Public Agencies </a:t>
            </a:r>
            <a:r>
              <a:rPr lang="en-US" sz="2400" dirty="0">
                <a:latin typeface="Times New Roman" panose="02020603050405020304" pitchFamily="18" charset="0"/>
                <a:cs typeface="Times New Roman" panose="02020603050405020304" pitchFamily="18" charset="0"/>
              </a:rPr>
              <a:t>to help you complete an application.</a:t>
            </a:r>
            <a:endParaRPr lang="en-US" sz="2400" dirty="0"/>
          </a:p>
        </p:txBody>
      </p:sp>
    </p:spTree>
    <p:extLst>
      <p:ext uri="{BB962C8B-B14F-4D97-AF65-F5344CB8AC3E}">
        <p14:creationId xmlns:p14="http://schemas.microsoft.com/office/powerpoint/2010/main" val="3251925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8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5858758"/>
          </a:xfrm>
        </p:spPr>
        <p:txBody>
          <a:bodyPr>
            <a:normAutofit/>
          </a:bodyPr>
          <a:lstStyle/>
          <a:p>
            <a:pPr>
              <a:lnSpc>
                <a:spcPct val="100000"/>
              </a:lnSpc>
              <a:spcBef>
                <a:spcPts val="600"/>
              </a:spcBef>
            </a:pPr>
            <a:r>
              <a:rPr lang="en-US" sz="2800" dirty="0">
                <a:solidFill>
                  <a:schemeClr val="tx1"/>
                </a:solidFill>
                <a:latin typeface="Times New Roman" panose="02020603050405020304" pitchFamily="18" charset="0"/>
                <a:cs typeface="Times New Roman" panose="02020603050405020304" pitchFamily="18" charset="0"/>
              </a:rPr>
              <a:t>When mapping a road, ensure it is the correct road name and the project length is accurately represented.</a:t>
            </a:r>
          </a:p>
          <a:p>
            <a:pPr>
              <a:lnSpc>
                <a:spcPct val="100000"/>
              </a:lnSpc>
              <a:spcBef>
                <a:spcPts val="600"/>
              </a:spcBef>
            </a:pPr>
            <a:endParaRPr lang="en-US" sz="280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00"/>
              </a:spcBef>
            </a:pPr>
            <a:r>
              <a:rPr lang="en-US" sz="2800" dirty="0">
                <a:solidFill>
                  <a:schemeClr val="tx1"/>
                </a:solidFill>
                <a:latin typeface="Times New Roman" panose="02020603050405020304" pitchFamily="18" charset="0"/>
                <a:cs typeface="Times New Roman" panose="02020603050405020304" pitchFamily="18" charset="0"/>
              </a:rPr>
              <a:t>The road name that is used must be the same as what is in the Certified Road Mileage and Inventory  </a:t>
            </a:r>
          </a:p>
          <a:p>
            <a:pPr lvl="1">
              <a:lnSpc>
                <a:spcPct val="100000"/>
              </a:lnSpc>
              <a:spcBef>
                <a:spcPts val="600"/>
              </a:spcBef>
            </a:pPr>
            <a:r>
              <a:rPr lang="en-US" sz="2800" dirty="0">
                <a:solidFill>
                  <a:schemeClr val="tx1"/>
                </a:solidFill>
                <a:latin typeface="Times New Roman" panose="02020603050405020304" pitchFamily="18" charset="0"/>
                <a:cs typeface="Times New Roman" panose="02020603050405020304" pitchFamily="18" charset="0"/>
              </a:rPr>
              <a:t>Example:  Road name is listed as E County Road 400 N on the map, correct road name is Vale Park Rd.  </a:t>
            </a:r>
          </a:p>
          <a:p>
            <a:pPr lvl="1">
              <a:lnSpc>
                <a:spcPct val="100000"/>
              </a:lnSpc>
              <a:spcBef>
                <a:spcPts val="600"/>
              </a:spcBef>
            </a:pPr>
            <a:endParaRPr lang="en-US" sz="280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00"/>
              </a:spcBef>
            </a:pPr>
            <a:r>
              <a:rPr lang="en-US" sz="2800" dirty="0">
                <a:solidFill>
                  <a:schemeClr val="tx1"/>
                </a:solidFill>
                <a:latin typeface="Times New Roman" panose="02020603050405020304" pitchFamily="18" charset="0"/>
                <a:cs typeface="Times New Roman" panose="02020603050405020304" pitchFamily="18" charset="0"/>
              </a:rPr>
              <a:t>There should be no confusion on the road you are applying for.</a:t>
            </a: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929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a:solidFill>
                  <a:srgbClr val="FF0000"/>
                </a:solidFill>
                <a:latin typeface="Times New Roman" panose="02020603050405020304" pitchFamily="18" charset="0"/>
                <a:cs typeface="Times New Roman" panose="02020603050405020304" pitchFamily="18" charset="0"/>
              </a:rPr>
              <a:t>Example – Mapping Issues</a:t>
            </a:r>
          </a:p>
        </p:txBody>
      </p:sp>
      <p:sp>
        <p:nvSpPr>
          <p:cNvPr id="8" name="Content Placeholder 7"/>
          <p:cNvSpPr>
            <a:spLocks noGrp="1"/>
          </p:cNvSpPr>
          <p:nvPr>
            <p:ph idx="1"/>
          </p:nvPr>
        </p:nvSpPr>
        <p:spPr>
          <a:xfrm>
            <a:off x="237228" y="1124083"/>
            <a:ext cx="12350895" cy="5858758"/>
          </a:xfrm>
        </p:spPr>
        <p:txBody>
          <a:bodyPr>
            <a:normAutofit/>
          </a:bodyPr>
          <a:lstStyle/>
          <a:p>
            <a:pPr marL="0" indent="0">
              <a:buNone/>
            </a:pPr>
            <a:r>
              <a:rPr lang="en-US" sz="2400" dirty="0">
                <a:solidFill>
                  <a:schemeClr val="tx1"/>
                </a:solidFill>
                <a:latin typeface="Times New Roman" panose="02020603050405020304" pitchFamily="18" charset="0"/>
                <a:cs typeface="Times New Roman" panose="02020603050405020304" pitchFamily="18" charset="0"/>
              </a:rPr>
              <a:t>The base map that appears when the applications maps are opened is a purchased product.  It is only used for orientation.  INDOT does not have editing rights to this base map.</a:t>
            </a:r>
          </a:p>
          <a:p>
            <a:pPr marL="0" indent="0">
              <a:buNone/>
            </a:pPr>
            <a:r>
              <a:rPr lang="en-US" sz="2400" dirty="0">
                <a:solidFill>
                  <a:schemeClr val="tx1"/>
                </a:solidFill>
                <a:latin typeface="Times New Roman" panose="02020603050405020304" pitchFamily="18" charset="0"/>
                <a:cs typeface="Times New Roman" panose="02020603050405020304" pitchFamily="18" charset="0"/>
              </a:rPr>
              <a:t>In the example below Beacon Dr and Debie Ln are shown on the base map but are not roads within the locals Certified Road Mileage. Notice there is no </a:t>
            </a:r>
            <a:r>
              <a:rPr lang="en-US" sz="2400" dirty="0">
                <a:solidFill>
                  <a:srgbClr val="00B050"/>
                </a:solidFill>
                <a:latin typeface="Times New Roman" panose="02020603050405020304" pitchFamily="18" charset="0"/>
                <a:cs typeface="Times New Roman" panose="02020603050405020304" pitchFamily="18" charset="0"/>
              </a:rPr>
              <a:t>GREEN</a:t>
            </a:r>
            <a:r>
              <a:rPr lang="en-US" sz="2400" dirty="0">
                <a:solidFill>
                  <a:schemeClr val="tx1"/>
                </a:solidFill>
                <a:latin typeface="Times New Roman" panose="02020603050405020304" pitchFamily="18" charset="0"/>
                <a:cs typeface="Times New Roman" panose="02020603050405020304" pitchFamily="18" charset="0"/>
              </a:rPr>
              <a:t> line on those roads, so those roads cannot be selected by the local to apply for that road segment.</a:t>
            </a:r>
          </a:p>
          <a:p>
            <a:pPr marL="0" indent="0">
              <a:buNone/>
            </a:pPr>
            <a:endParaRPr lang="en-US" sz="2400" dirty="0">
              <a:solidFill>
                <a:schemeClr val="tx1"/>
              </a:solidFill>
              <a:latin typeface="Times New Roman" panose="02020603050405020304" pitchFamily="18" charset="0"/>
              <a:cs typeface="Times New Roman" panose="02020603050405020304" pitchFamily="18" charset="0"/>
            </a:endParaRPr>
          </a:p>
          <a:p>
            <a:pPr marL="0" indent="0">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image010"/>
          <p:cNvPicPr>
            <a:picLocks noChangeAspect="1" noChangeArrowheads="1"/>
          </p:cNvPicPr>
          <p:nvPr/>
        </p:nvPicPr>
        <p:blipFill rotWithShape="1">
          <a:blip r:embed="rId2">
            <a:extLst>
              <a:ext uri="{28A0092B-C50C-407E-A947-70E740481C1C}">
                <a14:useLocalDpi xmlns:a14="http://schemas.microsoft.com/office/drawing/2010/main" val="0"/>
              </a:ext>
            </a:extLst>
          </a:blip>
          <a:srcRect b="27792"/>
          <a:stretch/>
        </p:blipFill>
        <p:spPr bwMode="auto">
          <a:xfrm>
            <a:off x="1905000" y="3429000"/>
            <a:ext cx="8629792" cy="3299032"/>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0" name="Left Arrow 9"/>
          <p:cNvSpPr/>
          <p:nvPr/>
        </p:nvSpPr>
        <p:spPr>
          <a:xfrm>
            <a:off x="4724400" y="5867400"/>
            <a:ext cx="609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257800" y="6296760"/>
            <a:ext cx="609600" cy="1524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157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2" y="76200"/>
            <a:ext cx="12481560" cy="894080"/>
          </a:xfrm>
        </p:spPr>
        <p:txBody>
          <a:bodyPr/>
          <a:lstStyle/>
          <a:p>
            <a:r>
              <a:rPr lang="en-US" dirty="0">
                <a:solidFill>
                  <a:srgbClr val="FF0000"/>
                </a:solidFill>
                <a:latin typeface="Times New Roman" panose="02020603050405020304" pitchFamily="18" charset="0"/>
                <a:cs typeface="Times New Roman" panose="02020603050405020304" pitchFamily="18" charset="0"/>
              </a:rPr>
              <a:t>Important – Certified Road Inventory</a:t>
            </a:r>
            <a:endParaRPr lang="en-US"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0280"/>
            <a:ext cx="12350895" cy="6192520"/>
          </a:xfrm>
        </p:spPr>
        <p:txBody>
          <a:bodyPr>
            <a:normAutofit/>
          </a:bodyPr>
          <a:lstStyle/>
          <a:p>
            <a:pPr>
              <a:lnSpc>
                <a:spcPct val="110000"/>
              </a:lnSpc>
              <a:spcBef>
                <a:spcPts val="0"/>
              </a:spcBef>
            </a:pPr>
            <a:endParaRPr lang="en-US" sz="2800" dirty="0">
              <a:solidFill>
                <a:schemeClr val="tx1"/>
              </a:solidFill>
              <a:highlight>
                <a:srgbClr val="FFFFFF"/>
              </a:highlight>
              <a:latin typeface="Times New Roman" panose="02020603050405020304" pitchFamily="18" charset="0"/>
              <a:cs typeface="Times New Roman" panose="02020603050405020304" pitchFamily="18" charset="0"/>
            </a:endParaRPr>
          </a:p>
          <a:p>
            <a:pPr>
              <a:lnSpc>
                <a:spcPct val="110000"/>
              </a:lnSpc>
              <a:spcBef>
                <a:spcPts val="0"/>
              </a:spcBef>
            </a:pPr>
            <a:r>
              <a:rPr lang="en-US" sz="2800" dirty="0">
                <a:solidFill>
                  <a:schemeClr val="tx1"/>
                </a:solidFill>
                <a:highlight>
                  <a:srgbClr val="FFFFFF"/>
                </a:highlight>
                <a:latin typeface="Times New Roman" panose="02020603050405020304" pitchFamily="18" charset="0"/>
                <a:cs typeface="Times New Roman" panose="02020603050405020304" pitchFamily="18" charset="0"/>
              </a:rPr>
              <a:t>If a road should be in your road inventory, the local must get the road segment added to their Certified Road Inventory before INDOT is able to award funds for the road.  </a:t>
            </a:r>
          </a:p>
          <a:p>
            <a:pPr>
              <a:lnSpc>
                <a:spcPct val="110000"/>
              </a:lnSpc>
              <a:spcBef>
                <a:spcPts val="0"/>
              </a:spcBef>
            </a:pPr>
            <a:endParaRPr lang="en-US" sz="2800" dirty="0">
              <a:solidFill>
                <a:schemeClr val="tx1"/>
              </a:solidFill>
              <a:highlight>
                <a:srgbClr val="FFFFFF"/>
              </a:highlight>
              <a:latin typeface="Times New Roman" panose="02020603050405020304" pitchFamily="18" charset="0"/>
              <a:cs typeface="Times New Roman" panose="02020603050405020304" pitchFamily="18" charset="0"/>
            </a:endParaRPr>
          </a:p>
          <a:p>
            <a:pPr lvl="1">
              <a:lnSpc>
                <a:spcPct val="110000"/>
              </a:lnSpc>
              <a:spcBef>
                <a:spcPts val="0"/>
              </a:spcBef>
            </a:pPr>
            <a:endParaRPr lang="en-US" sz="1900" dirty="0">
              <a:solidFill>
                <a:prstClr val="black"/>
              </a:solidFill>
              <a:highlight>
                <a:srgbClr val="FFFF00"/>
              </a:highlight>
              <a:latin typeface="Times New Roman" panose="02020603050405020304" pitchFamily="18" charset="0"/>
              <a:cs typeface="Times New Roman" panose="02020603050405020304" pitchFamily="18" charset="0"/>
            </a:endParaRPr>
          </a:p>
          <a:p>
            <a:pPr lvl="2">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3A3679F-80BF-B1C2-F50D-2E48B2F9E5E6}"/>
              </a:ext>
            </a:extLst>
          </p:cNvPr>
          <p:cNvSpPr txBox="1"/>
          <p:nvPr/>
        </p:nvSpPr>
        <p:spPr>
          <a:xfrm>
            <a:off x="533400" y="3733800"/>
            <a:ext cx="11353800" cy="1569660"/>
          </a:xfrm>
          <a:prstGeom prst="rect">
            <a:avLst/>
          </a:prstGeom>
          <a:noFill/>
          <a:ln w="28575">
            <a:solidFill>
              <a:srgbClr val="FF0000"/>
            </a:solidFill>
          </a:ln>
        </p:spPr>
        <p:txBody>
          <a:bodyPr wrap="square" rtlCol="0">
            <a:spAutoFit/>
          </a:bodyPr>
          <a:lstStyle/>
          <a:p>
            <a:r>
              <a:rPr lang="en-US" sz="2400" dirty="0">
                <a:solidFill>
                  <a:schemeClr val="tx1"/>
                </a:solidFill>
                <a:highlight>
                  <a:srgbClr val="FFFFFF"/>
                </a:highlight>
                <a:latin typeface="Times New Roman" panose="02020603050405020304" pitchFamily="18" charset="0"/>
                <a:cs typeface="Times New Roman" panose="02020603050405020304" pitchFamily="18" charset="0"/>
              </a:rPr>
              <a:t>To find out how to update your Certified Road Inventory, reference Local Road and Bridge CCMG Guidance Document for Local Public Agencies, section </a:t>
            </a:r>
            <a:r>
              <a:rPr lang="en-US" sz="2400" dirty="0">
                <a:solidFill>
                  <a:srgbClr val="0070C0"/>
                </a:solidFill>
                <a:highlight>
                  <a:srgbClr val="FFFFFF"/>
                </a:highlight>
                <a:latin typeface="Times New Roman" panose="02020603050405020304" pitchFamily="18" charset="0"/>
                <a:cs typeface="Times New Roman" panose="02020603050405020304" pitchFamily="18" charset="0"/>
              </a:rPr>
              <a:t>CCMG Application – Certified Road Inventory.</a:t>
            </a:r>
          </a:p>
          <a:p>
            <a:endParaRPr lang="en-US" sz="2400" dirty="0"/>
          </a:p>
        </p:txBody>
      </p:sp>
    </p:spTree>
    <p:extLst>
      <p:ext uri="{BB962C8B-B14F-4D97-AF65-F5344CB8AC3E}">
        <p14:creationId xmlns:p14="http://schemas.microsoft.com/office/powerpoint/2010/main" val="1248729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6092000"/>
          </a:xfrm>
        </p:spPr>
        <p:txBody>
          <a:bodyPr>
            <a:normAutofit/>
          </a:bodyPr>
          <a:lstStyle/>
          <a:p>
            <a:pPr marL="0" indent="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When mapping your road, use the mouse and click on a </a:t>
            </a:r>
            <a:r>
              <a:rPr lang="en-US" b="1" dirty="0">
                <a:solidFill>
                  <a:srgbClr val="00B050"/>
                </a:solidFill>
                <a:latin typeface="Times New Roman" panose="02020603050405020304" pitchFamily="18" charset="0"/>
                <a:cs typeface="Times New Roman" panose="02020603050405020304" pitchFamily="18" charset="0"/>
              </a:rPr>
              <a:t>GREEN</a:t>
            </a:r>
            <a:r>
              <a:rPr lang="en-US" dirty="0">
                <a:solidFill>
                  <a:schemeClr val="tx1"/>
                </a:solidFill>
                <a:latin typeface="Times New Roman" panose="02020603050405020304" pitchFamily="18" charset="0"/>
                <a:cs typeface="Times New Roman" panose="02020603050405020304" pitchFamily="18" charset="0"/>
              </a:rPr>
              <a:t> line to select the road segment you want to apply for.  </a:t>
            </a:r>
            <a:r>
              <a:rPr lang="en-US" sz="2800" dirty="0">
                <a:solidFill>
                  <a:schemeClr val="tx1"/>
                </a:solidFill>
                <a:latin typeface="Times New Roman" panose="02020603050405020304" pitchFamily="18" charset="0"/>
                <a:cs typeface="Times New Roman" panose="02020603050405020304" pitchFamily="18" charset="0"/>
              </a:rPr>
              <a:t>Once it is selected / clicked it will be identified as a </a:t>
            </a:r>
            <a:r>
              <a:rPr lang="en-US" sz="2800" b="1" dirty="0">
                <a:solidFill>
                  <a:srgbClr val="3399FF"/>
                </a:solidFill>
                <a:latin typeface="Times New Roman" panose="02020603050405020304" pitchFamily="18" charset="0"/>
                <a:cs typeface="Times New Roman" panose="02020603050405020304" pitchFamily="18" charset="0"/>
              </a:rPr>
              <a:t>BLUE</a:t>
            </a:r>
            <a:r>
              <a:rPr lang="en-US" sz="2800" dirty="0">
                <a:solidFill>
                  <a:schemeClr val="tx1"/>
                </a:solidFill>
                <a:latin typeface="Times New Roman" panose="02020603050405020304" pitchFamily="18" charset="0"/>
                <a:cs typeface="Times New Roman" panose="02020603050405020304" pitchFamily="18" charset="0"/>
              </a:rPr>
              <a:t> line.</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Content Placeholder 1"/>
          <p:cNvPicPr>
            <a:picLocks noChangeAspect="1"/>
          </p:cNvPicPr>
          <p:nvPr/>
        </p:nvPicPr>
        <p:blipFill rotWithShape="1">
          <a:blip r:embed="rId3"/>
          <a:srcRect l="3601" t="28814" r="38065" b="15483"/>
          <a:stretch/>
        </p:blipFill>
        <p:spPr>
          <a:xfrm>
            <a:off x="342900" y="2473688"/>
            <a:ext cx="6172200" cy="3962400"/>
          </a:xfrm>
          <a:prstGeom prst="rect">
            <a:avLst/>
          </a:prstGeom>
          <a:ln w="28575">
            <a:solidFill>
              <a:srgbClr val="3333CC"/>
            </a:solidFill>
          </a:ln>
        </p:spPr>
      </p:pic>
      <p:sp>
        <p:nvSpPr>
          <p:cNvPr id="7" name="Left Arrow 6"/>
          <p:cNvSpPr/>
          <p:nvPr/>
        </p:nvSpPr>
        <p:spPr>
          <a:xfrm>
            <a:off x="5853153" y="3329809"/>
            <a:ext cx="1524001"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620567" y="4541621"/>
            <a:ext cx="2209800"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7452981" y="2602629"/>
            <a:ext cx="4915272" cy="1938992"/>
          </a:xfrm>
          <a:prstGeom prst="rect">
            <a:avLst/>
          </a:prstGeom>
          <a:noFill/>
        </p:spPr>
        <p:txBody>
          <a:bodyPr wrap="square" rtlCol="0">
            <a:spAutoFit/>
          </a:bodyPr>
          <a:lstStyle/>
          <a:p>
            <a:r>
              <a:rPr lang="en-US" sz="2400" b="1" dirty="0">
                <a:solidFill>
                  <a:srgbClr val="3399FF"/>
                </a:solidFill>
                <a:latin typeface="Times New Roman" panose="02020603050405020304" pitchFamily="18" charset="0"/>
                <a:cs typeface="Times New Roman" panose="02020603050405020304" pitchFamily="18" charset="0"/>
              </a:rPr>
              <a:t>BLUE line signifies the road segment within your Certified Route Inventory you are applying for.</a:t>
            </a:r>
          </a:p>
          <a:p>
            <a:endParaRPr lang="en-US" sz="2400" b="1" dirty="0">
              <a:solidFill>
                <a:srgbClr val="3399FF"/>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6858000" y="4557736"/>
            <a:ext cx="5783580" cy="1569660"/>
          </a:xfrm>
          <a:prstGeom prst="rect">
            <a:avLst/>
          </a:prstGeom>
          <a:noFill/>
        </p:spPr>
        <p:txBody>
          <a:bodyPr wrap="square" rtlCol="0">
            <a:spAutoFit/>
          </a:bodyPr>
          <a:lstStyle/>
          <a:p>
            <a:r>
              <a:rPr lang="en-US" sz="2400" b="1" dirty="0">
                <a:solidFill>
                  <a:srgbClr val="00B050"/>
                </a:solidFill>
                <a:latin typeface="Times New Roman" panose="02020603050405020304" pitchFamily="18" charset="0"/>
                <a:cs typeface="Times New Roman" panose="02020603050405020304" pitchFamily="18" charset="0"/>
              </a:rPr>
              <a:t>GREEN lines represent all the roads in your Certified Route Inventory and are roads that can be applied for and awarded CCMG funding.</a:t>
            </a:r>
          </a:p>
        </p:txBody>
      </p:sp>
    </p:spTree>
    <p:extLst>
      <p:ext uri="{BB962C8B-B14F-4D97-AF65-F5344CB8AC3E}">
        <p14:creationId xmlns:p14="http://schemas.microsoft.com/office/powerpoint/2010/main" val="9656465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6092000"/>
          </a:xfrm>
        </p:spPr>
        <p:txBody>
          <a:bodyPr>
            <a:normAutofit/>
          </a:bodyPr>
          <a:lstStyle/>
          <a:p>
            <a:pPr marL="0" indent="0">
              <a:lnSpc>
                <a:spcPct val="100000"/>
              </a:lnSpc>
              <a:spcBef>
                <a:spcPts val="0"/>
              </a:spcBef>
              <a:buNone/>
            </a:pPr>
            <a:r>
              <a:rPr lang="en-US" dirty="0">
                <a:solidFill>
                  <a:schemeClr val="tx1"/>
                </a:solidFill>
                <a:latin typeface="Times New Roman" panose="02020603050405020304" pitchFamily="18" charset="0"/>
                <a:cs typeface="Times New Roman" panose="02020603050405020304" pitchFamily="18" charset="0"/>
              </a:rPr>
              <a:t>When a </a:t>
            </a:r>
            <a:r>
              <a:rPr lang="en-US" b="1" dirty="0">
                <a:solidFill>
                  <a:srgbClr val="00B050"/>
                </a:solidFill>
                <a:latin typeface="Times New Roman" panose="02020603050405020304" pitchFamily="18" charset="0"/>
                <a:cs typeface="Times New Roman" panose="02020603050405020304" pitchFamily="18" charset="0"/>
              </a:rPr>
              <a:t>GREEN</a:t>
            </a:r>
            <a:r>
              <a:rPr lang="en-US" dirty="0">
                <a:solidFill>
                  <a:schemeClr val="tx1"/>
                </a:solidFill>
                <a:latin typeface="Times New Roman" panose="02020603050405020304" pitchFamily="18" charset="0"/>
                <a:cs typeface="Times New Roman" panose="02020603050405020304" pitchFamily="18" charset="0"/>
              </a:rPr>
              <a:t> line is selected, a box will pop up with the Route ID and Route (road name).  </a:t>
            </a:r>
          </a:p>
          <a:p>
            <a:pPr>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The Route ID is a 17-digit number. </a:t>
            </a:r>
          </a:p>
          <a:p>
            <a:pPr lvl="1">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The first 3 digits are the owner code </a:t>
            </a:r>
          </a:p>
          <a:p>
            <a:pPr lvl="2">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If 1st number is 3, it is a county road, </a:t>
            </a:r>
          </a:p>
          <a:p>
            <a:pPr lvl="2">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If 1st number is 5, it is a city/town road </a:t>
            </a:r>
          </a:p>
          <a:p>
            <a:pPr lvl="2">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The next 2 numbers are the county id number.  </a:t>
            </a:r>
          </a:p>
          <a:p>
            <a:pPr lvl="1">
              <a:lnSpc>
                <a:spcPct val="100000"/>
              </a:lnSpc>
              <a:spcBef>
                <a:spcPts val="0"/>
              </a:spcBef>
            </a:pPr>
            <a:r>
              <a:rPr lang="en-US" dirty="0">
                <a:solidFill>
                  <a:schemeClr val="tx1"/>
                </a:solidFill>
                <a:latin typeface="Times New Roman" panose="02020603050405020304" pitchFamily="18" charset="0"/>
                <a:cs typeface="Times New Roman" panose="02020603050405020304" pitchFamily="18" charset="0"/>
              </a:rPr>
              <a:t>The next 4 digits are the specific local agency identifier.   </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Picture 3" descr="image005"/>
          <p:cNvPicPr>
            <a:picLocks noChangeAspect="1" noChangeArrowheads="1"/>
          </p:cNvPicPr>
          <p:nvPr/>
        </p:nvPicPr>
        <p:blipFill rotWithShape="1">
          <a:blip r:embed="rId3">
            <a:extLst>
              <a:ext uri="{28A0092B-C50C-407E-A947-70E740481C1C}">
                <a14:useLocalDpi xmlns:a14="http://schemas.microsoft.com/office/drawing/2010/main" val="0"/>
              </a:ext>
            </a:extLst>
          </a:blip>
          <a:srcRect l="37646" t="20737" r="6694" b="4649"/>
          <a:stretch/>
        </p:blipFill>
        <p:spPr bwMode="auto">
          <a:xfrm>
            <a:off x="3920534" y="4191763"/>
            <a:ext cx="4960531" cy="2791841"/>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1" name="Right Arrow 10"/>
          <p:cNvSpPr/>
          <p:nvPr/>
        </p:nvSpPr>
        <p:spPr>
          <a:xfrm>
            <a:off x="4419600" y="4648200"/>
            <a:ext cx="1175004" cy="3810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927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6092000"/>
          </a:xfrm>
        </p:spPr>
        <p:txBody>
          <a:bodyPr>
            <a:normAutofit/>
          </a:bodyPr>
          <a:lstStyle/>
          <a:p>
            <a:pPr>
              <a:lnSpc>
                <a:spcPct val="100000"/>
              </a:lnSpc>
              <a:spcBef>
                <a:spcPts val="0"/>
              </a:spcBef>
            </a:pPr>
            <a:r>
              <a:rPr lang="en-US" sz="2500" dirty="0">
                <a:solidFill>
                  <a:schemeClr val="tx1"/>
                </a:solidFill>
                <a:latin typeface="Times New Roman" panose="02020603050405020304" pitchFamily="18" charset="0"/>
                <a:cs typeface="Times New Roman" panose="02020603050405020304" pitchFamily="18" charset="0"/>
              </a:rPr>
              <a:t>Route (road name) shown is secondary information and can be revised if the name is incorrect. </a:t>
            </a:r>
          </a:p>
          <a:p>
            <a:pPr lvl="1">
              <a:lnSpc>
                <a:spcPct val="100000"/>
              </a:lnSpc>
              <a:spcBef>
                <a:spcPts val="0"/>
              </a:spcBef>
            </a:pPr>
            <a:r>
              <a:rPr lang="en-US" sz="2500" dirty="0">
                <a:solidFill>
                  <a:schemeClr val="tx1"/>
                </a:solidFill>
                <a:latin typeface="Times New Roman" panose="02020603050405020304" pitchFamily="18" charset="0"/>
                <a:cs typeface="Times New Roman" panose="02020603050405020304" pitchFamily="18" charset="0"/>
              </a:rPr>
              <a:t>Contact INDOT to revise the Route (road name).  </a:t>
            </a:r>
          </a:p>
          <a:p>
            <a:pPr lvl="1">
              <a:lnSpc>
                <a:spcPct val="100000"/>
              </a:lnSpc>
              <a:spcBef>
                <a:spcPts val="0"/>
              </a:spcBef>
            </a:pPr>
            <a:r>
              <a:rPr lang="en-US" sz="2500" dirty="0">
                <a:solidFill>
                  <a:schemeClr val="tx1"/>
                </a:solidFill>
                <a:latin typeface="Times New Roman" panose="02020603050405020304" pitchFamily="18" charset="0"/>
                <a:cs typeface="Times New Roman" panose="02020603050405020304" pitchFamily="18" charset="0"/>
              </a:rPr>
              <a:t>The Route (road name) mapped on the application is the Route (road name) that will be reflected on your contract.  The Route (road name) on the application and on the detailed itemized cost estimate must match.  </a:t>
            </a:r>
          </a:p>
          <a:p>
            <a:pPr>
              <a:lnSpc>
                <a:spcPct val="100000"/>
              </a:lnSpc>
              <a:spcBef>
                <a:spcPts val="0"/>
              </a:spcBef>
            </a:pPr>
            <a:r>
              <a:rPr lang="en-US" sz="2500" dirty="0">
                <a:solidFill>
                  <a:schemeClr val="tx1"/>
                </a:solidFill>
                <a:latin typeface="Times New Roman" panose="02020603050405020304" pitchFamily="18" charset="0"/>
                <a:cs typeface="Times New Roman" panose="02020603050405020304" pitchFamily="18" charset="0"/>
              </a:rPr>
              <a:t>Once you choose the route you are applying for, click ‘Yes’.</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10" name="Picture 3" descr="image005"/>
          <p:cNvPicPr>
            <a:picLocks noChangeAspect="1" noChangeArrowheads="1"/>
          </p:cNvPicPr>
          <p:nvPr/>
        </p:nvPicPr>
        <p:blipFill rotWithShape="1">
          <a:blip r:embed="rId3">
            <a:extLst>
              <a:ext uri="{28A0092B-C50C-407E-A947-70E740481C1C}">
                <a14:useLocalDpi xmlns:a14="http://schemas.microsoft.com/office/drawing/2010/main" val="0"/>
              </a:ext>
            </a:extLst>
          </a:blip>
          <a:srcRect l="37646" t="20737" r="6694" b="4649"/>
          <a:stretch/>
        </p:blipFill>
        <p:spPr bwMode="auto">
          <a:xfrm>
            <a:off x="3352800" y="3964400"/>
            <a:ext cx="4960531" cy="2791841"/>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3" name="Right Arrow 12"/>
          <p:cNvSpPr/>
          <p:nvPr/>
        </p:nvSpPr>
        <p:spPr>
          <a:xfrm>
            <a:off x="3810000" y="4495800"/>
            <a:ext cx="1175004"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2">
            <a:extLst>
              <a:ext uri="{FF2B5EF4-FFF2-40B4-BE49-F238E27FC236}">
                <a16:creationId xmlns:a16="http://schemas.microsoft.com/office/drawing/2014/main" id="{FAA7B0BB-57F2-3FB9-F5AA-FA3817536D30}"/>
              </a:ext>
            </a:extLst>
          </p:cNvPr>
          <p:cNvSpPr/>
          <p:nvPr/>
        </p:nvSpPr>
        <p:spPr>
          <a:xfrm>
            <a:off x="3810000" y="6086502"/>
            <a:ext cx="1175004"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3581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a:solidFill>
                  <a:srgbClr val="FF0000"/>
                </a:solidFill>
                <a:latin typeface="Times New Roman" panose="02020603050405020304" pitchFamily="18" charset="0"/>
                <a:cs typeface="Times New Roman" panose="02020603050405020304" pitchFamily="18" charset="0"/>
              </a:rPr>
              <a:t>Example – Mapping Issues</a:t>
            </a:r>
          </a:p>
        </p:txBody>
      </p:sp>
      <p:sp>
        <p:nvSpPr>
          <p:cNvPr id="8" name="Content Placeholder 7"/>
          <p:cNvSpPr>
            <a:spLocks noGrp="1"/>
          </p:cNvSpPr>
          <p:nvPr>
            <p:ph idx="1"/>
          </p:nvPr>
        </p:nvSpPr>
        <p:spPr>
          <a:xfrm>
            <a:off x="237228" y="1124083"/>
            <a:ext cx="12350895" cy="5858758"/>
          </a:xfrm>
        </p:spPr>
        <p:txBody>
          <a:bodyPr>
            <a:normAutofit/>
          </a:bodyPr>
          <a:lstStyle/>
          <a:p>
            <a:r>
              <a:rPr lang="en-US" sz="2494" dirty="0">
                <a:solidFill>
                  <a:schemeClr val="tx1"/>
                </a:solidFill>
                <a:latin typeface="Times New Roman" panose="02020603050405020304" pitchFamily="18" charset="0"/>
                <a:cs typeface="Times New Roman" panose="02020603050405020304" pitchFamily="18" charset="0"/>
              </a:rPr>
              <a:t>Vale Park Rd (in the certified road mile and inventory) is shown on the base map as ‘E. County Rd 400 N’.  If the name in the box is wrong, contact INDOT to get it corrected.</a:t>
            </a:r>
          </a:p>
          <a:p>
            <a:r>
              <a:rPr lang="en-US" sz="2494" dirty="0">
                <a:solidFill>
                  <a:schemeClr val="tx1"/>
                </a:solidFill>
                <a:latin typeface="Times New Roman" panose="02020603050405020304" pitchFamily="18" charset="0"/>
                <a:cs typeface="Times New Roman" panose="02020603050405020304" pitchFamily="18" charset="0"/>
              </a:rPr>
              <a:t>Notice the </a:t>
            </a:r>
            <a:r>
              <a:rPr lang="en-US" sz="2800" b="1" dirty="0">
                <a:ln>
                  <a:solidFill>
                    <a:schemeClr val="tx1"/>
                  </a:solidFill>
                </a:ln>
                <a:solidFill>
                  <a:srgbClr val="66FFFF"/>
                </a:solidFill>
                <a:latin typeface="Times New Roman" panose="02020603050405020304" pitchFamily="18" charset="0"/>
                <a:cs typeface="Times New Roman" panose="02020603050405020304" pitchFamily="18" charset="0"/>
              </a:rPr>
              <a:t>AQUA</a:t>
            </a:r>
            <a:r>
              <a:rPr lang="en-US" sz="2494" dirty="0">
                <a:solidFill>
                  <a:schemeClr val="tx1"/>
                </a:solidFill>
                <a:latin typeface="Times New Roman" panose="02020603050405020304" pitchFamily="18" charset="0"/>
                <a:cs typeface="Times New Roman" panose="02020603050405020304" pitchFamily="18" charset="0"/>
              </a:rPr>
              <a:t> highlight goes beyond limits of picture, therefore once you say ‘Yes’, this is the correct road, you will have to zoom out to find the ‘From’, or ‘To’ points. </a:t>
            </a:r>
          </a:p>
        </p:txBody>
      </p:sp>
      <p:pic>
        <p:nvPicPr>
          <p:cNvPr id="2050" name="Picture 3" descr="image005"/>
          <p:cNvPicPr>
            <a:picLocks noChangeAspect="1" noChangeArrowheads="1"/>
          </p:cNvPicPr>
          <p:nvPr/>
        </p:nvPicPr>
        <p:blipFill rotWithShape="1">
          <a:blip r:embed="rId2">
            <a:extLst>
              <a:ext uri="{28A0092B-C50C-407E-A947-70E740481C1C}">
                <a14:useLocalDpi xmlns:a14="http://schemas.microsoft.com/office/drawing/2010/main" val="0"/>
              </a:ext>
            </a:extLst>
          </a:blip>
          <a:srcRect l="2204" r="5224" b="4649"/>
          <a:stretch/>
        </p:blipFill>
        <p:spPr bwMode="auto">
          <a:xfrm>
            <a:off x="1295400" y="2830802"/>
            <a:ext cx="9601201" cy="4152039"/>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5" name="Left Arrow 4"/>
          <p:cNvSpPr/>
          <p:nvPr/>
        </p:nvSpPr>
        <p:spPr>
          <a:xfrm>
            <a:off x="9296400" y="4495800"/>
            <a:ext cx="770627" cy="228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8681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8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4"/>
            <a:ext cx="12350895" cy="6041685"/>
          </a:xfrm>
          <a:effectLst>
            <a:outerShdw blurRad="152400" dist="317500" dir="5400000" sx="90000" sy="-19000" rotWithShape="0">
              <a:prstClr val="black">
                <a:alpha val="15000"/>
              </a:prstClr>
            </a:outerShdw>
          </a:effectLst>
        </p:spPr>
        <p:txBody>
          <a:bodyPr>
            <a:normAutofit/>
          </a:bodyPr>
          <a:lstStyle/>
          <a:p>
            <a:pPr>
              <a:lnSpc>
                <a:spcPct val="100000"/>
              </a:lnSpc>
              <a:spcBef>
                <a:spcPts val="623"/>
              </a:spcBef>
            </a:pPr>
            <a:r>
              <a:rPr lang="en-US" dirty="0">
                <a:solidFill>
                  <a:schemeClr val="tx1"/>
                </a:solidFill>
                <a:latin typeface="Times New Roman" panose="02020603050405020304" pitchFamily="18" charset="0"/>
                <a:cs typeface="Times New Roman" panose="02020603050405020304" pitchFamily="18" charset="0"/>
              </a:rPr>
              <a:t>Once you click ‘Yes’, the start and end points appear </a:t>
            </a:r>
            <a:r>
              <a:rPr lang="en-US" dirty="0">
                <a:solidFill>
                  <a:srgbClr val="00B050"/>
                </a:solidFill>
                <a:latin typeface="Times New Roman" panose="02020603050405020304" pitchFamily="18" charset="0"/>
                <a:cs typeface="Times New Roman" panose="02020603050405020304" pitchFamily="18" charset="0"/>
              </a:rPr>
              <a:t>Green</a:t>
            </a:r>
            <a:r>
              <a:rPr lang="en-US" dirty="0">
                <a:solidFill>
                  <a:schemeClr val="tx1"/>
                </a:solidFill>
                <a:latin typeface="Times New Roman" panose="02020603050405020304" pitchFamily="18" charset="0"/>
                <a:cs typeface="Times New Roman" panose="02020603050405020304" pitchFamily="18" charset="0"/>
              </a:rPr>
              <a:t> and </a:t>
            </a:r>
            <a:r>
              <a:rPr lang="en-US" dirty="0">
                <a:solidFill>
                  <a:srgbClr val="FF0000"/>
                </a:solidFill>
                <a:latin typeface="Times New Roman" panose="02020603050405020304" pitchFamily="18" charset="0"/>
                <a:cs typeface="Times New Roman" panose="02020603050405020304" pitchFamily="18" charset="0"/>
              </a:rPr>
              <a:t>Red</a:t>
            </a:r>
            <a:r>
              <a:rPr lang="en-US" dirty="0">
                <a:solidFill>
                  <a:schemeClr val="tx1"/>
                </a:solidFill>
                <a:latin typeface="Times New Roman" panose="02020603050405020304" pitchFamily="18" charset="0"/>
                <a:cs typeface="Times New Roman" panose="02020603050405020304" pitchFamily="18" charset="0"/>
              </a:rPr>
              <a:t>.  </a:t>
            </a:r>
          </a:p>
          <a:p>
            <a:pPr>
              <a:lnSpc>
                <a:spcPct val="100000"/>
              </a:lnSpc>
              <a:spcBef>
                <a:spcPts val="623"/>
              </a:spcBef>
            </a:pPr>
            <a:r>
              <a:rPr lang="en-US" dirty="0">
                <a:solidFill>
                  <a:schemeClr val="tx1"/>
                </a:solidFill>
                <a:latin typeface="Times New Roman" panose="02020603050405020304" pitchFamily="18" charset="0"/>
                <a:cs typeface="Times New Roman" panose="02020603050405020304" pitchFamily="18" charset="0"/>
              </a:rPr>
              <a:t>If no adjustment to the ‘From’, or ‘To’ are needed, close the map.</a:t>
            </a:r>
            <a:endParaRPr lang="en-US" sz="90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623"/>
              </a:spcBef>
              <a:buNone/>
            </a:pPr>
            <a:r>
              <a:rPr lang="en-US" dirty="0">
                <a:solidFill>
                  <a:schemeClr val="tx1"/>
                </a:solidFill>
                <a:latin typeface="Times New Roman" panose="02020603050405020304" pitchFamily="18" charset="0"/>
                <a:cs typeface="Times New Roman" panose="02020603050405020304" pitchFamily="18" charset="0"/>
              </a:rPr>
              <a:t>   </a:t>
            </a:r>
          </a:p>
          <a:p>
            <a:pPr>
              <a:lnSpc>
                <a:spcPct val="100000"/>
              </a:lnSpc>
              <a:spcBef>
                <a:spcPts val="623"/>
              </a:spcBef>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50595" t="24645" r="34524" b="16195"/>
          <a:stretch/>
        </p:blipFill>
        <p:spPr>
          <a:xfrm>
            <a:off x="1734266" y="2350256"/>
            <a:ext cx="5105400" cy="3429000"/>
          </a:xfrm>
          <a:prstGeom prst="rect">
            <a:avLst/>
          </a:prstGeom>
        </p:spPr>
      </p:pic>
      <p:sp>
        <p:nvSpPr>
          <p:cNvPr id="10" name="Left Arrow 9"/>
          <p:cNvSpPr/>
          <p:nvPr/>
        </p:nvSpPr>
        <p:spPr>
          <a:xfrm>
            <a:off x="6042131" y="5094701"/>
            <a:ext cx="1292537" cy="15083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Arrow 10"/>
          <p:cNvSpPr/>
          <p:nvPr/>
        </p:nvSpPr>
        <p:spPr>
          <a:xfrm>
            <a:off x="5736946" y="2967162"/>
            <a:ext cx="1667305" cy="205291"/>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467600" y="4501634"/>
            <a:ext cx="4480714"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Start and End Points (to and from).</a:t>
            </a:r>
          </a:p>
        </p:txBody>
      </p:sp>
      <p:sp>
        <p:nvSpPr>
          <p:cNvPr id="15" name="Left Brace 14"/>
          <p:cNvSpPr/>
          <p:nvPr/>
        </p:nvSpPr>
        <p:spPr>
          <a:xfrm>
            <a:off x="7453519" y="3159712"/>
            <a:ext cx="82432" cy="1991781"/>
          </a:xfrm>
          <a:prstGeom prst="leftBrace">
            <a:avLst/>
          </a:prstGeom>
          <a:solidFill>
            <a:schemeClr val="bg1"/>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Arrow 10">
            <a:extLst>
              <a:ext uri="{FF2B5EF4-FFF2-40B4-BE49-F238E27FC236}">
                <a16:creationId xmlns:a16="http://schemas.microsoft.com/office/drawing/2014/main" id="{26BC709E-6E4F-462C-9A0D-F70D2A29AA87}"/>
              </a:ext>
            </a:extLst>
          </p:cNvPr>
          <p:cNvSpPr/>
          <p:nvPr/>
        </p:nvSpPr>
        <p:spPr>
          <a:xfrm>
            <a:off x="817740" y="3266440"/>
            <a:ext cx="12192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551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800" dirty="0">
                <a:solidFill>
                  <a:srgbClr val="FF0000"/>
                </a:solidFill>
                <a:latin typeface="Times New Roman" panose="02020603050405020304" pitchFamily="18" charset="0"/>
                <a:cs typeface="Times New Roman" panose="02020603050405020304" pitchFamily="18" charset="0"/>
              </a:rPr>
              <a:t>Example – Mapping Issues</a:t>
            </a:r>
          </a:p>
        </p:txBody>
      </p:sp>
      <p:sp>
        <p:nvSpPr>
          <p:cNvPr id="8" name="Content Placeholder 7"/>
          <p:cNvSpPr>
            <a:spLocks noGrp="1"/>
          </p:cNvSpPr>
          <p:nvPr>
            <p:ph idx="1"/>
          </p:nvPr>
        </p:nvSpPr>
        <p:spPr>
          <a:xfrm>
            <a:off x="160020" y="894080"/>
            <a:ext cx="12428103" cy="6192519"/>
          </a:xfrm>
        </p:spPr>
        <p:txBody>
          <a:bodyPr>
            <a:normAutofit/>
          </a:bodyPr>
          <a:lstStyle/>
          <a:p>
            <a:pPr marL="0" indent="0">
              <a:lnSpc>
                <a:spcPct val="100000"/>
              </a:lnSpc>
              <a:spcBef>
                <a:spcPts val="623"/>
              </a:spcBef>
              <a:buNone/>
            </a:pPr>
            <a:r>
              <a:rPr lang="en-US" sz="2600" dirty="0">
                <a:solidFill>
                  <a:schemeClr val="tx1"/>
                </a:solidFill>
                <a:latin typeface="Times New Roman" panose="02020603050405020304" pitchFamily="18" charset="0"/>
                <a:cs typeface="Times New Roman" panose="02020603050405020304" pitchFamily="18" charset="0"/>
              </a:rPr>
              <a:t>If an adjustment is needed to the ‘From’, or ‘To’ point(s), click, and grab a GREEN or RED point and drag it along the highlighted line to a new location for that point.  The ‘From’, or ‘To’ points cannot be drug off the highlighted line. </a:t>
            </a:r>
          </a:p>
          <a:p>
            <a:pPr lvl="1">
              <a:lnSpc>
                <a:spcPct val="100000"/>
              </a:lnSpc>
              <a:spcBef>
                <a:spcPts val="623"/>
              </a:spcBef>
            </a:pPr>
            <a:r>
              <a:rPr lang="en-US" sz="2600" dirty="0">
                <a:solidFill>
                  <a:schemeClr val="tx1"/>
                </a:solidFill>
                <a:latin typeface="Times New Roman" panose="02020603050405020304" pitchFamily="18" charset="0"/>
                <a:cs typeface="Times New Roman" panose="02020603050405020304" pitchFamily="18" charset="0"/>
              </a:rPr>
              <a:t>For this example, the entire Vale Park Rd is 1 segment in the inventory and was all highlighted BLUE when you selected the road, but you want to decrease the project length.</a:t>
            </a:r>
          </a:p>
          <a:p>
            <a:endParaRPr lang="en-US" sz="2494" dirty="0">
              <a:solidFill>
                <a:schemeClr val="tx1"/>
              </a:solidFill>
              <a:latin typeface="Times New Roman" panose="02020603050405020304" pitchFamily="18" charset="0"/>
              <a:cs typeface="Times New Roman" panose="02020603050405020304" pitchFamily="18" charset="0"/>
            </a:endParaRPr>
          </a:p>
          <a:p>
            <a:endParaRPr lang="en-US" sz="2494" dirty="0">
              <a:solidFill>
                <a:schemeClr val="tx1"/>
              </a:solidFill>
              <a:latin typeface="Times New Roman" panose="02020603050405020304" pitchFamily="18" charset="0"/>
              <a:cs typeface="Times New Roman" panose="02020603050405020304" pitchFamily="18" charset="0"/>
            </a:endParaRPr>
          </a:p>
          <a:p>
            <a:endParaRPr lang="en-US" sz="2494" dirty="0">
              <a:solidFill>
                <a:schemeClr val="tx1"/>
              </a:solidFill>
              <a:latin typeface="Times New Roman" panose="02020603050405020304" pitchFamily="18" charset="0"/>
              <a:cs typeface="Times New Roman" panose="02020603050405020304" pitchFamily="18" charset="0"/>
            </a:endParaRPr>
          </a:p>
          <a:p>
            <a:r>
              <a:rPr lang="en-US" sz="2600" dirty="0">
                <a:solidFill>
                  <a:schemeClr val="tx1"/>
                </a:solidFill>
                <a:latin typeface="Times New Roman" panose="02020603050405020304" pitchFamily="18" charset="0"/>
                <a:cs typeface="Times New Roman" panose="02020603050405020304" pitchFamily="18" charset="0"/>
              </a:rPr>
              <a:t>The start point (</a:t>
            </a:r>
            <a:r>
              <a:rPr lang="en-US" sz="2600" b="1" dirty="0">
                <a:solidFill>
                  <a:srgbClr val="00B050"/>
                </a:solidFill>
                <a:latin typeface="Times New Roman" panose="02020603050405020304" pitchFamily="18" charset="0"/>
                <a:cs typeface="Times New Roman" panose="02020603050405020304" pitchFamily="18" charset="0"/>
              </a:rPr>
              <a:t>Green</a:t>
            </a:r>
            <a:r>
              <a:rPr lang="en-US" sz="2600" dirty="0">
                <a:solidFill>
                  <a:schemeClr val="tx1"/>
                </a:solidFill>
                <a:latin typeface="Times New Roman" panose="02020603050405020304" pitchFamily="18" charset="0"/>
                <a:cs typeface="Times New Roman" panose="02020603050405020304" pitchFamily="18" charset="0"/>
              </a:rPr>
              <a:t>) was dragged along the road to a new start point for the project length.</a:t>
            </a:r>
          </a:p>
        </p:txBody>
      </p:sp>
      <p:pic>
        <p:nvPicPr>
          <p:cNvPr id="3074" name="Picture 4" descr="image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298757"/>
            <a:ext cx="6837467" cy="1372140"/>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pic>
        <p:nvPicPr>
          <p:cNvPr id="3075" name="Picture 5" descr="image0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4132" y="5483570"/>
            <a:ext cx="6837467" cy="1330529"/>
          </a:xfrm>
          <a:prstGeom prst="rect">
            <a:avLst/>
          </a:prstGeom>
          <a:noFill/>
          <a:ln w="28575">
            <a:solidFill>
              <a:srgbClr val="3333CC"/>
            </a:solidFill>
            <a:miter lim="800000"/>
            <a:headEnd/>
            <a:tailEnd/>
          </a:ln>
          <a:extLst>
            <a:ext uri="{909E8E84-426E-40DD-AFC4-6F175D3DCCD1}">
              <a14:hiddenFill xmlns:a14="http://schemas.microsoft.com/office/drawing/2010/main">
                <a:solidFill>
                  <a:srgbClr val="FFFFFF"/>
                </a:solidFill>
              </a14:hiddenFill>
            </a:ext>
          </a:extLst>
        </p:spPr>
      </p:pic>
      <p:sp>
        <p:nvSpPr>
          <p:cNvPr id="12" name="Right Arrow 11"/>
          <p:cNvSpPr/>
          <p:nvPr/>
        </p:nvSpPr>
        <p:spPr>
          <a:xfrm>
            <a:off x="1752600" y="3759328"/>
            <a:ext cx="826928" cy="4620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11">
            <a:extLst>
              <a:ext uri="{FF2B5EF4-FFF2-40B4-BE49-F238E27FC236}">
                <a16:creationId xmlns:a16="http://schemas.microsoft.com/office/drawing/2014/main" id="{8E3F1889-A32A-7C0B-09CF-9ACB56EB7A9C}"/>
              </a:ext>
            </a:extLst>
          </p:cNvPr>
          <p:cNvSpPr/>
          <p:nvPr/>
        </p:nvSpPr>
        <p:spPr>
          <a:xfrm>
            <a:off x="3886200" y="6352076"/>
            <a:ext cx="826928" cy="46202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4305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highlight>
                <a:srgbClr val="FFFF00"/>
              </a:highlight>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marL="0" indent="0">
              <a:lnSpc>
                <a:spcPct val="100000"/>
              </a:lnSpc>
              <a:spcBef>
                <a:spcPts val="0"/>
              </a:spcBef>
              <a:buNone/>
            </a:pPr>
            <a:r>
              <a:rPr lang="en-US" sz="2800" dirty="0">
                <a:solidFill>
                  <a:schemeClr val="tx1"/>
                </a:solidFill>
                <a:latin typeface="Times New Roman" panose="02020603050405020304" pitchFamily="18" charset="0"/>
                <a:cs typeface="Times New Roman" panose="02020603050405020304" pitchFamily="18" charset="0"/>
              </a:rPr>
              <a:t>Once you have selected the road, the information below will automatically populate into the application.  </a:t>
            </a:r>
            <a:r>
              <a:rPr lang="en-US" sz="2800" b="1" u="sng" dirty="0">
                <a:solidFill>
                  <a:srgbClr val="0070C0"/>
                </a:solidFill>
                <a:latin typeface="Times New Roman" panose="02020603050405020304" pitchFamily="18" charset="0"/>
                <a:cs typeface="Times New Roman" panose="02020603050405020304" pitchFamily="18" charset="0"/>
              </a:rPr>
              <a:t>DO NOT</a:t>
            </a:r>
            <a:r>
              <a:rPr lang="en-US" sz="2800" dirty="0">
                <a:solidFill>
                  <a:schemeClr val="tx1"/>
                </a:solidFill>
                <a:latin typeface="Times New Roman" panose="02020603050405020304" pitchFamily="18" charset="0"/>
                <a:cs typeface="Times New Roman" panose="02020603050405020304" pitchFamily="18" charset="0"/>
              </a:rPr>
              <a:t> modify any of this information.</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595" t="26374" r="30952" b="1098"/>
          <a:stretch/>
        </p:blipFill>
        <p:spPr>
          <a:xfrm>
            <a:off x="1828800" y="1905000"/>
            <a:ext cx="8686800" cy="5029200"/>
          </a:xfrm>
          <a:prstGeom prst="rect">
            <a:avLst/>
          </a:prstGeom>
        </p:spPr>
      </p:pic>
      <p:sp>
        <p:nvSpPr>
          <p:cNvPr id="8" name="Right Arrow 7"/>
          <p:cNvSpPr/>
          <p:nvPr/>
        </p:nvSpPr>
        <p:spPr>
          <a:xfrm>
            <a:off x="1568196" y="3276600"/>
            <a:ext cx="521208"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568196" y="3505200"/>
            <a:ext cx="521208"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1568196" y="2755199"/>
            <a:ext cx="521208" cy="152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794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Introduction</a:t>
            </a:r>
            <a:endParaRPr lang="en-US" dirty="0">
              <a:solidFill>
                <a:schemeClr val="tx1"/>
              </a:solidFill>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800" b="1" dirty="0">
                <a:solidFill>
                  <a:srgbClr val="0070C0"/>
                </a:solidFill>
                <a:latin typeface="Times New Roman" panose="02020603050405020304" pitchFamily="18" charset="0"/>
                <a:cs typeface="Times New Roman" panose="02020603050405020304" pitchFamily="18" charset="0"/>
              </a:rPr>
              <a:t>Applications </a:t>
            </a:r>
            <a:r>
              <a:rPr lang="en-US" sz="2800" b="1" u="sng" dirty="0">
                <a:solidFill>
                  <a:srgbClr val="0070C0"/>
                </a:solidFill>
                <a:latin typeface="Times New Roman" panose="02020603050405020304" pitchFamily="18" charset="0"/>
                <a:cs typeface="Times New Roman" panose="02020603050405020304" pitchFamily="18" charset="0"/>
              </a:rPr>
              <a:t>MUST</a:t>
            </a:r>
            <a:r>
              <a:rPr lang="en-US" sz="2800" b="1" dirty="0">
                <a:solidFill>
                  <a:srgbClr val="0070C0"/>
                </a:solidFill>
                <a:latin typeface="Times New Roman" panose="02020603050405020304" pitchFamily="18" charset="0"/>
                <a:cs typeface="Times New Roman" panose="02020603050405020304" pitchFamily="18" charset="0"/>
              </a:rPr>
              <a:t> be completed by the local and no one else.</a:t>
            </a:r>
          </a:p>
          <a:p>
            <a:pPr>
              <a:lnSpc>
                <a:spcPct val="110000"/>
              </a:lnSpc>
              <a:spcBef>
                <a:spcPts val="0"/>
              </a:spcBef>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0000"/>
              </a:lnSpc>
              <a:spcBef>
                <a:spcPts val="0"/>
              </a:spcBef>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CCMG applications take time to complete, </a:t>
            </a:r>
            <a:r>
              <a:rPr lang="en-US" sz="2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do not </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wait until the last moment to start.</a:t>
            </a:r>
          </a:p>
          <a:p>
            <a:pPr marL="822960" lvl="1" indent="-342900">
              <a:spcBef>
                <a:spcPts val="0"/>
              </a:spcBef>
              <a:buFont typeface="+mj-lt"/>
              <a:buAutoNum type="alphaLcPeriod"/>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INDOT does our best to review those applications submitted early for fatal flaws.</a:t>
            </a:r>
          </a:p>
          <a:p>
            <a:pPr marL="822960" lvl="1" indent="-342900">
              <a:spcBef>
                <a:spcPts val="0"/>
              </a:spcBef>
              <a:buFont typeface="+mj-lt"/>
              <a:buAutoNum type="alphaLcPeriod"/>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22960" lvl="1" indent="-342900">
              <a:spcBef>
                <a:spcPts val="0"/>
              </a:spcBef>
              <a:buFont typeface="+mj-lt"/>
              <a:buAutoNum type="alphaLcPeriod"/>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When INDOT reviews your application and sends it back to you, review the comments, make the necessary changes, and </a:t>
            </a:r>
            <a:r>
              <a:rPr lang="en-US" sz="2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resubmit the application ASAP</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822960" lvl="1" indent="-342900">
              <a:spcBef>
                <a:spcPts val="0"/>
              </a:spcBef>
              <a:buFont typeface="+mj-lt"/>
              <a:buAutoNum type="alphaLcPeriod"/>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822960" lvl="1" indent="-342900">
              <a:spcBef>
                <a:spcPts val="0"/>
              </a:spcBef>
              <a:buFont typeface="+mj-lt"/>
              <a:buAutoNum type="alphaLcPeriod"/>
            </a:pP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If the application is </a:t>
            </a:r>
            <a:r>
              <a:rPr lang="en-US" sz="2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resubmitted, it will </a:t>
            </a:r>
            <a:r>
              <a:rPr lang="en-US" sz="2800" u="sng"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not</a:t>
            </a:r>
            <a:r>
              <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be eligible.</a:t>
            </a: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6885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Complete the remaining required fields by using the drop-down menus.	</a:t>
            </a:r>
          </a:p>
          <a:p>
            <a:pPr lvl="1">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If the project is safety driven, the accident data is required.</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a:srcRect l="1785" t="30220" r="30357" b="2747"/>
          <a:stretch/>
        </p:blipFill>
        <p:spPr>
          <a:xfrm>
            <a:off x="457200" y="2057400"/>
            <a:ext cx="10736580" cy="4800600"/>
          </a:xfrm>
          <a:prstGeom prst="rect">
            <a:avLst/>
          </a:prstGeom>
          <a:ln w="28575">
            <a:solidFill>
              <a:srgbClr val="3333CC"/>
            </a:solidFill>
          </a:ln>
        </p:spPr>
      </p:pic>
      <p:sp>
        <p:nvSpPr>
          <p:cNvPr id="8" name="Right Arrow 7"/>
          <p:cNvSpPr/>
          <p:nvPr/>
        </p:nvSpPr>
        <p:spPr>
          <a:xfrm>
            <a:off x="196596" y="5105400"/>
            <a:ext cx="521208"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6098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Application Location</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a:lnSpc>
                <a:spcPct val="100000"/>
              </a:lnSpc>
              <a:spcBef>
                <a:spcPts val="0"/>
              </a:spcBef>
            </a:pPr>
            <a:r>
              <a:rPr lang="en-US" sz="3200" dirty="0">
                <a:solidFill>
                  <a:schemeClr val="tx1"/>
                </a:solidFill>
                <a:latin typeface="Times New Roman" panose="02020603050405020304" pitchFamily="18" charset="0"/>
                <a:cs typeface="Times New Roman" panose="02020603050405020304" pitchFamily="18" charset="0"/>
              </a:rPr>
              <a:t>To add another road segment to the application, click Add Route.</a:t>
            </a:r>
          </a:p>
          <a:p>
            <a:pPr>
              <a:lnSpc>
                <a:spcPct val="100000"/>
              </a:lnSpc>
              <a:spcBef>
                <a:spcPts val="0"/>
              </a:spcBef>
            </a:pPr>
            <a:endParaRPr lang="en-US" sz="320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pPr>
            <a:r>
              <a:rPr lang="en-US" sz="3200" dirty="0">
                <a:solidFill>
                  <a:schemeClr val="tx1"/>
                </a:solidFill>
                <a:latin typeface="Times New Roman" panose="02020603050405020304" pitchFamily="18" charset="0"/>
                <a:cs typeface="Times New Roman" panose="02020603050405020304" pitchFamily="18" charset="0"/>
              </a:rPr>
              <a:t>If you have questions regarding your application or mapping issues, contact Cassandra Hudson at </a:t>
            </a:r>
            <a:r>
              <a:rPr lang="en-US" sz="3200" dirty="0">
                <a:solidFill>
                  <a:schemeClr val="tx1"/>
                </a:solidFill>
                <a:latin typeface="Times New Roman" panose="02020603050405020304" pitchFamily="18" charset="0"/>
                <a:cs typeface="Times New Roman" panose="02020603050405020304" pitchFamily="18" charset="0"/>
                <a:hlinkClick r:id="rId3"/>
              </a:rPr>
              <a:t>chudson1@indot.in.gov</a:t>
            </a:r>
            <a:r>
              <a:rPr lang="en-US" sz="3200" dirty="0">
                <a:solidFill>
                  <a:schemeClr val="tx1"/>
                </a:solidFill>
                <a:latin typeface="Times New Roman" panose="02020603050405020304" pitchFamily="18" charset="0"/>
                <a:cs typeface="Times New Roman" panose="02020603050405020304" pitchFamily="18" charset="0"/>
              </a:rPr>
              <a:t> for support. </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 name="Picture 1" descr="Graphical user interface&#10;&#10;Description automatically generated">
            <a:extLst>
              <a:ext uri="{FF2B5EF4-FFF2-40B4-BE49-F238E27FC236}">
                <a16:creationId xmlns:a16="http://schemas.microsoft.com/office/drawing/2014/main" id="{967710CE-440E-BD9E-86DD-8C188153689A}"/>
              </a:ext>
            </a:extLst>
          </p:cNvPr>
          <p:cNvPicPr>
            <a:picLocks noChangeAspect="1"/>
          </p:cNvPicPr>
          <p:nvPr/>
        </p:nvPicPr>
        <p:blipFill>
          <a:blip r:embed="rId4"/>
          <a:stretch>
            <a:fillRect/>
          </a:stretch>
        </p:blipFill>
        <p:spPr>
          <a:xfrm>
            <a:off x="2785143" y="3581400"/>
            <a:ext cx="6882308" cy="2590800"/>
          </a:xfrm>
          <a:prstGeom prst="rect">
            <a:avLst/>
          </a:prstGeom>
          <a:solidFill>
            <a:srgbClr val="FFFFFF">
              <a:shade val="85000"/>
            </a:srgbClr>
          </a:solidFill>
          <a:ln w="1905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ight Arrow 7">
            <a:extLst>
              <a:ext uri="{FF2B5EF4-FFF2-40B4-BE49-F238E27FC236}">
                <a16:creationId xmlns:a16="http://schemas.microsoft.com/office/drawing/2014/main" id="{15AF3853-BD31-4C34-65DD-93E82FD7A0B1}"/>
              </a:ext>
            </a:extLst>
          </p:cNvPr>
          <p:cNvSpPr/>
          <p:nvPr/>
        </p:nvSpPr>
        <p:spPr>
          <a:xfrm>
            <a:off x="2759775" y="5715000"/>
            <a:ext cx="521208" cy="228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51372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highlight>
                  <a:srgbClr val="FFFFFF"/>
                </a:highlight>
                <a:latin typeface="Times New Roman" panose="02020603050405020304" pitchFamily="18" charset="0"/>
                <a:cs typeface="Times New Roman" panose="02020603050405020304" pitchFamily="18" charset="0"/>
              </a:rPr>
              <a:t>Online Application </a:t>
            </a:r>
            <a:r>
              <a:rPr lang="en-US" sz="4000" dirty="0">
                <a:solidFill>
                  <a:srgbClr val="0070C0"/>
                </a:solidFill>
                <a:highlight>
                  <a:srgbClr val="FFFFFF"/>
                </a:highlight>
                <a:latin typeface="Times New Roman" panose="02020603050405020304" pitchFamily="18" charset="0"/>
                <a:cs typeface="Times New Roman" panose="02020603050405020304" pitchFamily="18" charset="0"/>
              </a:rPr>
              <a:t>– Funding</a:t>
            </a:r>
            <a:endParaRPr lang="en-US" dirty="0">
              <a:solidFill>
                <a:srgbClr val="0070C0"/>
              </a:solidFill>
              <a:highlight>
                <a:srgbClr val="FFFFFF"/>
              </a:highlight>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marL="0" indent="0">
              <a:lnSpc>
                <a:spcPct val="100000"/>
              </a:lnSpc>
              <a:spcBef>
                <a:spcPts val="0"/>
              </a:spcBef>
              <a:buNone/>
            </a:pPr>
            <a:r>
              <a:rPr lang="en-US" sz="2800" dirty="0">
                <a:solidFill>
                  <a:schemeClr val="tx1"/>
                </a:solidFill>
                <a:latin typeface="Times New Roman" panose="02020603050405020304" pitchFamily="18" charset="0"/>
                <a:cs typeface="Times New Roman" panose="02020603050405020304" pitchFamily="18" charset="0"/>
              </a:rPr>
              <a:t>Your application automatically calculates the ‘Total Construction Cost’ of all the roads ($80,000.00 for this example) and calculates the ‘Total CCMG Requested Funds’ for you ($40,000.00 for this example).</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1"/>
          <p:cNvPicPr>
            <a:picLocks noChangeAspect="1"/>
          </p:cNvPicPr>
          <p:nvPr/>
        </p:nvPicPr>
        <p:blipFill rotWithShape="1">
          <a:blip r:embed="rId3"/>
          <a:srcRect l="70" t="31248" r="43477" b="56900"/>
          <a:stretch/>
        </p:blipFill>
        <p:spPr>
          <a:xfrm>
            <a:off x="2057400" y="2819400"/>
            <a:ext cx="9054343" cy="3124200"/>
          </a:xfrm>
          <a:prstGeom prst="rect">
            <a:avLst/>
          </a:prstGeom>
          <a:ln w="28575">
            <a:solidFill>
              <a:srgbClr val="3333CC"/>
            </a:solidFill>
          </a:ln>
        </p:spPr>
      </p:pic>
      <p:sp>
        <p:nvSpPr>
          <p:cNvPr id="8" name="Right Arrow 7"/>
          <p:cNvSpPr/>
          <p:nvPr/>
        </p:nvSpPr>
        <p:spPr>
          <a:xfrm>
            <a:off x="1905000" y="4912328"/>
            <a:ext cx="5212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905000" y="4267200"/>
            <a:ext cx="5212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32493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Location Priority</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marL="0" indent="0">
              <a:lnSpc>
                <a:spcPct val="100000"/>
              </a:lnSpc>
              <a:spcBef>
                <a:spcPts val="0"/>
              </a:spcBef>
              <a:buNone/>
            </a:pPr>
            <a:r>
              <a:rPr lang="en-US" sz="2800" dirty="0">
                <a:solidFill>
                  <a:schemeClr val="tx1"/>
                </a:solidFill>
                <a:latin typeface="Times New Roman" panose="02020603050405020304" pitchFamily="18" charset="0"/>
                <a:cs typeface="Times New Roman" panose="02020603050405020304" pitchFamily="18" charset="0"/>
              </a:rPr>
              <a:t>If you have more than one location, you can prioritize the ‘Route Name’ by using the ‘up’ and ‘down’ arrows on the left of the Route Name.  If you do not prioritize the routes, the routes will be automatically prioritized in the order you entered the route.</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1"/>
          <p:cNvPicPr>
            <a:picLocks noChangeAspect="1"/>
          </p:cNvPicPr>
          <p:nvPr/>
        </p:nvPicPr>
        <p:blipFill rotWithShape="1">
          <a:blip r:embed="rId3"/>
          <a:srcRect t="43100" r="18743" b="36376"/>
          <a:stretch/>
        </p:blipFill>
        <p:spPr>
          <a:xfrm>
            <a:off x="609600" y="2590800"/>
            <a:ext cx="11353800" cy="3505200"/>
          </a:xfrm>
          <a:prstGeom prst="rect">
            <a:avLst/>
          </a:prstGeom>
          <a:ln w="28575">
            <a:solidFill>
              <a:srgbClr val="3333CC"/>
            </a:solidFill>
          </a:ln>
        </p:spPr>
      </p:pic>
      <p:sp>
        <p:nvSpPr>
          <p:cNvPr id="8" name="Left Arrow 7"/>
          <p:cNvSpPr/>
          <p:nvPr/>
        </p:nvSpPr>
        <p:spPr>
          <a:xfrm>
            <a:off x="1752600" y="4101084"/>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9220200" y="4101084"/>
            <a:ext cx="9784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68470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Attachments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To add your attachments, click the      button to add attachments.</a:t>
            </a:r>
          </a:p>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Ensure you attach all the required documents.</a:t>
            </a:r>
          </a:p>
          <a:p>
            <a:pPr>
              <a:lnSpc>
                <a:spcPct val="100000"/>
              </a:lnSpc>
              <a:spcBef>
                <a:spcPts val="0"/>
              </a:spcBef>
            </a:pPr>
            <a:r>
              <a:rPr lang="en-US" sz="2700" dirty="0">
                <a:solidFill>
                  <a:schemeClr val="tx1"/>
                </a:solidFill>
                <a:latin typeface="Times New Roman" panose="02020603050405020304" pitchFamily="18" charset="0"/>
                <a:cs typeface="Times New Roman" panose="02020603050405020304" pitchFamily="18" charset="0"/>
              </a:rPr>
              <a:t>Remember there will be a Detailed Estimate uploaded for each road (Route Name). </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t="48901" r="17262" b="21429"/>
          <a:stretch/>
        </p:blipFill>
        <p:spPr>
          <a:xfrm>
            <a:off x="1066800" y="2362200"/>
            <a:ext cx="10439400" cy="3227972"/>
          </a:xfrm>
          <a:prstGeom prst="rect">
            <a:avLst/>
          </a:prstGeom>
          <a:ln w="28575">
            <a:solidFill>
              <a:srgbClr val="3333CC"/>
            </a:solidFill>
          </a:ln>
        </p:spPr>
      </p:pic>
      <p:sp>
        <p:nvSpPr>
          <p:cNvPr id="11" name="Plus 10"/>
          <p:cNvSpPr/>
          <p:nvPr/>
        </p:nvSpPr>
        <p:spPr>
          <a:xfrm>
            <a:off x="5334000" y="918400"/>
            <a:ext cx="381000" cy="4552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D4D5EFF-ADB7-5C93-6DBB-77120AB5B58B}"/>
              </a:ext>
            </a:extLst>
          </p:cNvPr>
          <p:cNvSpPr txBox="1"/>
          <p:nvPr/>
        </p:nvSpPr>
        <p:spPr>
          <a:xfrm>
            <a:off x="359860" y="5928769"/>
            <a:ext cx="10439399" cy="1107996"/>
          </a:xfrm>
          <a:prstGeom prst="rect">
            <a:avLst/>
          </a:prstGeom>
          <a:noFill/>
          <a:ln w="28575">
            <a:solidFill>
              <a:srgbClr val="FF0000"/>
            </a:solidFill>
          </a:ln>
        </p:spPr>
        <p:txBody>
          <a:bodyPr wrap="square" rtlCol="0">
            <a:spAutoFit/>
          </a:bodyPr>
          <a:lstStyle/>
          <a:p>
            <a:r>
              <a:rPr lang="en-US" sz="2200" kern="0" dirty="0">
                <a:effectLst/>
                <a:latin typeface="Times New Roman" panose="02020603050405020304" pitchFamily="18" charset="0"/>
                <a:ea typeface="Calibri" panose="020F0502020204030204" pitchFamily="34" charset="0"/>
              </a:rPr>
              <a:t>Reference the Local Road and Bridge CCMG Guidance Document for Local Public Agencies, section </a:t>
            </a:r>
            <a:r>
              <a:rPr lang="en-US" sz="2200" kern="0" dirty="0">
                <a:solidFill>
                  <a:srgbClr val="0070C0"/>
                </a:solidFill>
                <a:effectLst/>
                <a:latin typeface="Times New Roman" panose="02020603050405020304" pitchFamily="18" charset="0"/>
                <a:ea typeface="Calibri" panose="020F0502020204030204" pitchFamily="34" charset="0"/>
              </a:rPr>
              <a:t>CCMG Application – Required Documentation </a:t>
            </a:r>
            <a:r>
              <a:rPr lang="en-US" sz="2200" kern="0" dirty="0">
                <a:effectLst/>
                <a:latin typeface="Times New Roman" panose="02020603050405020304" pitchFamily="18" charset="0"/>
                <a:ea typeface="Calibri" panose="020F0502020204030204" pitchFamily="34" charset="0"/>
              </a:rPr>
              <a:t>and section </a:t>
            </a:r>
            <a:r>
              <a:rPr lang="en-US" sz="2200" kern="0" dirty="0">
                <a:solidFill>
                  <a:srgbClr val="0070C0"/>
                </a:solidFill>
                <a:effectLst/>
                <a:latin typeface="Times New Roman" panose="02020603050405020304" pitchFamily="18" charset="0"/>
                <a:ea typeface="Calibri" panose="020F0502020204030204" pitchFamily="34" charset="0"/>
              </a:rPr>
              <a:t>CCMG Application - Document Naming Conventions for Local to Upload Documents</a:t>
            </a:r>
            <a:r>
              <a:rPr lang="en-US" sz="2200" b="1" kern="0" dirty="0">
                <a:effectLst/>
                <a:latin typeface="Times New Roman" panose="02020603050405020304" pitchFamily="18" charset="0"/>
                <a:ea typeface="Calibri" panose="020F0502020204030204" pitchFamily="34" charset="0"/>
              </a:rPr>
              <a:t>.</a:t>
            </a:r>
            <a:endParaRPr lang="en-US" sz="2200" dirty="0"/>
          </a:p>
        </p:txBody>
      </p:sp>
      <p:sp>
        <p:nvSpPr>
          <p:cNvPr id="4" name="Up Arrow 8">
            <a:extLst>
              <a:ext uri="{FF2B5EF4-FFF2-40B4-BE49-F238E27FC236}">
                <a16:creationId xmlns:a16="http://schemas.microsoft.com/office/drawing/2014/main" id="{64783C61-637B-9B01-90D7-6B525758DB80}"/>
              </a:ext>
            </a:extLst>
          </p:cNvPr>
          <p:cNvSpPr/>
          <p:nvPr/>
        </p:nvSpPr>
        <p:spPr>
          <a:xfrm>
            <a:off x="1066800" y="4605670"/>
            <a:ext cx="463917" cy="423529"/>
          </a:xfrm>
          <a:prstGeom prst="upArrow">
            <a:avLst/>
          </a:prstGeom>
          <a:solidFill>
            <a:srgbClr val="FF0000"/>
          </a:solidFill>
          <a:ln w="12700" cap="flat" cmpd="sng" algn="ctr">
            <a:solidFill>
              <a:srgbClr val="5B9BD5">
                <a:shade val="50000"/>
              </a:srgbClr>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9891825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Attachments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Click ‘Select Files’. </a:t>
            </a:r>
          </a:p>
          <a:p>
            <a:pPr lvl="1">
              <a:lnSpc>
                <a:spcPct val="100000"/>
              </a:lnSpc>
              <a:spcBef>
                <a:spcPts val="0"/>
              </a:spcBef>
            </a:pPr>
            <a:r>
              <a:rPr lang="en-US" sz="2700" dirty="0">
                <a:solidFill>
                  <a:schemeClr val="tx1"/>
                </a:solidFill>
                <a:latin typeface="Times New Roman" panose="02020603050405020304" pitchFamily="18" charset="0"/>
                <a:cs typeface="Times New Roman" panose="02020603050405020304" pitchFamily="18" charset="0"/>
              </a:rPr>
              <a:t>Ensure the Document Name is descriptive, (i.e., Road Name Estimate, AMP, Financial Commitment Letter).</a:t>
            </a:r>
          </a:p>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Choose from your files all required attachments.</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8" name="Content Placeholder 1"/>
          <p:cNvPicPr>
            <a:picLocks noChangeAspect="1"/>
          </p:cNvPicPr>
          <p:nvPr/>
        </p:nvPicPr>
        <p:blipFill rotWithShape="1">
          <a:blip r:embed="rId3"/>
          <a:srcRect t="45966" r="24598" b="27993"/>
          <a:stretch/>
        </p:blipFill>
        <p:spPr>
          <a:xfrm>
            <a:off x="1828800" y="3091999"/>
            <a:ext cx="9372600" cy="3505200"/>
          </a:xfrm>
          <a:prstGeom prst="rect">
            <a:avLst/>
          </a:prstGeom>
          <a:ln w="28575">
            <a:solidFill>
              <a:srgbClr val="3333CC"/>
            </a:solidFill>
          </a:ln>
        </p:spPr>
      </p:pic>
      <p:sp>
        <p:nvSpPr>
          <p:cNvPr id="9" name="Up Arrow 8"/>
          <p:cNvSpPr/>
          <p:nvPr/>
        </p:nvSpPr>
        <p:spPr>
          <a:xfrm>
            <a:off x="5181600" y="3722560"/>
            <a:ext cx="484632" cy="38317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72897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Attachments</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Choose the ‘Document Type’ from the drop-down menu.</a:t>
            </a:r>
          </a:p>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Click ‘Upload Files’.</a:t>
            </a:r>
          </a:p>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Click ‘Close’.</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7" name="Content Placeholder 1"/>
          <p:cNvPicPr>
            <a:picLocks noChangeAspect="1"/>
          </p:cNvPicPr>
          <p:nvPr/>
        </p:nvPicPr>
        <p:blipFill rotWithShape="1">
          <a:blip r:embed="rId3"/>
          <a:srcRect l="25446" t="44834" r="26125" b="23918"/>
          <a:stretch/>
        </p:blipFill>
        <p:spPr>
          <a:xfrm>
            <a:off x="2362200" y="2362200"/>
            <a:ext cx="8077200" cy="4522280"/>
          </a:xfrm>
          <a:prstGeom prst="rect">
            <a:avLst/>
          </a:prstGeom>
          <a:ln w="28575">
            <a:solidFill>
              <a:srgbClr val="3333CC"/>
            </a:solidFill>
          </a:ln>
        </p:spPr>
      </p:pic>
      <p:sp>
        <p:nvSpPr>
          <p:cNvPr id="8" name="Left Arrow 7"/>
          <p:cNvSpPr/>
          <p:nvPr/>
        </p:nvSpPr>
        <p:spPr>
          <a:xfrm>
            <a:off x="8763000" y="4634689"/>
            <a:ext cx="6355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6256539" y="3241561"/>
            <a:ext cx="6355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 Arrow 12"/>
          <p:cNvSpPr/>
          <p:nvPr/>
        </p:nvSpPr>
        <p:spPr>
          <a:xfrm>
            <a:off x="6858000" y="5119321"/>
            <a:ext cx="635508"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83500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Attachments</a:t>
            </a:r>
          </a:p>
        </p:txBody>
      </p:sp>
      <p:sp>
        <p:nvSpPr>
          <p:cNvPr id="8" name="Content Placeholder 7"/>
          <p:cNvSpPr>
            <a:spLocks noGrp="1"/>
          </p:cNvSpPr>
          <p:nvPr>
            <p:ph idx="1"/>
          </p:nvPr>
        </p:nvSpPr>
        <p:spPr>
          <a:xfrm>
            <a:off x="225353" y="1044915"/>
            <a:ext cx="12350895" cy="6017098"/>
          </a:xfrm>
        </p:spPr>
        <p:txBody>
          <a:bodyPr>
            <a:normAutofit/>
          </a:bodyPr>
          <a:lstStyle/>
          <a:p>
            <a:pPr>
              <a:lnSpc>
                <a:spcPct val="110000"/>
              </a:lnSpc>
              <a:spcBef>
                <a:spcPts val="0"/>
              </a:spcBef>
            </a:pPr>
            <a:r>
              <a:rPr lang="en-US" sz="2400" dirty="0">
                <a:solidFill>
                  <a:schemeClr val="tx1"/>
                </a:solidFill>
                <a:latin typeface="Times New Roman" panose="02020603050405020304" pitchFamily="18" charset="0"/>
                <a:cs typeface="Times New Roman" panose="02020603050405020304" pitchFamily="18" charset="0"/>
              </a:rPr>
              <a:t>Required upload documentation - Naming Conventions</a:t>
            </a:r>
          </a:p>
          <a:p>
            <a:pPr lvl="1">
              <a:lnSpc>
                <a:spcPct val="110000"/>
              </a:lnSpc>
              <a:spcBef>
                <a:spcPts val="0"/>
              </a:spcBef>
            </a:pPr>
            <a:r>
              <a:rPr lang="en-US" sz="2300" dirty="0">
                <a:solidFill>
                  <a:schemeClr val="tx1"/>
                </a:solidFill>
                <a:latin typeface="Times New Roman" panose="02020603050405020304" pitchFamily="18" charset="0"/>
                <a:cs typeface="Times New Roman" panose="02020603050405020304" pitchFamily="18" charset="0"/>
              </a:rPr>
              <a:t>Financial Commitment – Reference Application # in File Name</a:t>
            </a:r>
          </a:p>
          <a:p>
            <a:pPr lvl="1">
              <a:lnSpc>
                <a:spcPct val="110000"/>
              </a:lnSpc>
              <a:spcBef>
                <a:spcPts val="0"/>
              </a:spcBef>
            </a:pPr>
            <a:r>
              <a:rPr lang="en-US" sz="2300" dirty="0">
                <a:solidFill>
                  <a:schemeClr val="tx1"/>
                </a:solidFill>
                <a:latin typeface="Times New Roman" panose="02020603050405020304" pitchFamily="18" charset="0"/>
                <a:cs typeface="Times New Roman" panose="02020603050405020304" pitchFamily="18" charset="0"/>
              </a:rPr>
              <a:t>Detailed Cost Estimate – Identify Road Segment in File Name (To and From should be included if have same segment with different locations)</a:t>
            </a:r>
          </a:p>
          <a:p>
            <a:pPr lvl="1">
              <a:lnSpc>
                <a:spcPct val="110000"/>
              </a:lnSpc>
              <a:spcBef>
                <a:spcPts val="0"/>
              </a:spcBef>
            </a:pPr>
            <a:r>
              <a:rPr lang="en-US" sz="2300" dirty="0">
                <a:solidFill>
                  <a:schemeClr val="tx1"/>
                </a:solidFill>
                <a:latin typeface="Times New Roman" panose="02020603050405020304" pitchFamily="18" charset="0"/>
                <a:cs typeface="Times New Roman" panose="02020603050405020304" pitchFamily="18" charset="0"/>
              </a:rPr>
              <a:t>Asset Management Approval Letter from LTAP – Place Approval Date in File Name</a:t>
            </a:r>
          </a:p>
          <a:p>
            <a:pPr lvl="1">
              <a:lnSpc>
                <a:spcPct val="110000"/>
              </a:lnSpc>
              <a:spcBef>
                <a:spcPts val="0"/>
              </a:spcBef>
            </a:pPr>
            <a:r>
              <a:rPr lang="en-US" sz="2300" dirty="0">
                <a:solidFill>
                  <a:schemeClr val="tx1"/>
                </a:solidFill>
                <a:latin typeface="Times New Roman" panose="02020603050405020304" pitchFamily="18" charset="0"/>
                <a:cs typeface="Times New Roman" panose="02020603050405020304" pitchFamily="18" charset="0"/>
              </a:rPr>
              <a:t>Structure Inventory and Appraisal Report – Place Bridge Number in File Name</a:t>
            </a:r>
          </a:p>
          <a:p>
            <a:pPr lvl="1">
              <a:lnSpc>
                <a:spcPct val="110000"/>
              </a:lnSpc>
              <a:spcBef>
                <a:spcPts val="0"/>
              </a:spcBef>
            </a:pPr>
            <a:endParaRPr lang="en-US" sz="2000" dirty="0">
              <a:solidFill>
                <a:schemeClr val="tx1"/>
              </a:solidFill>
              <a:latin typeface="Times New Roman" panose="02020603050405020304" pitchFamily="18" charset="0"/>
              <a:cs typeface="Times New Roman" panose="02020603050405020304" pitchFamily="18" charset="0"/>
            </a:endParaRPr>
          </a:p>
          <a:p>
            <a:pPr marL="960120" lvl="2" indent="0">
              <a:lnSpc>
                <a:spcPct val="100000"/>
              </a:lnSpc>
              <a:spcBef>
                <a:spcPts val="0"/>
              </a:spcBef>
              <a:buNone/>
            </a:pP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2"/>
          <a:srcRect l="595" t="35714" r="19048" b="34616"/>
          <a:stretch/>
        </p:blipFill>
        <p:spPr>
          <a:xfrm>
            <a:off x="609600" y="3505200"/>
            <a:ext cx="11582400" cy="2743200"/>
          </a:xfrm>
          <a:prstGeom prst="rect">
            <a:avLst/>
          </a:prstGeom>
          <a:ln w="28575">
            <a:solidFill>
              <a:srgbClr val="3333CC"/>
            </a:solidFill>
          </a:ln>
        </p:spPr>
      </p:pic>
    </p:spTree>
    <p:extLst>
      <p:ext uri="{BB962C8B-B14F-4D97-AF65-F5344CB8AC3E}">
        <p14:creationId xmlns:p14="http://schemas.microsoft.com/office/powerpoint/2010/main" val="14342144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Signature and Submittal</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4339400"/>
          </a:xfrm>
        </p:spPr>
        <p:txBody>
          <a:bodyPr>
            <a:normAutofit/>
          </a:bodyPr>
          <a:lstStyle/>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r>
              <a:rPr lang="en-US" sz="2800" dirty="0">
                <a:solidFill>
                  <a:schemeClr val="tx1"/>
                </a:solidFill>
                <a:latin typeface="Times New Roman" panose="02020603050405020304" pitchFamily="18" charset="0"/>
                <a:cs typeface="Times New Roman" panose="02020603050405020304" pitchFamily="18" charset="0"/>
              </a:rPr>
              <a:t>To electronically sign and submit the application, click the ‘I Accept’ and then click ‘Submit’.</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t="71060" r="24905" b="17950"/>
          <a:stretch/>
        </p:blipFill>
        <p:spPr>
          <a:xfrm>
            <a:off x="193515" y="3390899"/>
            <a:ext cx="8460308" cy="1562101"/>
          </a:xfrm>
          <a:prstGeom prst="rect">
            <a:avLst/>
          </a:prstGeom>
          <a:ln w="28575">
            <a:solidFill>
              <a:srgbClr val="3333CC"/>
            </a:solidFill>
          </a:ln>
        </p:spPr>
      </p:pic>
      <p:pic>
        <p:nvPicPr>
          <p:cNvPr id="4" name="Picture 3"/>
          <p:cNvPicPr>
            <a:picLocks noChangeAspect="1"/>
          </p:cNvPicPr>
          <p:nvPr/>
        </p:nvPicPr>
        <p:blipFill rotWithShape="1">
          <a:blip r:embed="rId3"/>
          <a:srcRect l="83334" t="31319" r="1190" b="22528"/>
          <a:stretch/>
        </p:blipFill>
        <p:spPr>
          <a:xfrm>
            <a:off x="8951101" y="2438401"/>
            <a:ext cx="2977637" cy="3200400"/>
          </a:xfrm>
          <a:prstGeom prst="rect">
            <a:avLst/>
          </a:prstGeom>
          <a:ln w="28575">
            <a:solidFill>
              <a:srgbClr val="3333CC"/>
            </a:solidFill>
          </a:ln>
        </p:spPr>
      </p:pic>
      <p:sp>
        <p:nvSpPr>
          <p:cNvPr id="2" name="Down Arrow 3">
            <a:extLst>
              <a:ext uri="{FF2B5EF4-FFF2-40B4-BE49-F238E27FC236}">
                <a16:creationId xmlns:a16="http://schemas.microsoft.com/office/drawing/2014/main" id="{59CBDD81-FCBA-828D-C9BC-82BE53B14B63}"/>
              </a:ext>
            </a:extLst>
          </p:cNvPr>
          <p:cNvSpPr/>
          <p:nvPr/>
        </p:nvSpPr>
        <p:spPr>
          <a:xfrm>
            <a:off x="11125200" y="4572000"/>
            <a:ext cx="390525" cy="578225"/>
          </a:xfrm>
          <a:prstGeom prst="downArrow">
            <a:avLst/>
          </a:prstGeom>
          <a:solidFill>
            <a:srgbClr val="FF0000"/>
          </a:solidFill>
          <a:ln w="12700" cap="flat" cmpd="sng" algn="ctr">
            <a:solidFill>
              <a:srgbClr val="5B9BD5">
                <a:shade val="50000"/>
              </a:srgbClr>
            </a:solidFill>
            <a:prstDash val="solid"/>
            <a:miter lim="800000"/>
          </a:ln>
          <a:effectLst/>
        </p:spPr>
        <p:txBody>
          <a:bodyPr rtlCol="0" anchor="ctr"/>
          <a:lstStyle/>
          <a:p>
            <a:endParaRPr lang="en-US"/>
          </a:p>
        </p:txBody>
      </p:sp>
      <p:sp>
        <p:nvSpPr>
          <p:cNvPr id="7" name="Left Arrow 11">
            <a:extLst>
              <a:ext uri="{FF2B5EF4-FFF2-40B4-BE49-F238E27FC236}">
                <a16:creationId xmlns:a16="http://schemas.microsoft.com/office/drawing/2014/main" id="{261ADB7A-A550-EB70-B86A-B49190B55AB7}"/>
              </a:ext>
            </a:extLst>
          </p:cNvPr>
          <p:cNvSpPr/>
          <p:nvPr/>
        </p:nvSpPr>
        <p:spPr>
          <a:xfrm>
            <a:off x="872862" y="4419600"/>
            <a:ext cx="828938" cy="421634"/>
          </a:xfrm>
          <a:prstGeom prst="leftArrow">
            <a:avLst/>
          </a:prstGeom>
          <a:solidFill>
            <a:srgbClr val="FF0000"/>
          </a:solidFill>
          <a:ln w="12700" cap="flat" cmpd="sng" algn="ctr">
            <a:solidFill>
              <a:srgbClr val="5B9BD5">
                <a:shade val="50000"/>
              </a:srgbClr>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3779922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Signature and Submittal</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If there are any Validation Errors due to incomplete information, you will receive a notification like this when you hit the submit button.  </a:t>
            </a:r>
          </a:p>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Return to the application, fix any Validation Errors, and resubmit.</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8" name="Left Arrow 7"/>
          <p:cNvSpPr/>
          <p:nvPr/>
        </p:nvSpPr>
        <p:spPr>
          <a:xfrm>
            <a:off x="9753600" y="2627243"/>
            <a:ext cx="1600200" cy="7132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rotWithShape="1">
          <a:blip r:embed="rId3"/>
          <a:srcRect l="595" t="28573" r="61904" b="21436"/>
          <a:stretch/>
        </p:blipFill>
        <p:spPr>
          <a:xfrm>
            <a:off x="2590800" y="2667000"/>
            <a:ext cx="6781800" cy="3657600"/>
          </a:xfrm>
          <a:prstGeom prst="rect">
            <a:avLst/>
          </a:prstGeom>
          <a:ln w="28575">
            <a:solidFill>
              <a:srgbClr val="3333CC"/>
            </a:solidFill>
          </a:ln>
        </p:spPr>
      </p:pic>
    </p:spTree>
    <p:extLst>
      <p:ext uri="{BB962C8B-B14F-4D97-AF65-F5344CB8AC3E}">
        <p14:creationId xmlns:p14="http://schemas.microsoft.com/office/powerpoint/2010/main" val="756987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dirty="0">
                <a:solidFill>
                  <a:srgbClr val="0070C0"/>
                </a:solidFill>
                <a:latin typeface="Times New Roman" panose="02020603050405020304" pitchFamily="18" charset="0"/>
                <a:cs typeface="Times New Roman" panose="02020603050405020304" pitchFamily="18" charset="0"/>
              </a:rPr>
              <a:t>– Introduction</a:t>
            </a:r>
          </a:p>
        </p:txBody>
      </p:sp>
      <p:sp>
        <p:nvSpPr>
          <p:cNvPr id="8" name="Content Placeholder 7"/>
          <p:cNvSpPr>
            <a:spLocks noGrp="1"/>
          </p:cNvSpPr>
          <p:nvPr>
            <p:ph idx="1"/>
          </p:nvPr>
        </p:nvSpPr>
        <p:spPr>
          <a:xfrm>
            <a:off x="225353" y="990601"/>
            <a:ext cx="12350895" cy="6150586"/>
          </a:xfrm>
        </p:spPr>
        <p:txBody>
          <a:bodyPr>
            <a:normAutofit/>
          </a:bodyPr>
          <a:lstStyle/>
          <a:p>
            <a:pPr marL="0" marR="0" indent="0">
              <a:lnSpc>
                <a:spcPct val="107000"/>
              </a:lnSpc>
              <a:spcBef>
                <a:spcPts val="0"/>
              </a:spcBef>
              <a:spcAft>
                <a:spcPts val="0"/>
              </a:spcAft>
              <a:buNone/>
            </a:pPr>
            <a:r>
              <a:rPr lang="en-US" sz="2000" b="1" u="sng"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ACCESS INDIANA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 Access Indiana account is now required for all external users to access ITAP and all applications within ITAP.</a:t>
            </a:r>
            <a:endParaRPr lang="en-US" sz="2000" b="1"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endParaRPr lang="en-US" sz="2000" b="1" u="sng"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000" b="1" u="sng" kern="1200"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INDOT TECHNICAL APPLICATION PATHWAY (ITAP)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 access INDOTs CCMG application locals must have an INDOT Technical Application Pathway (ITAP) business account and a registered user linked to their local agency to apply for Community Crossings funds.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Once you have an Access Indiana account, go to </a:t>
            </a:r>
            <a:r>
              <a:rPr lang="en-US" sz="2000" u="sng" kern="1200" dirty="0">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https://itap.indot.in.gov</a:t>
            </a:r>
            <a:r>
              <a:rPr lang="en-US" sz="20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login to ITAP. The link will navigate you to the Access Indiana login page. Once you enter an email address and password, you will be taken to the ITAP </a:t>
            </a:r>
            <a:r>
              <a:rPr lang="en-US" sz="2000"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Dashboard upon a successful sign in.</a:t>
            </a:r>
          </a:p>
          <a:p>
            <a:pPr marL="0" marR="0" indent="0">
              <a:lnSpc>
                <a:spcPct val="107000"/>
              </a:lnSpc>
              <a:spcBef>
                <a:spcPts val="0"/>
              </a:spcBef>
              <a:spcAft>
                <a:spcPts val="0"/>
              </a:spcAft>
              <a:buNone/>
            </a:pPr>
            <a:endParaRPr lang="en-US" sz="2000" dirty="0">
              <a:solidFill>
                <a:schemeClr val="tx1"/>
              </a:solidFill>
              <a:latin typeface="Times New Roman" panose="02020603050405020304" pitchFamily="18" charset="0"/>
              <a:cs typeface="Times New Roman" panose="02020603050405020304" pitchFamily="18" charset="0"/>
            </a:endParaRPr>
          </a:p>
          <a:p>
            <a:pPr marL="0" marR="0" indent="0">
              <a:lnSpc>
                <a:spcPct val="107000"/>
              </a:lnSpc>
              <a:spcBef>
                <a:spcPts val="0"/>
              </a:spcBef>
              <a:spcAft>
                <a:spcPts val="0"/>
              </a:spcAft>
              <a:buNone/>
            </a:pPr>
            <a:r>
              <a:rPr lang="en-US" sz="2000" dirty="0">
                <a:solidFill>
                  <a:schemeClr val="tx1"/>
                </a:solidFill>
                <a:latin typeface="Times New Roman" panose="02020603050405020304" pitchFamily="18" charset="0"/>
                <a:cs typeface="Times New Roman" panose="02020603050405020304" pitchFamily="18" charset="0"/>
              </a:rPr>
              <a:t>If you have questions or are unsure if your agency is enrolled, contact Michael Cales at </a:t>
            </a:r>
            <a:r>
              <a:rPr lang="en-US" sz="2000" dirty="0">
                <a:solidFill>
                  <a:schemeClr val="tx1"/>
                </a:solidFill>
                <a:latin typeface="Times New Roman" panose="02020603050405020304" pitchFamily="18" charset="0"/>
                <a:cs typeface="Times New Roman" panose="02020603050405020304" pitchFamily="18" charset="0"/>
                <a:hlinkClick r:id="rId3"/>
              </a:rPr>
              <a:t>mcales@indot.in.gov </a:t>
            </a:r>
            <a:r>
              <a:rPr lang="en-US" sz="2000" dirty="0">
                <a:solidFill>
                  <a:schemeClr val="tx1"/>
                </a:solidFill>
                <a:latin typeface="Times New Roman" panose="02020603050405020304" pitchFamily="18" charset="0"/>
                <a:cs typeface="Times New Roman" panose="02020603050405020304" pitchFamily="18" charset="0"/>
              </a:rPr>
              <a:t>for ITAP support.</a:t>
            </a:r>
          </a:p>
          <a:p>
            <a:pPr marL="0" marR="0" indent="0">
              <a:lnSpc>
                <a:spcPct val="107000"/>
              </a:lnSpc>
              <a:spcBef>
                <a:spcPts val="0"/>
              </a:spcBef>
              <a:spcAft>
                <a:spcPts val="0"/>
              </a:spcAft>
              <a:buNone/>
            </a:pPr>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766D53B2-1B04-90EC-3147-D1B7E167A8AD}"/>
              </a:ext>
            </a:extLst>
          </p:cNvPr>
          <p:cNvSpPr txBox="1"/>
          <p:nvPr/>
        </p:nvSpPr>
        <p:spPr>
          <a:xfrm>
            <a:off x="304800" y="5410200"/>
            <a:ext cx="10896600" cy="1015663"/>
          </a:xfrm>
          <a:prstGeom prst="rect">
            <a:avLst/>
          </a:prstGeom>
          <a:noFill/>
          <a:ln w="28575">
            <a:solidFill>
              <a:srgbClr val="FF0000"/>
            </a:solidFill>
          </a:ln>
        </p:spPr>
        <p:txBody>
          <a:bodyPr wrap="square" rtlCol="0">
            <a:spAutoFit/>
          </a:bodyPr>
          <a:lstStyle/>
          <a:p>
            <a:r>
              <a:rPr lang="en-US" sz="2000" dirty="0">
                <a:effectLst/>
                <a:latin typeface="Times New Roman" panose="02020603050405020304" pitchFamily="18" charset="0"/>
                <a:ea typeface="Calibri" panose="020F0502020204030204" pitchFamily="34" charset="0"/>
              </a:rPr>
              <a:t>For questions regarding the Access Indiana and ITAP Registration Enrollment reference the Local Road and Bridge CCMG Guidance Document for Local Public Agencies, section </a:t>
            </a:r>
            <a:r>
              <a:rPr lang="en-US" sz="2000" dirty="0">
                <a:solidFill>
                  <a:srgbClr val="0070C0"/>
                </a:solidFill>
                <a:effectLst/>
                <a:latin typeface="Times New Roman" panose="02020603050405020304" pitchFamily="18" charset="0"/>
                <a:ea typeface="Calibri" panose="020F0502020204030204" pitchFamily="34" charset="0"/>
              </a:rPr>
              <a:t>CCMG Application – Access Indiana and ITAP Registration Enrollment.</a:t>
            </a:r>
          </a:p>
        </p:txBody>
      </p:sp>
    </p:spTree>
    <p:extLst>
      <p:ext uri="{BB962C8B-B14F-4D97-AF65-F5344CB8AC3E}">
        <p14:creationId xmlns:p14="http://schemas.microsoft.com/office/powerpoint/2010/main" val="3397044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Submittal</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97277" y="918400"/>
            <a:ext cx="12481560" cy="5608320"/>
          </a:xfrm>
        </p:spPr>
        <p:txBody>
          <a:bodyPr>
            <a:normAutofit/>
          </a:bodyPr>
          <a:lstStyle/>
          <a:p>
            <a:pPr>
              <a:lnSpc>
                <a:spcPct val="100000"/>
              </a:lnSpc>
              <a:spcBef>
                <a:spcPts val="0"/>
              </a:spcBef>
            </a:pPr>
            <a:endParaRPr lang="en-US" sz="2800" dirty="0">
              <a:solidFill>
                <a:schemeClr val="tx1"/>
              </a:solidFill>
              <a:latin typeface="Times New Roman" panose="02020603050405020304" pitchFamily="18" charset="0"/>
              <a:cs typeface="Times New Roman" panose="02020603050405020304" pitchFamily="18" charset="0"/>
            </a:endParaRPr>
          </a:p>
          <a:p>
            <a:pPr>
              <a:lnSpc>
                <a:spcPct val="100000"/>
              </a:lnSpc>
              <a:spcBef>
                <a:spcPts val="0"/>
              </a:spcBef>
            </a:pPr>
            <a:r>
              <a:rPr lang="en-US" sz="2800" dirty="0">
                <a:solidFill>
                  <a:schemeClr val="tx1"/>
                </a:solidFill>
                <a:latin typeface="Times New Roman" panose="02020603050405020304" pitchFamily="18" charset="0"/>
                <a:cs typeface="Times New Roman" panose="02020603050405020304" pitchFamily="18" charset="0"/>
              </a:rPr>
              <a:t>Once the application is submitted, you can verify submittal by returning to your Call Application List.  The ‘Application Status’ will read ‘Submitted’.</a:t>
            </a: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489" t="21428" r="12606" b="53296"/>
          <a:stretch/>
        </p:blipFill>
        <p:spPr>
          <a:xfrm>
            <a:off x="128648" y="2514600"/>
            <a:ext cx="12418817" cy="3276600"/>
          </a:xfrm>
          <a:prstGeom prst="rect">
            <a:avLst/>
          </a:prstGeom>
          <a:ln w="28575">
            <a:solidFill>
              <a:srgbClr val="3333CC"/>
            </a:solidFill>
          </a:ln>
        </p:spPr>
      </p:pic>
      <p:sp>
        <p:nvSpPr>
          <p:cNvPr id="2" name="Left Arrow 11">
            <a:extLst>
              <a:ext uri="{FF2B5EF4-FFF2-40B4-BE49-F238E27FC236}">
                <a16:creationId xmlns:a16="http://schemas.microsoft.com/office/drawing/2014/main" id="{53DF7B25-01DD-31B7-7B3A-5BB637A7DD13}"/>
              </a:ext>
            </a:extLst>
          </p:cNvPr>
          <p:cNvSpPr/>
          <p:nvPr/>
        </p:nvSpPr>
        <p:spPr>
          <a:xfrm>
            <a:off x="11430000" y="5286375"/>
            <a:ext cx="876300" cy="504825"/>
          </a:xfrm>
          <a:prstGeom prst="leftArrow">
            <a:avLst/>
          </a:prstGeom>
          <a:solidFill>
            <a:srgbClr val="FF0000"/>
          </a:solidFill>
          <a:ln w="12700" cap="flat" cmpd="sng" algn="ctr">
            <a:solidFill>
              <a:srgbClr val="5B9BD5">
                <a:shade val="50000"/>
              </a:srgbClr>
            </a:solidFill>
            <a:prstDash val="solid"/>
            <a:miter lim="800000"/>
          </a:ln>
          <a:effectLst/>
        </p:spPr>
        <p:txBody>
          <a:bodyPr rtlCol="0" anchor="ctr"/>
          <a:lstStyle/>
          <a:p>
            <a:endParaRPr lang="en-US"/>
          </a:p>
        </p:txBody>
      </p:sp>
    </p:spTree>
    <p:extLst>
      <p:ext uri="{BB962C8B-B14F-4D97-AF65-F5344CB8AC3E}">
        <p14:creationId xmlns:p14="http://schemas.microsoft.com/office/powerpoint/2010/main" val="4161880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sz="4000" dirty="0">
                <a:solidFill>
                  <a:srgbClr val="0070C0"/>
                </a:solidFill>
                <a:latin typeface="Times New Roman" panose="02020603050405020304" pitchFamily="18" charset="0"/>
                <a:cs typeface="Times New Roman" panose="02020603050405020304" pitchFamily="18" charset="0"/>
              </a:rPr>
              <a:t>– Submittal</a:t>
            </a:r>
            <a:endParaRPr lang="en-US" dirty="0">
              <a:solidFill>
                <a:srgbClr val="0070C0"/>
              </a:solidFill>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3597714" y="2513837"/>
            <a:ext cx="12481560" cy="5608320"/>
          </a:xfrm>
        </p:spPr>
        <p:txBody>
          <a:bodyPr>
            <a:normAutofit/>
          </a:bodyPr>
          <a:lstStyle/>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en-US" sz="2800" dirty="0">
              <a:solidFill>
                <a:schemeClr val="tx1"/>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3"/>
          <a:srcRect l="489" t="22016" r="60418" b="53296"/>
          <a:stretch/>
        </p:blipFill>
        <p:spPr>
          <a:xfrm>
            <a:off x="2819400" y="3301073"/>
            <a:ext cx="6043552" cy="3462328"/>
          </a:xfrm>
          <a:prstGeom prst="rect">
            <a:avLst/>
          </a:prstGeom>
          <a:ln w="28575">
            <a:solidFill>
              <a:srgbClr val="3333CC"/>
            </a:solidFill>
          </a:ln>
        </p:spPr>
      </p:pic>
      <p:sp>
        <p:nvSpPr>
          <p:cNvPr id="2" name="Left Arrow 11">
            <a:extLst>
              <a:ext uri="{FF2B5EF4-FFF2-40B4-BE49-F238E27FC236}">
                <a16:creationId xmlns:a16="http://schemas.microsoft.com/office/drawing/2014/main" id="{53DF7B25-01DD-31B7-7B3A-5BB637A7DD13}"/>
              </a:ext>
            </a:extLst>
          </p:cNvPr>
          <p:cNvSpPr/>
          <p:nvPr/>
        </p:nvSpPr>
        <p:spPr>
          <a:xfrm>
            <a:off x="4114800" y="6187119"/>
            <a:ext cx="876300" cy="504825"/>
          </a:xfrm>
          <a:prstGeom prst="leftArrow">
            <a:avLst/>
          </a:prstGeom>
          <a:solidFill>
            <a:srgbClr val="FF0000"/>
          </a:solidFill>
          <a:ln w="12700" cap="flat" cmpd="sng" algn="ctr">
            <a:solidFill>
              <a:srgbClr val="5B9BD5">
                <a:shade val="50000"/>
              </a:srgbClr>
            </a:solidFill>
            <a:prstDash val="solid"/>
            <a:miter lim="800000"/>
          </a:ln>
          <a:effectLst/>
        </p:spPr>
        <p:txBody>
          <a:bodyPr rtlCol="0" anchor="ctr"/>
          <a:lstStyle/>
          <a:p>
            <a:endParaRPr lang="en-US"/>
          </a:p>
        </p:txBody>
      </p:sp>
      <p:sp>
        <p:nvSpPr>
          <p:cNvPr id="4" name="TextBox 3">
            <a:extLst>
              <a:ext uri="{FF2B5EF4-FFF2-40B4-BE49-F238E27FC236}">
                <a16:creationId xmlns:a16="http://schemas.microsoft.com/office/drawing/2014/main" id="{AB6D665B-0589-E8AF-E410-61C0C325FA19}"/>
              </a:ext>
            </a:extLst>
          </p:cNvPr>
          <p:cNvSpPr txBox="1"/>
          <p:nvPr/>
        </p:nvSpPr>
        <p:spPr>
          <a:xfrm>
            <a:off x="469076" y="1128081"/>
            <a:ext cx="10439399" cy="1938992"/>
          </a:xfrm>
          <a:prstGeom prst="rect">
            <a:avLst/>
          </a:prstGeom>
          <a:noFill/>
          <a:ln w="28575">
            <a:solidFill>
              <a:srgbClr val="FF0000"/>
            </a:solidFill>
          </a:ln>
        </p:spPr>
        <p:txBody>
          <a:bodyPr wrap="square" rtlCol="0">
            <a:spAutoFit/>
          </a:bodyPr>
          <a:lstStyle/>
          <a:p>
            <a:pPr>
              <a:lnSpc>
                <a:spcPct val="100000"/>
              </a:lnSpc>
              <a:spcBef>
                <a:spcPts val="0"/>
              </a:spcBef>
            </a:pPr>
            <a:r>
              <a:rPr lang="en-US" sz="2400" b="1" dirty="0">
                <a:solidFill>
                  <a:srgbClr val="FF0000"/>
                </a:solidFill>
                <a:latin typeface="Times New Roman" panose="02020603050405020304" pitchFamily="18" charset="0"/>
                <a:cs typeface="Times New Roman" panose="02020603050405020304" pitchFamily="18" charset="0"/>
              </a:rPr>
              <a:t>Note: </a:t>
            </a:r>
            <a:r>
              <a:rPr lang="en-US" sz="2400" dirty="0">
                <a:solidFill>
                  <a:schemeClr val="tx1"/>
                </a:solidFill>
                <a:latin typeface="Times New Roman" panose="02020603050405020304" pitchFamily="18" charset="0"/>
                <a:cs typeface="Times New Roman" panose="02020603050405020304" pitchFamily="18" charset="0"/>
              </a:rPr>
              <a:t>Locals can ‘pull back’ a submitted application by going back into the application and clicking on the        icon.  After the local has completed their revisions, they </a:t>
            </a:r>
            <a:r>
              <a:rPr lang="en-US" sz="2400" u="sng" dirty="0">
                <a:solidFill>
                  <a:schemeClr val="tx1"/>
                </a:solidFill>
                <a:latin typeface="Times New Roman" panose="02020603050405020304" pitchFamily="18" charset="0"/>
                <a:cs typeface="Times New Roman" panose="02020603050405020304" pitchFamily="18" charset="0"/>
              </a:rPr>
              <a:t>must</a:t>
            </a:r>
            <a:r>
              <a:rPr lang="en-US" sz="2400" dirty="0">
                <a:solidFill>
                  <a:schemeClr val="tx1"/>
                </a:solidFill>
                <a:latin typeface="Times New Roman" panose="02020603050405020304" pitchFamily="18" charset="0"/>
                <a:cs typeface="Times New Roman" panose="02020603050405020304" pitchFamily="18" charset="0"/>
              </a:rPr>
              <a:t> follow the submittal steps on the previous slide to re-submit the application. Verify re-submittal was successful by returning to your Call Application List.  The ‘Application Status’ will read ‘Submitted’.    </a:t>
            </a:r>
          </a:p>
        </p:txBody>
      </p:sp>
      <p:pic>
        <p:nvPicPr>
          <p:cNvPr id="1027" name="Picture 1" descr="image">
            <a:extLst>
              <a:ext uri="{FF2B5EF4-FFF2-40B4-BE49-F238E27FC236}">
                <a16:creationId xmlns:a16="http://schemas.microsoft.com/office/drawing/2014/main" id="{4173F37C-B0F3-5C93-85B2-BE6AC524AB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4535" y="1561083"/>
            <a:ext cx="424165" cy="343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8020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dirty="0">
                <a:solidFill>
                  <a:srgbClr val="0070C0"/>
                </a:solidFill>
                <a:latin typeface="Times New Roman" panose="02020603050405020304" pitchFamily="18" charset="0"/>
                <a:cs typeface="Times New Roman" panose="02020603050405020304" pitchFamily="18" charset="0"/>
              </a:rPr>
              <a:t>– Application Priority</a:t>
            </a:r>
            <a:endParaRPr lang="en-US" dirty="0">
              <a:solidFill>
                <a:srgbClr val="0070C0"/>
              </a:solidFill>
            </a:endParaRPr>
          </a:p>
        </p:txBody>
      </p:sp>
      <p:sp>
        <p:nvSpPr>
          <p:cNvPr id="6" name="Content Placeholder 5"/>
          <p:cNvSpPr>
            <a:spLocks noGrp="1"/>
          </p:cNvSpPr>
          <p:nvPr>
            <p:ph idx="1"/>
          </p:nvPr>
        </p:nvSpPr>
        <p:spPr>
          <a:xfrm>
            <a:off x="191551" y="894081"/>
            <a:ext cx="12481560" cy="6192519"/>
          </a:xfrm>
        </p:spPr>
        <p:txBody>
          <a:bodyPr/>
          <a:lstStyle/>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Click ‘Edit Application Priority’.</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Once you have the priority set click ‘Done Editing’.</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descr="A screenshot of a computer&#10;&#10;Description automatically generated with medium confidence">
            <a:extLst>
              <a:ext uri="{FF2B5EF4-FFF2-40B4-BE49-F238E27FC236}">
                <a16:creationId xmlns:a16="http://schemas.microsoft.com/office/drawing/2014/main" id="{2E1BF4E9-EC1D-48EB-F0B4-DF66B102BA15}"/>
              </a:ext>
            </a:extLst>
          </p:cNvPr>
          <p:cNvPicPr>
            <a:picLocks noChangeAspect="1"/>
          </p:cNvPicPr>
          <p:nvPr/>
        </p:nvPicPr>
        <p:blipFill rotWithShape="1">
          <a:blip r:embed="rId2">
            <a:extLst>
              <a:ext uri="{BEBA8EAE-BF5A-486C-A8C5-ECC9F3942E4B}">
                <a14:imgProps xmlns:a14="http://schemas.microsoft.com/office/drawing/2010/main">
                  <a14:imgLayer r:embed="rId3">
                    <a14:imgEffect>
                      <a14:colorTemperature colorTemp="6800"/>
                    </a14:imgEffect>
                    <a14:imgEffect>
                      <a14:brightnessContrast contrast="3000"/>
                    </a14:imgEffect>
                  </a14:imgLayer>
                </a14:imgProps>
              </a:ext>
            </a:extLst>
          </a:blip>
          <a:srcRect l="17955" t="19253" r="18204" b="54438"/>
          <a:stretch/>
        </p:blipFill>
        <p:spPr bwMode="auto">
          <a:xfrm>
            <a:off x="6172200" y="1016346"/>
            <a:ext cx="5562600" cy="1849153"/>
          </a:xfrm>
          <a:prstGeom prst="rect">
            <a:avLst/>
          </a:prstGeom>
          <a:ln>
            <a:solidFill>
              <a:schemeClr val="accent1"/>
            </a:solidFill>
          </a:ln>
          <a:extLst>
            <a:ext uri="{53640926-AAD7-44D8-BBD7-CCE9431645EC}">
              <a14:shadowObscured xmlns:a14="http://schemas.microsoft.com/office/drawing/2010/main"/>
            </a:ext>
          </a:extLst>
        </p:spPr>
      </p:pic>
      <p:sp>
        <p:nvSpPr>
          <p:cNvPr id="4" name="Left Arrow 6">
            <a:extLst>
              <a:ext uri="{FF2B5EF4-FFF2-40B4-BE49-F238E27FC236}">
                <a16:creationId xmlns:a16="http://schemas.microsoft.com/office/drawing/2014/main" id="{12FCB710-E63E-65A3-9AD9-0FA16C2920D6}"/>
              </a:ext>
            </a:extLst>
          </p:cNvPr>
          <p:cNvSpPr/>
          <p:nvPr/>
        </p:nvSpPr>
        <p:spPr>
          <a:xfrm>
            <a:off x="8686800" y="2209800"/>
            <a:ext cx="628650" cy="4000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9" name="Picture 8" descr="A screenshot of a computer&#10;&#10;Description automatically generated with medium confidence">
            <a:extLst>
              <a:ext uri="{FF2B5EF4-FFF2-40B4-BE49-F238E27FC236}">
                <a16:creationId xmlns:a16="http://schemas.microsoft.com/office/drawing/2014/main" id="{E71F629B-0B52-A1F8-43B1-C9A641C27517}"/>
              </a:ext>
            </a:extLst>
          </p:cNvPr>
          <p:cNvPicPr>
            <a:picLocks noChangeAspect="1"/>
          </p:cNvPicPr>
          <p:nvPr/>
        </p:nvPicPr>
        <p:blipFill rotWithShape="1">
          <a:blip r:embed="rId4"/>
          <a:srcRect l="2448" t="39584" r="2448" b="31249"/>
          <a:stretch/>
        </p:blipFill>
        <p:spPr>
          <a:xfrm>
            <a:off x="457199" y="3727850"/>
            <a:ext cx="9795757" cy="2825350"/>
          </a:xfrm>
          <a:prstGeom prst="rect">
            <a:avLst/>
          </a:prstGeom>
          <a:ln>
            <a:solidFill>
              <a:srgbClr val="0070C0"/>
            </a:solidFill>
          </a:ln>
        </p:spPr>
      </p:pic>
      <p:sp>
        <p:nvSpPr>
          <p:cNvPr id="10" name="Left Arrow 6">
            <a:extLst>
              <a:ext uri="{FF2B5EF4-FFF2-40B4-BE49-F238E27FC236}">
                <a16:creationId xmlns:a16="http://schemas.microsoft.com/office/drawing/2014/main" id="{093ED71B-4762-C8CD-7C18-A435B57AB1D1}"/>
              </a:ext>
            </a:extLst>
          </p:cNvPr>
          <p:cNvSpPr/>
          <p:nvPr/>
        </p:nvSpPr>
        <p:spPr>
          <a:xfrm>
            <a:off x="1524000" y="4495800"/>
            <a:ext cx="628650" cy="4000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Tree>
    <p:extLst>
      <p:ext uri="{BB962C8B-B14F-4D97-AF65-F5344CB8AC3E}">
        <p14:creationId xmlns:p14="http://schemas.microsoft.com/office/powerpoint/2010/main" val="1047721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Application - </a:t>
            </a:r>
            <a:r>
              <a:rPr lang="en-US" dirty="0">
                <a:solidFill>
                  <a:srgbClr val="FF0000"/>
                </a:solidFill>
                <a:latin typeface="Times New Roman" panose="02020603050405020304" pitchFamily="18" charset="0"/>
                <a:cs typeface="Times New Roman" panose="02020603050405020304" pitchFamily="18" charset="0"/>
              </a:rPr>
              <a:t>Fatal Flaws</a:t>
            </a:r>
          </a:p>
        </p:txBody>
      </p:sp>
      <p:sp>
        <p:nvSpPr>
          <p:cNvPr id="8" name="Content Placeholder 7"/>
          <p:cNvSpPr>
            <a:spLocks noGrp="1"/>
          </p:cNvSpPr>
          <p:nvPr>
            <p:ph idx="1"/>
          </p:nvPr>
        </p:nvSpPr>
        <p:spPr>
          <a:xfrm>
            <a:off x="225353" y="975363"/>
            <a:ext cx="12350895" cy="6086650"/>
          </a:xfrm>
        </p:spPr>
        <p:txBody>
          <a:bodyPr>
            <a:normAutofit/>
          </a:bodyPr>
          <a:lstStyle/>
          <a:p>
            <a:pPr>
              <a:lnSpc>
                <a:spcPct val="110000"/>
              </a:lnSpc>
              <a:spcBef>
                <a:spcPts val="623"/>
              </a:spcBef>
            </a:pPr>
            <a:r>
              <a:rPr lang="en-US" sz="2700" dirty="0">
                <a:solidFill>
                  <a:schemeClr val="tx1"/>
                </a:solidFill>
                <a:latin typeface="Times New Roman" panose="02020603050405020304" pitchFamily="18" charset="0"/>
                <a:cs typeface="Times New Roman" panose="02020603050405020304" pitchFamily="18" charset="0"/>
              </a:rPr>
              <a:t>Financial Commitment Letter – is missing or is missing funding content or proper signature.</a:t>
            </a:r>
          </a:p>
          <a:p>
            <a:pPr>
              <a:lnSpc>
                <a:spcPct val="110000"/>
              </a:lnSpc>
              <a:spcBef>
                <a:spcPts val="623"/>
              </a:spcBef>
            </a:pPr>
            <a:r>
              <a:rPr lang="en-US" sz="2700" dirty="0">
                <a:solidFill>
                  <a:schemeClr val="tx1"/>
                </a:solidFill>
                <a:latin typeface="Times New Roman" panose="02020603050405020304" pitchFamily="18" charset="0"/>
                <a:cs typeface="Times New Roman" panose="02020603050405020304" pitchFamily="18" charset="0"/>
              </a:rPr>
              <a:t>Detailed Cost Estimates – is missing or does not include detailed itemized pay items per road segment.</a:t>
            </a:r>
          </a:p>
          <a:p>
            <a:pPr>
              <a:lnSpc>
                <a:spcPct val="110000"/>
              </a:lnSpc>
              <a:spcBef>
                <a:spcPts val="623"/>
              </a:spcBef>
            </a:pPr>
            <a:r>
              <a:rPr lang="en-US" sz="2700" dirty="0">
                <a:solidFill>
                  <a:schemeClr val="tx1"/>
                </a:solidFill>
                <a:latin typeface="Times New Roman" panose="02020603050405020304" pitchFamily="18" charset="0"/>
                <a:cs typeface="Times New Roman" panose="02020603050405020304" pitchFamily="18" charset="0"/>
              </a:rPr>
              <a:t>Asset Management Plan – is missing or is expired.</a:t>
            </a:r>
          </a:p>
          <a:p>
            <a:pPr>
              <a:lnSpc>
                <a:spcPct val="110000"/>
              </a:lnSpc>
              <a:spcBef>
                <a:spcPts val="623"/>
              </a:spcBef>
            </a:pPr>
            <a:r>
              <a:rPr lang="en-US" sz="2700" dirty="0">
                <a:solidFill>
                  <a:schemeClr val="tx1"/>
                </a:solidFill>
                <a:latin typeface="Times New Roman" panose="02020603050405020304" pitchFamily="18" charset="0"/>
                <a:cs typeface="Times New Roman" panose="02020603050405020304" pitchFamily="18" charset="0"/>
              </a:rPr>
              <a:t>Structure Inventory and Appraisal Report (SIA) - is missing, for Bridge projects only. </a:t>
            </a:r>
          </a:p>
          <a:p>
            <a:pPr>
              <a:lnSpc>
                <a:spcPct val="110000"/>
              </a:lnSpc>
              <a:spcBef>
                <a:spcPts val="623"/>
              </a:spcBef>
            </a:pPr>
            <a:r>
              <a:rPr lang="en-US" sz="2700" dirty="0">
                <a:solidFill>
                  <a:schemeClr val="tx1"/>
                </a:solidFill>
                <a:latin typeface="Times New Roman" panose="02020603050405020304" pitchFamily="18" charset="0"/>
                <a:cs typeface="Times New Roman" panose="02020603050405020304" pitchFamily="18" charset="0"/>
              </a:rPr>
              <a:t>Mapping a Road or Bridge – is missing accurate road name and ‘to’ and ‘from’. Update local road inventory.</a:t>
            </a:r>
          </a:p>
          <a:p>
            <a:pPr>
              <a:lnSpc>
                <a:spcPct val="110000"/>
              </a:lnSpc>
              <a:spcBef>
                <a:spcPts val="623"/>
              </a:spcBef>
            </a:pPr>
            <a:r>
              <a:rPr lang="en-US" sz="2700" dirty="0">
                <a:solidFill>
                  <a:schemeClr val="tx1"/>
                </a:solidFill>
                <a:latin typeface="Times New Roman" panose="02020603050405020304" pitchFamily="18" charset="0"/>
                <a:cs typeface="Times New Roman" panose="02020603050405020304" pitchFamily="18" charset="0"/>
              </a:rPr>
              <a:t>Project Closeout Documentation - local has not submitted past awarded Project Closeout documentation for all projects older than two-years by the deadline.</a:t>
            </a:r>
          </a:p>
          <a:p>
            <a:pPr>
              <a:lnSpc>
                <a:spcPct val="110000"/>
              </a:lnSpc>
              <a:spcBef>
                <a:spcPts val="623"/>
              </a:spcBef>
            </a:pPr>
            <a:endParaRPr lang="en-US" sz="2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151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2" y="76200"/>
            <a:ext cx="12481560" cy="894080"/>
          </a:xfrm>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a:t>
            </a:r>
            <a:r>
              <a:rPr lang="en-US" dirty="0">
                <a:solidFill>
                  <a:srgbClr val="0070C0"/>
                </a:solidFill>
                <a:latin typeface="Times New Roman" panose="02020603050405020304" pitchFamily="18" charset="0"/>
                <a:cs typeface="Times New Roman" panose="02020603050405020304" pitchFamily="18" charset="0"/>
              </a:rPr>
              <a:t>– Introduction</a:t>
            </a:r>
            <a:endParaRPr lang="en-US" dirty="0">
              <a:solidFill>
                <a:srgbClr val="0070C0"/>
              </a:solidFill>
              <a:highlight>
                <a:srgbClr val="FFFF00"/>
              </a:highlight>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0280"/>
            <a:ext cx="12350895" cy="6192520"/>
          </a:xfrm>
        </p:spPr>
        <p:txBody>
          <a:bodyPr>
            <a:normAutofit/>
          </a:bodyPr>
          <a:lstStyle/>
          <a:p>
            <a:pPr marL="0" indent="0">
              <a:lnSpc>
                <a:spcPct val="110000"/>
              </a:lnSpc>
              <a:spcBef>
                <a:spcPts val="0"/>
              </a:spcBef>
              <a:buNone/>
            </a:pPr>
            <a:r>
              <a:rPr lang="en-US" sz="3200" b="1" u="sng" dirty="0">
                <a:solidFill>
                  <a:srgbClr val="0070C0"/>
                </a:solidFill>
                <a:highlight>
                  <a:srgbClr val="FFFFFF"/>
                </a:highlight>
                <a:latin typeface="Times New Roman" panose="02020603050405020304" pitchFamily="18" charset="0"/>
                <a:cs typeface="Times New Roman" panose="02020603050405020304" pitchFamily="18" charset="0"/>
              </a:rPr>
              <a:t>Required documentation to submit a CCMG Application</a:t>
            </a:r>
            <a:endParaRPr lang="en-US" sz="3200" dirty="0">
              <a:solidFill>
                <a:schemeClr val="tx1"/>
              </a:solidFill>
              <a:highlight>
                <a:srgbClr val="FFFFFF"/>
              </a:highlight>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Signed Financial Commitment Letter.</a:t>
            </a:r>
          </a:p>
          <a:p>
            <a:r>
              <a:rPr lang="en-US" sz="3200" dirty="0">
                <a:solidFill>
                  <a:schemeClr val="tx1"/>
                </a:solidFill>
                <a:latin typeface="Times New Roman" panose="02020603050405020304" pitchFamily="18" charset="0"/>
                <a:cs typeface="Times New Roman" panose="02020603050405020304" pitchFamily="18" charset="0"/>
              </a:rPr>
              <a:t>Detailed Cost Estimate for each mapped road segment.</a:t>
            </a:r>
          </a:p>
          <a:p>
            <a:r>
              <a:rPr lang="en-US" sz="3200" dirty="0">
                <a:solidFill>
                  <a:schemeClr val="tx1"/>
                </a:solidFill>
                <a:latin typeface="Times New Roman" panose="02020603050405020304" pitchFamily="18" charset="0"/>
                <a:cs typeface="Times New Roman" panose="02020603050405020304" pitchFamily="18" charset="0"/>
              </a:rPr>
              <a:t>Approved Asset Management Plan Letter.</a:t>
            </a:r>
          </a:p>
          <a:p>
            <a:r>
              <a:rPr lang="en-US" sz="3200" dirty="0">
                <a:solidFill>
                  <a:schemeClr val="tx1"/>
                </a:solidFill>
                <a:latin typeface="Times New Roman" panose="02020603050405020304" pitchFamily="18" charset="0"/>
                <a:cs typeface="Times New Roman" panose="02020603050405020304" pitchFamily="18" charset="0"/>
              </a:rPr>
              <a:t>Structure Inventory and Appraisal Report (SIA) is required for Bridge projects only. Reference CCMG Guidance Document section</a:t>
            </a:r>
            <a:endParaRPr lang="en-US" sz="3200" dirty="0">
              <a:solidFill>
                <a:srgbClr val="0070C0"/>
              </a:solidFill>
              <a:latin typeface="Times New Roman" panose="02020603050405020304" pitchFamily="18" charset="0"/>
              <a:cs typeface="Times New Roman" panose="02020603050405020304" pitchFamily="18" charset="0"/>
            </a:endParaRPr>
          </a:p>
          <a:p>
            <a:pPr lvl="1">
              <a:lnSpc>
                <a:spcPct val="110000"/>
              </a:lnSpc>
              <a:spcBef>
                <a:spcPts val="0"/>
              </a:spcBef>
            </a:pPr>
            <a:endParaRPr lang="en-US" sz="1900" dirty="0">
              <a:solidFill>
                <a:prstClr val="black"/>
              </a:solidFill>
              <a:highlight>
                <a:srgbClr val="FFFF00"/>
              </a:highlight>
              <a:latin typeface="Times New Roman" panose="02020603050405020304" pitchFamily="18" charset="0"/>
              <a:cs typeface="Times New Roman" panose="02020603050405020304" pitchFamily="18" charset="0"/>
            </a:endParaRPr>
          </a:p>
          <a:p>
            <a:pPr lvl="2">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8AB19DDF-03C0-7BC7-C251-CA9AE61A8D1E}"/>
              </a:ext>
            </a:extLst>
          </p:cNvPr>
          <p:cNvSpPr txBox="1"/>
          <p:nvPr/>
        </p:nvSpPr>
        <p:spPr>
          <a:xfrm>
            <a:off x="457200" y="4724400"/>
            <a:ext cx="11582400" cy="1200329"/>
          </a:xfrm>
          <a:prstGeom prst="rect">
            <a:avLst/>
          </a:prstGeom>
          <a:noFill/>
          <a:ln w="28575">
            <a:solidFill>
              <a:srgbClr val="FF0000"/>
            </a:solidFill>
          </a:ln>
        </p:spPr>
        <p:txBody>
          <a:bodyPr wrap="square" rtlCol="0">
            <a:spAutoFit/>
          </a:bodyPr>
          <a:lstStyle/>
          <a:p>
            <a:r>
              <a:rPr lang="en-US" sz="2400" dirty="0">
                <a:effectLst/>
                <a:latin typeface="Times New Roman" panose="02020603050405020304" pitchFamily="18" charset="0"/>
                <a:ea typeface="Calibri" panose="020F0502020204030204" pitchFamily="34" charset="0"/>
              </a:rPr>
              <a:t>For questions regarding Required Documentation reference the Local Road and Bridge CCMG Guidance Document for Local Public Agencies, section </a:t>
            </a:r>
            <a:r>
              <a:rPr lang="en-US" sz="2400" dirty="0">
                <a:solidFill>
                  <a:srgbClr val="0070C0"/>
                </a:solidFill>
                <a:effectLst/>
                <a:latin typeface="Times New Roman" panose="02020603050405020304" pitchFamily="18" charset="0"/>
                <a:ea typeface="Calibri" panose="020F0502020204030204" pitchFamily="34" charset="0"/>
              </a:rPr>
              <a:t>CCMG Application – Required Documentation.</a:t>
            </a:r>
          </a:p>
        </p:txBody>
      </p:sp>
    </p:spTree>
    <p:extLst>
      <p:ext uri="{BB962C8B-B14F-4D97-AF65-F5344CB8AC3E}">
        <p14:creationId xmlns:p14="http://schemas.microsoft.com/office/powerpoint/2010/main" val="152688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5352" y="76200"/>
            <a:ext cx="12481560" cy="894080"/>
          </a:xfrm>
        </p:spPr>
        <p:txBody>
          <a:bodyPr/>
          <a:lstStyle/>
          <a:p>
            <a:r>
              <a:rPr lang="en-US" dirty="0">
                <a:solidFill>
                  <a:srgbClr val="FF0000"/>
                </a:solidFill>
                <a:latin typeface="Times New Roman" panose="02020603050405020304" pitchFamily="18" charset="0"/>
                <a:cs typeface="Times New Roman" panose="02020603050405020304" pitchFamily="18" charset="0"/>
              </a:rPr>
              <a:t>Important – Project Closeout</a:t>
            </a:r>
            <a:endParaRPr lang="en-US"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8" name="Content Placeholder 7"/>
          <p:cNvSpPr>
            <a:spLocks noGrp="1"/>
          </p:cNvSpPr>
          <p:nvPr>
            <p:ph idx="1"/>
          </p:nvPr>
        </p:nvSpPr>
        <p:spPr>
          <a:xfrm>
            <a:off x="225353" y="970280"/>
            <a:ext cx="12350895" cy="6192520"/>
          </a:xfrm>
        </p:spPr>
        <p:txBody>
          <a:bodyPr>
            <a:normAutofit/>
          </a:bodyPr>
          <a:lstStyle/>
          <a:p>
            <a:pPr>
              <a:lnSpc>
                <a:spcPct val="110000"/>
              </a:lnSpc>
              <a:spcBef>
                <a:spcPts val="0"/>
              </a:spcBef>
            </a:pPr>
            <a:r>
              <a:rPr lang="en-US" sz="2800" dirty="0">
                <a:solidFill>
                  <a:schemeClr val="tx1"/>
                </a:solidFill>
                <a:highlight>
                  <a:srgbClr val="FFFFFF"/>
                </a:highlight>
                <a:latin typeface="Times New Roman" panose="02020603050405020304" pitchFamily="18" charset="0"/>
                <a:cs typeface="Times New Roman" panose="02020603050405020304" pitchFamily="18" charset="0"/>
              </a:rPr>
              <a:t>INDOT reviews all previously awarded CCMG projects to ensure that projects older than two-years-old have been closed out. </a:t>
            </a:r>
          </a:p>
          <a:p>
            <a:pPr>
              <a:lnSpc>
                <a:spcPct val="110000"/>
              </a:lnSpc>
              <a:spcBef>
                <a:spcPts val="0"/>
              </a:spcBef>
            </a:pPr>
            <a:endParaRPr lang="en-US" sz="2800" dirty="0">
              <a:solidFill>
                <a:schemeClr val="tx1"/>
              </a:solidFill>
              <a:highlight>
                <a:srgbClr val="FFFFFF"/>
              </a:highlight>
              <a:latin typeface="Times New Roman" panose="02020603050405020304" pitchFamily="18" charset="0"/>
              <a:cs typeface="Times New Roman" panose="02020603050405020304" pitchFamily="18" charset="0"/>
            </a:endParaRPr>
          </a:p>
          <a:p>
            <a:pPr>
              <a:lnSpc>
                <a:spcPct val="110000"/>
              </a:lnSpc>
              <a:spcBef>
                <a:spcPts val="0"/>
              </a:spcBef>
            </a:pPr>
            <a:r>
              <a:rPr lang="en-US" sz="2800" dirty="0">
                <a:solidFill>
                  <a:schemeClr val="tx1"/>
                </a:solidFill>
                <a:highlight>
                  <a:srgbClr val="FFFFFF"/>
                </a:highlight>
                <a:latin typeface="Times New Roman" panose="02020603050405020304" pitchFamily="18" charset="0"/>
                <a:cs typeface="Times New Roman" panose="02020603050405020304" pitchFamily="18" charset="0"/>
              </a:rPr>
              <a:t>If any Local Unit of Government does not meet the requirements of project close out prior to the close out deadline, they will be deemed ineligible for the current call and all future calls until all outstanding projects over two-years-old are closed out.  </a:t>
            </a:r>
            <a:endParaRPr lang="en-US" sz="1900" dirty="0">
              <a:solidFill>
                <a:prstClr val="black"/>
              </a:solidFill>
              <a:highlight>
                <a:srgbClr val="FFFF00"/>
              </a:highlight>
              <a:latin typeface="Times New Roman" panose="02020603050405020304" pitchFamily="18" charset="0"/>
              <a:cs typeface="Times New Roman" panose="02020603050405020304" pitchFamily="18" charset="0"/>
            </a:endParaRPr>
          </a:p>
          <a:p>
            <a:pPr lvl="2">
              <a:lnSpc>
                <a:spcPct val="100000"/>
              </a:lnSpc>
              <a:spcBef>
                <a:spcPts val="0"/>
              </a:spcBef>
            </a:pPr>
            <a:endParaRPr lang="en-US" dirty="0">
              <a:solidFill>
                <a:schemeClr val="tx1"/>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E4FDB428-22E2-398F-E76E-96DA812B6A66}"/>
              </a:ext>
            </a:extLst>
          </p:cNvPr>
          <p:cNvSpPr txBox="1"/>
          <p:nvPr/>
        </p:nvSpPr>
        <p:spPr>
          <a:xfrm>
            <a:off x="457200" y="4724400"/>
            <a:ext cx="11582400" cy="1384995"/>
          </a:xfrm>
          <a:prstGeom prst="rect">
            <a:avLst/>
          </a:prstGeom>
          <a:noFill/>
          <a:ln w="28575">
            <a:solidFill>
              <a:srgbClr val="FF0000"/>
            </a:solidFill>
          </a:ln>
        </p:spPr>
        <p:txBody>
          <a:bodyPr wrap="square" rtlCol="0">
            <a:spAutoFit/>
          </a:bodyPr>
          <a:lstStyle/>
          <a:p>
            <a:r>
              <a:rPr lang="en-US" sz="2800" dirty="0">
                <a:effectLst/>
                <a:latin typeface="Times New Roman" panose="02020603050405020304" pitchFamily="18" charset="0"/>
                <a:ea typeface="Calibri" panose="020F0502020204030204" pitchFamily="34" charset="0"/>
              </a:rPr>
              <a:t>For details regarding project closeout, reference the Local Road and Bridge CCMG Guidance Document for Local Public Agencies, </a:t>
            </a:r>
            <a:r>
              <a:rPr lang="en-US" sz="2800" dirty="0">
                <a:solidFill>
                  <a:schemeClr val="tx1"/>
                </a:solidFill>
                <a:highlight>
                  <a:srgbClr val="FFFFFF"/>
                </a:highlight>
                <a:latin typeface="Times New Roman" panose="02020603050405020304" pitchFamily="18" charset="0"/>
                <a:cs typeface="Times New Roman" panose="02020603050405020304" pitchFamily="18" charset="0"/>
              </a:rPr>
              <a:t>section </a:t>
            </a:r>
            <a:r>
              <a:rPr lang="en-US" sz="2800" dirty="0">
                <a:solidFill>
                  <a:srgbClr val="0070C0"/>
                </a:solidFill>
                <a:highlight>
                  <a:srgbClr val="FFFFFF"/>
                </a:highlight>
                <a:latin typeface="Times New Roman" panose="02020603050405020304" pitchFamily="18" charset="0"/>
                <a:cs typeface="Times New Roman" panose="02020603050405020304" pitchFamily="18" charset="0"/>
              </a:rPr>
              <a:t>Close-Out Documents – Required CCMG Project Close Out Documentation</a:t>
            </a:r>
            <a:r>
              <a:rPr lang="en-US" sz="2800" dirty="0">
                <a:solidFill>
                  <a:srgbClr val="0070C0"/>
                </a:solidFill>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53402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sz="3600" dirty="0">
                <a:solidFill>
                  <a:srgbClr val="0070C0"/>
                </a:solidFill>
                <a:latin typeface="Times New Roman" panose="02020603050405020304" pitchFamily="18" charset="0"/>
                <a:cs typeface="Times New Roman" panose="02020603050405020304" pitchFamily="18" charset="0"/>
              </a:rPr>
              <a:t>Login </a:t>
            </a:r>
          </a:p>
        </p:txBody>
      </p:sp>
      <p:sp>
        <p:nvSpPr>
          <p:cNvPr id="8" name="Content Placeholder 7"/>
          <p:cNvSpPr>
            <a:spLocks noGrp="1"/>
          </p:cNvSpPr>
          <p:nvPr>
            <p:ph idx="1"/>
          </p:nvPr>
        </p:nvSpPr>
        <p:spPr>
          <a:xfrm>
            <a:off x="225353" y="1044911"/>
            <a:ext cx="12350895" cy="6096275"/>
          </a:xfrm>
        </p:spPr>
        <p:txBody>
          <a:bodyPr>
            <a:normAutofit/>
          </a:bodyPr>
          <a:lstStyle/>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To login to ITAP go to </a:t>
            </a:r>
            <a:r>
              <a:rPr lang="en-US" u="sng" dirty="0">
                <a:latin typeface="Times New Roman" panose="02020603050405020304" pitchFamily="18" charset="0"/>
                <a:cs typeface="Times New Roman" panose="02020603050405020304" pitchFamily="18" charset="0"/>
                <a:hlinkClick r:id="rId2"/>
              </a:rPr>
              <a:t>https://itap.indot.in.gov/</a:t>
            </a:r>
            <a:r>
              <a:rPr lang="en-US" dirty="0">
                <a:solidFill>
                  <a:schemeClr val="tx1"/>
                </a:solidFill>
                <a:latin typeface="Times New Roman" panose="02020603050405020304" pitchFamily="18" charset="0"/>
                <a:cs typeface="Times New Roman" panose="02020603050405020304" pitchFamily="18" charset="0"/>
              </a:rPr>
              <a:t>.    </a:t>
            </a: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The On the ITAP page, select ‘Others’. </a:t>
            </a: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Enter you ‘User Name’ and ‘Password’.</a:t>
            </a:r>
          </a:p>
          <a:p>
            <a:pPr>
              <a:lnSpc>
                <a:spcPct val="120000"/>
              </a:lnSpc>
              <a:spcBef>
                <a:spcPts val="0"/>
              </a:spcBef>
            </a:pPr>
            <a:r>
              <a:rPr lang="en-US" dirty="0">
                <a:solidFill>
                  <a:schemeClr val="tx1"/>
                </a:solidFill>
                <a:latin typeface="Times New Roman" panose="02020603050405020304" pitchFamily="18" charset="0"/>
                <a:cs typeface="Times New Roman" panose="02020603050405020304" pitchFamily="18" charset="0"/>
              </a:rPr>
              <a:t>Click ‘Login’.</a:t>
            </a:r>
            <a:r>
              <a:rPr lang="en-US" dirty="0">
                <a:solidFill>
                  <a:schemeClr val="tx1"/>
                </a:solidFill>
                <a:highlight>
                  <a:srgbClr val="FFFF00"/>
                </a:highlight>
                <a:latin typeface="Times New Roman" panose="02020603050405020304" pitchFamily="18" charset="0"/>
                <a:cs typeface="Times New Roman" panose="02020603050405020304" pitchFamily="18" charset="0"/>
              </a:rPr>
              <a:t> </a:t>
            </a:r>
          </a:p>
          <a:p>
            <a:pPr marL="0" indent="0">
              <a:lnSpc>
                <a:spcPct val="120000"/>
              </a:lnSpc>
              <a:spcBef>
                <a:spcPts val="0"/>
              </a:spcBef>
              <a:buNone/>
            </a:pPr>
            <a:endParaRPr lang="en-US" dirty="0">
              <a:solidFill>
                <a:schemeClr val="tx1"/>
              </a:solidFill>
              <a:highlight>
                <a:srgbClr val="FFFF00"/>
              </a:highlight>
              <a:latin typeface="Times New Roman" panose="02020603050405020304" pitchFamily="18" charset="0"/>
              <a:cs typeface="Times New Roman" panose="02020603050405020304" pitchFamily="18" charset="0"/>
            </a:endParaRPr>
          </a:p>
          <a:p>
            <a:pPr marL="0" indent="0">
              <a:lnSpc>
                <a:spcPct val="120000"/>
              </a:lnSpc>
              <a:spcBef>
                <a:spcPts val="0"/>
              </a:spcBef>
              <a:buNone/>
            </a:pPr>
            <a:endParaRPr lang="en-US" dirty="0">
              <a:solidFill>
                <a:schemeClr val="tx1"/>
              </a:solidFill>
              <a:highlight>
                <a:srgbClr val="FFFF00"/>
              </a:highlight>
              <a:latin typeface="Times New Roman" panose="02020603050405020304" pitchFamily="18" charset="0"/>
              <a:cs typeface="Times New Roman" panose="02020603050405020304" pitchFamily="18" charset="0"/>
            </a:endParaRPr>
          </a:p>
          <a:p>
            <a:pPr>
              <a:lnSpc>
                <a:spcPct val="120000"/>
              </a:lnSpc>
              <a:spcBef>
                <a:spcPts val="0"/>
              </a:spcBef>
            </a:pPr>
            <a:endParaRPr lang="en-US" dirty="0">
              <a:solidFill>
                <a:schemeClr val="tx1"/>
              </a:solidFill>
              <a:highlight>
                <a:srgbClr val="FFFF00"/>
              </a:highlight>
              <a:latin typeface="Times New Roman" panose="02020603050405020304" pitchFamily="18" charset="0"/>
              <a:cs typeface="Times New Roman" panose="02020603050405020304" pitchFamily="18" charset="0"/>
            </a:endParaRPr>
          </a:p>
          <a:p>
            <a:pPr marL="534372" indent="-534372">
              <a:lnSpc>
                <a:spcPct val="120000"/>
              </a:lnSpc>
              <a:spcBef>
                <a:spcPts val="0"/>
              </a:spcBef>
              <a:buFont typeface="+mj-lt"/>
              <a:buAutoNum type="arabicPeriod"/>
            </a:pPr>
            <a:endParaRPr lang="en-US"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rotWithShape="1">
          <a:blip r:embed="rId3"/>
          <a:srcRect l="3772" t="26621" r="81097" b="47813"/>
          <a:stretch/>
        </p:blipFill>
        <p:spPr>
          <a:xfrm>
            <a:off x="3657600" y="3429000"/>
            <a:ext cx="4343400" cy="2895600"/>
          </a:xfrm>
          <a:prstGeom prst="rect">
            <a:avLst/>
          </a:prstGeom>
          <a:ln w="28575">
            <a:solidFill>
              <a:srgbClr val="3333CC"/>
            </a:solidFill>
          </a:ln>
        </p:spPr>
      </p:pic>
      <p:sp>
        <p:nvSpPr>
          <p:cNvPr id="5" name="Left Arrow 4"/>
          <p:cNvSpPr/>
          <p:nvPr/>
        </p:nvSpPr>
        <p:spPr>
          <a:xfrm>
            <a:off x="7315200" y="3962400"/>
            <a:ext cx="838200"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3244596" y="5027630"/>
            <a:ext cx="8260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3244596" y="4392168"/>
            <a:ext cx="826008"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010400" y="5715000"/>
            <a:ext cx="838200" cy="48463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879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Login</a:t>
            </a:r>
            <a:endParaRPr lang="en-US" dirty="0">
              <a:latin typeface="Times New Roman" panose="02020603050405020304" pitchFamily="18" charset="0"/>
              <a:cs typeface="Times New Roman" panose="02020603050405020304" pitchFamily="18" charset="0"/>
            </a:endParaRPr>
          </a:p>
        </p:txBody>
      </p:sp>
      <p:sp>
        <p:nvSpPr>
          <p:cNvPr id="6" name="Content Placeholder 5"/>
          <p:cNvSpPr>
            <a:spLocks noGrp="1"/>
          </p:cNvSpPr>
          <p:nvPr>
            <p:ph idx="1"/>
          </p:nvPr>
        </p:nvSpPr>
        <p:spPr>
          <a:xfrm>
            <a:off x="160020" y="975360"/>
            <a:ext cx="12481560" cy="5958840"/>
          </a:xfrm>
        </p:spPr>
        <p:txBody>
          <a:bodyPr/>
          <a:lstStyle/>
          <a:p>
            <a:r>
              <a:rPr lang="en-US" dirty="0">
                <a:solidFill>
                  <a:schemeClr val="tx1"/>
                </a:solidFill>
                <a:latin typeface="Times New Roman" panose="02020603050405020304" pitchFamily="18" charset="0"/>
                <a:cs typeface="Times New Roman" panose="02020603050405020304" pitchFamily="18" charset="0"/>
              </a:rPr>
              <a:t>Click ‘Scheduling Project Management System’.</a:t>
            </a:r>
          </a:p>
          <a:p>
            <a:r>
              <a:rPr lang="en-US" dirty="0">
                <a:solidFill>
                  <a:schemeClr val="tx1"/>
                </a:solidFill>
                <a:latin typeface="Times New Roman" panose="02020603050405020304" pitchFamily="18" charset="0"/>
                <a:cs typeface="Times New Roman" panose="02020603050405020304" pitchFamily="18" charset="0"/>
              </a:rPr>
              <a:t>Click ‘Community Crossings System’</a:t>
            </a:r>
          </a:p>
          <a:p>
            <a:r>
              <a:rPr lang="en-US" dirty="0">
                <a:solidFill>
                  <a:schemeClr val="tx1"/>
                </a:solidFill>
                <a:latin typeface="Times New Roman" panose="02020603050405020304" pitchFamily="18" charset="0"/>
                <a:cs typeface="Times New Roman" panose="02020603050405020304" pitchFamily="18" charset="0"/>
              </a:rPr>
              <a:t>Click ‘Launch’.</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6656B90-E382-3C06-13DC-E041CAE7FF4D}"/>
              </a:ext>
            </a:extLst>
          </p:cNvPr>
          <p:cNvPicPr>
            <a:picLocks noChangeAspect="1"/>
          </p:cNvPicPr>
          <p:nvPr/>
        </p:nvPicPr>
        <p:blipFill rotWithShape="1">
          <a:blip r:embed="rId3"/>
          <a:srcRect l="3097" r="14564"/>
          <a:stretch/>
        </p:blipFill>
        <p:spPr>
          <a:xfrm>
            <a:off x="2514600" y="2971800"/>
            <a:ext cx="6462522" cy="29241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4" name="Left Arrow 10">
            <a:extLst>
              <a:ext uri="{FF2B5EF4-FFF2-40B4-BE49-F238E27FC236}">
                <a16:creationId xmlns:a16="http://schemas.microsoft.com/office/drawing/2014/main" id="{7EE76659-9C7D-0F2E-0F14-E64F30411FA7}"/>
              </a:ext>
            </a:extLst>
          </p:cNvPr>
          <p:cNvSpPr/>
          <p:nvPr/>
        </p:nvSpPr>
        <p:spPr>
          <a:xfrm>
            <a:off x="4953000" y="3640873"/>
            <a:ext cx="671209" cy="2336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11">
            <a:extLst>
              <a:ext uri="{FF2B5EF4-FFF2-40B4-BE49-F238E27FC236}">
                <a16:creationId xmlns:a16="http://schemas.microsoft.com/office/drawing/2014/main" id="{D02CE722-13BA-EA30-3E87-E2E69392A07A}"/>
              </a:ext>
            </a:extLst>
          </p:cNvPr>
          <p:cNvSpPr/>
          <p:nvPr/>
        </p:nvSpPr>
        <p:spPr>
          <a:xfrm>
            <a:off x="7031537" y="3657599"/>
            <a:ext cx="673608" cy="23367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Left Arrow 10">
            <a:extLst>
              <a:ext uri="{FF2B5EF4-FFF2-40B4-BE49-F238E27FC236}">
                <a16:creationId xmlns:a16="http://schemas.microsoft.com/office/drawing/2014/main" id="{3F83809D-F767-E9C4-EC16-0071442C78EC}"/>
              </a:ext>
            </a:extLst>
          </p:cNvPr>
          <p:cNvSpPr/>
          <p:nvPr/>
        </p:nvSpPr>
        <p:spPr>
          <a:xfrm>
            <a:off x="5486400" y="3205097"/>
            <a:ext cx="671209" cy="23367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481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Online Application – </a:t>
            </a:r>
            <a:r>
              <a:rPr lang="en-US" dirty="0">
                <a:solidFill>
                  <a:srgbClr val="0070C0"/>
                </a:solidFill>
                <a:latin typeface="Times New Roman" panose="02020603050405020304" pitchFamily="18" charset="0"/>
                <a:cs typeface="Times New Roman" panose="02020603050405020304" pitchFamily="18" charset="0"/>
              </a:rPr>
              <a:t>Login</a:t>
            </a:r>
            <a:endParaRPr lang="en-US" dirty="0">
              <a:solidFill>
                <a:srgbClr val="3399FF"/>
              </a:solidFill>
            </a:endParaRPr>
          </a:p>
        </p:txBody>
      </p:sp>
      <p:sp>
        <p:nvSpPr>
          <p:cNvPr id="6" name="Content Placeholder 5"/>
          <p:cNvSpPr>
            <a:spLocks noGrp="1"/>
          </p:cNvSpPr>
          <p:nvPr>
            <p:ph idx="1"/>
          </p:nvPr>
        </p:nvSpPr>
        <p:spPr>
          <a:xfrm>
            <a:off x="191551" y="894081"/>
            <a:ext cx="12481560" cy="6192519"/>
          </a:xfrm>
        </p:spPr>
        <p:txBody>
          <a:bodyPr/>
          <a:lstStyle/>
          <a:p>
            <a:r>
              <a:rPr lang="en-US" dirty="0">
                <a:solidFill>
                  <a:schemeClr val="tx1"/>
                </a:solidFill>
                <a:latin typeface="Times New Roman" panose="02020603050405020304" pitchFamily="18" charset="0"/>
                <a:cs typeface="Times New Roman" panose="02020603050405020304" pitchFamily="18" charset="0"/>
              </a:rPr>
              <a:t>The </a:t>
            </a:r>
            <a:r>
              <a:rPr lang="en-US" u="sng" dirty="0">
                <a:solidFill>
                  <a:schemeClr val="tx1"/>
                </a:solidFill>
                <a:latin typeface="Times New Roman" panose="02020603050405020304" pitchFamily="18" charset="0"/>
                <a:cs typeface="Times New Roman" panose="02020603050405020304" pitchFamily="18" charset="0"/>
              </a:rPr>
              <a:t>Call Lists </a:t>
            </a:r>
            <a:r>
              <a:rPr lang="en-US" dirty="0">
                <a:solidFill>
                  <a:schemeClr val="tx1"/>
                </a:solidFill>
                <a:latin typeface="Times New Roman" panose="02020603050405020304" pitchFamily="18" charset="0"/>
                <a:cs typeface="Times New Roman" panose="02020603050405020304" pitchFamily="18" charset="0"/>
              </a:rPr>
              <a:t>will appear. </a:t>
            </a:r>
          </a:p>
          <a:p>
            <a:pPr lvl="1"/>
            <a:r>
              <a:rPr lang="en-US" dirty="0">
                <a:solidFill>
                  <a:schemeClr val="tx1"/>
                </a:solidFill>
                <a:latin typeface="Times New Roman" panose="02020603050405020304" pitchFamily="18" charset="0"/>
                <a:cs typeface="Times New Roman" panose="02020603050405020304" pitchFamily="18" charset="0"/>
              </a:rPr>
              <a:t>This is a list of all the past calls applications. </a:t>
            </a:r>
          </a:p>
          <a:p>
            <a:r>
              <a:rPr lang="en-US" dirty="0">
                <a:solidFill>
                  <a:schemeClr val="tx1"/>
                </a:solidFill>
                <a:latin typeface="Times New Roman" panose="02020603050405020304" pitchFamily="18" charset="0"/>
                <a:cs typeface="Times New Roman" panose="02020603050405020304" pitchFamily="18" charset="0"/>
              </a:rPr>
              <a:t>Click ‘Call Applications’ action button for the ‘Active’ CC Call Status.</a:t>
            </a:r>
          </a:p>
        </p:txBody>
      </p:sp>
      <p:pic>
        <p:nvPicPr>
          <p:cNvPr id="3" name="Picture 2"/>
          <p:cNvPicPr>
            <a:picLocks noChangeAspect="1"/>
          </p:cNvPicPr>
          <p:nvPr/>
        </p:nvPicPr>
        <p:blipFill rotWithShape="1">
          <a:blip r:embed="rId2"/>
          <a:srcRect l="901" t="65383" r="595" b="8246"/>
          <a:stretch/>
        </p:blipFill>
        <p:spPr>
          <a:xfrm>
            <a:off x="712759" y="2819400"/>
            <a:ext cx="11807466" cy="2895600"/>
          </a:xfrm>
          <a:prstGeom prst="rect">
            <a:avLst/>
          </a:prstGeom>
        </p:spPr>
      </p:pic>
      <p:sp>
        <p:nvSpPr>
          <p:cNvPr id="7" name="Right Arrow 6"/>
          <p:cNvSpPr/>
          <p:nvPr/>
        </p:nvSpPr>
        <p:spPr>
          <a:xfrm>
            <a:off x="559873" y="4800600"/>
            <a:ext cx="521208"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a:off x="10363200" y="3124200"/>
            <a:ext cx="332232" cy="6946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9317233"/>
      </p:ext>
    </p:extLst>
  </p:cSld>
  <p:clrMapOvr>
    <a:masterClrMapping/>
  </p:clrMapOvr>
</p:sld>
</file>

<file path=ppt/theme/theme1.xml><?xml version="1.0" encoding="utf-8"?>
<a:theme xmlns:a="http://schemas.openxmlformats.org/drawingml/2006/main" name="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2.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68AAC3C4-F7FB-4428-8518-BBEA751CB5DE}"/>
    </a:ext>
  </a:extLst>
</a:theme>
</file>

<file path=ppt/theme/theme3.xml><?xml version="1.0" encoding="utf-8"?>
<a:theme xmlns:a="http://schemas.openxmlformats.org/drawingml/2006/main" name="2_Blank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D812C70C-4FF7-401A-AC4F-5049A3A0A093}"/>
    </a:ext>
  </a:extLst>
</a:theme>
</file>

<file path=ppt/theme/theme4.xml><?xml version="1.0" encoding="utf-8"?>
<a:theme xmlns:a="http://schemas.openxmlformats.org/drawingml/2006/main" name="1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A55ADB0-E59D-4DC4-8D25-96034CDC4B0E}" vid="{D8CE1DD0-FD44-4EDE-A3AC-30711D20E616}"/>
    </a:ext>
  </a:extLst>
</a:theme>
</file>

<file path=ppt/theme/theme5.xml><?xml version="1.0" encoding="utf-8"?>
<a:theme xmlns:a="http://schemas.openxmlformats.org/drawingml/2006/main" name="44_INDOT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potx [Read-Only]" id="{2FF40783-A59B-4A56-9A65-3878D33D87D3}" vid="{5909D0D9-CD2F-4818-9991-54806EA4D4F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owerpoint_x003f_ xmlns="b5189b19-779c-405d-9bc4-52c5b2c66b36">true</powerpoint_x003f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F7822D27EF0E4383F443335F69DA57" ma:contentTypeVersion="8" ma:contentTypeDescription="Create a new document." ma:contentTypeScope="" ma:versionID="22db2e15fc5074cabee79ec83302de0e">
  <xsd:schema xmlns:xsd="http://www.w3.org/2001/XMLSchema" xmlns:xs="http://www.w3.org/2001/XMLSchema" xmlns:p="http://schemas.microsoft.com/office/2006/metadata/properties" xmlns:ns2="b5189b19-779c-405d-9bc4-52c5b2c66b36" targetNamespace="http://schemas.microsoft.com/office/2006/metadata/properties" ma:root="true" ma:fieldsID="89f7bf19cbed98b9dfba70bf3b7d61e0" ns2:_="">
    <xsd:import namespace="b5189b19-779c-405d-9bc4-52c5b2c66b3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powerpoint_x003f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189b19-779c-405d-9bc4-52c5b2c66b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powerpoint_x003f_" ma:index="15" nillable="true" ma:displayName="powerpoint?" ma:default="0" ma:internalName="powerpoint_x003f_">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F02EF8-857D-4AC9-A177-2AF336F7F1A1}">
  <ds:schemaRefs>
    <ds:schemaRef ds:uri="b5189b19-779c-405d-9bc4-52c5b2c66b36"/>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87D05BC-A624-44C9-A2AC-B234E2C686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5189b19-779c-405d-9bc4-52c5b2c66b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2C4AC6-5B11-47E5-B934-3C8617943E8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template 2019</Template>
  <TotalTime>0</TotalTime>
  <Words>2774</Words>
  <Application>Microsoft Office PowerPoint</Application>
  <PresentationFormat>Custom</PresentationFormat>
  <Paragraphs>288</Paragraphs>
  <Slides>43</Slides>
  <Notes>26</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43</vt:i4>
      </vt:variant>
    </vt:vector>
  </HeadingPairs>
  <TitlesOfParts>
    <vt:vector size="53" baseType="lpstr">
      <vt:lpstr>Arial</vt:lpstr>
      <vt:lpstr>Calibri</vt:lpstr>
      <vt:lpstr>Calibri Light</vt:lpstr>
      <vt:lpstr>Tahoma</vt:lpstr>
      <vt:lpstr>Times New Roman</vt:lpstr>
      <vt:lpstr>INDOT Theme</vt:lpstr>
      <vt:lpstr>1_Title Slide</vt:lpstr>
      <vt:lpstr>2_Blank Slide</vt:lpstr>
      <vt:lpstr>1_INDOT Theme</vt:lpstr>
      <vt:lpstr>44_INDOT Theme</vt:lpstr>
      <vt:lpstr>         Local Road and Bridge Matching Grant Funds –  Access and Complete the CCMG Application Process</vt:lpstr>
      <vt:lpstr>Online Application – Introduction</vt:lpstr>
      <vt:lpstr>Online Application – Introduction</vt:lpstr>
      <vt:lpstr>Online Application – Introduction</vt:lpstr>
      <vt:lpstr>Online Application – Introduction</vt:lpstr>
      <vt:lpstr>Important – Project Closeout</vt:lpstr>
      <vt:lpstr>Online Application - Login </vt:lpstr>
      <vt:lpstr>Online Application – Login</vt:lpstr>
      <vt:lpstr>Online Application – Login</vt:lpstr>
      <vt:lpstr>Online Application – Begin Application</vt:lpstr>
      <vt:lpstr>Online Application – Begin Application</vt:lpstr>
      <vt:lpstr>Online Application – Begin Application</vt:lpstr>
      <vt:lpstr>Online Application – LPA Details</vt:lpstr>
      <vt:lpstr>Online Application – Community Crossings History</vt:lpstr>
      <vt:lpstr>Online Application – General Information – New Project</vt:lpstr>
      <vt:lpstr>Online Application – Justification</vt:lpstr>
      <vt:lpstr>Online Application – ADA / Title VI</vt:lpstr>
      <vt:lpstr>Important - Mapping</vt:lpstr>
      <vt:lpstr>Online Application – Application Location</vt:lpstr>
      <vt:lpstr>Online Application – Application Location</vt:lpstr>
      <vt:lpstr>Example – Mapping Issues</vt:lpstr>
      <vt:lpstr>Important – Certified Road Inventory</vt:lpstr>
      <vt:lpstr>Online Application – Application Location</vt:lpstr>
      <vt:lpstr>Online Application – Application Location</vt:lpstr>
      <vt:lpstr>Online Application – Application Location</vt:lpstr>
      <vt:lpstr>Example – Mapping Issues</vt:lpstr>
      <vt:lpstr>Online Application – Application Location</vt:lpstr>
      <vt:lpstr>Example – Mapping Issues</vt:lpstr>
      <vt:lpstr>Online Application – Application Location</vt:lpstr>
      <vt:lpstr>Online Application – Application Location</vt:lpstr>
      <vt:lpstr>Online Application – Application Location</vt:lpstr>
      <vt:lpstr>Online Application – Funding</vt:lpstr>
      <vt:lpstr>Online Application – Location Priority</vt:lpstr>
      <vt:lpstr>Online Application – Attachments</vt:lpstr>
      <vt:lpstr>Online Application – Attachments</vt:lpstr>
      <vt:lpstr>Online Application – Attachments</vt:lpstr>
      <vt:lpstr>Online Application – Attachments</vt:lpstr>
      <vt:lpstr>Online Application – Signature and Submittal</vt:lpstr>
      <vt:lpstr>Online Application – Signature and Submittal</vt:lpstr>
      <vt:lpstr>Online Application – Submittal</vt:lpstr>
      <vt:lpstr>Online Application – Submittal</vt:lpstr>
      <vt:lpstr>Online Application – Application Priority</vt:lpstr>
      <vt:lpstr>Application - Fatal Flaws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2019-06-11T14:29:20Z</dcterms:created>
  <dcterms:modified xsi:type="dcterms:W3CDTF">2023-09-29T16:02:13Z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0x01010049F7822D27EF0E4383F443335F69DA57</vt:lpwstr>
  </property>
</Properties>
</file>