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4"/>
    <p:sldMasterId id="2147483685" r:id="rId5"/>
    <p:sldMasterId id="2147483687" r:id="rId6"/>
    <p:sldMasterId id="2147483690" r:id="rId7"/>
    <p:sldMasterId id="2147483905" r:id="rId8"/>
  </p:sldMasterIdLst>
  <p:notesMasterIdLst>
    <p:notesMasterId r:id="rId16"/>
  </p:notesMasterIdLst>
  <p:handoutMasterIdLst>
    <p:handoutMasterId r:id="rId17"/>
  </p:handoutMasterIdLst>
  <p:sldIdLst>
    <p:sldId id="312" r:id="rId9"/>
    <p:sldId id="313" r:id="rId10"/>
    <p:sldId id="314" r:id="rId11"/>
    <p:sldId id="315" r:id="rId12"/>
    <p:sldId id="316" r:id="rId13"/>
    <p:sldId id="317" r:id="rId14"/>
    <p:sldId id="318" r:id="rId15"/>
  </p:sldIdLst>
  <p:sldSz cx="12801600" cy="73152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828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656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4484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931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414016" algn="l" defTabSz="96560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896819" algn="l" defTabSz="96560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379622" algn="l" defTabSz="96560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862426" algn="l" defTabSz="96560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99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5" autoAdjust="0"/>
    <p:restoredTop sz="89972" autoAdjust="0"/>
  </p:normalViewPr>
  <p:slideViewPr>
    <p:cSldViewPr>
      <p:cViewPr varScale="1">
        <p:scale>
          <a:sx n="96" d="100"/>
          <a:sy n="96" d="100"/>
        </p:scale>
        <p:origin x="738" y="90"/>
      </p:cViewPr>
      <p:guideLst>
        <p:guide orient="horz" pos="2304"/>
        <p:guide pos="4032"/>
      </p:guideLst>
    </p:cSldViewPr>
  </p:slideViewPr>
  <p:outlineViewPr>
    <p:cViewPr>
      <p:scale>
        <a:sx n="33" d="100"/>
        <a:sy n="33" d="100"/>
      </p:scale>
      <p:origin x="0" y="171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9AB9836-D45A-4515-95B8-3476BB0F565B}" type="datetimeFigureOut">
              <a:rPr lang="en-US"/>
              <a:pPr>
                <a:defRPr/>
              </a:pPr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14B20B4-C581-4ED5-A940-517DDF097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5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9A449696-5772-4345-BD1F-0F95725FA9C7}" type="datetimeFigureOut">
              <a:rPr lang="en-US"/>
              <a:pPr>
                <a:defRPr/>
              </a:pPr>
              <a:t>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8500"/>
            <a:ext cx="61023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rtl="0" eaLnBrk="0" fontAlgn="base" hangingPunct="0">
      <a:spcBef>
        <a:spcPct val="30000"/>
      </a:spcBef>
      <a:spcAft>
        <a:spcPct val="0"/>
      </a:spcAft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rtl="0" eaLnBrk="0" fontAlgn="base" hangingPunct="0">
      <a:spcBef>
        <a:spcPct val="30000"/>
      </a:spcBef>
      <a:spcAft>
        <a:spcPct val="0"/>
      </a:spcAft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rtl="0" eaLnBrk="0" fontAlgn="base" hangingPunct="0">
      <a:spcBef>
        <a:spcPct val="30000"/>
      </a:spcBef>
      <a:spcAft>
        <a:spcPct val="0"/>
      </a:spcAft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rtl="0" eaLnBrk="0" fontAlgn="base" hangingPunct="0">
      <a:spcBef>
        <a:spcPct val="30000"/>
      </a:spcBef>
      <a:spcAft>
        <a:spcPct val="0"/>
      </a:spcAft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8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0020" y="975360"/>
            <a:ext cx="12481560" cy="560832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80"/>
            </a:lvl4pPr>
            <a:lvl5pPr>
              <a:defRPr sz="126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6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500"/>
            <a:ext cx="1088136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74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0020" y="975360"/>
            <a:ext cx="12481560" cy="560832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80"/>
            </a:lvl4pPr>
            <a:lvl5pPr>
              <a:defRPr sz="126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3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0020" y="975360"/>
            <a:ext cx="6160770" cy="560832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80"/>
            </a:lvl4pPr>
            <a:lvl5pPr>
              <a:defRPr sz="1260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0820" y="975360"/>
            <a:ext cx="6080760" cy="560832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80" baseline="0"/>
            </a:lvl4pPr>
            <a:lvl5pPr>
              <a:defRPr sz="1260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94716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75585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48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0020" y="975360"/>
            <a:ext cx="6160770" cy="560832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80"/>
            </a:lvl4pPr>
            <a:lvl5pPr>
              <a:defRPr sz="1260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0820" y="975360"/>
            <a:ext cx="6080760" cy="560832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80" baseline="0"/>
            </a:lvl4pPr>
            <a:lvl5pPr>
              <a:defRPr sz="1260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53798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71459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28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219200"/>
            <a:ext cx="10401300" cy="2546773"/>
          </a:xfrm>
          <a:prstGeom prst="rect">
            <a:avLst/>
          </a:prstGeom>
        </p:spPr>
        <p:txBody>
          <a:bodyPr anchor="b"/>
          <a:lstStyle>
            <a:lvl1pPr algn="ctr">
              <a:defRPr sz="4620" b="1" baseline="0"/>
            </a:lvl1pPr>
          </a:lstStyle>
          <a:p>
            <a:r>
              <a:rPr lang="en-US" dirty="0"/>
              <a:t>Presentation title (Calibri Light 44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3820160"/>
            <a:ext cx="10401300" cy="227584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30"/>
              </a:spcBef>
              <a:buNone/>
              <a:defRPr sz="2940" baseline="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dirty="0"/>
              <a:t>Presenter name (Calibri Light 32)</a:t>
            </a:r>
          </a:p>
          <a:p>
            <a:r>
              <a:rPr lang="en-US" dirty="0"/>
              <a:t>Presenter title, INDOT (Calibri Light 32)</a:t>
            </a:r>
          </a:p>
          <a:p>
            <a:r>
              <a:rPr lang="en-US" dirty="0"/>
              <a:t>Presentation date (Calibri Light 28)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3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6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0020" y="975364"/>
            <a:ext cx="12481560" cy="560832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62"/>
            </a:lvl4pPr>
            <a:lvl5pPr>
              <a:defRPr sz="1247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3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0022" y="975364"/>
            <a:ext cx="6160770" cy="560832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62"/>
            </a:lvl4pPr>
            <a:lvl5pPr>
              <a:defRPr sz="1247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0821" y="975364"/>
            <a:ext cx="6080760" cy="560832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62" baseline="0"/>
            </a:lvl4pPr>
            <a:lvl5pPr>
              <a:defRPr sz="1247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6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3076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6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92786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18980" y="-2074763"/>
            <a:ext cx="13039559" cy="114647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" y="1137920"/>
            <a:ext cx="12481560" cy="528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94080"/>
            <a:ext cx="11201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40030" y="1"/>
            <a:ext cx="11041380" cy="894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62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94080"/>
            <a:ext cx="11201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40030" y="1"/>
            <a:ext cx="11041380" cy="894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62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236492"/>
            <a:ext cx="1280160" cy="4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5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9" r:id="rId4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rgbClr val="002060"/>
          </a:solidFill>
          <a:latin typeface="+mj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 baseline="0">
          <a:solidFill>
            <a:srgbClr val="002060"/>
          </a:solidFill>
          <a:latin typeface="+mj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 baseline="0">
          <a:solidFill>
            <a:srgbClr val="002060"/>
          </a:solidFill>
          <a:latin typeface="+mj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2060"/>
          </a:solidFill>
          <a:latin typeface="+mj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 baseline="0">
          <a:solidFill>
            <a:srgbClr val="002060"/>
          </a:solidFill>
          <a:latin typeface="+mj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980" y="-2074763"/>
            <a:ext cx="13039559" cy="114647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1240155" y="1198880"/>
            <a:ext cx="10321290" cy="491744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236492"/>
            <a:ext cx="1280160" cy="4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rgbClr val="002060"/>
          </a:solidFill>
          <a:latin typeface="+mj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rgbClr val="002060"/>
          </a:solidFill>
          <a:latin typeface="+mj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rgbClr val="002060"/>
          </a:solidFill>
          <a:latin typeface="+mj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2060"/>
          </a:solidFill>
          <a:latin typeface="+mj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2060"/>
          </a:solidFill>
          <a:latin typeface="+mj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980" y="-2074763"/>
            <a:ext cx="13039559" cy="114647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236492"/>
            <a:ext cx="1280160" cy="4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rgbClr val="002060"/>
          </a:solidFill>
          <a:latin typeface="+mj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rgbClr val="002060"/>
          </a:solidFill>
          <a:latin typeface="+mj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rgbClr val="002060"/>
          </a:solidFill>
          <a:latin typeface="+mj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2060"/>
          </a:solidFill>
          <a:latin typeface="+mj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2060"/>
          </a:solidFill>
          <a:latin typeface="+mj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18980" y="-2074762"/>
            <a:ext cx="13039559" cy="114647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" y="1137924"/>
            <a:ext cx="12481560" cy="528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1" y="6780114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14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14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94080"/>
            <a:ext cx="11201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40032" y="6"/>
            <a:ext cx="11041380" cy="894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572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94080"/>
            <a:ext cx="11201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40032" y="6"/>
            <a:ext cx="11041380" cy="894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572" dirty="0"/>
          </a:p>
        </p:txBody>
      </p:sp>
    </p:spTree>
    <p:extLst>
      <p:ext uri="{BB962C8B-B14F-4D97-AF65-F5344CB8AC3E}">
        <p14:creationId xmlns:p14="http://schemas.microsoft.com/office/powerpoint/2010/main" val="31534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l" defTabSz="949995" rtl="0" eaLnBrk="1" latinLnBrk="0" hangingPunct="1">
        <a:lnSpc>
          <a:spcPct val="90000"/>
        </a:lnSpc>
        <a:spcBef>
          <a:spcPct val="0"/>
        </a:spcBef>
        <a:buNone/>
        <a:defRPr sz="4572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37499" indent="-237499" algn="l" defTabSz="949995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09" kern="1200">
          <a:solidFill>
            <a:srgbClr val="002060"/>
          </a:solidFill>
          <a:latin typeface="+mj-lt"/>
          <a:ea typeface="+mn-ea"/>
          <a:cs typeface="+mn-cs"/>
        </a:defRPr>
      </a:lvl1pPr>
      <a:lvl2pPr marL="712495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4" kern="1200" baseline="0">
          <a:solidFill>
            <a:srgbClr val="002060"/>
          </a:solidFill>
          <a:latin typeface="+mj-lt"/>
          <a:ea typeface="+mn-ea"/>
          <a:cs typeface="+mn-cs"/>
        </a:defRPr>
      </a:lvl2pPr>
      <a:lvl3pPr marL="1187493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8" kern="1200" baseline="0">
          <a:solidFill>
            <a:srgbClr val="002060"/>
          </a:solidFill>
          <a:latin typeface="+mj-lt"/>
          <a:ea typeface="+mn-ea"/>
          <a:cs typeface="+mn-cs"/>
        </a:defRPr>
      </a:lvl3pPr>
      <a:lvl4pPr marL="1662489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rgbClr val="002060"/>
          </a:solidFill>
          <a:latin typeface="+mj-lt"/>
          <a:ea typeface="+mn-ea"/>
          <a:cs typeface="+mn-cs"/>
        </a:defRPr>
      </a:lvl4pPr>
      <a:lvl5pPr marL="2137486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 baseline="0">
          <a:solidFill>
            <a:srgbClr val="002060"/>
          </a:solidFill>
          <a:latin typeface="+mj-lt"/>
          <a:ea typeface="+mn-ea"/>
          <a:cs typeface="+mn-cs"/>
        </a:defRPr>
      </a:lvl5pPr>
      <a:lvl6pPr marL="2612484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3087480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562477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4037474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1pPr>
      <a:lvl2pPr marL="474998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2pPr>
      <a:lvl3pPr marL="949995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3pPr>
      <a:lvl4pPr marL="1424992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1899988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374986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2849983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324980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3799975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18980" y="-2074763"/>
            <a:ext cx="13039559" cy="114647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" y="1137920"/>
            <a:ext cx="12481560" cy="528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94080"/>
            <a:ext cx="11201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40030" y="1"/>
            <a:ext cx="11041380" cy="894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62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94080"/>
            <a:ext cx="11201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40030" y="1"/>
            <a:ext cx="11041380" cy="894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62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236492"/>
            <a:ext cx="1280160" cy="4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5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rgbClr val="002060"/>
          </a:solidFill>
          <a:latin typeface="+mj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 baseline="0">
          <a:solidFill>
            <a:srgbClr val="002060"/>
          </a:solidFill>
          <a:latin typeface="+mj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 baseline="0">
          <a:solidFill>
            <a:srgbClr val="002060"/>
          </a:solidFill>
          <a:latin typeface="+mj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2060"/>
          </a:solidFill>
          <a:latin typeface="+mj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 baseline="0">
          <a:solidFill>
            <a:srgbClr val="002060"/>
          </a:solidFill>
          <a:latin typeface="+mj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53" y="6"/>
            <a:ext cx="12350895" cy="10449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- </a:t>
            </a:r>
            <a:r>
              <a:rPr lang="en-US" sz="24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 – Non-Acceptable Estimate</a:t>
            </a:r>
            <a:br>
              <a:rPr lang="en-US" sz="24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9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5353" y="965738"/>
            <a:ext cx="12350895" cy="5937934"/>
          </a:xfrm>
        </p:spPr>
        <p:txBody>
          <a:bodyPr>
            <a:normAutofit/>
          </a:bodyPr>
          <a:lstStyle/>
          <a:p>
            <a:pPr marL="914336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an acceptable estimate because it is lump sum for 4 streets, no to and from, and has design and inspection fees included.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125" t="22204" r="29375" b="7148"/>
          <a:stretch/>
        </p:blipFill>
        <p:spPr>
          <a:xfrm>
            <a:off x="1412938" y="1757462"/>
            <a:ext cx="9579861" cy="530455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2046318" y="2010648"/>
            <a:ext cx="712552" cy="50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67283" y="6227538"/>
            <a:ext cx="712552" cy="50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8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-  </a:t>
            </a:r>
            <a:r>
              <a:rPr lang="en-US" sz="290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 – Acceptable Estimate</a:t>
            </a:r>
            <a:br>
              <a:rPr lang="en-US" sz="14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1108" y="894085"/>
            <a:ext cx="12350895" cy="6298827"/>
          </a:xfrm>
        </p:spPr>
        <p:txBody>
          <a:bodyPr>
            <a:normAutofit/>
          </a:bodyPr>
          <a:lstStyle/>
          <a:p>
            <a:pPr marL="94999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875" t="23362" r="38124" b="26837"/>
          <a:stretch/>
        </p:blipFill>
        <p:spPr>
          <a:xfrm>
            <a:off x="1066800" y="957992"/>
            <a:ext cx="9677400" cy="58674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2581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53" y="6"/>
            <a:ext cx="12350895" cy="10449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- </a:t>
            </a:r>
            <a:r>
              <a:rPr lang="en-US" sz="24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 – Non-Acceptable Estimate</a:t>
            </a:r>
            <a:br>
              <a:rPr lang="en-US" sz="24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9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5353" y="1044915"/>
            <a:ext cx="12350895" cy="5858758"/>
          </a:xfrm>
        </p:spPr>
        <p:txBody>
          <a:bodyPr>
            <a:normAutofit/>
          </a:bodyPr>
          <a:lstStyle/>
          <a:p>
            <a:pPr marL="914336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an acceptable estimate because contingencies were included and no road name (including the to and from) was listed.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8334" y="5638800"/>
            <a:ext cx="712552" cy="50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81" t="39605" r="75000" b="14445"/>
          <a:stretch/>
        </p:blipFill>
        <p:spPr>
          <a:xfrm>
            <a:off x="830886" y="1752600"/>
            <a:ext cx="10439400" cy="487680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2883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 - </a:t>
            </a:r>
            <a:r>
              <a:rPr lang="en-US" sz="249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 – Acceptable Estimate</a:t>
            </a:r>
            <a:br>
              <a:rPr lang="en-US" sz="14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5353" y="1044915"/>
            <a:ext cx="12350895" cy="5858758"/>
          </a:xfrm>
        </p:spPr>
        <p:txBody>
          <a:bodyPr>
            <a:normAutofit/>
          </a:bodyPr>
          <a:lstStyle/>
          <a:p>
            <a:pPr marL="94999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60020" y="5105400"/>
            <a:ext cx="712552" cy="50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381" t="23528" r="27381" b="3674"/>
          <a:stretch/>
        </p:blipFill>
        <p:spPr>
          <a:xfrm>
            <a:off x="937905" y="1019814"/>
            <a:ext cx="10324455" cy="585875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1340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- </a:t>
            </a:r>
            <a:r>
              <a:rPr lang="en-US" sz="249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3 – Acceptable Estimate</a:t>
            </a:r>
            <a:br>
              <a:rPr lang="en-US" sz="14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5353" y="1044914"/>
            <a:ext cx="12350895" cy="6117885"/>
          </a:xfrm>
        </p:spPr>
        <p:txBody>
          <a:bodyPr>
            <a:normAutofit/>
          </a:bodyPr>
          <a:lstStyle/>
          <a:p>
            <a:pPr marL="94999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625" t="19888" r="36250" b="17572"/>
          <a:stretch/>
        </p:blipFill>
        <p:spPr>
          <a:xfrm>
            <a:off x="609600" y="1044914"/>
            <a:ext cx="10515600" cy="588928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8800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 - </a:t>
            </a:r>
            <a:r>
              <a:rPr lang="en-US" sz="249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4 – Acceptable Estimate</a:t>
            </a:r>
            <a:br>
              <a:rPr lang="en-US" sz="14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5353" y="1044915"/>
            <a:ext cx="12350895" cy="5858758"/>
          </a:xfrm>
        </p:spPr>
        <p:txBody>
          <a:bodyPr>
            <a:normAutofit/>
          </a:bodyPr>
          <a:lstStyle/>
          <a:p>
            <a:pPr marL="94999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*Ensure striping is bid as the unit LFT, 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LS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We see this error in estimates and bids often.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000" t="29153" r="31250" b="17572"/>
          <a:stretch/>
        </p:blipFill>
        <p:spPr>
          <a:xfrm>
            <a:off x="1492111" y="1599118"/>
            <a:ext cx="9579861" cy="554206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5468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 - </a:t>
            </a:r>
            <a:r>
              <a:rPr lang="en-US" sz="249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5 – Acceptable Estimate </a:t>
            </a:r>
            <a:r>
              <a:rPr lang="en-US" sz="2494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 Account</a:t>
            </a:r>
            <a:br>
              <a:rPr lang="en-US" sz="14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5353" y="1044915"/>
            <a:ext cx="12350895" cy="5858758"/>
          </a:xfrm>
        </p:spPr>
        <p:txBody>
          <a:bodyPr>
            <a:normAutofit/>
          </a:bodyPr>
          <a:lstStyle/>
          <a:p>
            <a:pPr marL="94999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 rotWithShape="1">
          <a:blip r:embed="rId2"/>
          <a:srcRect l="5514" t="40526" r="12078" b="35149"/>
          <a:stretch/>
        </p:blipFill>
        <p:spPr>
          <a:xfrm>
            <a:off x="762000" y="1044915"/>
            <a:ext cx="1104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05868"/>
      </p:ext>
    </p:extLst>
  </p:cSld>
  <p:clrMapOvr>
    <a:masterClrMapping/>
  </p:clrMapOvr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2FF40783-A59B-4A56-9A65-3878D33D87D3}" vid="{5909D0D9-CD2F-4818-9991-54806EA4D4F2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2FF40783-A59B-4A56-9A65-3878D33D87D3}" vid="{68AAC3C4-F7FB-4428-8518-BBEA751CB5DE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2FF40783-A59B-4A56-9A65-3878D33D87D3}" vid="{D812C70C-4FF7-401A-AC4F-5049A3A0A093}"/>
    </a:ext>
  </a:extLst>
</a:theme>
</file>

<file path=ppt/theme/theme4.xml><?xml version="1.0" encoding="utf-8"?>
<a:theme xmlns:a="http://schemas.openxmlformats.org/drawingml/2006/main" name="1_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55ADB0-E59D-4DC4-8D25-96034CDC4B0E}" vid="{D8CE1DD0-FD44-4EDE-A3AC-30711D20E616}"/>
    </a:ext>
  </a:extLst>
</a:theme>
</file>

<file path=ppt/theme/theme5.xml><?xml version="1.0" encoding="utf-8"?>
<a:theme xmlns:a="http://schemas.openxmlformats.org/drawingml/2006/main" name="44_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2FF40783-A59B-4A56-9A65-3878D33D87D3}" vid="{5909D0D9-CD2F-4818-9991-54806EA4D4F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F7822D27EF0E4383F443335F69DA57" ma:contentTypeVersion="8" ma:contentTypeDescription="Create a new document." ma:contentTypeScope="" ma:versionID="22db2e15fc5074cabee79ec83302de0e">
  <xsd:schema xmlns:xsd="http://www.w3.org/2001/XMLSchema" xmlns:xs="http://www.w3.org/2001/XMLSchema" xmlns:p="http://schemas.microsoft.com/office/2006/metadata/properties" xmlns:ns2="b5189b19-779c-405d-9bc4-52c5b2c66b36" targetNamespace="http://schemas.microsoft.com/office/2006/metadata/properties" ma:root="true" ma:fieldsID="89f7bf19cbed98b9dfba70bf3b7d61e0" ns2:_="">
    <xsd:import namespace="b5189b19-779c-405d-9bc4-52c5b2c66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owerpoint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89b19-779c-405d-9bc4-52c5b2c66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owerpoint_x003f_" ma:index="15" nillable="true" ma:displayName="powerpoint?" ma:default="0" ma:internalName="powerpoint_x003f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werpoint_x003f_ xmlns="b5189b19-779c-405d-9bc4-52c5b2c66b36">true</powerpoint_x003f_>
  </documentManagement>
</p:properties>
</file>

<file path=customXml/itemProps1.xml><?xml version="1.0" encoding="utf-8"?>
<ds:datastoreItem xmlns:ds="http://schemas.openxmlformats.org/officeDocument/2006/customXml" ds:itemID="{587D05BC-A624-44C9-A2AC-B234E2C68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189b19-779c-405d-9bc4-52c5b2c66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2C4AC6-5B11-47E5-B934-3C8617943E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F02EF8-857D-4AC9-A177-2AF336F7F1A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5189b19-779c-405d-9bc4-52c5b2c66b3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2019</Template>
  <TotalTime>0</TotalTime>
  <Words>152</Words>
  <Application>Microsoft Office PowerPoint</Application>
  <PresentationFormat>Custom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INDOT Theme</vt:lpstr>
      <vt:lpstr>1_Title Slide</vt:lpstr>
      <vt:lpstr>2_Blank Slide</vt:lpstr>
      <vt:lpstr>1_INDOT Theme</vt:lpstr>
      <vt:lpstr>44_INDOT Theme</vt:lpstr>
      <vt:lpstr>Online Application continued - Example 1 – Non-Acceptable Estimate </vt:lpstr>
      <vt:lpstr>Online Application continued -  Example 1 – Acceptable Estimate </vt:lpstr>
      <vt:lpstr>Online Application continued - Example 2 – Non-Acceptable Estimate </vt:lpstr>
      <vt:lpstr>Online Application continued  - Example 2 – Acceptable Estimate </vt:lpstr>
      <vt:lpstr>Online Application continued - Example 3 – Acceptable Estimate </vt:lpstr>
      <vt:lpstr>Online Application continued  - Example 4 – Acceptable Estimate </vt:lpstr>
      <vt:lpstr>Online Application continued  - Example 5 – Acceptable Estimate Force Account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2019-06-11T14:29:20Z</dcterms:created>
  <dcterms:modified xsi:type="dcterms:W3CDTF">2024-01-26T18:35:44Z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0x01010049F7822D27EF0E4383F443335F69DA57</vt:lpwstr>
  </property>
</Properties>
</file>