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488" r:id="rId5"/>
    <p:sldId id="783" r:id="rId6"/>
    <p:sldId id="788" r:id="rId7"/>
    <p:sldId id="789" r:id="rId8"/>
    <p:sldId id="790" r:id="rId9"/>
    <p:sldId id="787" r:id="rId10"/>
    <p:sldId id="791" r:id="rId11"/>
    <p:sldId id="793" r:id="rId12"/>
    <p:sldId id="794" r:id="rId13"/>
    <p:sldId id="796" r:id="rId14"/>
    <p:sldId id="798" r:id="rId15"/>
    <p:sldId id="801" r:id="rId16"/>
    <p:sldId id="800" r:id="rId17"/>
    <p:sldId id="797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333399"/>
    <a:srgbClr val="FDEE20"/>
    <a:srgbClr val="3333CC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4353" autoAdjust="0"/>
  </p:normalViewPr>
  <p:slideViewPr>
    <p:cSldViewPr>
      <p:cViewPr varScale="1">
        <p:scale>
          <a:sx n="90" d="100"/>
          <a:sy n="90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7/20/2026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3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5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2455A-C7B6-4FC3-82BB-1985690B46ED}" type="slidenum">
              <a:rPr lang="en-US" smtClean="0">
                <a:latin typeface="Tahoma" pitchFamily="34" charset="0"/>
              </a:rPr>
              <a:pPr/>
              <a:t>1</a:t>
            </a:fld>
            <a:endParaRPr lang="en-US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 b="1"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313F-7028-4318-A866-77E3C3A02EA8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  <a:prstGeom prst="rect">
            <a:avLst/>
          </a:prstGeom>
        </p:spPr>
        <p:txBody>
          <a:bodyPr vert="eaVert"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3333CC"/>
              </a:buClr>
              <a:buSzPct val="60000"/>
              <a:defRPr/>
            </a:lvl1pPr>
            <a:lvl2pPr>
              <a:buClr>
                <a:srgbClr val="3333CC"/>
              </a:buClr>
              <a:buSzPct val="60000"/>
              <a:defRPr/>
            </a:lvl2pPr>
            <a:lvl3pPr>
              <a:buClr>
                <a:srgbClr val="3333CC"/>
              </a:buClr>
              <a:buSzPct val="60000"/>
              <a:defRPr/>
            </a:lvl3pPr>
            <a:lvl4pPr>
              <a:buClr>
                <a:srgbClr val="3333CC"/>
              </a:buClr>
              <a:buSzPct val="60000"/>
              <a:defRPr/>
            </a:lvl4pPr>
            <a:lvl5pPr>
              <a:buClr>
                <a:srgbClr val="3333CC"/>
              </a:buClr>
              <a:buSzPct val="6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6808-7858-40AD-A3AD-5D3DE158C2B6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buFont typeface="Wingdings" pitchFamily="2" charset="2"/>
              <a:buChar char="n"/>
              <a:defRPr b="1"/>
            </a:lvl1pPr>
            <a:lvl2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2pPr>
            <a:lvl3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3pPr>
            <a:lvl4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4pPr>
            <a:lvl5pPr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C4F6-E1AD-47D1-BA41-A91D9A0D210A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800"/>
            </a:lvl1pPr>
            <a:lvl2pPr>
              <a:buClr>
                <a:srgbClr val="3333CC"/>
              </a:buClr>
              <a:buSzPct val="60000"/>
              <a:defRPr sz="2400"/>
            </a:lvl2pPr>
            <a:lvl3pPr>
              <a:buClr>
                <a:srgbClr val="3333CC"/>
              </a:buClr>
              <a:buSzPct val="60000"/>
              <a:defRPr sz="2000"/>
            </a:lvl3pPr>
            <a:lvl4pPr>
              <a:buClr>
                <a:srgbClr val="3333CC"/>
              </a:buClr>
              <a:buSzPct val="60000"/>
              <a:defRPr sz="1800"/>
            </a:lvl4pPr>
            <a:lvl5pPr>
              <a:buClr>
                <a:srgbClr val="3333CC"/>
              </a:buClr>
              <a:buSzPct val="6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0E58-3AB1-40AE-8E36-643417FE82EA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80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2400"/>
            </a:lvl1pPr>
            <a:lvl2pPr>
              <a:buClr>
                <a:srgbClr val="3333CC"/>
              </a:buClr>
              <a:buSzPct val="60000"/>
              <a:defRPr sz="2000"/>
            </a:lvl2pPr>
            <a:lvl3pPr>
              <a:buClr>
                <a:srgbClr val="3333CC"/>
              </a:buClr>
              <a:buSzPct val="60000"/>
              <a:defRPr sz="1800"/>
            </a:lvl3pPr>
            <a:lvl4pPr>
              <a:buClr>
                <a:srgbClr val="3333CC"/>
              </a:buClr>
              <a:buSzPct val="60000"/>
              <a:defRPr sz="1600"/>
            </a:lvl4pPr>
            <a:lvl5pPr>
              <a:buClr>
                <a:srgbClr val="3333CC"/>
              </a:buClr>
              <a:buSzPct val="6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F9AC6-E25C-4641-ACAB-EDCF3E487298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88A5-CED0-4309-879B-F76FBD60A4B5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B4570-CF39-4CC0-8078-D5F2D1DDAB1D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3333CC"/>
              </a:buClr>
              <a:buSzPct val="60000"/>
              <a:defRPr sz="3200" b="1"/>
            </a:lvl1pPr>
            <a:lvl2pPr>
              <a:buClr>
                <a:srgbClr val="3333CC"/>
              </a:buClr>
              <a:buSzPct val="60000"/>
              <a:defRPr sz="2800"/>
            </a:lvl2pPr>
            <a:lvl3pPr>
              <a:buClr>
                <a:srgbClr val="3333CC"/>
              </a:buClr>
              <a:buSzPct val="60000"/>
              <a:defRPr sz="2400"/>
            </a:lvl3pPr>
            <a:lvl4pPr>
              <a:buClr>
                <a:srgbClr val="3333CC"/>
              </a:buClr>
              <a:buSzPct val="60000"/>
              <a:defRPr sz="2000"/>
            </a:lvl4pPr>
            <a:lvl5pPr>
              <a:buClr>
                <a:srgbClr val="3333CC"/>
              </a:buClr>
              <a:buSzPct val="6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2D07-308C-4AE8-92C8-EB357E5D3D47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541D-7BE5-408F-A32A-F6D35F8606C2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2381" r="3324"/>
          <a:stretch>
            <a:fillRect/>
          </a:stretch>
        </p:blipFill>
        <p:spPr bwMode="auto">
          <a:xfrm>
            <a:off x="0" y="5760625"/>
            <a:ext cx="9144000" cy="10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14" cstate="print"/>
          <a:srcRect l="3943" t="22694" r="2365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010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985C4F6-E1AD-47D1-BA41-A91D9A0D210A}" type="datetime1">
              <a:rPr lang="en-US" smtClean="0"/>
              <a:pPr/>
              <a:t>7/20/2026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690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Slide </a:t>
            </a:r>
            <a:fld id="{40BF40B2-1A0C-4F89-A239-8C56E2D5F7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doa/wbt/DocuSign_IdentityAuth/index.html" TargetMode="External"/><Relationship Id="rId2" Type="http://schemas.openxmlformats.org/officeDocument/2006/relationships/hyperlink" Target="https://www.in.gov/indot/doing-business-with-indot/local-public-agency-progra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.gov/idoa/procurement/supplier-resource-center/esigning-electronic-contracts/" TargetMode="External"/><Relationship Id="rId4" Type="http://schemas.openxmlformats.org/officeDocument/2006/relationships/hyperlink" Target="https://www.in.gov/idoa/wbt/DocuSign_DeclineSigning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cales@indot.in.gov" TargetMode="External"/><Relationship Id="rId2" Type="http://schemas.openxmlformats.org/officeDocument/2006/relationships/hyperlink" Target="https://www.in.gov/indot/doing-business-with-indot/local-public-agency-progra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udson1@indot.in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doe@email.com" TargetMode="External"/><Relationship Id="rId2" Type="http://schemas.openxmlformats.org/officeDocument/2006/relationships/hyperlink" Target="mailto:ddoe@email.co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3200" b="1">
              <a:solidFill>
                <a:srgbClr val="000066"/>
              </a:solidFill>
            </a:endParaRPr>
          </a:p>
          <a:p>
            <a:pPr algn="ctr"/>
            <a:endParaRPr lang="en-US" sz="2000">
              <a:solidFill>
                <a:srgbClr val="FDEE20"/>
              </a:solidFill>
            </a:endParaRPr>
          </a:p>
        </p:txBody>
      </p:sp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3" cstate="print"/>
          <a:srcRect l="5345" t="3175" r="4108" b="3174"/>
          <a:stretch>
            <a:fillRect/>
          </a:stretch>
        </p:blipFill>
        <p:spPr bwMode="auto">
          <a:xfrm>
            <a:off x="0" y="13716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FDEE20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Kathy Eaton-McKalip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Division Director – LPA/MPO Grants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INDOT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      DocuSign Emails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6A9616-F8DC-42ED-91E4-A88F4269E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14" t="46667" r="23530" b="25416"/>
          <a:stretch/>
        </p:blipFill>
        <p:spPr>
          <a:xfrm>
            <a:off x="228600" y="1143000"/>
            <a:ext cx="58674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4BD139-32EA-4049-B967-03A0DF287D7B}"/>
              </a:ext>
            </a:extLst>
          </p:cNvPr>
          <p:cNvSpPr/>
          <p:nvPr/>
        </p:nvSpPr>
        <p:spPr>
          <a:xfrm>
            <a:off x="5181600" y="909438"/>
            <a:ext cx="3733800" cy="481052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all local legal signers and INDOT’s Grant Administrator sign, DocuSign will send an automatic “Your document has been completed” email. 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e-mail is automatically generated by DocuSign and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 that the contract is fully executed.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CE2B4BC8-256F-4A27-A4A1-9BF5F2E62DDD}"/>
              </a:ext>
            </a:extLst>
          </p:cNvPr>
          <p:cNvSpPr/>
          <p:nvPr/>
        </p:nvSpPr>
        <p:spPr bwMode="auto">
          <a:xfrm>
            <a:off x="2743200" y="0"/>
            <a:ext cx="685800" cy="6096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12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        DocuSign Emails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A53474-1595-4FF1-BA0D-3F9334003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93" t="32079" r="41876" b="12438"/>
          <a:stretch/>
        </p:blipFill>
        <p:spPr>
          <a:xfrm>
            <a:off x="152399" y="895695"/>
            <a:ext cx="5029200" cy="497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31177B-34A6-45AC-9928-CA58C584ED45}"/>
              </a:ext>
            </a:extLst>
          </p:cNvPr>
          <p:cNvSpPr/>
          <p:nvPr/>
        </p:nvSpPr>
        <p:spPr>
          <a:xfrm>
            <a:off x="5372100" y="850368"/>
            <a:ext cx="3581401" cy="434339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state-level signatures are required (IDOA, SBA, and AG for amendments).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all required signatures are obtained, the District Program Director will forward the fully executed contract to the ERC or designated contact.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09355415-DD41-46C7-8387-B0EFE83D2B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5800" y="5130798"/>
            <a:ext cx="1752600" cy="1270002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EBB4142-08B3-403D-B450-53555B513B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-66159"/>
            <a:ext cx="987458" cy="8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9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Lifecycle of the Contract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9160"/>
            <a:ext cx="8686800" cy="5273040"/>
          </a:xfrm>
        </p:spPr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provides signer information and ordinance.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INDOT drafts the contract and routes via DocuSign.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receives a draft for internal review.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 signers complete DocuSign signatures.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INDOT receives the signed contract.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INDOT runs DWD/DOR clearances.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clearance issues exceed 30 days, the contract must be re‑signed by all parties.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Contract is routed to external agencies (IDOA, SBA, AG if amendment).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Fully executed contract is sent to the local for records.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60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Helpful Links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Public Agency Program               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https://www.in.gov/indot/doing-business-with-indot/local-public-agency-programs/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Electronically Sign a Contract Training Materials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https://www.in.gov/indot/doing-business-with-indot/local-public-agency-programs/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DocuSign Process for Signing a State Contract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https://www.in.gov/idoa/wbt/DocuSign_IdentityAuth/index.html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DocuSign Process to Decline to Sign a State Contract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https://www.in.gov/idoa/wbt/DocuSign_DeclineSigning/index.html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Instructions for signing with DocuSign</a:t>
            </a:r>
            <a:r>
              <a:rPr lang="en-US" sz="2000" b="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eSigning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Electronic Contracts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https://www.in.gov/idoa/procurement/supplier-resource-center/esigning-electronic-contracts/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0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LPA Program Contacts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17F54-E4CA-424D-446F-D455F2D35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029200"/>
          </a:xfrm>
        </p:spPr>
        <p:txBody>
          <a:bodyPr/>
          <a:lstStyle/>
          <a:p>
            <a:pPr marL="0" marR="1473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473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here to help you.  A</a:t>
            </a:r>
            <a:r>
              <a:rPr lang="en-US" sz="2100" b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1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n-US" sz="21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Local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21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Directors</a:t>
            </a:r>
            <a:r>
              <a:rPr lang="en-US" sz="2100" b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100" b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listed</a:t>
            </a:r>
            <a:r>
              <a:rPr lang="en-US" sz="2100" b="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our website under ‘Contact Us’:  </a:t>
            </a:r>
            <a:r>
              <a:rPr lang="en-US" sz="2100" b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https://www.in.gov/indot/doing-business-with-indot/local-public-agency-programs/</a:t>
            </a:r>
            <a:r>
              <a:rPr lang="en-US" sz="21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14732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b="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questions regarding the Federal Program, please contact Michael Cales at </a:t>
            </a:r>
            <a:r>
              <a:rPr lang="en-US" sz="2100" b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mcales@indot.in.gov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questions regarding the CCMG Program, please contact Cassandra Hudson at </a:t>
            </a:r>
            <a:r>
              <a:rPr lang="en-US" sz="2100" b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chudson1@indot.in.gov</a:t>
            </a:r>
            <a:r>
              <a:rPr lang="en-US" sz="21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6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305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DocuSign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914400"/>
            <a:ext cx="86868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INDOT uses DocuSign for electronic signatures on INDOT LPA Contracts and Local Roads and Bridges Matching Grant Agreements. </a:t>
            </a:r>
          </a:p>
          <a:p>
            <a:pPr marL="0" indent="0">
              <a:buNone/>
            </a:pP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INDOT LPA Contract</a:t>
            </a:r>
          </a:p>
          <a:p>
            <a:pPr marL="0" indent="0">
              <a:buNone/>
            </a:pPr>
            <a:r>
              <a:rPr lang="en-US" sz="24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local agency’s Employee in Responsible Charge (ERC) must submit a list of individuals authorized to sign INDOT contracts, along with the ordinance that grants this authority.</a:t>
            </a:r>
          </a:p>
          <a:p>
            <a:pPr marL="0" indent="0">
              <a:buNone/>
            </a:pPr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Roads and Bridges Matching Grant Agreement</a:t>
            </a:r>
          </a:p>
          <a:p>
            <a:pPr marL="0" indent="0">
              <a:buNone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CCMG application, locals must enter individuals authorized to sign INDOT contracts and upload the ordinance that grants this authority.</a:t>
            </a:r>
          </a:p>
          <a:p>
            <a:pPr marL="0" indent="0">
              <a:buNone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Legal Binding Authority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6450"/>
            <a:ext cx="8534400" cy="5105400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Definition of Legal Binding Authority: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person with legal authority to bind the agency, demonstrated by one of the following: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43000" algn="l"/>
              </a:tabLst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Mayor (authority established under state law).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43000" algn="l"/>
              </a:tabLst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Ordinance granting signature authority.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43000" algn="l"/>
              </a:tabLst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Resolution assigning signature authority.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43000" algn="l"/>
              </a:tabLst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Meeting minutes delegating authority.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143000" algn="l"/>
              </a:tabLst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Multiple signatures from a quorum of Commissioners, Board of Works, or Town Council.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7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Legal Binding Authority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05400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INDOT requires only one legal signature per contract.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Cities with a mayor do not need an ordinance; mayors have the authority under state law to sign contracts.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other local governments must provide an ordinance identifying who has authority to sign contracts.</a:t>
            </a:r>
          </a:p>
        </p:txBody>
      </p:sp>
    </p:spTree>
    <p:extLst>
      <p:ext uri="{BB962C8B-B14F-4D97-AF65-F5344CB8AC3E}">
        <p14:creationId xmlns:p14="http://schemas.microsoft.com/office/powerpoint/2010/main" val="138799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381000" y="0"/>
            <a:ext cx="8305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Legal Binding Authority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914400"/>
            <a:ext cx="84582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routing a contract for signature, INDOT must have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Signer Name: 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Full legal name.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endParaRPr lang="en-US" sz="10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Signer Email: 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Direct email for the signer.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endParaRPr lang="en-US" sz="10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Signer Cell Phone Number: 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Used for DocuSign identity verification via text (preferred method).</a:t>
            </a: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endParaRPr lang="en-US" sz="1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spcBef>
                <a:spcPts val="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q"/>
            </a:pPr>
            <a:r>
              <a:rPr lang="en-US" sz="28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Means of Signature Verification: </a:t>
            </a: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If no cell phone is available, DocuSign will send an email containing the authorization code.</a:t>
            </a:r>
            <a:endParaRPr lang="en-US" sz="28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8662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Legal Binding Authority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52401" y="914400"/>
            <a:ext cx="3962399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Below is an example of the form required to list signing authority for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INDOT LPA Contract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5B72-BDE9-4743-8845-284967C40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838200"/>
            <a:ext cx="4800599" cy="5257800"/>
          </a:xfrm>
          <a:ln w="28575">
            <a:solidFill>
              <a:srgbClr val="333399"/>
            </a:solidFill>
          </a:ln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 only the legal signers who are available to sign.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 listed signers must complete their signatures in DocuSign.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DocuSign routes the contract in the exact order signers are listed.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Signers cannot be skipped; DocuSign will not advance to the next signer until the previous signer has signed.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a listed signer becomes unavailable, notify your District Program Director so they can be removed.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Removing a signer during routing will restart the signature process for all signers.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355C33-4688-45D7-8CFE-427987F33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839524"/>
              </p:ext>
            </p:extLst>
          </p:nvPr>
        </p:nvGraphicFramePr>
        <p:xfrm>
          <a:off x="228601" y="2154238"/>
          <a:ext cx="3733799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>
                  <a:extLst>
                    <a:ext uri="{9D8B030D-6E8A-4147-A177-3AD203B41FA5}">
                      <a16:colId xmlns:a16="http://schemas.microsoft.com/office/drawing/2014/main" val="42333496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62698892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LPA Name: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Town in Indiana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540394"/>
                  </a:ext>
                </a:extLst>
              </a:tr>
              <a:tr h="687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Signer Name: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Signer Email: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Signer Cell Phone Number: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 Doe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ddoe@email.com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317-555-1234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08633"/>
                  </a:ext>
                </a:extLst>
              </a:tr>
              <a:tr h="738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Signer Name: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Signer Email: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Signer Cell Phone Number: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 Doe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jdoe@email.com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317-555-9999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41156"/>
                  </a:ext>
                </a:extLst>
              </a:tr>
              <a:tr h="7472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Signer Name: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Signer Email: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Signer Cell Phone Number: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206664"/>
                  </a:ext>
                </a:extLst>
              </a:tr>
              <a:tr h="687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Signer Name: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Signer Email: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Signer Cell Phone Number: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0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DocuSign </a:t>
            </a:r>
            <a:r>
              <a:rPr lang="en-US" sz="3600" dirty="0"/>
              <a:t>‒ Routing for Signatures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105400"/>
          </a:xfrm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INDOT will email a draft copy of the contract to the ERC or designated contact when a contract is initially routed.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draft is for review only and is not for signing; may be used for any public meeting and votes.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ERC should inform legal signers when the contract has been routed via DocuSign.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000" b="0" dirty="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draft copy may be used for meetings and internal review prior to official signing.</a:t>
            </a:r>
            <a:endParaRPr lang="en-US" sz="2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DocuSign Emails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C73BC-2107-400E-9CBD-7F5CC993D1F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6557" t="25174" r="46064" b="63486"/>
          <a:stretch/>
        </p:blipFill>
        <p:spPr bwMode="auto">
          <a:xfrm>
            <a:off x="228600" y="762000"/>
            <a:ext cx="57912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4C7E52B-A595-4AE3-AE62-73A3D17D7026}"/>
              </a:ext>
            </a:extLst>
          </p:cNvPr>
          <p:cNvSpPr/>
          <p:nvPr/>
        </p:nvSpPr>
        <p:spPr>
          <a:xfrm>
            <a:off x="5334000" y="948248"/>
            <a:ext cx="358575" cy="283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E685AE4-3C23-48DD-A5F3-AC51202381EA}"/>
              </a:ext>
            </a:extLst>
          </p:cNvPr>
          <p:cNvSpPr/>
          <p:nvPr/>
        </p:nvSpPr>
        <p:spPr>
          <a:xfrm>
            <a:off x="3177874" y="1462204"/>
            <a:ext cx="645456" cy="28392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4BC4D-388E-4642-A2DA-F39052FC1370}"/>
              </a:ext>
            </a:extLst>
          </p:cNvPr>
          <p:cNvPicPr/>
          <p:nvPr/>
        </p:nvPicPr>
        <p:blipFill rotWithShape="1">
          <a:blip r:embed="rId2"/>
          <a:srcRect l="49153" t="34019" r="38819" b="8828"/>
          <a:stretch/>
        </p:blipFill>
        <p:spPr bwMode="auto">
          <a:xfrm>
            <a:off x="228600" y="1826301"/>
            <a:ext cx="5029200" cy="4074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E3E16BA4-E6BB-4C7D-BBFD-D10751D14072}"/>
              </a:ext>
            </a:extLst>
          </p:cNvPr>
          <p:cNvSpPr/>
          <p:nvPr/>
        </p:nvSpPr>
        <p:spPr>
          <a:xfrm>
            <a:off x="3446928" y="3316983"/>
            <a:ext cx="847045" cy="322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FC7A28-1D66-4D78-9735-AC6BF2900C0E}"/>
              </a:ext>
            </a:extLst>
          </p:cNvPr>
          <p:cNvSpPr/>
          <p:nvPr/>
        </p:nvSpPr>
        <p:spPr>
          <a:xfrm>
            <a:off x="5791200" y="728600"/>
            <a:ext cx="3276600" cy="79163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signers will receive an email from </a:t>
            </a:r>
            <a:r>
              <a:rPr lang="en-US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dse_NA3@docusign.net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(may appear in Spam/Junk).</a:t>
            </a:r>
            <a:endParaRPr lang="en-US" sz="1600" b="1" dirty="0">
              <a:solidFill>
                <a:srgbClr val="0070C0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4C3CD-F776-4029-A76E-BAB05A3C1B36}"/>
              </a:ext>
            </a:extLst>
          </p:cNvPr>
          <p:cNvSpPr/>
          <p:nvPr/>
        </p:nvSpPr>
        <p:spPr>
          <a:xfrm>
            <a:off x="3994012" y="1737227"/>
            <a:ext cx="4051575" cy="65663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line includes the project information (agency name, phase, SCM#, DES#, EDS#).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9DA29F-BDA1-4D8F-8C60-600FBE0590D3}"/>
              </a:ext>
            </a:extLst>
          </p:cNvPr>
          <p:cNvSpPr/>
          <p:nvPr/>
        </p:nvSpPr>
        <p:spPr>
          <a:xfrm>
            <a:off x="4534786" y="3142890"/>
            <a:ext cx="3657600" cy="72046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Signers click </a:t>
            </a:r>
            <a:r>
              <a:rPr lang="en-US" sz="1600" dirty="0">
                <a:solidFill>
                  <a:schemeClr val="tx1"/>
                </a:solidFill>
                <a:highlight>
                  <a:srgbClr val="99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REVIEW DOCUMENT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begin.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6FEB55-BA92-0DE7-0E02-553775D574E8}"/>
              </a:ext>
            </a:extLst>
          </p:cNvPr>
          <p:cNvSpPr/>
          <p:nvPr/>
        </p:nvSpPr>
        <p:spPr bwMode="auto">
          <a:xfrm>
            <a:off x="3048001" y="948248"/>
            <a:ext cx="645456" cy="1075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3CC497-C73C-D0BD-3C4F-B892A2206D1B}"/>
              </a:ext>
            </a:extLst>
          </p:cNvPr>
          <p:cNvSpPr/>
          <p:nvPr/>
        </p:nvSpPr>
        <p:spPr bwMode="auto">
          <a:xfrm>
            <a:off x="304800" y="4038600"/>
            <a:ext cx="1524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D56FC2-60D5-78E3-0612-6E5D0DA5BFC3}"/>
              </a:ext>
            </a:extLst>
          </p:cNvPr>
          <p:cNvSpPr/>
          <p:nvPr/>
        </p:nvSpPr>
        <p:spPr bwMode="auto">
          <a:xfrm>
            <a:off x="321365" y="5118140"/>
            <a:ext cx="1524000" cy="5206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3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991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DocuSign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DocuSign Emails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870D49-AAA2-4A3D-9AE6-D2761EEF3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125" t="28440" r="23828" b="31316"/>
          <a:stretch/>
        </p:blipFill>
        <p:spPr>
          <a:xfrm>
            <a:off x="782781" y="895696"/>
            <a:ext cx="7848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27449B2-DDA4-4D23-8063-CC559EDF1655}"/>
              </a:ext>
            </a:extLst>
          </p:cNvPr>
          <p:cNvSpPr/>
          <p:nvPr/>
        </p:nvSpPr>
        <p:spPr>
          <a:xfrm>
            <a:off x="1752600" y="4724400"/>
            <a:ext cx="496388" cy="4267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D0658-589D-4106-B904-10034E1CC452}"/>
              </a:ext>
            </a:extLst>
          </p:cNvPr>
          <p:cNvSpPr/>
          <p:nvPr/>
        </p:nvSpPr>
        <p:spPr>
          <a:xfrm>
            <a:off x="5105400" y="895696"/>
            <a:ext cx="3927762" cy="207610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verify identity, signers must request an authorization code. Click </a:t>
            </a:r>
            <a:r>
              <a:rPr lang="en-US" sz="1600" dirty="0">
                <a:solidFill>
                  <a:schemeClr val="tx1"/>
                </a:solidFill>
                <a:highlight>
                  <a:srgbClr val="99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SEND SMS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request the texted authorization code.</a:t>
            </a:r>
          </a:p>
          <a:p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 codes expire after 48 hours.</a:t>
            </a:r>
          </a:p>
          <a:p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code can be requested at any time by reopening the original email and clicking </a:t>
            </a:r>
            <a:r>
              <a:rPr lang="en-US" sz="1600" dirty="0">
                <a:solidFill>
                  <a:schemeClr val="tx1"/>
                </a:solidFill>
                <a:highlight>
                  <a:srgbClr val="99CC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SEND SMS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8B316-599C-0E27-FA6B-98AD318B77A4}"/>
              </a:ext>
            </a:extLst>
          </p:cNvPr>
          <p:cNvSpPr/>
          <p:nvPr/>
        </p:nvSpPr>
        <p:spPr bwMode="auto">
          <a:xfrm>
            <a:off x="1828799" y="1878496"/>
            <a:ext cx="1828801" cy="2551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1178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testtemplate4-13-10">
  <a:themeElements>
    <a:clrScheme name="3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984c58-bf28-476c-867d-1e8b1ede739d" xsi:nil="true"/>
    <lcf76f155ced4ddcb4097134ff3c332f xmlns="3cc0541f-1247-4d45-8ce1-8224fd0566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12CBFCD29024E819FD045922278B2" ma:contentTypeVersion="12" ma:contentTypeDescription="Create a new document." ma:contentTypeScope="" ma:versionID="fdec7491f70feaa1acafd1cf0f058a50">
  <xsd:schema xmlns:xsd="http://www.w3.org/2001/XMLSchema" xmlns:xs="http://www.w3.org/2001/XMLSchema" xmlns:p="http://schemas.microsoft.com/office/2006/metadata/properties" xmlns:ns2="3cc0541f-1247-4d45-8ce1-8224fd0566f6" xmlns:ns3="12984c58-bf28-476c-867d-1e8b1ede739d" targetNamespace="http://schemas.microsoft.com/office/2006/metadata/properties" ma:root="true" ma:fieldsID="93a32f8d3b7ba4621c5b269518aa88c9" ns2:_="" ns3:_="">
    <xsd:import namespace="3cc0541f-1247-4d45-8ce1-8224fd0566f6"/>
    <xsd:import namespace="12984c58-bf28-476c-867d-1e8b1ede7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0541f-1247-4d45-8ce1-8224fd056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84c58-bf28-476c-867d-1e8b1ede73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80a5eb4-4434-46dd-8924-2b804ef491c7}" ma:internalName="TaxCatchAll" ma:showField="CatchAllData" ma:web="12984c58-bf28-476c-867d-1e8b1ede7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8FDCC6-E673-4276-800F-C4FEBEEFDC7E}">
  <ds:schemaRefs>
    <ds:schemaRef ds:uri="http://schemas.microsoft.com/office/2006/metadata/properties"/>
    <ds:schemaRef ds:uri="http://schemas.microsoft.com/office/infopath/2007/PartnerControls"/>
    <ds:schemaRef ds:uri="12984c58-bf28-476c-867d-1e8b1ede739d"/>
    <ds:schemaRef ds:uri="3cc0541f-1247-4d45-8ce1-8224fd0566f6"/>
  </ds:schemaRefs>
</ds:datastoreItem>
</file>

<file path=customXml/itemProps2.xml><?xml version="1.0" encoding="utf-8"?>
<ds:datastoreItem xmlns:ds="http://schemas.openxmlformats.org/officeDocument/2006/customXml" ds:itemID="{63BA7FDC-D477-4AE8-9911-F0CB0954ED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E166B2-E466-48C1-8BB0-55AA1191E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c0541f-1247-4d45-8ce1-8224fd0566f6"/>
    <ds:schemaRef ds:uri="12984c58-bf28-476c-867d-1e8b1ede7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FINALtesttemplate4-13-10</Template>
  <TotalTime>32335</TotalTime>
  <Words>1061</Words>
  <Application>Microsoft Office PowerPoint</Application>
  <PresentationFormat>On-screen Show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FINALtesttemplate4-13-10</vt:lpstr>
      <vt:lpstr>PowerPoint Presentation</vt:lpstr>
      <vt:lpstr>DocuSign</vt:lpstr>
      <vt:lpstr>DocuSign ‒ Legal Binding Authority</vt:lpstr>
      <vt:lpstr>DocuSign ‒ Legal Binding Authority</vt:lpstr>
      <vt:lpstr>DocuSign ‒ Legal Binding Authority</vt:lpstr>
      <vt:lpstr>DocuSign ‒ Legal Binding Authority</vt:lpstr>
      <vt:lpstr>DocuSign ‒ Routing for Signatures</vt:lpstr>
      <vt:lpstr>DocuSign ‒ DocuSign Emails</vt:lpstr>
      <vt:lpstr>DocuSign ‒ DocuSign Emails</vt:lpstr>
      <vt:lpstr>DocuSign ‒       DocuSign Emails</vt:lpstr>
      <vt:lpstr>DocuSign ‒         DocuSign Emails</vt:lpstr>
      <vt:lpstr>DocuSign ‒ Lifecycle of the Contract</vt:lpstr>
      <vt:lpstr>DocuSign ‒ Helpful Links</vt:lpstr>
      <vt:lpstr>LPA Program Contacts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lmcgrannahan</dc:creator>
  <cp:lastModifiedBy>Hudson, Cassandra L</cp:lastModifiedBy>
  <cp:revision>2462</cp:revision>
  <dcterms:created xsi:type="dcterms:W3CDTF">2010-04-15T13:29:07Z</dcterms:created>
  <dcterms:modified xsi:type="dcterms:W3CDTF">2026-07-20T12:28:02Z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0x0101005F612CBFCD29024E819FD045922278B2</vt:lpwstr>
  </property>
</Properties>
</file>