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1.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5.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8.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4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41.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4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4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4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4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 id="2147483690" r:id="rId7"/>
    <p:sldMasterId id="2147483695" r:id="rId8"/>
    <p:sldMasterId id="2147483700" r:id="rId9"/>
    <p:sldMasterId id="2147483705" r:id="rId10"/>
    <p:sldMasterId id="2147483710" r:id="rId11"/>
    <p:sldMasterId id="2147483715" r:id="rId12"/>
    <p:sldMasterId id="2147483720" r:id="rId13"/>
    <p:sldMasterId id="2147483725" r:id="rId14"/>
    <p:sldMasterId id="2147483730" r:id="rId15"/>
    <p:sldMasterId id="2147483735" r:id="rId16"/>
    <p:sldMasterId id="2147483740" r:id="rId17"/>
    <p:sldMasterId id="2147483745" r:id="rId18"/>
    <p:sldMasterId id="2147483750" r:id="rId19"/>
    <p:sldMasterId id="2147483755" r:id="rId20"/>
    <p:sldMasterId id="2147483760" r:id="rId21"/>
    <p:sldMasterId id="2147483765" r:id="rId22"/>
    <p:sldMasterId id="2147483770" r:id="rId23"/>
    <p:sldMasterId id="2147483775" r:id="rId24"/>
    <p:sldMasterId id="2147483780" r:id="rId25"/>
    <p:sldMasterId id="2147483785" r:id="rId26"/>
    <p:sldMasterId id="2147483790" r:id="rId27"/>
    <p:sldMasterId id="2147483795" r:id="rId28"/>
    <p:sldMasterId id="2147483800" r:id="rId29"/>
    <p:sldMasterId id="2147483805" r:id="rId30"/>
    <p:sldMasterId id="2147483810" r:id="rId31"/>
    <p:sldMasterId id="2147483815" r:id="rId32"/>
    <p:sldMasterId id="2147483820" r:id="rId33"/>
    <p:sldMasterId id="2147483825" r:id="rId34"/>
    <p:sldMasterId id="2147483830" r:id="rId35"/>
    <p:sldMasterId id="2147483835" r:id="rId36"/>
    <p:sldMasterId id="2147483840" r:id="rId37"/>
    <p:sldMasterId id="2147483845" r:id="rId38"/>
    <p:sldMasterId id="2147483850" r:id="rId39"/>
    <p:sldMasterId id="2147483855" r:id="rId40"/>
    <p:sldMasterId id="2147483860" r:id="rId41"/>
    <p:sldMasterId id="2147483865" r:id="rId42"/>
    <p:sldMasterId id="2147483870" r:id="rId43"/>
    <p:sldMasterId id="2147483875" r:id="rId44"/>
    <p:sldMasterId id="2147483880" r:id="rId45"/>
    <p:sldMasterId id="2147483885" r:id="rId46"/>
    <p:sldMasterId id="2147483890" r:id="rId47"/>
    <p:sldMasterId id="2147483895" r:id="rId48"/>
    <p:sldMasterId id="2147483900" r:id="rId49"/>
    <p:sldMasterId id="2147483905" r:id="rId50"/>
  </p:sldMasterIdLst>
  <p:notesMasterIdLst>
    <p:notesMasterId r:id="rId100"/>
  </p:notesMasterIdLst>
  <p:handoutMasterIdLst>
    <p:handoutMasterId r:id="rId101"/>
  </p:handoutMasterIdLst>
  <p:sldIdLst>
    <p:sldId id="257" r:id="rId51"/>
    <p:sldId id="355" r:id="rId52"/>
    <p:sldId id="259" r:id="rId53"/>
    <p:sldId id="306" r:id="rId54"/>
    <p:sldId id="350" r:id="rId55"/>
    <p:sldId id="308" r:id="rId56"/>
    <p:sldId id="309" r:id="rId57"/>
    <p:sldId id="351" r:id="rId58"/>
    <p:sldId id="311" r:id="rId59"/>
    <p:sldId id="312" r:id="rId60"/>
    <p:sldId id="313" r:id="rId61"/>
    <p:sldId id="314" r:id="rId62"/>
    <p:sldId id="315" r:id="rId63"/>
    <p:sldId id="316" r:id="rId64"/>
    <p:sldId id="317" r:id="rId65"/>
    <p:sldId id="318" r:id="rId66"/>
    <p:sldId id="356"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52" r:id="rId87"/>
    <p:sldId id="341" r:id="rId88"/>
    <p:sldId id="340" r:id="rId89"/>
    <p:sldId id="359" r:id="rId90"/>
    <p:sldId id="342" r:id="rId91"/>
    <p:sldId id="343" r:id="rId92"/>
    <p:sldId id="354" r:id="rId93"/>
    <p:sldId id="353" r:id="rId94"/>
    <p:sldId id="345" r:id="rId95"/>
    <p:sldId id="348" r:id="rId96"/>
    <p:sldId id="349" r:id="rId97"/>
    <p:sldId id="303" r:id="rId98"/>
    <p:sldId id="358" r:id="rId99"/>
  </p:sldIdLst>
  <p:sldSz cx="12801600" cy="73152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82803" algn="l" rtl="0" fontAlgn="base">
      <a:spcBef>
        <a:spcPct val="0"/>
      </a:spcBef>
      <a:spcAft>
        <a:spcPct val="0"/>
      </a:spcAft>
      <a:defRPr kern="1200">
        <a:solidFill>
          <a:schemeClr val="tx1"/>
        </a:solidFill>
        <a:latin typeface="Tahoma" pitchFamily="34" charset="0"/>
        <a:ea typeface="+mn-ea"/>
        <a:cs typeface="+mn-cs"/>
      </a:defRPr>
    </a:lvl2pPr>
    <a:lvl3pPr marL="965606" algn="l" rtl="0" fontAlgn="base">
      <a:spcBef>
        <a:spcPct val="0"/>
      </a:spcBef>
      <a:spcAft>
        <a:spcPct val="0"/>
      </a:spcAft>
      <a:defRPr kern="1200">
        <a:solidFill>
          <a:schemeClr val="tx1"/>
        </a:solidFill>
        <a:latin typeface="Tahoma" pitchFamily="34" charset="0"/>
        <a:ea typeface="+mn-ea"/>
        <a:cs typeface="+mn-cs"/>
      </a:defRPr>
    </a:lvl3pPr>
    <a:lvl4pPr marL="1448410" algn="l" rtl="0" fontAlgn="base">
      <a:spcBef>
        <a:spcPct val="0"/>
      </a:spcBef>
      <a:spcAft>
        <a:spcPct val="0"/>
      </a:spcAft>
      <a:defRPr kern="1200">
        <a:solidFill>
          <a:schemeClr val="tx1"/>
        </a:solidFill>
        <a:latin typeface="Tahoma" pitchFamily="34" charset="0"/>
        <a:ea typeface="+mn-ea"/>
        <a:cs typeface="+mn-cs"/>
      </a:defRPr>
    </a:lvl4pPr>
    <a:lvl5pPr marL="1931213" algn="l" rtl="0" fontAlgn="base">
      <a:spcBef>
        <a:spcPct val="0"/>
      </a:spcBef>
      <a:spcAft>
        <a:spcPct val="0"/>
      </a:spcAft>
      <a:defRPr kern="1200">
        <a:solidFill>
          <a:schemeClr val="tx1"/>
        </a:solidFill>
        <a:latin typeface="Tahoma" pitchFamily="34" charset="0"/>
        <a:ea typeface="+mn-ea"/>
        <a:cs typeface="+mn-cs"/>
      </a:defRPr>
    </a:lvl5pPr>
    <a:lvl6pPr marL="2414016" algn="l" defTabSz="965606" rtl="0" eaLnBrk="1" latinLnBrk="0" hangingPunct="1">
      <a:defRPr kern="1200">
        <a:solidFill>
          <a:schemeClr val="tx1"/>
        </a:solidFill>
        <a:latin typeface="Tahoma" pitchFamily="34" charset="0"/>
        <a:ea typeface="+mn-ea"/>
        <a:cs typeface="+mn-cs"/>
      </a:defRPr>
    </a:lvl6pPr>
    <a:lvl7pPr marL="2896819" algn="l" defTabSz="965606" rtl="0" eaLnBrk="1" latinLnBrk="0" hangingPunct="1">
      <a:defRPr kern="1200">
        <a:solidFill>
          <a:schemeClr val="tx1"/>
        </a:solidFill>
        <a:latin typeface="Tahoma" pitchFamily="34" charset="0"/>
        <a:ea typeface="+mn-ea"/>
        <a:cs typeface="+mn-cs"/>
      </a:defRPr>
    </a:lvl7pPr>
    <a:lvl8pPr marL="3379622" algn="l" defTabSz="965606" rtl="0" eaLnBrk="1" latinLnBrk="0" hangingPunct="1">
      <a:defRPr kern="1200">
        <a:solidFill>
          <a:schemeClr val="tx1"/>
        </a:solidFill>
        <a:latin typeface="Tahoma" pitchFamily="34" charset="0"/>
        <a:ea typeface="+mn-ea"/>
        <a:cs typeface="+mn-cs"/>
      </a:defRPr>
    </a:lvl8pPr>
    <a:lvl9pPr marL="3862426" algn="l" defTabSz="965606"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9972" autoAdjust="0"/>
  </p:normalViewPr>
  <p:slideViewPr>
    <p:cSldViewPr>
      <p:cViewPr varScale="1">
        <p:scale>
          <a:sx n="98" d="100"/>
          <a:sy n="98" d="100"/>
        </p:scale>
        <p:origin x="654" y="90"/>
      </p:cViewPr>
      <p:guideLst>
        <p:guide orient="horz" pos="2304"/>
        <p:guide pos="4032"/>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 Target="slides/slide13.xml"/><Relationship Id="rId68" Type="http://schemas.openxmlformats.org/officeDocument/2006/relationships/slide" Target="slides/slide18.xml"/><Relationship Id="rId84" Type="http://schemas.openxmlformats.org/officeDocument/2006/relationships/slide" Target="slides/slide34.xml"/><Relationship Id="rId89" Type="http://schemas.openxmlformats.org/officeDocument/2006/relationships/slide" Target="slides/slide39.xml"/><Relationship Id="rId7" Type="http://schemas.openxmlformats.org/officeDocument/2006/relationships/slideMaster" Target="slideMasters/slideMaster4.xml"/><Relationship Id="rId71" Type="http://schemas.openxmlformats.org/officeDocument/2006/relationships/slide" Target="slides/slide21.xml"/><Relationship Id="rId92"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74" Type="http://schemas.openxmlformats.org/officeDocument/2006/relationships/slide" Target="slides/slide24.xml"/><Relationship Id="rId79" Type="http://schemas.openxmlformats.org/officeDocument/2006/relationships/slide" Target="slides/slide29.xml"/><Relationship Id="rId87" Type="http://schemas.openxmlformats.org/officeDocument/2006/relationships/slide" Target="slides/slide37.xml"/><Relationship Id="rId102"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11.xml"/><Relationship Id="rId82" Type="http://schemas.openxmlformats.org/officeDocument/2006/relationships/slide" Target="slides/slide32.xml"/><Relationship Id="rId90" Type="http://schemas.openxmlformats.org/officeDocument/2006/relationships/slide" Target="slides/slide40.xml"/><Relationship Id="rId95" Type="http://schemas.openxmlformats.org/officeDocument/2006/relationships/slide" Target="slides/slide4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slide" Target="slides/slide19.xml"/><Relationship Id="rId77" Type="http://schemas.openxmlformats.org/officeDocument/2006/relationships/slide" Target="slides/slide27.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1.xml"/><Relationship Id="rId72" Type="http://schemas.openxmlformats.org/officeDocument/2006/relationships/slide" Target="slides/slide22.xml"/><Relationship Id="rId80" Type="http://schemas.openxmlformats.org/officeDocument/2006/relationships/slide" Target="slides/slide30.xml"/><Relationship Id="rId85" Type="http://schemas.openxmlformats.org/officeDocument/2006/relationships/slide" Target="slides/slide35.xml"/><Relationship Id="rId93" Type="http://schemas.openxmlformats.org/officeDocument/2006/relationships/slide" Target="slides/slide43.xml"/><Relationship Id="rId98" Type="http://schemas.openxmlformats.org/officeDocument/2006/relationships/slide" Target="slides/slide4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9.xml"/><Relationship Id="rId67" Type="http://schemas.openxmlformats.org/officeDocument/2006/relationships/slide" Target="slides/slide17.xml"/><Relationship Id="rId103"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slide" Target="slides/slide20.xml"/><Relationship Id="rId75" Type="http://schemas.openxmlformats.org/officeDocument/2006/relationships/slide" Target="slides/slide25.xml"/><Relationship Id="rId83" Type="http://schemas.openxmlformats.org/officeDocument/2006/relationships/slide" Target="slides/slide33.xml"/><Relationship Id="rId88" Type="http://schemas.openxmlformats.org/officeDocument/2006/relationships/slide" Target="slides/slide38.xml"/><Relationship Id="rId91" Type="http://schemas.openxmlformats.org/officeDocument/2006/relationships/slide" Target="slides/slide41.xml"/><Relationship Id="rId96"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7.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73" Type="http://schemas.openxmlformats.org/officeDocument/2006/relationships/slide" Target="slides/slide23.xml"/><Relationship Id="rId78" Type="http://schemas.openxmlformats.org/officeDocument/2006/relationships/slide" Target="slides/slide28.xml"/><Relationship Id="rId81" Type="http://schemas.openxmlformats.org/officeDocument/2006/relationships/slide" Target="slides/slide31.xml"/><Relationship Id="rId86" Type="http://schemas.openxmlformats.org/officeDocument/2006/relationships/slide" Target="slides/slide36.xml"/><Relationship Id="rId94" Type="http://schemas.openxmlformats.org/officeDocument/2006/relationships/slide" Target="slides/slide44.xml"/><Relationship Id="rId99" Type="http://schemas.openxmlformats.org/officeDocument/2006/relationships/slide" Target="slides/slide49.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 Target="slides/slide5.xml"/><Relationship Id="rId76" Type="http://schemas.openxmlformats.org/officeDocument/2006/relationships/slide" Target="slides/slide26.xml"/><Relationship Id="rId97" Type="http://schemas.openxmlformats.org/officeDocument/2006/relationships/slide" Target="slides/slide47.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12/4/2019</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12/4/2019</a:t>
            </a:fld>
            <a:endParaRPr lang="en-US" dirty="0"/>
          </a:p>
        </p:txBody>
      </p:sp>
      <p:sp>
        <p:nvSpPr>
          <p:cNvPr id="4" name="Slide Image Placeholder 3"/>
          <p:cNvSpPr>
            <a:spLocks noGrp="1" noRot="1" noChangeAspect="1"/>
          </p:cNvSpPr>
          <p:nvPr>
            <p:ph type="sldImg" idx="2"/>
          </p:nvPr>
        </p:nvSpPr>
        <p:spPr>
          <a:xfrm>
            <a:off x="454025" y="698500"/>
            <a:ext cx="610235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7" kern="1200">
        <a:solidFill>
          <a:schemeClr val="tx1"/>
        </a:solidFill>
        <a:latin typeface="+mn-lt"/>
        <a:ea typeface="+mn-ea"/>
        <a:cs typeface="+mn-cs"/>
      </a:defRPr>
    </a:lvl1pPr>
    <a:lvl2pPr marL="482803" algn="l" rtl="0" eaLnBrk="0" fontAlgn="base" hangingPunct="0">
      <a:spcBef>
        <a:spcPct val="30000"/>
      </a:spcBef>
      <a:spcAft>
        <a:spcPct val="0"/>
      </a:spcAft>
      <a:defRPr sz="1267" kern="1200">
        <a:solidFill>
          <a:schemeClr val="tx1"/>
        </a:solidFill>
        <a:latin typeface="+mn-lt"/>
        <a:ea typeface="+mn-ea"/>
        <a:cs typeface="+mn-cs"/>
      </a:defRPr>
    </a:lvl2pPr>
    <a:lvl3pPr marL="965606" algn="l" rtl="0" eaLnBrk="0" fontAlgn="base" hangingPunct="0">
      <a:spcBef>
        <a:spcPct val="30000"/>
      </a:spcBef>
      <a:spcAft>
        <a:spcPct val="0"/>
      </a:spcAft>
      <a:defRPr sz="1267" kern="1200">
        <a:solidFill>
          <a:schemeClr val="tx1"/>
        </a:solidFill>
        <a:latin typeface="+mn-lt"/>
        <a:ea typeface="+mn-ea"/>
        <a:cs typeface="+mn-cs"/>
      </a:defRPr>
    </a:lvl3pPr>
    <a:lvl4pPr marL="1448410" algn="l" rtl="0" eaLnBrk="0" fontAlgn="base" hangingPunct="0">
      <a:spcBef>
        <a:spcPct val="30000"/>
      </a:spcBef>
      <a:spcAft>
        <a:spcPct val="0"/>
      </a:spcAft>
      <a:defRPr sz="1267" kern="1200">
        <a:solidFill>
          <a:schemeClr val="tx1"/>
        </a:solidFill>
        <a:latin typeface="+mn-lt"/>
        <a:ea typeface="+mn-ea"/>
        <a:cs typeface="+mn-cs"/>
      </a:defRPr>
    </a:lvl4pPr>
    <a:lvl5pPr marL="1931213" algn="l" rtl="0" eaLnBrk="0" fontAlgn="base" hangingPunct="0">
      <a:spcBef>
        <a:spcPct val="30000"/>
      </a:spcBef>
      <a:spcAft>
        <a:spcPct val="0"/>
      </a:spcAft>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13</a:t>
            </a:fld>
            <a:endParaRPr lang="en-US" dirty="0"/>
          </a:p>
        </p:txBody>
      </p:sp>
    </p:spTree>
    <p:extLst>
      <p:ext uri="{BB962C8B-B14F-4D97-AF65-F5344CB8AC3E}">
        <p14:creationId xmlns:p14="http://schemas.microsoft.com/office/powerpoint/2010/main" val="419658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48</a:t>
            </a:fld>
            <a:endParaRPr lang="en-US" dirty="0"/>
          </a:p>
        </p:txBody>
      </p:sp>
    </p:spTree>
    <p:extLst>
      <p:ext uri="{BB962C8B-B14F-4D97-AF65-F5344CB8AC3E}">
        <p14:creationId xmlns:p14="http://schemas.microsoft.com/office/powerpoint/2010/main" val="200543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9747475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330283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300589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6263502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22068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1388333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393639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41049399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50068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5569651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66820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08035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8208294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94151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6975181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5474349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41930005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15884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7423887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2896311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0388716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17396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4043061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7310082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6662586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533456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62825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1442432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9200348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4553748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8290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188407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44351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486290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746683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442185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3654137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1654324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4891590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88613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927112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5224509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6372366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50389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5558113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1111463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7890248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5625775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03856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1359113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6774507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4312632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12807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332959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15644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29167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7632063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68766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931133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6197108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6988386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27077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037348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047444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8828365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72872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635498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280026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7532199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0283383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757226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348902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9986893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1433576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48517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1905426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74523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6367354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0309248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53379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0168497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6054775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9631782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29153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1415640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127951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9403335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308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8536873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9471632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7558519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5"/>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495"/>
            <a:ext cx="10881360" cy="1600199"/>
          </a:xfrm>
        </p:spPr>
        <p:txBody>
          <a:bodyPr/>
          <a:lstStyle/>
          <a:p>
            <a:pPr lvl="0"/>
            <a:r>
              <a:rPr lang="en-US" smtClean="0"/>
              <a:t>Click to edit Master text styles</a:t>
            </a:r>
          </a:p>
        </p:txBody>
      </p:sp>
    </p:spTree>
    <p:extLst>
      <p:ext uri="{BB962C8B-B14F-4D97-AF65-F5344CB8AC3E}">
        <p14:creationId xmlns:p14="http://schemas.microsoft.com/office/powerpoint/2010/main" val="501484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313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537988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401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401084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96392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6957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08263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576250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984390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7776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64390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2708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714598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4188433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2989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134540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56774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577088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46791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041427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77113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826550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6233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1011238" y="4700695"/>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495"/>
            <a:ext cx="10881360" cy="1600199"/>
          </a:xfrm>
        </p:spPr>
        <p:txBody>
          <a:bodyPr/>
          <a:lstStyle/>
          <a:p>
            <a:pPr lvl="0"/>
            <a:r>
              <a:rPr lang="en-US" smtClean="0"/>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0413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253852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872489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38971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216653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891818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994386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1601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1453659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61478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150" y="1219200"/>
            <a:ext cx="10401300" cy="2546773"/>
          </a:xfrm>
          <a:prstGeom prst="rect">
            <a:avLst/>
          </a:prstGeom>
        </p:spPr>
        <p:txBody>
          <a:bodyPr anchor="b"/>
          <a:lstStyle>
            <a:lvl1pPr algn="ctr">
              <a:defRPr sz="4620" b="1" baseline="0"/>
            </a:lvl1pPr>
          </a:lstStyle>
          <a:p>
            <a:r>
              <a:rPr lang="en-US" dirty="0" smtClean="0"/>
              <a:t>Presentation title (Calibri Light 44 Bold)</a:t>
            </a:r>
            <a:endParaRPr lang="en-US" dirty="0"/>
          </a:p>
        </p:txBody>
      </p:sp>
      <p:sp>
        <p:nvSpPr>
          <p:cNvPr id="3" name="Subtitle 2"/>
          <p:cNvSpPr>
            <a:spLocks noGrp="1"/>
          </p:cNvSpPr>
          <p:nvPr>
            <p:ph type="subTitle" idx="1" hasCustomPrompt="1"/>
          </p:nvPr>
        </p:nvSpPr>
        <p:spPr>
          <a:xfrm>
            <a:off x="1200150" y="3820160"/>
            <a:ext cx="10401300" cy="2275840"/>
          </a:xfrm>
          <a:prstGeom prst="rect">
            <a:avLst/>
          </a:prstGeom>
        </p:spPr>
        <p:txBody>
          <a:bodyPr/>
          <a:lstStyle>
            <a:lvl1pPr marL="0" indent="0" algn="ctr">
              <a:spcBef>
                <a:spcPts val="630"/>
              </a:spcBef>
              <a:buNone/>
              <a:defRPr sz="2940" baseline="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smtClean="0"/>
              <a:t>Presenter name (Calibri Light 32)</a:t>
            </a:r>
          </a:p>
          <a:p>
            <a:r>
              <a:rPr lang="en-US" dirty="0" smtClean="0"/>
              <a:t>Presenter title, INDOT (Calibri Light 32)</a:t>
            </a:r>
          </a:p>
          <a:p>
            <a:r>
              <a:rPr lang="en-US" dirty="0" smtClean="0"/>
              <a:t>Presentation date (Calibri Light 28)</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586501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05100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10557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073050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650547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7413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262044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22952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519348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039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9884745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308889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2576982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7980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8349223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4069471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184155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76842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660081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315042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8329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3821795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8499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123911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06387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9560153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178671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089319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974965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951641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0368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307600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31165702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015033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801038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43302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79228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8828033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3775546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358727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827912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42482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927865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42867290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86029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2253128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2409477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12589087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5296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Tree>
    <p:extLst>
      <p:ext uri="{BB962C8B-B14F-4D97-AF65-F5344CB8AC3E}">
        <p14:creationId xmlns:p14="http://schemas.microsoft.com/office/powerpoint/2010/main" val="4042066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smtClean="0"/>
              <a:t>Slide title (Calibri Light 44)</a:t>
            </a:r>
            <a:endParaRPr lang="en-US" dirty="0"/>
          </a:p>
        </p:txBody>
      </p:sp>
    </p:spTree>
    <p:extLst>
      <p:ext uri="{BB962C8B-B14F-4D97-AF65-F5344CB8AC3E}">
        <p14:creationId xmlns:p14="http://schemas.microsoft.com/office/powerpoint/2010/main" val="1043007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smtClean="0"/>
              <a:t>Click to edit Master title style</a:t>
            </a:r>
            <a:endParaRPr lang="en-US"/>
          </a:p>
        </p:txBody>
      </p:sp>
      <p:sp>
        <p:nvSpPr>
          <p:cNvPr id="7" name="Text Placeholder 2"/>
          <p:cNvSpPr>
            <a:spLocks noGrp="1"/>
          </p:cNvSpPr>
          <p:nvPr>
            <p:ph type="body" idx="1"/>
          </p:nvPr>
        </p:nvSpPr>
        <p:spPr>
          <a:xfrm>
            <a:off x="1011238" y="3100500"/>
            <a:ext cx="10881360" cy="1600200"/>
          </a:xfrm>
        </p:spPr>
        <p:txBody>
          <a:bodyPr/>
          <a:lstStyle/>
          <a:p>
            <a:pPr lvl="0"/>
            <a:r>
              <a:rPr lang="en-US" smtClean="0"/>
              <a:t>Click to edit Master text styles</a:t>
            </a:r>
          </a:p>
        </p:txBody>
      </p:sp>
    </p:spTree>
    <p:extLst>
      <p:ext uri="{BB962C8B-B14F-4D97-AF65-F5344CB8AC3E}">
        <p14:creationId xmlns:p14="http://schemas.microsoft.com/office/powerpoint/2010/main" val="29805541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smtClean="0"/>
              <a:t>Slide title (Calibri Light 44)</a:t>
            </a:r>
            <a:endParaRPr lang="en-US" dirty="0"/>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606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3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8.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6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18.xml"/><Relationship Id="rId4" Type="http://schemas.openxmlformats.org/officeDocument/2006/relationships/slideLayout" Target="../slideLayouts/slideLayout66.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png"/><Relationship Id="rId5" Type="http://schemas.openxmlformats.org/officeDocument/2006/relationships/theme" Target="../theme/theme19.xml"/><Relationship Id="rId4"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1.png"/><Relationship Id="rId5" Type="http://schemas.openxmlformats.org/officeDocument/2006/relationships/theme" Target="../theme/theme20.xml"/><Relationship Id="rId4" Type="http://schemas.openxmlformats.org/officeDocument/2006/relationships/slideLayout" Target="../slideLayouts/slideLayout74.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78.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8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86.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image" Target="../media/image1.png"/><Relationship Id="rId5" Type="http://schemas.openxmlformats.org/officeDocument/2006/relationships/theme" Target="../theme/theme24.xml"/><Relationship Id="rId4" Type="http://schemas.openxmlformats.org/officeDocument/2006/relationships/slideLayout" Target="../slideLayouts/slideLayout90.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1.png"/><Relationship Id="rId5" Type="http://schemas.openxmlformats.org/officeDocument/2006/relationships/theme" Target="../theme/theme25.xml"/><Relationship Id="rId4" Type="http://schemas.openxmlformats.org/officeDocument/2006/relationships/slideLayout" Target="../slideLayouts/slideLayout94.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1.png"/><Relationship Id="rId5" Type="http://schemas.openxmlformats.org/officeDocument/2006/relationships/theme" Target="../theme/theme26.xml"/><Relationship Id="rId4" Type="http://schemas.openxmlformats.org/officeDocument/2006/relationships/slideLayout" Target="../slideLayouts/slideLayout98.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image" Target="../media/image1.png"/><Relationship Id="rId5" Type="http://schemas.openxmlformats.org/officeDocument/2006/relationships/theme" Target="../theme/theme27.xml"/><Relationship Id="rId4" Type="http://schemas.openxmlformats.org/officeDocument/2006/relationships/slideLayout" Target="../slideLayouts/slideLayout102.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image" Target="../media/image1.png"/><Relationship Id="rId5" Type="http://schemas.openxmlformats.org/officeDocument/2006/relationships/theme" Target="../theme/theme28.xml"/><Relationship Id="rId4" Type="http://schemas.openxmlformats.org/officeDocument/2006/relationships/slideLayout" Target="../slideLayouts/slideLayout106.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image" Target="../media/image1.png"/><Relationship Id="rId5" Type="http://schemas.openxmlformats.org/officeDocument/2006/relationships/theme" Target="../theme/theme29.xml"/><Relationship Id="rId4" Type="http://schemas.openxmlformats.org/officeDocument/2006/relationships/slideLayout" Target="../slideLayouts/slideLayout1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1.png"/><Relationship Id="rId5" Type="http://schemas.openxmlformats.org/officeDocument/2006/relationships/theme" Target="../theme/theme30.xml"/><Relationship Id="rId4" Type="http://schemas.openxmlformats.org/officeDocument/2006/relationships/slideLayout" Target="../slideLayouts/slideLayout114.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1.png"/><Relationship Id="rId5" Type="http://schemas.openxmlformats.org/officeDocument/2006/relationships/theme" Target="../theme/theme31.xml"/><Relationship Id="rId4" Type="http://schemas.openxmlformats.org/officeDocument/2006/relationships/slideLayout" Target="../slideLayouts/slideLayout118.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image" Target="../media/image1.png"/><Relationship Id="rId5" Type="http://schemas.openxmlformats.org/officeDocument/2006/relationships/theme" Target="../theme/theme32.xml"/><Relationship Id="rId4" Type="http://schemas.openxmlformats.org/officeDocument/2006/relationships/slideLayout" Target="../slideLayouts/slideLayout12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25.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image" Target="../media/image1.png"/><Relationship Id="rId5" Type="http://schemas.openxmlformats.org/officeDocument/2006/relationships/theme" Target="../theme/theme33.xml"/><Relationship Id="rId4" Type="http://schemas.openxmlformats.org/officeDocument/2006/relationships/slideLayout" Target="../slideLayouts/slideLayout126.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image" Target="../media/image1.png"/><Relationship Id="rId5" Type="http://schemas.openxmlformats.org/officeDocument/2006/relationships/theme" Target="../theme/theme34.xml"/><Relationship Id="rId4" Type="http://schemas.openxmlformats.org/officeDocument/2006/relationships/slideLayout" Target="../slideLayouts/slideLayout130.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image" Target="../media/image1.png"/><Relationship Id="rId5" Type="http://schemas.openxmlformats.org/officeDocument/2006/relationships/theme" Target="../theme/theme35.xml"/><Relationship Id="rId4" Type="http://schemas.openxmlformats.org/officeDocument/2006/relationships/slideLayout" Target="../slideLayouts/slideLayout134.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137.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image" Target="../media/image1.png"/><Relationship Id="rId5" Type="http://schemas.openxmlformats.org/officeDocument/2006/relationships/theme" Target="../theme/theme36.xml"/><Relationship Id="rId4" Type="http://schemas.openxmlformats.org/officeDocument/2006/relationships/slideLayout" Target="../slideLayouts/slideLayout138.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image" Target="../media/image1.png"/><Relationship Id="rId5" Type="http://schemas.openxmlformats.org/officeDocument/2006/relationships/theme" Target="../theme/theme37.xml"/><Relationship Id="rId4" Type="http://schemas.openxmlformats.org/officeDocument/2006/relationships/slideLayout" Target="../slideLayouts/slideLayout142.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image" Target="../media/image1.png"/><Relationship Id="rId5" Type="http://schemas.openxmlformats.org/officeDocument/2006/relationships/theme" Target="../theme/theme38.xml"/><Relationship Id="rId4" Type="http://schemas.openxmlformats.org/officeDocument/2006/relationships/slideLayout" Target="../slideLayouts/slideLayout146.xml"/></Relationships>
</file>

<file path=ppt/slideMasters/_rels/slideMaster39.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image" Target="../media/image1.png"/><Relationship Id="rId5" Type="http://schemas.openxmlformats.org/officeDocument/2006/relationships/theme" Target="../theme/theme39.xml"/><Relationship Id="rId4" Type="http://schemas.openxmlformats.org/officeDocument/2006/relationships/slideLayout" Target="../slideLayouts/slideLayout15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40.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image" Target="../media/image1.png"/><Relationship Id="rId5" Type="http://schemas.openxmlformats.org/officeDocument/2006/relationships/theme" Target="../theme/theme40.xml"/><Relationship Id="rId4" Type="http://schemas.openxmlformats.org/officeDocument/2006/relationships/slideLayout" Target="../slideLayouts/slideLayout154.xml"/></Relationships>
</file>

<file path=ppt/slideMasters/_rels/slideMaster41.xml.rels><?xml version="1.0" encoding="UTF-8" standalone="yes"?>
<Relationships xmlns="http://schemas.openxmlformats.org/package/2006/relationships"><Relationship Id="rId3" Type="http://schemas.openxmlformats.org/officeDocument/2006/relationships/slideLayout" Target="../slideLayouts/slideLayout157.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image" Target="../media/image1.png"/><Relationship Id="rId5" Type="http://schemas.openxmlformats.org/officeDocument/2006/relationships/theme" Target="../theme/theme41.xml"/><Relationship Id="rId4" Type="http://schemas.openxmlformats.org/officeDocument/2006/relationships/slideLayout" Target="../slideLayouts/slideLayout158.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161.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image" Target="../media/image1.png"/><Relationship Id="rId5" Type="http://schemas.openxmlformats.org/officeDocument/2006/relationships/theme" Target="../theme/theme42.xml"/><Relationship Id="rId4" Type="http://schemas.openxmlformats.org/officeDocument/2006/relationships/slideLayout" Target="../slideLayouts/slideLayout162.xml"/></Relationships>
</file>

<file path=ppt/slideMasters/_rels/slideMaster43.xml.rels><?xml version="1.0" encoding="UTF-8" standalone="yes"?>
<Relationships xmlns="http://schemas.openxmlformats.org/package/2006/relationships"><Relationship Id="rId3" Type="http://schemas.openxmlformats.org/officeDocument/2006/relationships/slideLayout" Target="../slideLayouts/slideLayout16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image" Target="../media/image1.png"/><Relationship Id="rId5" Type="http://schemas.openxmlformats.org/officeDocument/2006/relationships/theme" Target="../theme/theme43.xml"/><Relationship Id="rId4" Type="http://schemas.openxmlformats.org/officeDocument/2006/relationships/slideLayout" Target="../slideLayouts/slideLayout166.xml"/></Relationships>
</file>

<file path=ppt/slideMasters/_rels/slideMaster44.xml.rels><?xml version="1.0" encoding="UTF-8" standalone="yes"?>
<Relationships xmlns="http://schemas.openxmlformats.org/package/2006/relationships"><Relationship Id="rId3" Type="http://schemas.openxmlformats.org/officeDocument/2006/relationships/slideLayout" Target="../slideLayouts/slideLayout169.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image" Target="../media/image1.png"/><Relationship Id="rId5" Type="http://schemas.openxmlformats.org/officeDocument/2006/relationships/theme" Target="../theme/theme44.xml"/><Relationship Id="rId4" Type="http://schemas.openxmlformats.org/officeDocument/2006/relationships/slideLayout" Target="../slideLayouts/slideLayout170.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173.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image" Target="../media/image1.png"/><Relationship Id="rId5" Type="http://schemas.openxmlformats.org/officeDocument/2006/relationships/theme" Target="../theme/theme45.xml"/><Relationship Id="rId4" Type="http://schemas.openxmlformats.org/officeDocument/2006/relationships/slideLayout" Target="../slideLayouts/slideLayout174.xml"/></Relationships>
</file>

<file path=ppt/slideMasters/_rels/slideMaster46.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image" Target="../media/image1.png"/><Relationship Id="rId5" Type="http://schemas.openxmlformats.org/officeDocument/2006/relationships/theme" Target="../theme/theme46.xml"/><Relationship Id="rId4" Type="http://schemas.openxmlformats.org/officeDocument/2006/relationships/slideLayout" Target="../slideLayouts/slideLayout178.xml"/></Relationships>
</file>

<file path=ppt/slideMasters/_rels/slideMaster47.xml.rels><?xml version="1.0" encoding="UTF-8" standalone="yes"?>
<Relationships xmlns="http://schemas.openxmlformats.org/package/2006/relationships"><Relationship Id="rId3" Type="http://schemas.openxmlformats.org/officeDocument/2006/relationships/slideLayout" Target="../slideLayouts/slideLayout181.xml"/><Relationship Id="rId7" Type="http://schemas.openxmlformats.org/officeDocument/2006/relationships/image" Target="../media/image2.png"/><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image" Target="../media/image1.png"/><Relationship Id="rId5" Type="http://schemas.openxmlformats.org/officeDocument/2006/relationships/theme" Target="../theme/theme47.xml"/><Relationship Id="rId4"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12/4/2019</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iming>
    <p:tnLst>
      <p:par>
        <p:cTn id="1" dur="indefinite" restart="never" nodeType="tmRoot"/>
      </p:par>
    </p:tnLst>
  </p:timing>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1692352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6964156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3130132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6422627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42930974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4132388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943467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0659643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98759572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18163985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12/4/2019</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240155" y="1198880"/>
            <a:ext cx="10321290" cy="491744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85075338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69085799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7852053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403888462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3891268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90524423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58504186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97132784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6522573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4325674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12/4/2019</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40207917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87127956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92480643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48801141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8168071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7222463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29291917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01852733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46728192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420904349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1534014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35815666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58890509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90773641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65187661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41098407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225011807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38641402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72805964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iming>
    <p:tnLst>
      <p:par>
        <p:cTn id="1" dur="indefinite" restart="never" nodeType="tmRoot"/>
      </p:par>
    </p:tnLst>
  </p:timing>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1600111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5812648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4619481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5354429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smtClean="0"/>
              <a:t>First level (Calibri Light 28)</a:t>
            </a:r>
          </a:p>
          <a:p>
            <a:pPr lvl="1"/>
            <a:r>
              <a:rPr lang="en-US" dirty="0" smtClean="0"/>
              <a:t>Second level (Calibri Light 24)</a:t>
            </a:r>
          </a:p>
          <a:p>
            <a:pPr lvl="2"/>
            <a:r>
              <a:rPr lang="en-US" dirty="0" smtClean="0"/>
              <a:t>Third level (Calibri Light 20)</a:t>
            </a:r>
          </a:p>
          <a:p>
            <a:pPr lvl="3"/>
            <a:r>
              <a:rPr lang="en-US" dirty="0" smtClean="0"/>
              <a:t>Fourth level (Calibri Light 16)</a:t>
            </a:r>
          </a:p>
          <a:p>
            <a:pPr lvl="4"/>
            <a:r>
              <a:rPr lang="en-US" dirty="0" smtClean="0"/>
              <a:t>Fifth level (Calibri Light 12)</a:t>
            </a:r>
            <a:endParaRPr lang="en-US" dirty="0"/>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18698604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iming>
    <p:tnLst>
      <p:par>
        <p:cTn id="1" dur="indefinite" restart="never" nodeType="tmRoot"/>
      </p:par>
    </p:tnLst>
  </p:timing>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2" Type="http://schemas.openxmlformats.org/officeDocument/2006/relationships/hyperlink" Target="http://www.purdue.edu/inltap" TargetMode="External"/><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hyperlink" Target="mailto:mcales@indot.in.gov" TargetMode="External"/><Relationship Id="rId1" Type="http://schemas.openxmlformats.org/officeDocument/2006/relationships/slideLayout" Target="../slideLayouts/slideLayout17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79.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gov/indot/3049.htm" TargetMode="External"/><Relationship Id="rId2" Type="http://schemas.openxmlformats.org/officeDocument/2006/relationships/hyperlink" Target="mailto:mmcmahan@indot.in.gov" TargetMode="External"/><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iga.in.gov/" TargetMode="External"/><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79.xml"/></Relationships>
</file>

<file path=ppt/slides/_rels/slide34.xml.rels><?xml version="1.0" encoding="UTF-8" standalone="yes"?>
<Relationships xmlns="http://schemas.openxmlformats.org/package/2006/relationships"><Relationship Id="rId3" Type="http://schemas.openxmlformats.org/officeDocument/2006/relationships/hyperlink" Target="http://www.in.gov/sboa/%20Political" TargetMode="External"/><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3" Type="http://schemas.openxmlformats.org/officeDocument/2006/relationships/hyperlink" Target="http://iga.in.gov/legislative/laws/2017/ic/titles/036/#5-3-1" TargetMode="External"/><Relationship Id="rId2" Type="http://schemas.openxmlformats.org/officeDocument/2006/relationships/hyperlink" Target="http://iga.in.gov/legislative/laws/2017/ic/titles/036/#5-22" TargetMode="External"/><Relationship Id="rId1" Type="http://schemas.openxmlformats.org/officeDocument/2006/relationships/slideLayout" Target="../slideLayouts/slideLayout179.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7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9.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9.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9.xml"/></Relationships>
</file>

<file path=ppt/slides/_rels/slide47.xml.rels><?xml version="1.0" encoding="UTF-8" standalone="yes"?>
<Relationships xmlns="http://schemas.openxmlformats.org/package/2006/relationships"><Relationship Id="rId3" Type="http://schemas.openxmlformats.org/officeDocument/2006/relationships/hyperlink" Target="http://alerts.indot.in.gov/" TargetMode="External"/><Relationship Id="rId2" Type="http://schemas.openxmlformats.org/officeDocument/2006/relationships/image" Target="../media/image34.jpg"/><Relationship Id="rId1" Type="http://schemas.openxmlformats.org/officeDocument/2006/relationships/slideLayout" Target="../slideLayouts/slideLayout179.xml"/></Relationships>
</file>

<file path=ppt/slides/_rels/slide48.xml.rels><?xml version="1.0" encoding="UTF-8" standalone="yes"?>
<Relationships xmlns="http://schemas.openxmlformats.org/package/2006/relationships"><Relationship Id="rId8" Type="http://schemas.openxmlformats.org/officeDocument/2006/relationships/hyperlink" Target="mailto:mblansett@indot.in.gov" TargetMode="External"/><Relationship Id="rId3" Type="http://schemas.openxmlformats.org/officeDocument/2006/relationships/hyperlink" Target="mailto:skemp@indot.in.gov" TargetMode="External"/><Relationship Id="rId7" Type="http://schemas.openxmlformats.org/officeDocument/2006/relationships/hyperlink" Target="mailto:chudson1@indot.in.gov" TargetMode="External"/><Relationship Id="rId12" Type="http://schemas.openxmlformats.org/officeDocument/2006/relationships/hyperlink" Target="mailto:sbenner1@indot.in.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kbowdell@indot.in.gov" TargetMode="External"/><Relationship Id="rId11" Type="http://schemas.openxmlformats.org/officeDocument/2006/relationships/hyperlink" Target="mailto:bmischler@indot.in.gov" TargetMode="External"/><Relationship Id="rId5" Type="http://schemas.openxmlformats.org/officeDocument/2006/relationships/hyperlink" Target="mailto:darmstrong@indot.in.gov" TargetMode="External"/><Relationship Id="rId10" Type="http://schemas.openxmlformats.org/officeDocument/2006/relationships/hyperlink" Target="mailto:kmetcalf1@indot.in.gov" TargetMode="External"/><Relationship Id="rId4" Type="http://schemas.openxmlformats.org/officeDocument/2006/relationships/hyperlink" Target="mailto:csheets@indot.in.gov" TargetMode="External"/><Relationship Id="rId9" Type="http://schemas.openxmlformats.org/officeDocument/2006/relationships/hyperlink" Target="mailto:Bfreese@indot.in.gov"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mailto:wgay@indot.in.gov" TargetMode="External"/><Relationship Id="rId3" Type="http://schemas.openxmlformats.org/officeDocument/2006/relationships/hyperlink" Target="mailto:kaeaton-McKalip@indot.in.gov" TargetMode="External"/><Relationship Id="rId7" Type="http://schemas.openxmlformats.org/officeDocument/2006/relationships/hyperlink" Target="mailto:mmcmahan@indot.in.gov" TargetMode="External"/><Relationship Id="rId2" Type="http://schemas.openxmlformats.org/officeDocument/2006/relationships/hyperlink" Target="https://www.in.gov/indot/2390.htm" TargetMode="External"/><Relationship Id="rId1" Type="http://schemas.openxmlformats.org/officeDocument/2006/relationships/slideLayout" Target="../slideLayouts/slideLayout179.xml"/><Relationship Id="rId6" Type="http://schemas.openxmlformats.org/officeDocument/2006/relationships/hyperlink" Target="https://www.in.gov/indot/3049.htm" TargetMode="External"/><Relationship Id="rId5" Type="http://schemas.openxmlformats.org/officeDocument/2006/relationships/hyperlink" Target="mailto:mcales@indot.in.gov" TargetMode="External"/><Relationship Id="rId4" Type="http://schemas.openxmlformats.org/officeDocument/2006/relationships/hyperlink" Target="https://itap.indot.in.gov/login.aspx" TargetMode="External"/><Relationship Id="rId9" Type="http://schemas.openxmlformats.org/officeDocument/2006/relationships/hyperlink" Target="http://www.purdue.edu/inlta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cales@indot.in.gov" TargetMode="External"/><Relationship Id="rId2" Type="http://schemas.openxmlformats.org/officeDocument/2006/relationships/hyperlink" Target="http://itap.indot.in.gov/login.aspx" TargetMode="External"/><Relationship Id="rId1" Type="http://schemas.openxmlformats.org/officeDocument/2006/relationships/slideLayout" Target="../slideLayouts/slideLayout1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257300"/>
            <a:ext cx="10081260" cy="3086100"/>
          </a:xfrm>
        </p:spPr>
        <p:txBody>
          <a:bodyPr/>
          <a:lstStyle/>
          <a:p>
            <a:r>
              <a:rPr lang="en-US" dirty="0">
                <a:latin typeface="Times New Roman" panose="02020603050405020304" pitchFamily="18" charset="0"/>
                <a:cs typeface="Times New Roman" panose="02020603050405020304" pitchFamily="18" charset="0"/>
              </a:rPr>
              <a:t>Local Road and Bridge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Matching Grant Funds</a:t>
            </a:r>
            <a:endParaRPr lang="en-US" dirty="0"/>
          </a:p>
        </p:txBody>
      </p:sp>
      <p:sp>
        <p:nvSpPr>
          <p:cNvPr id="3" name="Subtitle 2"/>
          <p:cNvSpPr>
            <a:spLocks noGrp="1"/>
          </p:cNvSpPr>
          <p:nvPr>
            <p:ph type="subTitle" idx="1"/>
          </p:nvPr>
        </p:nvSpPr>
        <p:spPr>
          <a:xfrm>
            <a:off x="1200150" y="4038600"/>
            <a:ext cx="10401300" cy="2019300"/>
          </a:xfrm>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Kathy </a:t>
            </a:r>
            <a:r>
              <a:rPr lang="en-US" dirty="0">
                <a:latin typeface="Times New Roman" panose="02020603050405020304" pitchFamily="18" charset="0"/>
                <a:cs typeface="Times New Roman" panose="02020603050405020304" pitchFamily="18" charset="0"/>
              </a:rPr>
              <a:t>Eaton-McKalip</a:t>
            </a:r>
          </a:p>
          <a:p>
            <a:r>
              <a:rPr lang="en-US" dirty="0">
                <a:latin typeface="Times New Roman" panose="02020603050405020304" pitchFamily="18" charset="0"/>
                <a:cs typeface="Times New Roman" panose="02020603050405020304" pitchFamily="18" charset="0"/>
              </a:rPr>
              <a:t>Director of LPA/MPO &amp; Grant Administration</a:t>
            </a:r>
          </a:p>
          <a:p>
            <a:r>
              <a:rPr lang="en-US" dirty="0">
                <a:latin typeface="Times New Roman" panose="02020603050405020304" pitchFamily="18" charset="0"/>
                <a:cs typeface="Times New Roman" panose="02020603050405020304" pitchFamily="18" charset="0"/>
              </a:rPr>
              <a:t>Indiana Department of Transportation</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182" b="96591" l="947" r="98548">
                        <a14:foregroundMark x1="29924" y1="77045" x2="29924" y2="77045"/>
                        <a14:foregroundMark x1="33396" y1="71136" x2="33396" y2="71136"/>
                        <a14:foregroundMark x1="35859" y1="74091" x2="35859" y2="74091"/>
                        <a14:foregroundMark x1="39394" y1="72273" x2="39394" y2="72273"/>
                        <a14:foregroundMark x1="41919" y1="72500" x2="41919" y2="72500"/>
                        <a14:foregroundMark x1="45265" y1="73409" x2="45265" y2="73409"/>
                        <a14:foregroundMark x1="49432" y1="74318" x2="49432" y2="74318"/>
                        <a14:foregroundMark x1="51073" y1="74318" x2="51073" y2="74318"/>
                        <a14:foregroundMark x1="55303" y1="74545" x2="55303" y2="74545"/>
                        <a14:foregroundMark x1="62058" y1="75227" x2="62058" y2="75227"/>
                        <a14:foregroundMark x1="66540" y1="75909" x2="66540" y2="75909"/>
                        <a14:foregroundMark x1="70581" y1="76364" x2="70581" y2="76364"/>
                        <a14:foregroundMark x1="73990" y1="76818" x2="73990" y2="76818"/>
                        <a14:foregroundMark x1="79104" y1="72273" x2="79104" y2="72273"/>
                      </a14:backgroundRemoval>
                    </a14:imgEffect>
                  </a14:imgLayer>
                </a14:imgProps>
              </a:ext>
              <a:ext uri="{28A0092B-C50C-407E-A947-70E740481C1C}">
                <a14:useLocalDpi xmlns:a14="http://schemas.microsoft.com/office/drawing/2010/main"/>
              </a:ext>
            </a:extLst>
          </a:blip>
          <a:stretch>
            <a:fillRect/>
          </a:stretch>
        </p:blipFill>
        <p:spPr>
          <a:xfrm>
            <a:off x="2800350" y="1257299"/>
            <a:ext cx="6567220" cy="1824228"/>
          </a:xfrm>
          <a:prstGeom prst="rect">
            <a:avLst/>
          </a:prstGeom>
        </p:spPr>
      </p:pic>
    </p:spTree>
    <p:extLst>
      <p:ext uri="{BB962C8B-B14F-4D97-AF65-F5344CB8AC3E}">
        <p14:creationId xmlns:p14="http://schemas.microsoft.com/office/powerpoint/2010/main" val="331447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1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65738"/>
            <a:ext cx="12350895" cy="5937934"/>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it is lump sum for 4 </a:t>
            </a:r>
            <a:r>
              <a:rPr lang="en-US" b="1" dirty="0" smtClean="0">
                <a:solidFill>
                  <a:srgbClr val="FF0000"/>
                </a:solidFill>
                <a:latin typeface="Times New Roman" panose="02020603050405020304" pitchFamily="18" charset="0"/>
                <a:cs typeface="Times New Roman" panose="02020603050405020304" pitchFamily="18" charset="0"/>
              </a:rPr>
              <a:t>streets, no to and from, </a:t>
            </a:r>
            <a:r>
              <a:rPr lang="en-US" b="1" dirty="0">
                <a:solidFill>
                  <a:srgbClr val="FF0000"/>
                </a:solidFill>
                <a:latin typeface="Times New Roman" panose="02020603050405020304" pitchFamily="18" charset="0"/>
                <a:cs typeface="Times New Roman" panose="02020603050405020304" pitchFamily="18" charset="0"/>
              </a:rPr>
              <a:t>and has design and inspection fees included.</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8125" t="22204" r="29375" b="7148"/>
          <a:stretch/>
        </p:blipFill>
        <p:spPr>
          <a:xfrm>
            <a:off x="1412938" y="1757462"/>
            <a:ext cx="9579861" cy="5304551"/>
          </a:xfrm>
          <a:prstGeom prst="rect">
            <a:avLst/>
          </a:prstGeom>
          <a:ln>
            <a:solidFill>
              <a:srgbClr val="0070C0"/>
            </a:solidFill>
          </a:ln>
        </p:spPr>
      </p:pic>
      <p:sp>
        <p:nvSpPr>
          <p:cNvPr id="5" name="Right Arrow 4"/>
          <p:cNvSpPr/>
          <p:nvPr/>
        </p:nvSpPr>
        <p:spPr>
          <a:xfrm>
            <a:off x="2046318" y="201064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3867283" y="622753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4188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909" dirty="0">
                <a:solidFill>
                  <a:srgbClr val="00B050"/>
                </a:solidFill>
                <a:latin typeface="Times New Roman" panose="02020603050405020304" pitchFamily="18" charset="0"/>
                <a:cs typeface="Times New Roman" panose="02020603050405020304" pitchFamily="18" charset="0"/>
              </a:rPr>
              <a:t>Example 1 – Acceptable Estimate</a:t>
            </a:r>
            <a:r>
              <a:rPr lang="en-US" sz="1455" dirty="0">
                <a:solidFill>
                  <a:srgbClr val="00B050"/>
                </a:solidFill>
                <a:latin typeface="Times New Roman" panose="02020603050405020304" pitchFamily="18" charset="0"/>
                <a:cs typeface="Times New Roman" panose="02020603050405020304" pitchFamily="18" charset="0"/>
              </a:rPr>
              <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61108" y="894085"/>
            <a:ext cx="12350895" cy="6298827"/>
          </a:xfrm>
        </p:spPr>
        <p:txBody>
          <a:bodyPr>
            <a:normAutofit/>
          </a:bodyPr>
          <a:lstStyle/>
          <a:p>
            <a:pPr marL="949995" lvl="2" indent="0">
              <a:lnSpc>
                <a:spcPct val="100000"/>
              </a:lnSpc>
              <a:spcBef>
                <a:spcPts val="0"/>
              </a:spcBef>
              <a:buNone/>
            </a:pPr>
            <a:r>
              <a:rPr lang="en-US" dirty="0" smtClean="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6875" t="23362" r="38124" b="26837"/>
          <a:stretch/>
        </p:blipFill>
        <p:spPr>
          <a:xfrm>
            <a:off x="1066800" y="957992"/>
            <a:ext cx="9677400" cy="5867400"/>
          </a:xfrm>
          <a:prstGeom prst="rect">
            <a:avLst/>
          </a:prstGeom>
          <a:ln>
            <a:solidFill>
              <a:srgbClr val="0070C0"/>
            </a:solidFill>
          </a:ln>
        </p:spPr>
      </p:pic>
    </p:spTree>
    <p:extLst>
      <p:ext uri="{BB962C8B-B14F-4D97-AF65-F5344CB8AC3E}">
        <p14:creationId xmlns:p14="http://schemas.microsoft.com/office/powerpoint/2010/main" val="372581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2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contingencies were included and no road name (including the to and from) was listed.</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8334" y="56388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rotWithShape="1">
          <a:blip r:embed="rId2"/>
          <a:srcRect l="981" t="39605" r="75000" b="14445"/>
          <a:stretch/>
        </p:blipFill>
        <p:spPr>
          <a:xfrm>
            <a:off x="830886" y="1752600"/>
            <a:ext cx="10439400" cy="4876804"/>
          </a:xfrm>
          <a:prstGeom prst="rect">
            <a:avLst/>
          </a:prstGeom>
          <a:ln>
            <a:solidFill>
              <a:srgbClr val="0070C0"/>
            </a:solidFill>
          </a:ln>
        </p:spPr>
      </p:pic>
    </p:spTree>
    <p:extLst>
      <p:ext uri="{BB962C8B-B14F-4D97-AF65-F5344CB8AC3E}">
        <p14:creationId xmlns:p14="http://schemas.microsoft.com/office/powerpoint/2010/main" val="402883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2 – Acceptable Estimate</a:t>
            </a:r>
            <a:r>
              <a:rPr lang="en-US" sz="1455" dirty="0">
                <a:solidFill>
                  <a:srgbClr val="00B050"/>
                </a:solidFill>
                <a:latin typeface="Times New Roman" panose="02020603050405020304" pitchFamily="18" charset="0"/>
                <a:cs typeface="Times New Roman" panose="02020603050405020304" pitchFamily="18" charset="0"/>
              </a:rPr>
              <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smtClean="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160020" y="51054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rotWithShape="1">
          <a:blip r:embed="rId3"/>
          <a:srcRect l="27381" t="23528" r="27381" b="3674"/>
          <a:stretch/>
        </p:blipFill>
        <p:spPr>
          <a:xfrm>
            <a:off x="937905" y="1019814"/>
            <a:ext cx="10324455" cy="5858758"/>
          </a:xfrm>
          <a:prstGeom prst="rect">
            <a:avLst/>
          </a:prstGeom>
          <a:ln>
            <a:solidFill>
              <a:srgbClr val="0070C0"/>
            </a:solidFill>
          </a:ln>
        </p:spPr>
      </p:pic>
    </p:spTree>
    <p:extLst>
      <p:ext uri="{BB962C8B-B14F-4D97-AF65-F5344CB8AC3E}">
        <p14:creationId xmlns:p14="http://schemas.microsoft.com/office/powerpoint/2010/main" val="241340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3 – Acceptable Estimate</a:t>
            </a:r>
            <a:r>
              <a:rPr lang="en-US" sz="1455" dirty="0">
                <a:solidFill>
                  <a:srgbClr val="00B050"/>
                </a:solidFill>
                <a:latin typeface="Times New Roman" panose="02020603050405020304" pitchFamily="18" charset="0"/>
                <a:cs typeface="Times New Roman" panose="02020603050405020304" pitchFamily="18" charset="0"/>
              </a:rPr>
              <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4"/>
            <a:ext cx="12350895" cy="6117885"/>
          </a:xfrm>
        </p:spPr>
        <p:txBody>
          <a:bodyPr>
            <a:normAutofit/>
          </a:bodyPr>
          <a:lstStyle/>
          <a:p>
            <a:pPr marL="949995" lvl="2" indent="0">
              <a:lnSpc>
                <a:spcPct val="100000"/>
              </a:lnSpc>
              <a:spcBef>
                <a:spcPts val="0"/>
              </a:spcBef>
              <a:buNone/>
            </a:pPr>
            <a:r>
              <a:rPr lang="en-US" dirty="0" smtClean="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l="20625" t="19888" r="36250" b="17572"/>
          <a:stretch/>
        </p:blipFill>
        <p:spPr>
          <a:xfrm>
            <a:off x="609600" y="1044914"/>
            <a:ext cx="10515600" cy="5889285"/>
          </a:xfrm>
          <a:prstGeom prst="rect">
            <a:avLst/>
          </a:prstGeom>
          <a:ln>
            <a:solidFill>
              <a:srgbClr val="0070C0"/>
            </a:solidFill>
          </a:ln>
        </p:spPr>
      </p:pic>
    </p:spTree>
    <p:extLst>
      <p:ext uri="{BB962C8B-B14F-4D97-AF65-F5344CB8AC3E}">
        <p14:creationId xmlns:p14="http://schemas.microsoft.com/office/powerpoint/2010/main" val="418800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4 – Acceptable Estimate</a:t>
            </a:r>
            <a:r>
              <a:rPr lang="en-US" sz="1455" dirty="0">
                <a:solidFill>
                  <a:srgbClr val="00B050"/>
                </a:solidFill>
                <a:latin typeface="Times New Roman" panose="02020603050405020304" pitchFamily="18" charset="0"/>
                <a:cs typeface="Times New Roman" panose="02020603050405020304" pitchFamily="18" charset="0"/>
              </a:rPr>
              <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smtClean="0">
                <a:solidFill>
                  <a:srgbClr val="00B050"/>
                </a:solidFill>
                <a:latin typeface="Times New Roman" panose="02020603050405020304" pitchFamily="18" charset="0"/>
                <a:cs typeface="Times New Roman" panose="02020603050405020304" pitchFamily="18" charset="0"/>
              </a:rPr>
              <a:t>*Ensure striping is bid as the unit LFT, </a:t>
            </a:r>
            <a:r>
              <a:rPr lang="en-US" u="sng" dirty="0" smtClean="0">
                <a:solidFill>
                  <a:srgbClr val="00B050"/>
                </a:solidFill>
                <a:latin typeface="Times New Roman" panose="02020603050405020304" pitchFamily="18" charset="0"/>
                <a:cs typeface="Times New Roman" panose="02020603050405020304" pitchFamily="18" charset="0"/>
              </a:rPr>
              <a:t>not LS</a:t>
            </a:r>
            <a:r>
              <a:rPr lang="en-US" dirty="0" smtClean="0">
                <a:solidFill>
                  <a:srgbClr val="00B050"/>
                </a:solidFill>
                <a:latin typeface="Times New Roman" panose="02020603050405020304" pitchFamily="18" charset="0"/>
                <a:cs typeface="Times New Roman" panose="02020603050405020304" pitchFamily="18" charset="0"/>
              </a:rPr>
              <a:t>.  We see this error in estimates and bids often.</a:t>
            </a:r>
            <a:endParaRPr lang="en-US"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0000" t="29153" r="31250" b="17572"/>
          <a:stretch/>
        </p:blipFill>
        <p:spPr>
          <a:xfrm>
            <a:off x="1492111" y="1599118"/>
            <a:ext cx="9579861" cy="5542068"/>
          </a:xfrm>
          <a:prstGeom prst="rect">
            <a:avLst/>
          </a:prstGeom>
          <a:ln>
            <a:solidFill>
              <a:srgbClr val="0070C0"/>
            </a:solidFill>
          </a:ln>
        </p:spPr>
      </p:pic>
    </p:spTree>
    <p:extLst>
      <p:ext uri="{BB962C8B-B14F-4D97-AF65-F5344CB8AC3E}">
        <p14:creationId xmlns:p14="http://schemas.microsoft.com/office/powerpoint/2010/main" val="2054685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5 – Acceptable Estimate </a:t>
            </a:r>
            <a:r>
              <a:rPr lang="en-US" sz="2494" u="sng" dirty="0">
                <a:solidFill>
                  <a:srgbClr val="00B050"/>
                </a:solidFill>
                <a:latin typeface="Times New Roman" panose="02020603050405020304" pitchFamily="18" charset="0"/>
                <a:cs typeface="Times New Roman" panose="02020603050405020304" pitchFamily="18" charset="0"/>
              </a:rPr>
              <a:t>Force Account</a:t>
            </a:r>
            <a:r>
              <a:rPr lang="en-US" sz="1455" dirty="0">
                <a:solidFill>
                  <a:srgbClr val="00B050"/>
                </a:solidFill>
                <a:latin typeface="Times New Roman" panose="02020603050405020304" pitchFamily="18" charset="0"/>
                <a:cs typeface="Times New Roman" panose="02020603050405020304" pitchFamily="18" charset="0"/>
              </a:rPr>
              <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smtClean="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p:txBody>
      </p:sp>
      <p:pic>
        <p:nvPicPr>
          <p:cNvPr id="5" name="Content Placeholder 1"/>
          <p:cNvPicPr>
            <a:picLocks noChangeAspect="1"/>
          </p:cNvPicPr>
          <p:nvPr/>
        </p:nvPicPr>
        <p:blipFill rotWithShape="1">
          <a:blip r:embed="rId2"/>
          <a:srcRect l="5514" t="40526" r="12078" b="35149"/>
          <a:stretch/>
        </p:blipFill>
        <p:spPr>
          <a:xfrm>
            <a:off x="762000" y="1044915"/>
            <a:ext cx="11049000" cy="3200400"/>
          </a:xfrm>
          <a:prstGeom prst="rect">
            <a:avLst/>
          </a:prstGeom>
        </p:spPr>
      </p:pic>
    </p:spTree>
    <p:extLst>
      <p:ext uri="{BB962C8B-B14F-4D97-AF65-F5344CB8AC3E}">
        <p14:creationId xmlns:p14="http://schemas.microsoft.com/office/powerpoint/2010/main" val="985705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Required upload documentation</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Name </a:t>
            </a:r>
            <a:r>
              <a:rPr lang="en-US" sz="2000" dirty="0" smtClean="0">
                <a:solidFill>
                  <a:schemeClr val="tx1"/>
                </a:solidFill>
                <a:latin typeface="Times New Roman" panose="02020603050405020304" pitchFamily="18" charset="0"/>
                <a:cs typeface="Times New Roman" panose="02020603050405020304" pitchFamily="18" charset="0"/>
              </a:rPr>
              <a:t>Conventions</a:t>
            </a:r>
          </a:p>
          <a:p>
            <a:pPr lvl="2">
              <a:lnSpc>
                <a:spcPct val="110000"/>
              </a:lnSpc>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Financial Commitment – Reference Application # in </a:t>
            </a:r>
            <a:r>
              <a:rPr lang="en-US" sz="1600" dirty="0">
                <a:solidFill>
                  <a:schemeClr val="tx1"/>
                </a:solidFill>
                <a:latin typeface="Times New Roman" panose="02020603050405020304" pitchFamily="18" charset="0"/>
                <a:cs typeface="Times New Roman" panose="02020603050405020304" pitchFamily="18" charset="0"/>
              </a:rPr>
              <a:t>File </a:t>
            </a:r>
            <a:r>
              <a:rPr lang="en-US" sz="1600" dirty="0" smtClean="0">
                <a:solidFill>
                  <a:schemeClr val="tx1"/>
                </a:solidFill>
                <a:latin typeface="Times New Roman" panose="02020603050405020304" pitchFamily="18" charset="0"/>
                <a:cs typeface="Times New Roman" panose="02020603050405020304" pitchFamily="18" charset="0"/>
              </a:rPr>
              <a:t>Name</a:t>
            </a:r>
          </a:p>
          <a:p>
            <a:pPr lvl="2">
              <a:lnSpc>
                <a:spcPct val="110000"/>
              </a:lnSpc>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Detailed Cost Estimate – Identify Road Segment in File Name (To and From should be included if have same segment with different locations)</a:t>
            </a:r>
          </a:p>
          <a:p>
            <a:pPr lvl="2">
              <a:lnSpc>
                <a:spcPct val="110000"/>
              </a:lnSpc>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Asset Management Approval Letter from LTAP – Place Approval Date in File Name</a:t>
            </a:r>
          </a:p>
          <a:p>
            <a:pPr lvl="2">
              <a:lnSpc>
                <a:spcPct val="110000"/>
              </a:lnSpc>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Structure Inventory and Appraisal Report – Place Bridge Number in File Name</a:t>
            </a:r>
          </a:p>
          <a:p>
            <a:pPr lvl="1">
              <a:lnSpc>
                <a:spcPct val="11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5353" y="3124200"/>
            <a:ext cx="12404125" cy="2895600"/>
          </a:xfrm>
          <a:prstGeom prst="rect">
            <a:avLst/>
          </a:prstGeom>
        </p:spPr>
      </p:pic>
    </p:spTree>
    <p:extLst>
      <p:ext uri="{BB962C8B-B14F-4D97-AF65-F5344CB8AC3E}">
        <p14:creationId xmlns:p14="http://schemas.microsoft.com/office/powerpoint/2010/main" val="1434214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Application Complications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Gravel Roads – converting a gravel road to a hard surface road.</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Separate application is required for converting a gravel road to a asphalt / concrete surface road.  </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Work Type = Other Type Project (Miscellaneous)</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Detailed Project Scope field = must have a detailed scope</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Force Account work – per Indiana </a:t>
            </a:r>
            <a:r>
              <a:rPr lang="en-US" dirty="0" smtClean="0">
                <a:solidFill>
                  <a:schemeClr val="tx1"/>
                </a:solidFill>
                <a:latin typeface="Times New Roman" panose="02020603050405020304" pitchFamily="18" charset="0"/>
                <a:cs typeface="Times New Roman" panose="02020603050405020304" pitchFamily="18" charset="0"/>
              </a:rPr>
              <a:t>Code $250,000.00 total cost maximum</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Outside or Prep Work (slope, ground, pipe… etc.)</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Reclamation of Materials</a:t>
            </a:r>
            <a:endParaRPr lang="en-US" dirty="0">
              <a:solidFill>
                <a:srgbClr val="3333CC"/>
              </a:solidFill>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455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Asset Management Plan (AMP)</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1"/>
            <a:ext cx="12350895" cy="5989388"/>
          </a:xfrm>
        </p:spPr>
        <p:txBody>
          <a:bodyPr>
            <a:noAutofit/>
          </a:bodyPr>
          <a:lstStyle/>
          <a:p>
            <a:pPr>
              <a:lnSpc>
                <a:spcPct val="100000"/>
              </a:lnSpc>
              <a:spcBef>
                <a:spcPts val="0"/>
              </a:spcBef>
            </a:pPr>
            <a:endParaRPr lang="en-US" sz="1039" dirty="0"/>
          </a:p>
          <a:p>
            <a:pPr marL="0" indent="0">
              <a:lnSpc>
                <a:spcPct val="100000"/>
              </a:lnSpc>
              <a:spcBef>
                <a:spcPts val="0"/>
              </a:spcBef>
              <a:buNone/>
            </a:pPr>
            <a:r>
              <a:rPr lang="en-US" dirty="0" smtClean="0">
                <a:solidFill>
                  <a:schemeClr val="tx1"/>
                </a:solidFill>
                <a:latin typeface="Times New Roman" panose="02020603050405020304" pitchFamily="18" charset="0"/>
                <a:cs typeface="Times New Roman" panose="02020603050405020304" pitchFamily="18" charset="0"/>
              </a:rPr>
              <a:t>Starting </a:t>
            </a:r>
            <a:r>
              <a:rPr lang="en-US" dirty="0">
                <a:solidFill>
                  <a:schemeClr val="tx1"/>
                </a:solidFill>
                <a:latin typeface="Times New Roman" panose="02020603050405020304" pitchFamily="18" charset="0"/>
                <a:cs typeface="Times New Roman" panose="02020603050405020304" pitchFamily="18" charset="0"/>
              </a:rPr>
              <a:t>in 2019, for your Agency to be eligible for CCMG funds, an Asset Management Plans (AMP) must be turned in to and approved by Indiana Local Technical Assistance Program-Purdue University (LTAP) </a:t>
            </a:r>
            <a:r>
              <a:rPr lang="en-US" b="1" u="sng" dirty="0">
                <a:solidFill>
                  <a:schemeClr val="tx1"/>
                </a:solidFill>
                <a:latin typeface="Times New Roman" panose="02020603050405020304" pitchFamily="18" charset="0"/>
                <a:cs typeface="Times New Roman" panose="02020603050405020304" pitchFamily="18" charset="0"/>
              </a:rPr>
              <a:t>once per year</a:t>
            </a:r>
            <a:r>
              <a:rPr lang="en-US" dirty="0">
                <a:solidFill>
                  <a:schemeClr val="tx1"/>
                </a:solidFill>
                <a:latin typeface="Times New Roman" panose="02020603050405020304" pitchFamily="18" charset="0"/>
                <a:cs typeface="Times New Roman" panose="02020603050405020304" pitchFamily="18" charset="0"/>
              </a:rPr>
              <a:t>.  </a:t>
            </a:r>
          </a:p>
          <a:p>
            <a:pPr lvl="1">
              <a:lnSpc>
                <a:spcPct val="10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LPA’s who submitted an AMP prior to December 1, 2019 and got </a:t>
            </a:r>
            <a:r>
              <a:rPr lang="en-US" dirty="0">
                <a:solidFill>
                  <a:schemeClr val="tx1"/>
                </a:solidFill>
                <a:latin typeface="Times New Roman" panose="02020603050405020304" pitchFamily="18" charset="0"/>
                <a:cs typeface="Times New Roman" panose="02020603050405020304" pitchFamily="18" charset="0"/>
              </a:rPr>
              <a:t>an approval letter (“complete” Review Checklist) from Indiana LTAP, </a:t>
            </a:r>
            <a:r>
              <a:rPr lang="en-US" dirty="0" smtClean="0">
                <a:solidFill>
                  <a:schemeClr val="tx1"/>
                </a:solidFill>
                <a:latin typeface="Times New Roman" panose="02020603050405020304" pitchFamily="18" charset="0"/>
                <a:cs typeface="Times New Roman" panose="02020603050405020304" pitchFamily="18" charset="0"/>
              </a:rPr>
              <a:t>are </a:t>
            </a:r>
            <a:r>
              <a:rPr lang="en-US" dirty="0">
                <a:solidFill>
                  <a:schemeClr val="tx1"/>
                </a:solidFill>
                <a:latin typeface="Times New Roman" panose="02020603050405020304" pitchFamily="18" charset="0"/>
                <a:cs typeface="Times New Roman" panose="02020603050405020304" pitchFamily="18" charset="0"/>
              </a:rPr>
              <a:t>eligible for the </a:t>
            </a:r>
            <a:r>
              <a:rPr lang="en-US" dirty="0" smtClean="0">
                <a:solidFill>
                  <a:schemeClr val="tx1"/>
                </a:solidFill>
                <a:latin typeface="Times New Roman" panose="02020603050405020304" pitchFamily="18" charset="0"/>
                <a:cs typeface="Times New Roman" panose="02020603050405020304" pitchFamily="18" charset="0"/>
              </a:rPr>
              <a:t>2020-1 and 2020-2 </a:t>
            </a:r>
            <a:r>
              <a:rPr lang="en-US" dirty="0">
                <a:solidFill>
                  <a:schemeClr val="tx1"/>
                </a:solidFill>
                <a:latin typeface="Times New Roman" panose="02020603050405020304" pitchFamily="18" charset="0"/>
                <a:cs typeface="Times New Roman" panose="02020603050405020304" pitchFamily="18" charset="0"/>
              </a:rPr>
              <a:t>calls for projects. </a:t>
            </a:r>
            <a:r>
              <a:rPr lang="en-US" dirty="0" smtClean="0">
                <a:solidFill>
                  <a:schemeClr val="tx1"/>
                </a:solidFill>
                <a:latin typeface="Times New Roman" panose="02020603050405020304" pitchFamily="18" charset="0"/>
                <a:cs typeface="Times New Roman" panose="02020603050405020304" pitchFamily="18" charset="0"/>
              </a:rPr>
              <a:t> </a:t>
            </a:r>
          </a:p>
          <a:p>
            <a:pPr>
              <a:lnSpc>
                <a:spcPct val="100000"/>
              </a:lnSpc>
              <a:spcBef>
                <a:spcPts val="0"/>
              </a:spcBef>
            </a:pPr>
            <a:r>
              <a:rPr lang="en-US" b="1" u="sng" dirty="0" smtClean="0">
                <a:solidFill>
                  <a:schemeClr val="tx1"/>
                </a:solidFill>
                <a:latin typeface="Times New Roman" panose="02020603050405020304" pitchFamily="18" charset="0"/>
                <a:cs typeface="Times New Roman" panose="02020603050405020304" pitchFamily="18" charset="0"/>
              </a:rPr>
              <a:t>Do not </a:t>
            </a:r>
            <a:r>
              <a:rPr lang="en-US" dirty="0" smtClean="0">
                <a:solidFill>
                  <a:schemeClr val="tx1"/>
                </a:solidFill>
                <a:latin typeface="Times New Roman" panose="02020603050405020304" pitchFamily="18" charset="0"/>
                <a:cs typeface="Times New Roman" panose="02020603050405020304" pitchFamily="18" charset="0"/>
              </a:rPr>
              <a:t>submit the entire AMP with your CCMG application, just the approved checklist.  </a:t>
            </a:r>
          </a:p>
          <a:p>
            <a:pPr>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Questions </a:t>
            </a:r>
            <a:r>
              <a:rPr lang="en-US" dirty="0">
                <a:solidFill>
                  <a:schemeClr val="tx1"/>
                </a:solidFill>
                <a:latin typeface="Times New Roman" panose="02020603050405020304" pitchFamily="18" charset="0"/>
                <a:cs typeface="Times New Roman" panose="02020603050405020304" pitchFamily="18" charset="0"/>
              </a:rPr>
              <a:t>and for the submittal of AMP contact Pat Connor, Indiana LTAP Program Manager at </a:t>
            </a:r>
            <a:r>
              <a:rPr lang="en-US" dirty="0" smtClean="0">
                <a:solidFill>
                  <a:schemeClr val="tx1"/>
                </a:solidFill>
                <a:latin typeface="Times New Roman" panose="02020603050405020304" pitchFamily="18" charset="0"/>
                <a:cs typeface="Times New Roman" panose="02020603050405020304" pitchFamily="18" charset="0"/>
              </a:rPr>
              <a:t>800-428-7639 </a:t>
            </a:r>
            <a:r>
              <a:rPr lang="en-US" dirty="0">
                <a:solidFill>
                  <a:schemeClr val="tx1"/>
                </a:solidFill>
                <a:latin typeface="Times New Roman" panose="02020603050405020304" pitchFamily="18" charset="0"/>
                <a:cs typeface="Times New Roman" panose="02020603050405020304" pitchFamily="18" charset="0"/>
              </a:rPr>
              <a:t>or visit </a:t>
            </a:r>
            <a:r>
              <a:rPr lang="en-US" u="sng" dirty="0">
                <a:latin typeface="Times New Roman" panose="02020603050405020304" pitchFamily="18" charset="0"/>
                <a:cs typeface="Times New Roman" panose="02020603050405020304" pitchFamily="18" charset="0"/>
                <a:hlinkClick r:id="rId2"/>
              </a:rPr>
              <a:t>www.purdue.edu/inltap</a:t>
            </a:r>
            <a:r>
              <a:rPr lang="en-US" dirty="0">
                <a:latin typeface="Times New Roman" panose="02020603050405020304" pitchFamily="18" charset="0"/>
                <a:cs typeface="Times New Roman" panose="02020603050405020304" pitchFamily="18" charset="0"/>
              </a:rPr>
              <a:t>.</a:t>
            </a:r>
          </a:p>
          <a:p>
            <a:pPr>
              <a:lnSpc>
                <a:spcPct val="100000"/>
              </a:lnSpc>
              <a:spcBef>
                <a:spcPts val="0"/>
              </a:spcBef>
            </a:pPr>
            <a:endParaRPr lang="en-US" sz="1766" dirty="0"/>
          </a:p>
          <a:p>
            <a:pPr marL="0" indent="0">
              <a:lnSpc>
                <a:spcPct val="100000"/>
              </a:lnSpc>
              <a:spcBef>
                <a:spcPts val="0"/>
              </a:spcBef>
              <a:buNone/>
            </a:pPr>
            <a:endParaRPr lang="en-US" sz="1766" dirty="0"/>
          </a:p>
          <a:p>
            <a:pPr marL="534372" indent="-534372">
              <a:lnSpc>
                <a:spcPct val="120000"/>
              </a:lnSpc>
              <a:spcBef>
                <a:spcPts val="623"/>
              </a:spcBef>
              <a:buFont typeface="+mj-lt"/>
              <a:buAutoNum type="arabicPeriod"/>
            </a:pPr>
            <a:endParaRPr lang="en-US" sz="1662" dirty="0"/>
          </a:p>
        </p:txBody>
      </p:sp>
    </p:spTree>
    <p:extLst>
      <p:ext uri="{BB962C8B-B14F-4D97-AF65-F5344CB8AC3E}">
        <p14:creationId xmlns:p14="http://schemas.microsoft.com/office/powerpoint/2010/main" val="3867277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67000"/>
            <a:ext cx="10439400" cy="3086100"/>
          </a:xfrm>
        </p:spPr>
        <p:txBody>
          <a:bodyPr/>
          <a:lstStyle/>
          <a:p>
            <a:r>
              <a:rPr lang="en-US" sz="4000" dirty="0" smtClean="0">
                <a:latin typeface="Times New Roman" panose="02020603050405020304" pitchFamily="18" charset="0"/>
                <a:cs typeface="Times New Roman" panose="02020603050405020304" pitchFamily="18" charset="0"/>
              </a:rPr>
              <a:t>2020-1 Call for Projects</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Opens 8:00 a.m. EDT, Monday January 6, 2020,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Closes 5:00 p.m. EDT Friday February 7, 2020</a:t>
            </a:r>
            <a:endParaRPr lang="en-US" sz="4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182" b="96591" l="947" r="98548">
                        <a14:foregroundMark x1="29924" y1="77045" x2="29924" y2="77045"/>
                        <a14:foregroundMark x1="33396" y1="71136" x2="33396" y2="71136"/>
                        <a14:foregroundMark x1="35859" y1="74091" x2="35859" y2="74091"/>
                        <a14:foregroundMark x1="39394" y1="72273" x2="39394" y2="72273"/>
                        <a14:foregroundMark x1="41919" y1="72500" x2="41919" y2="72500"/>
                        <a14:foregroundMark x1="45265" y1="73409" x2="45265" y2="73409"/>
                        <a14:foregroundMark x1="49432" y1="74318" x2="49432" y2="74318"/>
                        <a14:foregroundMark x1="51073" y1="74318" x2="51073" y2="74318"/>
                        <a14:foregroundMark x1="55303" y1="74545" x2="55303" y2="74545"/>
                        <a14:foregroundMark x1="62058" y1="75227" x2="62058" y2="75227"/>
                        <a14:foregroundMark x1="66540" y1="75909" x2="66540" y2="75909"/>
                        <a14:foregroundMark x1="70581" y1="76364" x2="70581" y2="76364"/>
                        <a14:foregroundMark x1="73990" y1="76818" x2="73990" y2="76818"/>
                        <a14:foregroundMark x1="79104" y1="72273" x2="79104" y2="72273"/>
                      </a14:backgroundRemoval>
                    </a14:imgEffect>
                  </a14:imgLayer>
                </a14:imgProps>
              </a:ext>
              <a:ext uri="{28A0092B-C50C-407E-A947-70E740481C1C}">
                <a14:useLocalDpi xmlns:a14="http://schemas.microsoft.com/office/drawing/2010/main"/>
              </a:ext>
            </a:extLst>
          </a:blip>
          <a:stretch>
            <a:fillRect/>
          </a:stretch>
        </p:blipFill>
        <p:spPr>
          <a:xfrm>
            <a:off x="2800350" y="1257299"/>
            <a:ext cx="6567220" cy="1824228"/>
          </a:xfrm>
          <a:prstGeom prst="rect">
            <a:avLst/>
          </a:prstGeom>
        </p:spPr>
      </p:pic>
    </p:spTree>
    <p:extLst>
      <p:ext uri="{BB962C8B-B14F-4D97-AF65-F5344CB8AC3E}">
        <p14:creationId xmlns:p14="http://schemas.microsoft.com/office/powerpoint/2010/main" val="516594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Asset Management Plan (AMP) - Example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304525" y="993453"/>
            <a:ext cx="12350895" cy="5989388"/>
          </a:xfrm>
        </p:spPr>
        <p:txBody>
          <a:bodyPr>
            <a:noAutofit/>
          </a:bodyPr>
          <a:lstStyle/>
          <a:p>
            <a:pPr>
              <a:lnSpc>
                <a:spcPct val="100000"/>
              </a:lnSpc>
              <a:spcBef>
                <a:spcPts val="0"/>
              </a:spcBef>
            </a:pPr>
            <a:endParaRPr lang="en-US" sz="1039" dirty="0"/>
          </a:p>
          <a:p>
            <a:pPr>
              <a:lnSpc>
                <a:spcPct val="100000"/>
              </a:lnSpc>
              <a:spcBef>
                <a:spcPts val="0"/>
              </a:spcBef>
            </a:pPr>
            <a:endParaRPr lang="en-US" sz="1039" dirty="0"/>
          </a:p>
          <a:p>
            <a:pPr>
              <a:lnSpc>
                <a:spcPct val="100000"/>
              </a:lnSpc>
              <a:spcBef>
                <a:spcPts val="0"/>
              </a:spcBef>
            </a:pPr>
            <a:endParaRPr lang="en-US" dirty="0" smtClean="0"/>
          </a:p>
          <a:p>
            <a:pPr>
              <a:lnSpc>
                <a:spcPct val="100000"/>
              </a:lnSpc>
              <a:spcBef>
                <a:spcPts val="0"/>
              </a:spcBef>
            </a:pPr>
            <a:endParaRPr lang="en-US" sz="1766" dirty="0"/>
          </a:p>
          <a:p>
            <a:pPr marL="0" indent="0">
              <a:lnSpc>
                <a:spcPct val="100000"/>
              </a:lnSpc>
              <a:spcBef>
                <a:spcPts val="0"/>
              </a:spcBef>
              <a:buNone/>
            </a:pPr>
            <a:endParaRPr lang="en-US" sz="1766" dirty="0"/>
          </a:p>
          <a:p>
            <a:pPr marL="534372" indent="-534372">
              <a:lnSpc>
                <a:spcPct val="120000"/>
              </a:lnSpc>
              <a:spcBef>
                <a:spcPts val="623"/>
              </a:spcBef>
              <a:buFont typeface="+mj-lt"/>
              <a:buAutoNum type="arabicPeriod"/>
            </a:pPr>
            <a:endParaRPr lang="en-US" sz="1662" dirty="0"/>
          </a:p>
        </p:txBody>
      </p:sp>
      <p:pic>
        <p:nvPicPr>
          <p:cNvPr id="4" name="Picture 3"/>
          <p:cNvPicPr>
            <a:picLocks noChangeAspect="1"/>
          </p:cNvPicPr>
          <p:nvPr/>
        </p:nvPicPr>
        <p:blipFill rotWithShape="1">
          <a:blip r:embed="rId2"/>
          <a:srcRect l="37500" t="25679" r="37500" b="10623"/>
          <a:stretch/>
        </p:blipFill>
        <p:spPr>
          <a:xfrm>
            <a:off x="2758869" y="894086"/>
            <a:ext cx="7046344" cy="6247100"/>
          </a:xfrm>
          <a:prstGeom prst="rect">
            <a:avLst/>
          </a:prstGeom>
          <a:ln>
            <a:solidFill>
              <a:srgbClr val="0070C0"/>
            </a:solidFill>
          </a:ln>
        </p:spPr>
      </p:pic>
    </p:spTree>
    <p:extLst>
      <p:ext uri="{BB962C8B-B14F-4D97-AF65-F5344CB8AC3E}">
        <p14:creationId xmlns:p14="http://schemas.microsoft.com/office/powerpoint/2010/main" val="3906357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299" y="1"/>
            <a:ext cx="12350895" cy="894080"/>
          </a:xfrm>
        </p:spPr>
        <p:txBody>
          <a:bodyPr/>
          <a:lstStyle/>
          <a:p>
            <a:r>
              <a:rPr lang="en-US" sz="4156" dirty="0">
                <a:solidFill>
                  <a:schemeClr val="tx1"/>
                </a:solidFill>
                <a:latin typeface="Times New Roman" panose="02020603050405020304" pitchFamily="18" charset="0"/>
                <a:cs typeface="Times New Roman" panose="02020603050405020304" pitchFamily="18" charset="0"/>
              </a:rPr>
              <a:t>Asset Management Plan (AMP) for Bridge - Example</a:t>
            </a:r>
          </a:p>
        </p:txBody>
      </p:sp>
      <p:sp>
        <p:nvSpPr>
          <p:cNvPr id="8" name="Content Placeholder 7"/>
          <p:cNvSpPr>
            <a:spLocks noGrp="1"/>
          </p:cNvSpPr>
          <p:nvPr>
            <p:ph idx="1"/>
          </p:nvPr>
        </p:nvSpPr>
        <p:spPr>
          <a:xfrm>
            <a:off x="304525" y="993453"/>
            <a:ext cx="12350895" cy="5989388"/>
          </a:xfrm>
        </p:spPr>
        <p:txBody>
          <a:bodyPr>
            <a:noAutofit/>
          </a:bodyPr>
          <a:lstStyle/>
          <a:p>
            <a:pPr>
              <a:lnSpc>
                <a:spcPct val="100000"/>
              </a:lnSpc>
              <a:spcBef>
                <a:spcPts val="0"/>
              </a:spcBef>
            </a:pPr>
            <a:endParaRPr lang="en-US" sz="1039" dirty="0"/>
          </a:p>
          <a:p>
            <a:pPr>
              <a:lnSpc>
                <a:spcPct val="100000"/>
              </a:lnSpc>
              <a:spcBef>
                <a:spcPts val="0"/>
              </a:spcBef>
            </a:pPr>
            <a:endParaRPr lang="en-US" sz="1039" dirty="0"/>
          </a:p>
          <a:p>
            <a:pPr>
              <a:lnSpc>
                <a:spcPct val="100000"/>
              </a:lnSpc>
              <a:spcBef>
                <a:spcPts val="0"/>
              </a:spcBef>
            </a:pPr>
            <a:endParaRPr lang="en-US" dirty="0" smtClean="0"/>
          </a:p>
          <a:p>
            <a:pPr marL="534372" indent="-534372">
              <a:lnSpc>
                <a:spcPct val="120000"/>
              </a:lnSpc>
              <a:spcBef>
                <a:spcPts val="623"/>
              </a:spcBef>
              <a:buFont typeface="+mj-lt"/>
              <a:buAutoNum type="arabicPeriod"/>
            </a:pPr>
            <a:endParaRPr lang="en-US" sz="1662" dirty="0"/>
          </a:p>
        </p:txBody>
      </p:sp>
      <p:pic>
        <p:nvPicPr>
          <p:cNvPr id="2" name="Picture 1"/>
          <p:cNvPicPr>
            <a:picLocks noChangeAspect="1"/>
          </p:cNvPicPr>
          <p:nvPr/>
        </p:nvPicPr>
        <p:blipFill rotWithShape="1">
          <a:blip r:embed="rId2"/>
          <a:srcRect l="36875" t="26637" r="36875" b="9665"/>
          <a:stretch/>
        </p:blipFill>
        <p:spPr>
          <a:xfrm>
            <a:off x="3233904" y="993453"/>
            <a:ext cx="6412965" cy="5989388"/>
          </a:xfrm>
          <a:prstGeom prst="rect">
            <a:avLst/>
          </a:prstGeom>
          <a:ln>
            <a:solidFill>
              <a:srgbClr val="0070C0"/>
            </a:solidFill>
          </a:ln>
        </p:spPr>
      </p:pic>
    </p:spTree>
    <p:extLst>
      <p:ext uri="{BB962C8B-B14F-4D97-AF65-F5344CB8AC3E}">
        <p14:creationId xmlns:p14="http://schemas.microsoft.com/office/powerpoint/2010/main" val="3998548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525" y="33941"/>
            <a:ext cx="12350895" cy="894080"/>
          </a:xfrm>
        </p:spPr>
        <p:txBody>
          <a:bodyPr/>
          <a:lstStyle/>
          <a:p>
            <a:r>
              <a:rPr lang="en-US" sz="4156" dirty="0">
                <a:solidFill>
                  <a:schemeClr val="tx1"/>
                </a:solidFill>
                <a:latin typeface="Times New Roman" panose="02020603050405020304" pitchFamily="18" charset="0"/>
                <a:cs typeface="Times New Roman" panose="02020603050405020304" pitchFamily="18" charset="0"/>
              </a:rPr>
              <a:t>Structure Inventory &amp; Appraisal Report (SIA)-Example</a:t>
            </a:r>
          </a:p>
        </p:txBody>
      </p:sp>
      <p:sp>
        <p:nvSpPr>
          <p:cNvPr id="8" name="Content Placeholder 7"/>
          <p:cNvSpPr>
            <a:spLocks noGrp="1"/>
          </p:cNvSpPr>
          <p:nvPr>
            <p:ph idx="1"/>
          </p:nvPr>
        </p:nvSpPr>
        <p:spPr>
          <a:xfrm>
            <a:off x="304525" y="993453"/>
            <a:ext cx="12350895" cy="5989388"/>
          </a:xfrm>
        </p:spPr>
        <p:txBody>
          <a:bodyPr>
            <a:noAutofit/>
          </a:bodyPr>
          <a:lstStyle/>
          <a:p>
            <a:pPr>
              <a:lnSpc>
                <a:spcPct val="100000"/>
              </a:lnSpc>
              <a:spcBef>
                <a:spcPts val="0"/>
              </a:spcBef>
            </a:pPr>
            <a:endParaRPr lang="en-US" sz="1039" dirty="0"/>
          </a:p>
          <a:p>
            <a:pPr marL="534372" indent="-534372">
              <a:lnSpc>
                <a:spcPct val="120000"/>
              </a:lnSpc>
              <a:spcBef>
                <a:spcPts val="623"/>
              </a:spcBef>
              <a:buFont typeface="+mj-lt"/>
              <a:buAutoNum type="arabicPeriod"/>
            </a:pPr>
            <a:endParaRPr lang="en-US" sz="1662" dirty="0"/>
          </a:p>
        </p:txBody>
      </p:sp>
      <p:pic>
        <p:nvPicPr>
          <p:cNvPr id="3" name="Picture 2"/>
          <p:cNvPicPr>
            <a:picLocks noChangeAspect="1"/>
          </p:cNvPicPr>
          <p:nvPr/>
        </p:nvPicPr>
        <p:blipFill rotWithShape="1">
          <a:blip r:embed="rId2"/>
          <a:srcRect l="25000" t="14444" r="41250" b="3334"/>
          <a:stretch/>
        </p:blipFill>
        <p:spPr>
          <a:xfrm>
            <a:off x="310246" y="1090867"/>
            <a:ext cx="3782004" cy="5123658"/>
          </a:xfrm>
          <a:prstGeom prst="rect">
            <a:avLst/>
          </a:prstGeom>
          <a:ln>
            <a:solidFill>
              <a:schemeClr val="accent5">
                <a:lumMod val="50000"/>
              </a:schemeClr>
            </a:solidFill>
          </a:ln>
        </p:spPr>
      </p:pic>
      <p:pic>
        <p:nvPicPr>
          <p:cNvPr id="4" name="Picture 3"/>
          <p:cNvPicPr>
            <a:picLocks noChangeAspect="1"/>
          </p:cNvPicPr>
          <p:nvPr/>
        </p:nvPicPr>
        <p:blipFill rotWithShape="1">
          <a:blip r:embed="rId3"/>
          <a:srcRect l="25000" t="18889" r="41250" b="2222"/>
          <a:stretch/>
        </p:blipFill>
        <p:spPr>
          <a:xfrm>
            <a:off x="4228963" y="1086522"/>
            <a:ext cx="3800275" cy="5132349"/>
          </a:xfrm>
          <a:prstGeom prst="rect">
            <a:avLst/>
          </a:prstGeom>
          <a:ln>
            <a:solidFill>
              <a:srgbClr val="0070C0"/>
            </a:solidFill>
          </a:ln>
        </p:spPr>
      </p:pic>
      <p:pic>
        <p:nvPicPr>
          <p:cNvPr id="5" name="Picture 4"/>
          <p:cNvPicPr>
            <a:picLocks noChangeAspect="1"/>
          </p:cNvPicPr>
          <p:nvPr/>
        </p:nvPicPr>
        <p:blipFill rotWithShape="1">
          <a:blip r:embed="rId4"/>
          <a:srcRect l="25000" t="15557" r="43750" b="2222"/>
          <a:stretch/>
        </p:blipFill>
        <p:spPr>
          <a:xfrm>
            <a:off x="8153400" y="1066800"/>
            <a:ext cx="3958620" cy="5131463"/>
          </a:xfrm>
          <a:prstGeom prst="rect">
            <a:avLst/>
          </a:prstGeom>
          <a:ln>
            <a:solidFill>
              <a:srgbClr val="0070C0"/>
            </a:solidFill>
          </a:ln>
        </p:spPr>
      </p:pic>
    </p:spTree>
    <p:extLst>
      <p:ext uri="{BB962C8B-B14F-4D97-AF65-F5344CB8AC3E}">
        <p14:creationId xmlns:p14="http://schemas.microsoft.com/office/powerpoint/2010/main" val="3378867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Mapping a Road or Bridge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When mapping a road, ensure it is the correct road and project length is accurately represented.</a:t>
            </a: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the road name on the map is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correct, ensure you note the discrepancy and the correct road name in the notes section of that road segment of the application.</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Example:  Road name is listed as </a:t>
            </a:r>
            <a:r>
              <a:rPr lang="en-US" dirty="0" smtClean="0">
                <a:solidFill>
                  <a:schemeClr val="tx1"/>
                </a:solidFill>
                <a:latin typeface="Times New Roman" panose="02020603050405020304" pitchFamily="18" charset="0"/>
                <a:cs typeface="Times New Roman" panose="02020603050405020304" pitchFamily="18" charset="0"/>
              </a:rPr>
              <a:t>E County Road 400 N on </a:t>
            </a:r>
            <a:r>
              <a:rPr lang="en-US" dirty="0">
                <a:solidFill>
                  <a:schemeClr val="tx1"/>
                </a:solidFill>
                <a:latin typeface="Times New Roman" panose="02020603050405020304" pitchFamily="18" charset="0"/>
                <a:cs typeface="Times New Roman" panose="02020603050405020304" pitchFamily="18" charset="0"/>
              </a:rPr>
              <a:t>the map, correct road name is </a:t>
            </a:r>
            <a:r>
              <a:rPr lang="en-US" dirty="0" smtClean="0">
                <a:solidFill>
                  <a:schemeClr val="tx1"/>
                </a:solidFill>
                <a:latin typeface="Times New Roman" panose="02020603050405020304" pitchFamily="18" charset="0"/>
                <a:cs typeface="Times New Roman" panose="02020603050405020304" pitchFamily="18" charset="0"/>
              </a:rPr>
              <a:t>Vale Park Rd.  </a:t>
            </a:r>
            <a:endParaRPr lang="en-US" dirty="0">
              <a:solidFill>
                <a:schemeClr val="tx1"/>
              </a:solidFill>
              <a:latin typeface="Times New Roman" panose="02020603050405020304" pitchFamily="18" charset="0"/>
              <a:cs typeface="Times New Roman" panose="02020603050405020304" pitchFamily="18" charset="0"/>
            </a:endParaRP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awarded, the road name </a:t>
            </a:r>
            <a:r>
              <a:rPr lang="en-US" dirty="0" smtClean="0">
                <a:solidFill>
                  <a:schemeClr val="tx1"/>
                </a:solidFill>
                <a:latin typeface="Times New Roman" panose="02020603050405020304" pitchFamily="18" charset="0"/>
                <a:cs typeface="Times New Roman" panose="02020603050405020304" pitchFamily="18" charset="0"/>
              </a:rPr>
              <a:t>Vale Park Rd. will </a:t>
            </a:r>
            <a:r>
              <a:rPr lang="en-US" dirty="0">
                <a:solidFill>
                  <a:schemeClr val="tx1"/>
                </a:solidFill>
                <a:latin typeface="Times New Roman" panose="02020603050405020304" pitchFamily="18" charset="0"/>
                <a:cs typeface="Times New Roman" panose="02020603050405020304" pitchFamily="18" charset="0"/>
              </a:rPr>
              <a:t>appear on your CCMG Agreement, so when you bid the project ensure the road names on the CCMG Agreement AND the correct road name is listed on the bids and contract.</a:t>
            </a:r>
          </a:p>
          <a:p>
            <a:pPr lvl="2">
              <a:lnSpc>
                <a:spcPct val="100000"/>
              </a:lnSpc>
              <a:spcBef>
                <a:spcPts val="600"/>
              </a:spcBef>
            </a:pPr>
            <a:r>
              <a:rPr lang="en-US" dirty="0">
                <a:solidFill>
                  <a:srgbClr val="0070C0"/>
                </a:solidFill>
                <a:latin typeface="Times New Roman" panose="02020603050405020304" pitchFamily="18" charset="0"/>
                <a:cs typeface="Times New Roman" panose="02020603050405020304" pitchFamily="18" charset="0"/>
              </a:rPr>
              <a:t>There should be no confusion on the road you are applying.</a:t>
            </a:r>
          </a:p>
          <a:p>
            <a:pPr>
              <a:lnSpc>
                <a:spcPct val="100000"/>
              </a:lnSpc>
              <a:spcBef>
                <a:spcPts val="600"/>
              </a:spcBef>
            </a:pPr>
            <a:r>
              <a:rPr lang="en-US" dirty="0" smtClean="0">
                <a:solidFill>
                  <a:schemeClr val="tx1"/>
                </a:solidFill>
                <a:latin typeface="Times New Roman" panose="02020603050405020304" pitchFamily="18" charset="0"/>
                <a:cs typeface="Times New Roman" panose="02020603050405020304" pitchFamily="18" charset="0"/>
              </a:rPr>
              <a:t>For </a:t>
            </a:r>
            <a:r>
              <a:rPr lang="en-US" dirty="0">
                <a:solidFill>
                  <a:schemeClr val="tx1"/>
                </a:solidFill>
                <a:latin typeface="Times New Roman" panose="02020603050405020304" pitchFamily="18" charset="0"/>
                <a:cs typeface="Times New Roman" panose="02020603050405020304" pitchFamily="18" charset="0"/>
              </a:rPr>
              <a:t>questions on mapping contact Michael Cales at </a:t>
            </a:r>
            <a:r>
              <a:rPr lang="en-US" u="sng" dirty="0">
                <a:latin typeface="Times New Roman" panose="02020603050405020304" pitchFamily="18" charset="0"/>
                <a:cs typeface="Times New Roman" panose="02020603050405020304" pitchFamily="18" charset="0"/>
                <a:hlinkClick r:id="rId2"/>
              </a:rPr>
              <a:t>mcales@indot.in.gov</a:t>
            </a:r>
            <a:r>
              <a:rPr lang="en-US" dirty="0">
                <a:latin typeface="Times New Roman" panose="02020603050405020304" pitchFamily="18" charset="0"/>
                <a:cs typeface="Times New Roman" panose="02020603050405020304" pitchFamily="18" charset="0"/>
              </a:rPr>
              <a:t>.</a:t>
            </a: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1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286" dirty="0">
                <a:latin typeface="Times New Roman" panose="02020603050405020304" pitchFamily="18" charset="0"/>
                <a:cs typeface="Times New Roman" panose="02020603050405020304" pitchFamily="18" charset="0"/>
              </a:rPr>
              <a:t>Beacon Dr and Debie Ln are shown on the base map, but are not roads within the certified road mileage, so they are not selectable.  The base map is not INDOT’s.</a:t>
            </a:r>
          </a:p>
          <a:p>
            <a:r>
              <a:rPr lang="en-US" sz="2286" dirty="0">
                <a:latin typeface="Times New Roman" panose="02020603050405020304" pitchFamily="18" charset="0"/>
                <a:cs typeface="Times New Roman" panose="02020603050405020304" pitchFamily="18" charset="0"/>
              </a:rPr>
              <a:t>If these roads are actually supposed to be in your inventory, you must get them added before INDOT is able to award funds for them.</a:t>
            </a:r>
          </a:p>
          <a:p>
            <a:pPr marL="534372" indent="-534372">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596" y="2568368"/>
            <a:ext cx="8629792" cy="45688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67283" y="4868773"/>
            <a:ext cx="815453" cy="415663"/>
          </a:xfrm>
          <a:prstGeom prst="rect">
            <a:avLst/>
          </a:prstGeom>
        </p:spPr>
      </p:pic>
      <p:pic>
        <p:nvPicPr>
          <p:cNvPr id="9" name="Picture 8"/>
          <p:cNvPicPr>
            <a:picLocks noChangeAspect="1"/>
          </p:cNvPicPr>
          <p:nvPr/>
        </p:nvPicPr>
        <p:blipFill>
          <a:blip r:embed="rId3"/>
          <a:stretch>
            <a:fillRect/>
          </a:stretch>
        </p:blipFill>
        <p:spPr>
          <a:xfrm>
            <a:off x="4421490" y="5284436"/>
            <a:ext cx="744142" cy="462733"/>
          </a:xfrm>
          <a:prstGeom prst="rect">
            <a:avLst/>
          </a:prstGeom>
        </p:spPr>
      </p:pic>
    </p:spTree>
    <p:extLst>
      <p:ext uri="{BB962C8B-B14F-4D97-AF65-F5344CB8AC3E}">
        <p14:creationId xmlns:p14="http://schemas.microsoft.com/office/powerpoint/2010/main" val="1641573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2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Vale Park Rd (in the certified road mile and inventory) is shown on the base map as E. County Rd 400 N.  If the name in the box is wrong, contact INDOT to get it corrected.</a:t>
            </a:r>
          </a:p>
          <a:p>
            <a:r>
              <a:rPr lang="en-US" sz="2494" dirty="0">
                <a:latin typeface="Times New Roman" panose="02020603050405020304" pitchFamily="18" charset="0"/>
                <a:cs typeface="Times New Roman" panose="02020603050405020304" pitchFamily="18" charset="0"/>
              </a:rPr>
              <a:t>Notice the blue highlight goes beyond limits of picture, therefore once you say Yes, this is the correct road, you will have to zoom out to find the beginning and ending points. </a:t>
            </a:r>
          </a:p>
        </p:txBody>
      </p:sp>
      <p:pic>
        <p:nvPicPr>
          <p:cNvPr id="2050" name="Picture 3"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8361"/>
            <a:ext cx="10371585" cy="4354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81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3</a:t>
            </a:r>
            <a:r>
              <a:rPr lang="en-US" sz="3325" dirty="0" smtClean="0">
                <a:solidFill>
                  <a:srgbClr val="FF0000"/>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The entire Vale Park Rd is 1 segment in the inventory.</a:t>
            </a: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r>
              <a:rPr lang="en-US" sz="2494" dirty="0">
                <a:latin typeface="Times New Roman" panose="02020603050405020304" pitchFamily="18" charset="0"/>
                <a:cs typeface="Times New Roman" panose="02020603050405020304" pitchFamily="18" charset="0"/>
              </a:rPr>
              <a:t>Here we have dragged the beginning point (green pointer) along the road to new beginning point for the project.</a:t>
            </a:r>
          </a:p>
        </p:txBody>
      </p:sp>
      <p:pic>
        <p:nvPicPr>
          <p:cNvPr id="3074" name="Picture 4"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32" y="1599118"/>
            <a:ext cx="9896550" cy="2058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5"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49" y="4924358"/>
            <a:ext cx="9773833" cy="1900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30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Road Inventory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fontScale="92500" lnSpcReduction="10000"/>
          </a:bodyPr>
          <a:lstStyle/>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It is important to verify and update your Road Inventory.</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A Road Inventory is needed to ensure your Agency is compensated for all its road assets and to ensure your Asset Management Plan matches.</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Your state MVH funding is based on your Certified Road Inventory.</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Alley’s are </a:t>
            </a:r>
            <a:r>
              <a:rPr lang="en-US" u="sng" dirty="0" smtClean="0">
                <a:solidFill>
                  <a:schemeClr val="tx1"/>
                </a:solidFill>
                <a:latin typeface="Times New Roman" panose="02020603050405020304" pitchFamily="18" charset="0"/>
                <a:cs typeface="Times New Roman" panose="02020603050405020304" pitchFamily="18" charset="0"/>
              </a:rPr>
              <a:t>not</a:t>
            </a:r>
            <a:r>
              <a:rPr lang="en-US" dirty="0" smtClean="0">
                <a:solidFill>
                  <a:schemeClr val="tx1"/>
                </a:solidFill>
                <a:latin typeface="Times New Roman" panose="02020603050405020304" pitchFamily="18" charset="0"/>
                <a:cs typeface="Times New Roman" panose="02020603050405020304" pitchFamily="18" charset="0"/>
              </a:rPr>
              <a:t> eligible unless listed on your Certified Road Inventory. </a:t>
            </a:r>
          </a:p>
          <a:p>
            <a:pPr lvl="2">
              <a:lnSpc>
                <a:spcPct val="110000"/>
              </a:lnSpc>
              <a:spcBef>
                <a:spcPts val="623"/>
              </a:spcBef>
            </a:pPr>
            <a:r>
              <a:rPr lang="en-US" b="1" u="sng" dirty="0" smtClean="0">
                <a:solidFill>
                  <a:schemeClr val="tx1"/>
                </a:solidFill>
                <a:latin typeface="Times New Roman" panose="02020603050405020304" pitchFamily="18" charset="0"/>
                <a:cs typeface="Times New Roman" panose="02020603050405020304" pitchFamily="18" charset="0"/>
              </a:rPr>
              <a:t>BUT</a:t>
            </a:r>
            <a:r>
              <a:rPr lang="en-US" dirty="0" smtClean="0">
                <a:solidFill>
                  <a:schemeClr val="tx1"/>
                </a:solidFill>
                <a:latin typeface="Times New Roman" panose="02020603050405020304" pitchFamily="18" charset="0"/>
                <a:cs typeface="Times New Roman" panose="02020603050405020304" pitchFamily="18" charset="0"/>
              </a:rPr>
              <a:t> for an alley to be added to the Certified Road Inventory it has to meet the local subdivision ordinance.</a:t>
            </a: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To </a:t>
            </a:r>
            <a:r>
              <a:rPr lang="en-US" dirty="0">
                <a:solidFill>
                  <a:schemeClr val="tx1"/>
                </a:solidFill>
                <a:latin typeface="Times New Roman" panose="02020603050405020304" pitchFamily="18" charset="0"/>
                <a:cs typeface="Times New Roman" panose="02020603050405020304" pitchFamily="18" charset="0"/>
              </a:rPr>
              <a:t>receive a copy of your certified road mileage for your Agency’s </a:t>
            </a:r>
            <a:r>
              <a:rPr lang="en-US" dirty="0" smtClean="0">
                <a:solidFill>
                  <a:schemeClr val="tx1"/>
                </a:solidFill>
                <a:latin typeface="Times New Roman" panose="02020603050405020304" pitchFamily="18" charset="0"/>
                <a:cs typeface="Times New Roman" panose="02020603050405020304" pitchFamily="18" charset="0"/>
              </a:rPr>
              <a:t>Road Inventory </a:t>
            </a:r>
            <a:r>
              <a:rPr lang="en-US" dirty="0">
                <a:solidFill>
                  <a:schemeClr val="tx1"/>
                </a:solidFill>
                <a:latin typeface="Times New Roman" panose="02020603050405020304" pitchFamily="18" charset="0"/>
                <a:cs typeface="Times New Roman" panose="02020603050405020304" pitchFamily="18" charset="0"/>
              </a:rPr>
              <a:t>contact Mark McMahan, INDOT Road Inventory Manager at </a:t>
            </a:r>
            <a:r>
              <a:rPr lang="en-US" dirty="0" smtClean="0">
                <a:solidFill>
                  <a:schemeClr val="tx1"/>
                </a:solidFill>
                <a:latin typeface="Times New Roman" panose="02020603050405020304" pitchFamily="18" charset="0"/>
                <a:cs typeface="Times New Roman" panose="02020603050405020304" pitchFamily="18" charset="0"/>
              </a:rPr>
              <a:t>317-233-1057 </a:t>
            </a:r>
            <a:r>
              <a:rPr lang="en-US" dirty="0">
                <a:solidFill>
                  <a:schemeClr val="tx1"/>
                </a:solidFill>
                <a:latin typeface="Times New Roman" panose="02020603050405020304" pitchFamily="18" charset="0"/>
                <a:cs typeface="Times New Roman" panose="02020603050405020304" pitchFamily="18" charset="0"/>
              </a:rPr>
              <a:t>or </a:t>
            </a:r>
            <a:r>
              <a:rPr lang="en-US" u="sng" dirty="0">
                <a:latin typeface="Times New Roman" panose="02020603050405020304" pitchFamily="18" charset="0"/>
                <a:cs typeface="Times New Roman" panose="02020603050405020304" pitchFamily="18" charset="0"/>
                <a:hlinkClick r:id="rId2"/>
              </a:rPr>
              <a:t>mmcmahan@indot.in.gov</a:t>
            </a:r>
            <a:r>
              <a:rPr lang="en-US" dirty="0">
                <a:latin typeface="Times New Roman" panose="02020603050405020304" pitchFamily="18" charset="0"/>
                <a:cs typeface="Times New Roman" panose="02020603050405020304" pitchFamily="18" charset="0"/>
              </a:rPr>
              <a:t>.</a:t>
            </a:r>
            <a:endParaRPr lang="en-US" sz="3740"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To get a road added to or deleted from your </a:t>
            </a:r>
            <a:r>
              <a:rPr lang="en-US" dirty="0" smtClean="0">
                <a:solidFill>
                  <a:schemeClr val="tx1"/>
                </a:solidFill>
                <a:latin typeface="Times New Roman" panose="02020603050405020304" pitchFamily="18" charset="0"/>
                <a:cs typeface="Times New Roman" panose="02020603050405020304" pitchFamily="18" charset="0"/>
              </a:rPr>
              <a:t>Certified Road Inventory</a:t>
            </a:r>
            <a:r>
              <a:rPr lang="en-US" dirty="0">
                <a:solidFill>
                  <a:schemeClr val="tx1"/>
                </a:solidFill>
                <a:latin typeface="Times New Roman" panose="02020603050405020304" pitchFamily="18" charset="0"/>
                <a:cs typeface="Times New Roman" panose="02020603050405020304" pitchFamily="18" charset="0"/>
              </a:rPr>
              <a:t>, contact Mark </a:t>
            </a:r>
            <a:r>
              <a:rPr lang="en-US" dirty="0" smtClean="0">
                <a:solidFill>
                  <a:schemeClr val="tx1"/>
                </a:solidFill>
                <a:latin typeface="Times New Roman" panose="02020603050405020304" pitchFamily="18" charset="0"/>
                <a:cs typeface="Times New Roman" panose="02020603050405020304" pitchFamily="18" charset="0"/>
              </a:rPr>
              <a:t>McMahan </a:t>
            </a:r>
            <a:r>
              <a:rPr lang="en-US" dirty="0">
                <a:solidFill>
                  <a:schemeClr val="tx1"/>
                </a:solidFill>
                <a:latin typeface="Times New Roman" panose="02020603050405020304" pitchFamily="18" charset="0"/>
                <a:cs typeface="Times New Roman" panose="02020603050405020304" pitchFamily="18" charset="0"/>
              </a:rPr>
              <a:t>for details</a:t>
            </a:r>
            <a:r>
              <a:rPr lang="en-US" dirty="0" smtClean="0">
                <a:solidFill>
                  <a:schemeClr val="tx1"/>
                </a:solidFill>
                <a:latin typeface="Times New Roman" panose="02020603050405020304" pitchFamily="18" charset="0"/>
                <a:cs typeface="Times New Roman" panose="02020603050405020304" pitchFamily="18" charset="0"/>
              </a:rPr>
              <a:t>.</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Updates will take a minimum of 48 hours to be approved, but could take a minimum of 2 weeks to show the change on the maps. </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A </a:t>
            </a:r>
            <a:r>
              <a:rPr lang="en-US" dirty="0">
                <a:solidFill>
                  <a:schemeClr val="tx1"/>
                </a:solidFill>
                <a:latin typeface="Times New Roman" panose="02020603050405020304" pitchFamily="18" charset="0"/>
                <a:cs typeface="Times New Roman" panose="02020603050405020304" pitchFamily="18" charset="0"/>
              </a:rPr>
              <a:t>summary report can be </a:t>
            </a:r>
            <a:r>
              <a:rPr lang="en-US" dirty="0" smtClean="0">
                <a:solidFill>
                  <a:schemeClr val="tx1"/>
                </a:solidFill>
                <a:latin typeface="Times New Roman" panose="02020603050405020304" pitchFamily="18" charset="0"/>
                <a:cs typeface="Times New Roman" panose="02020603050405020304" pitchFamily="18" charset="0"/>
              </a:rPr>
              <a:t>located: </a:t>
            </a:r>
            <a:r>
              <a:rPr lang="en-US" u="sng" dirty="0">
                <a:latin typeface="Times New Roman" panose="02020603050405020304" pitchFamily="18" charset="0"/>
                <a:cs typeface="Times New Roman" panose="02020603050405020304" pitchFamily="18" charset="0"/>
                <a:hlinkClick r:id="rId3"/>
              </a:rPr>
              <a:t>https://www.in.gov/indot/3049.htm</a:t>
            </a:r>
            <a:r>
              <a:rPr lang="en-US" dirty="0">
                <a:latin typeface="Times New Roman" panose="02020603050405020304" pitchFamily="18" charset="0"/>
                <a:cs typeface="Times New Roman" panose="02020603050405020304" pitchFamily="18" charset="0"/>
              </a:rPr>
              <a:t>.</a:t>
            </a:r>
            <a:endParaRPr lang="en-US" sz="3325" dirty="0">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213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ADA &amp; Title VI Certifications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fontScale="92500" lnSpcReduction="20000"/>
          </a:bodyPr>
          <a:lstStyle/>
          <a:p>
            <a:pPr>
              <a:lnSpc>
                <a:spcPct val="100000"/>
              </a:lnSpc>
              <a:spcBef>
                <a:spcPts val="0"/>
              </a:spcBef>
            </a:pPr>
            <a:endParaRPr lang="en-US" sz="1247"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is a </a:t>
            </a:r>
            <a:r>
              <a:rPr lang="en-US" dirty="0" smtClean="0">
                <a:solidFill>
                  <a:schemeClr val="tx1"/>
                </a:solidFill>
                <a:latin typeface="Times New Roman" panose="02020603050405020304" pitchFamily="18" charset="0"/>
                <a:cs typeface="Times New Roman" panose="02020603050405020304" pitchFamily="18" charset="0"/>
              </a:rPr>
              <a:t>recipient </a:t>
            </a:r>
            <a:r>
              <a:rPr lang="en-US" dirty="0">
                <a:solidFill>
                  <a:schemeClr val="tx1"/>
                </a:solidFill>
                <a:latin typeface="Times New Roman" panose="02020603050405020304" pitchFamily="18" charset="0"/>
                <a:cs typeface="Times New Roman" panose="02020603050405020304" pitchFamily="18" charset="0"/>
              </a:rPr>
              <a:t>of federal funds.  This means that if you receive any funding from INDOT, whether through a contract to perform work or provide professional services or as part of a grant or award for your community, INDOT is required to ensure you are in compliance with Title VI &amp; Americans with Disabilities Act (ADA) nondiscrimination and accessibility requirements.  </a:t>
            </a:r>
            <a:endParaRPr lang="en-US" dirty="0" smtClean="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endParaRPr lang="en-US"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Our </a:t>
            </a:r>
            <a:r>
              <a:rPr lang="en-US" dirty="0">
                <a:solidFill>
                  <a:schemeClr val="tx1"/>
                </a:solidFill>
                <a:latin typeface="Times New Roman" panose="02020603050405020304" pitchFamily="18" charset="0"/>
                <a:cs typeface="Times New Roman" panose="02020603050405020304" pitchFamily="18" charset="0"/>
              </a:rPr>
              <a:t>goal in monitoring our sub-recipients is to provide sufficient training, tools, and resources to make compliance efforts manageable and easier for our sub-recipients as we work together to improve Indiana communities by constructing roads, bridges, highways, and pedestrian facilities across the state.  </a:t>
            </a:r>
            <a:endParaRPr lang="en-US" dirty="0" smtClean="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Please </a:t>
            </a:r>
            <a:r>
              <a:rPr lang="en-US" dirty="0">
                <a:solidFill>
                  <a:schemeClr val="tx1"/>
                </a:solidFill>
                <a:latin typeface="Times New Roman" panose="02020603050405020304" pitchFamily="18" charset="0"/>
                <a:cs typeface="Times New Roman" panose="02020603050405020304" pitchFamily="18" charset="0"/>
              </a:rPr>
              <a:t>contact Will Gay, Sub-recipient Compliance Auditor, Legal Division at </a:t>
            </a:r>
            <a:r>
              <a:rPr lang="en-US" dirty="0" smtClean="0">
                <a:solidFill>
                  <a:schemeClr val="tx1"/>
                </a:solidFill>
                <a:latin typeface="Times New Roman" panose="02020603050405020304" pitchFamily="18" charset="0"/>
                <a:cs typeface="Times New Roman" panose="02020603050405020304" pitchFamily="18" charset="0"/>
              </a:rPr>
              <a:t>                317-232-5160 </a:t>
            </a:r>
            <a:r>
              <a:rPr lang="en-US" dirty="0">
                <a:solidFill>
                  <a:schemeClr val="tx1"/>
                </a:solidFill>
                <a:latin typeface="Times New Roman" panose="02020603050405020304" pitchFamily="18" charset="0"/>
                <a:cs typeface="Times New Roman" panose="02020603050405020304" pitchFamily="18" charset="0"/>
              </a:rPr>
              <a:t>for more information and assistance.  </a:t>
            </a:r>
          </a:p>
        </p:txBody>
      </p:sp>
    </p:spTree>
    <p:extLst>
      <p:ext uri="{BB962C8B-B14F-4D97-AF65-F5344CB8AC3E}">
        <p14:creationId xmlns:p14="http://schemas.microsoft.com/office/powerpoint/2010/main" val="4118853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sng" dirty="0">
                <a:solidFill>
                  <a:srgbClr val="00B050"/>
                </a:solidFill>
                <a:latin typeface="Times New Roman" panose="02020603050405020304" pitchFamily="18" charset="0"/>
                <a:cs typeface="Times New Roman" panose="02020603050405020304" pitchFamily="18" charset="0"/>
              </a:rPr>
              <a:t>Eligible</a:t>
            </a:r>
            <a:r>
              <a:rPr lang="en-US" dirty="0">
                <a:solidFill>
                  <a:schemeClr val="tx1"/>
                </a:solidFill>
                <a:latin typeface="Times New Roman" panose="02020603050405020304" pitchFamily="18" charset="0"/>
                <a:cs typeface="Times New Roman" panose="02020603050405020304" pitchFamily="18" charset="0"/>
              </a:rPr>
              <a:t> For CCMG Funding</a:t>
            </a:r>
          </a:p>
        </p:txBody>
      </p:sp>
      <p:sp>
        <p:nvSpPr>
          <p:cNvPr id="8" name="Content Placeholder 7"/>
          <p:cNvSpPr>
            <a:spLocks noGrp="1"/>
          </p:cNvSpPr>
          <p:nvPr>
            <p:ph idx="1"/>
          </p:nvPr>
        </p:nvSpPr>
        <p:spPr>
          <a:xfrm>
            <a:off x="225352" y="1044911"/>
            <a:ext cx="10747448" cy="6017103"/>
          </a:xfrm>
        </p:spPr>
        <p:txBody>
          <a:bodyPr>
            <a:normAutofit fontScale="77500" lnSpcReduction="20000"/>
          </a:bodyPr>
          <a:lstStyle/>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Local road and bridge preservation type projects, road reconstructions, and small structure replacements.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ramp work must be completed, regardless of the work type.</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sidewalks are eligible for rehabilitation as long as the road is getting a minimum of a 1 ½ inch mill and overlay.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Drainage work that is associated with a specific road resurfacing or reconstruction project is eligible along with pipe replacements to correct drainage.  </a:t>
            </a:r>
          </a:p>
          <a:p>
            <a:pPr lvl="1">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Water line and sanitary sewer separation projects are </a:t>
            </a:r>
            <a:r>
              <a:rPr lang="en-US" u="sng" dirty="0">
                <a:solidFill>
                  <a:schemeClr val="tx1"/>
                </a:solidFill>
                <a:latin typeface="Times New Roman" panose="02020603050405020304" pitchFamily="18" charset="0"/>
                <a:cs typeface="Times New Roman" panose="02020603050405020304" pitchFamily="18" charset="0"/>
              </a:rPr>
              <a:t>not eligible</a:t>
            </a:r>
            <a:r>
              <a:rPr lang="en-US" dirty="0">
                <a:solidFill>
                  <a:schemeClr val="tx1"/>
                </a:solidFill>
                <a:latin typeface="Times New Roman" panose="02020603050405020304" pitchFamily="18" charset="0"/>
                <a:cs typeface="Times New Roman" panose="02020603050405020304" pitchFamily="18" charset="0"/>
              </a:rPr>
              <a:t>. </a:t>
            </a:r>
          </a:p>
          <a:p>
            <a:pPr>
              <a:lnSpc>
                <a:spcPct val="110000"/>
              </a:lnSpc>
              <a:spcBef>
                <a:spcPts val="600"/>
              </a:spcBef>
              <a:buFont typeface="Wingdings" panose="05000000000000000000" pitchFamily="2" charset="2"/>
              <a:buChar char="ü"/>
            </a:pPr>
            <a:endParaRPr lang="en-US" sz="13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Force Account work, such as chip sealing and crack sealing, received funds for materials only. </a:t>
            </a:r>
          </a:p>
          <a:p>
            <a:pPr lvl="1">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Labor and/or equipment costs are </a:t>
            </a:r>
            <a:r>
              <a:rPr lang="en-US" u="sng" dirty="0">
                <a:solidFill>
                  <a:schemeClr val="tx1"/>
                </a:solidFill>
                <a:latin typeface="Times New Roman" panose="02020603050405020304" pitchFamily="18" charset="0"/>
                <a:cs typeface="Times New Roman" panose="02020603050405020304" pitchFamily="18" charset="0"/>
              </a:rPr>
              <a:t>not eligible</a:t>
            </a:r>
            <a:r>
              <a:rPr lang="en-US" dirty="0">
                <a:solidFill>
                  <a:schemeClr val="tx1"/>
                </a:solidFill>
                <a:latin typeface="Times New Roman" panose="02020603050405020304" pitchFamily="18" charset="0"/>
                <a:cs typeface="Times New Roman" panose="02020603050405020304" pitchFamily="18" charset="0"/>
              </a:rPr>
              <a:t>.</a:t>
            </a:r>
          </a:p>
          <a:p>
            <a:pPr lvl="0">
              <a:lnSpc>
                <a:spcPct val="110000"/>
              </a:lnSpc>
              <a:spcBef>
                <a:spcPts val="600"/>
              </a:spcBef>
              <a:buFont typeface="Wingdings" panose="05000000000000000000" pitchFamily="2" charset="2"/>
              <a:buChar char="ü"/>
            </a:pPr>
            <a:endParaRPr lang="en-US" sz="1200" dirty="0">
              <a:solidFill>
                <a:prstClr val="black"/>
              </a:solidFill>
              <a:latin typeface="Times New Roman" panose="02020603050405020304" pitchFamily="18" charset="0"/>
              <a:cs typeface="Times New Roman" panose="02020603050405020304" pitchFamily="18" charset="0"/>
            </a:endParaRPr>
          </a:p>
          <a:p>
            <a:pPr lvl="0">
              <a:lnSpc>
                <a:spcPct val="110000"/>
              </a:lnSpc>
              <a:spcBef>
                <a:spcPts val="600"/>
              </a:spcBef>
              <a:buFont typeface="Wingdings" panose="05000000000000000000" pitchFamily="2" charset="2"/>
              <a:buChar char="ü"/>
            </a:pPr>
            <a:r>
              <a:rPr lang="en-US" sz="3000" dirty="0">
                <a:solidFill>
                  <a:prstClr val="black"/>
                </a:solidFill>
                <a:latin typeface="Times New Roman" panose="02020603050405020304" pitchFamily="18" charset="0"/>
                <a:cs typeface="Times New Roman" panose="02020603050405020304" pitchFamily="18" charset="0"/>
              </a:rPr>
              <a:t>The conversion of gravel roads to hard surface roads.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70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76400"/>
            <a:ext cx="9833610" cy="3505200"/>
          </a:xfrm>
        </p:spPr>
        <p:txBody>
          <a:bodyPr/>
          <a:lstStyle/>
          <a:p>
            <a:r>
              <a:rPr lang="en-US" u="sng" dirty="0">
                <a:latin typeface="Times New Roman" panose="02020603050405020304" pitchFamily="18" charset="0"/>
                <a:cs typeface="Times New Roman" panose="02020603050405020304" pitchFamily="18" charset="0"/>
              </a:rPr>
              <a:t>Welcome to CCMG </a:t>
            </a: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Application and Project Close-Out </a:t>
            </a: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Do’s and Don’ts Training</a:t>
            </a:r>
            <a:endParaRPr lang="en-US" dirty="0"/>
          </a:p>
        </p:txBody>
      </p:sp>
      <p:sp>
        <p:nvSpPr>
          <p:cNvPr id="3" name="Subtitle 2"/>
          <p:cNvSpPr>
            <a:spLocks noGrp="1"/>
          </p:cNvSpPr>
          <p:nvPr>
            <p:ph type="subTitle" idx="1"/>
          </p:nvPr>
        </p:nvSpPr>
        <p:spPr>
          <a:xfrm>
            <a:off x="1200150" y="5943600"/>
            <a:ext cx="10401300" cy="114300"/>
          </a:xfrm>
        </p:spPr>
        <p:txBody>
          <a:bodyPr/>
          <a:lstStyle/>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561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355" y="975364"/>
            <a:ext cx="7204686" cy="6165822"/>
          </a:xfrm>
          <a:ln>
            <a:solidFill>
              <a:srgbClr val="0070C0"/>
            </a:solidFill>
          </a:ln>
        </p:spPr>
        <p:txBody>
          <a:bodyPr>
            <a:noAutofit/>
          </a:bodyPr>
          <a:lstStyle/>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Preliminary engineering, land purchasing (right-of-way), utility relocation.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Construction inspection.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Labor or equipment costs for governments that perform their own force account work.</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Railroad crossing upgrades.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Water and sanitary sewer line replacements, or sewer separation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Standalone curb and gutter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Any project that has approved federal funding.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roads are not eligible unless directly tied to an in process economic development project.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roundabouts are not eligible unless there is a history of personal injury and fatalities; safety driven.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Roads and alleys that are not in the LPA’s certified road mileage and in the AMP.</a:t>
            </a:r>
          </a:p>
          <a:p>
            <a:pPr>
              <a:lnSpc>
                <a:spcPct val="100000"/>
              </a:lnSpc>
            </a:pP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7509213" y="975364"/>
            <a:ext cx="5067034" cy="6165822"/>
          </a:xfrm>
          <a:ln>
            <a:solidFill>
              <a:srgbClr val="0070C0"/>
            </a:solidFill>
          </a:ln>
        </p:spPr>
        <p:txBody>
          <a:bodyPr>
            <a:noAutofit/>
          </a:bodyPr>
          <a:lstStyle/>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Parking lots and private roads.</a:t>
            </a:r>
          </a:p>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Standalone sidewalk replacements or new installations.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Trails / Bike paths.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Projects that combine Force Account and Bidding.</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Enhancement-type work, including:</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 lights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 informational signs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Decorative pavers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Trees and plants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Trash receptacles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Gateway aesthetics</a:t>
            </a:r>
          </a:p>
          <a:p>
            <a:pPr>
              <a:lnSpc>
                <a:spcPct val="100000"/>
              </a:lnSpc>
              <a:spcBef>
                <a:spcPts val="600"/>
              </a:spcBef>
            </a:pPr>
            <a:r>
              <a:rPr lang="en-US" sz="2100" dirty="0" smtClean="0">
                <a:solidFill>
                  <a:srgbClr val="FF0000"/>
                </a:solidFill>
                <a:latin typeface="Times New Roman" panose="02020603050405020304" pitchFamily="18" charset="0"/>
                <a:cs typeface="Times New Roman" panose="02020603050405020304" pitchFamily="18" charset="0"/>
              </a:rPr>
              <a:t>Any change orders to the bid are not eligible for CCMG funds.</a:t>
            </a:r>
            <a:endParaRPr lang="en-US" sz="2494" dirty="0"/>
          </a:p>
        </p:txBody>
      </p:sp>
      <p:sp>
        <p:nvSpPr>
          <p:cNvPr id="4" name="Title 3"/>
          <p:cNvSpPr>
            <a:spLocks noGrp="1"/>
          </p:cNvSpPr>
          <p:nvPr>
            <p:ph type="title"/>
          </p:nvPr>
        </p:nvSpPr>
        <p:spPr/>
        <p:txBody>
          <a:bodyPr/>
          <a:lstStyle/>
          <a:p>
            <a:r>
              <a:rPr lang="en-US" b="1" u="sng" dirty="0" smtClean="0">
                <a:solidFill>
                  <a:srgbClr val="FF0000"/>
                </a:solidFill>
                <a:latin typeface="Times New Roman" panose="02020603050405020304" pitchFamily="18" charset="0"/>
                <a:cs typeface="Times New Roman" panose="02020603050405020304" pitchFamily="18" charset="0"/>
              </a:rPr>
              <a:t>Not Eligible </a:t>
            </a:r>
            <a:r>
              <a:rPr lang="en-US" dirty="0" smtClean="0">
                <a:solidFill>
                  <a:schemeClr val="tx1"/>
                </a:solidFill>
                <a:latin typeface="Times New Roman" panose="02020603050405020304" pitchFamily="18" charset="0"/>
                <a:cs typeface="Times New Roman" panose="02020603050405020304" pitchFamily="18" charset="0"/>
              </a:rPr>
              <a:t>For CCMG Funding</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048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State Laws</a:t>
            </a:r>
          </a:p>
        </p:txBody>
      </p:sp>
      <p:sp>
        <p:nvSpPr>
          <p:cNvPr id="8" name="Content Placeholder 7"/>
          <p:cNvSpPr>
            <a:spLocks noGrp="1"/>
          </p:cNvSpPr>
          <p:nvPr>
            <p:ph idx="1"/>
          </p:nvPr>
        </p:nvSpPr>
        <p:spPr>
          <a:xfrm>
            <a:off x="225352" y="1124083"/>
            <a:ext cx="9183999" cy="6017103"/>
          </a:xfrm>
        </p:spPr>
        <p:txBody>
          <a:bodyPr>
            <a:normAutofit/>
          </a:bodyPr>
          <a:lstStyle/>
          <a:p>
            <a:pPr marL="474997" lvl="1" indent="0">
              <a:lnSpc>
                <a:spcPct val="11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State laws that apply:</a:t>
            </a:r>
          </a:p>
          <a:p>
            <a:pPr lvl="1">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I.C</a:t>
            </a:r>
            <a:r>
              <a:rPr lang="en-US" dirty="0">
                <a:solidFill>
                  <a:schemeClr val="tx1"/>
                </a:solidFill>
                <a:latin typeface="Times New Roman" panose="02020603050405020304" pitchFamily="18" charset="0"/>
                <a:cs typeface="Times New Roman" panose="02020603050405020304" pitchFamily="18" charset="0"/>
              </a:rPr>
              <a:t>. 36-1-12 (Public Works Projects)</a:t>
            </a:r>
          </a:p>
          <a:p>
            <a:pPr lvl="1">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I.C</a:t>
            </a:r>
            <a:r>
              <a:rPr lang="en-US" dirty="0">
                <a:solidFill>
                  <a:schemeClr val="tx1"/>
                </a:solidFill>
                <a:latin typeface="Times New Roman" panose="02020603050405020304" pitchFamily="18" charset="0"/>
                <a:cs typeface="Times New Roman" panose="02020603050405020304" pitchFamily="18" charset="0"/>
              </a:rPr>
              <a:t>. 8-23-10 (Qualifications of bidders for contracts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5-16-13 (Contractor </a:t>
            </a:r>
            <a:r>
              <a:rPr lang="en-US" dirty="0" smtClean="0">
                <a:solidFill>
                  <a:schemeClr val="tx1"/>
                </a:solidFill>
                <a:latin typeface="Times New Roman" panose="02020603050405020304" pitchFamily="18" charset="0"/>
                <a:cs typeface="Times New Roman" panose="02020603050405020304" pitchFamily="18" charset="0"/>
              </a:rPr>
              <a:t>requireme</a:t>
            </a:r>
            <a:r>
              <a:rPr lang="en-US" dirty="0">
                <a:solidFill>
                  <a:schemeClr val="tx1"/>
                </a:solidFill>
                <a:latin typeface="Times New Roman" panose="02020603050405020304" pitchFamily="18" charset="0"/>
                <a:cs typeface="Times New Roman" panose="02020603050405020304" pitchFamily="18" charset="0"/>
              </a:rPr>
              <a:t>n</a:t>
            </a:r>
            <a:r>
              <a:rPr lang="en-US" dirty="0" smtClean="0">
                <a:solidFill>
                  <a:schemeClr val="tx1"/>
                </a:solidFill>
                <a:latin typeface="Times New Roman" panose="02020603050405020304" pitchFamily="18" charset="0"/>
                <a:cs typeface="Times New Roman" panose="02020603050405020304" pitchFamily="18" charset="0"/>
              </a:rPr>
              <a:t>ts </a:t>
            </a:r>
            <a:r>
              <a:rPr lang="en-US" dirty="0">
                <a:solidFill>
                  <a:schemeClr val="tx1"/>
                </a:solidFill>
                <a:latin typeface="Times New Roman" panose="02020603050405020304" pitchFamily="18" charset="0"/>
                <a:cs typeface="Times New Roman" panose="02020603050405020304" pitchFamily="18" charset="0"/>
              </a:rPr>
              <a:t>for public works projects</a:t>
            </a:r>
            <a:r>
              <a:rPr lang="en-US" dirty="0" smtClean="0">
                <a:solidFill>
                  <a:schemeClr val="tx1"/>
                </a:solidFill>
                <a:latin typeface="Times New Roman" panose="02020603050405020304" pitchFamily="18" charset="0"/>
                <a:cs typeface="Times New Roman" panose="02020603050405020304" pitchFamily="18" charset="0"/>
              </a:rPr>
              <a:t>)</a:t>
            </a:r>
          </a:p>
          <a:p>
            <a:pPr lvl="1">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Indiana Code look-up </a:t>
            </a:r>
            <a:r>
              <a:rPr lang="en-US" dirty="0">
                <a:hlinkClick r:id="rId2"/>
              </a:rPr>
              <a:t>http://iga.in.gov</a:t>
            </a:r>
            <a:r>
              <a:rPr lang="en-US" dirty="0" smtClean="0">
                <a:hlinkClick r:id="rId2"/>
              </a:rPr>
              <a:t>/</a:t>
            </a:r>
            <a:endParaRPr lang="en-US" dirty="0" smtClean="0"/>
          </a:p>
          <a:p>
            <a:pPr marL="480060" lvl="1" indent="0">
              <a:lnSpc>
                <a:spcPct val="11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9145" y="2786705"/>
            <a:ext cx="6123491" cy="4354481"/>
          </a:xfrm>
          <a:prstGeom prst="rect">
            <a:avLst/>
          </a:prstGeom>
        </p:spPr>
      </p:pic>
    </p:spTree>
    <p:extLst>
      <p:ext uri="{BB962C8B-B14F-4D97-AF65-F5344CB8AC3E}">
        <p14:creationId xmlns:p14="http://schemas.microsoft.com/office/powerpoint/2010/main" val="252895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&lt; $50,000.00</a:t>
            </a:r>
          </a:p>
        </p:txBody>
      </p:sp>
      <p:sp>
        <p:nvSpPr>
          <p:cNvPr id="8" name="Content Placeholder 7"/>
          <p:cNvSpPr>
            <a:spLocks noGrp="1"/>
          </p:cNvSpPr>
          <p:nvPr>
            <p:ph idx="1"/>
          </p:nvPr>
        </p:nvSpPr>
        <p:spPr>
          <a:xfrm>
            <a:off x="225353" y="1044911"/>
            <a:ext cx="11280847" cy="6117889"/>
          </a:xfrm>
        </p:spPr>
        <p:txBody>
          <a:bodyPr>
            <a:normAutofit fontScale="92500" lnSpcReduction="20000"/>
          </a:bodyPr>
          <a:lstStyle/>
          <a:p>
            <a:pPr marL="0" indent="0">
              <a:lnSpc>
                <a:spcPct val="110000"/>
              </a:lnSpc>
              <a:buNone/>
            </a:pPr>
            <a:r>
              <a:rPr lang="en-US" sz="2182" b="1" dirty="0">
                <a:solidFill>
                  <a:schemeClr val="tx1"/>
                </a:solidFill>
                <a:latin typeface="Times New Roman" panose="02020603050405020304" pitchFamily="18" charset="0"/>
                <a:cs typeface="Times New Roman" panose="02020603050405020304" pitchFamily="18" charset="0"/>
              </a:rPr>
              <a:t>Indiana Code 36-1-12-5</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1870" b="1" u="sng" dirty="0">
                <a:solidFill>
                  <a:schemeClr val="tx1"/>
                </a:solidFill>
                <a:latin typeface="Times New Roman" panose="02020603050405020304" pitchFamily="18" charset="0"/>
                <a:cs typeface="Times New Roman" panose="02020603050405020304" pitchFamily="18" charset="0"/>
              </a:rPr>
              <a:t>Plans and Specifications</a:t>
            </a:r>
            <a:r>
              <a:rPr lang="en-US" sz="1870"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reject all quotes submitted.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the board rejects all quotes, the board may negotiate and enter into agreements for the work in the open market without inviting or receiving quotes if the board establishes in writing the reasons for rejecting the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1870" u="sng" dirty="0">
                <a:solidFill>
                  <a:schemeClr val="tx1"/>
                </a:solidFill>
                <a:latin typeface="Times New Roman" panose="02020603050405020304" pitchFamily="18" charset="0"/>
                <a:cs typeface="Times New Roman" panose="02020603050405020304" pitchFamily="18" charset="0"/>
                <a:hlinkClick r:id="rId2"/>
              </a:rPr>
              <a:t>IC 8-14-2-1</a:t>
            </a:r>
            <a:r>
              <a:rPr lang="en-US" sz="1870" dirty="0">
                <a:solidFill>
                  <a:schemeClr val="tx1"/>
                </a:solidFill>
                <a:latin typeface="Times New Roman" panose="02020603050405020304" pitchFamily="18" charset="0"/>
                <a:cs typeface="Times New Roman" panose="02020603050405020304" pitchFamily="18" charset="0"/>
              </a:rPr>
              <a:t>) of a road, street, or bridge, unless: </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870" b="1" u="sng" dirty="0">
                <a:solidFill>
                  <a:schemeClr val="tx1"/>
                </a:solidFill>
                <a:latin typeface="Times New Roman" panose="02020603050405020304" pitchFamily="18" charset="0"/>
                <a:cs typeface="Times New Roman" panose="02020603050405020304" pitchFamily="18" charset="0"/>
              </a:rPr>
              <a:t>a single public work project</a:t>
            </a:r>
            <a:r>
              <a:rPr lang="en-US" sz="1870" dirty="0">
                <a:solidFill>
                  <a:schemeClr val="tx1"/>
                </a:solidFill>
                <a:latin typeface="Times New Roman" panose="02020603050405020304" pitchFamily="18" charset="0"/>
                <a:cs typeface="Times New Roman" panose="02020603050405020304" pitchFamily="18" charset="0"/>
              </a:rPr>
              <a:t>.</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Quotes for public works projects costing less than twenty-five thousand dollars ($25,000) may be obtained by soliciting at least three (3) quotes by telephone or facsimile transmission. The seven (7) day waiting period </a:t>
            </a:r>
            <a:r>
              <a:rPr lang="en-US" sz="1870" b="1" u="sng" dirty="0">
                <a:solidFill>
                  <a:schemeClr val="tx1"/>
                </a:solidFill>
                <a:latin typeface="Times New Roman" panose="02020603050405020304" pitchFamily="18" charset="0"/>
                <a:cs typeface="Times New Roman" panose="02020603050405020304" pitchFamily="18" charset="0"/>
              </a:rPr>
              <a:t>does not</a:t>
            </a:r>
            <a:r>
              <a:rPr lang="en-US" sz="1870" dirty="0">
                <a:solidFill>
                  <a:schemeClr val="tx1"/>
                </a:solidFill>
                <a:latin typeface="Times New Roman" panose="02020603050405020304" pitchFamily="18" charset="0"/>
                <a:cs typeface="Times New Roman" panose="02020603050405020304" pitchFamily="18" charset="0"/>
              </a:rPr>
              <a:t> apply to quotes solicited.</a:t>
            </a:r>
          </a:p>
        </p:txBody>
      </p:sp>
    </p:spTree>
    <p:extLst>
      <p:ext uri="{BB962C8B-B14F-4D97-AF65-F5344CB8AC3E}">
        <p14:creationId xmlns:p14="http://schemas.microsoft.com/office/powerpoint/2010/main" val="1118512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3117" dirty="0">
                <a:solidFill>
                  <a:schemeClr val="tx1"/>
                </a:solidFill>
                <a:latin typeface="Times New Roman" panose="02020603050405020304" pitchFamily="18" charset="0"/>
                <a:cs typeface="Times New Roman" panose="02020603050405020304" pitchFamily="18" charset="0"/>
              </a:rPr>
              <a:t>– </a:t>
            </a:r>
            <a:r>
              <a:rPr lang="en-US" sz="3117" dirty="0">
                <a:solidFill>
                  <a:srgbClr val="0070C0"/>
                </a:solidFill>
                <a:latin typeface="Times New Roman" panose="02020603050405020304" pitchFamily="18" charset="0"/>
                <a:cs typeface="Times New Roman" panose="02020603050405020304" pitchFamily="18" charset="0"/>
              </a:rPr>
              <a:t>Estimated Project Cost: &gt; $50,000.00 but &lt; $150,000.00</a:t>
            </a:r>
          </a:p>
        </p:txBody>
      </p:sp>
      <p:sp>
        <p:nvSpPr>
          <p:cNvPr id="8" name="Content Placeholder 7"/>
          <p:cNvSpPr>
            <a:spLocks noGrp="1"/>
          </p:cNvSpPr>
          <p:nvPr>
            <p:ph idx="1"/>
          </p:nvPr>
        </p:nvSpPr>
        <p:spPr>
          <a:xfrm>
            <a:off x="225353" y="1124083"/>
            <a:ext cx="11433247" cy="603871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36-1-12-4.7</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2078" b="1" u="sng" dirty="0">
                <a:solidFill>
                  <a:schemeClr val="tx1"/>
                </a:solidFill>
                <a:latin typeface="Times New Roman" panose="02020603050405020304" pitchFamily="18" charset="0"/>
                <a:cs typeface="Times New Roman" panose="02020603050405020304" pitchFamily="18" charset="0"/>
              </a:rPr>
              <a:t>Plans and Specifications</a:t>
            </a:r>
            <a:r>
              <a:rPr lang="en-US" sz="2078"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reject all quotes submitted.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2078" u="sng" dirty="0">
                <a:solidFill>
                  <a:schemeClr val="tx1"/>
                </a:solidFill>
                <a:latin typeface="Times New Roman" panose="02020603050405020304" pitchFamily="18" charset="0"/>
                <a:cs typeface="Times New Roman" panose="02020603050405020304" pitchFamily="18" charset="0"/>
                <a:hlinkClick r:id="rId2"/>
              </a:rPr>
              <a:t>IC 8-14-2-1</a:t>
            </a:r>
            <a:r>
              <a:rPr lang="en-US" sz="2078" dirty="0">
                <a:solidFill>
                  <a:schemeClr val="tx1"/>
                </a:solidFill>
                <a:latin typeface="Times New Roman" panose="02020603050405020304" pitchFamily="18" charset="0"/>
                <a:cs typeface="Times New Roman" panose="02020603050405020304" pitchFamily="18" charset="0"/>
              </a:rPr>
              <a:t>) of a road, street, or bridge, unless: </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4002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&gt; $150,000.00</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1870" b="1" dirty="0">
                <a:solidFill>
                  <a:schemeClr val="tx1"/>
                </a:solidFill>
                <a:latin typeface="Times New Roman" panose="02020603050405020304" pitchFamily="18" charset="0"/>
                <a:cs typeface="Times New Roman" panose="02020603050405020304" pitchFamily="18" charset="0"/>
              </a:rPr>
              <a:t>Indiana Code 36-1-12-4</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prepare </a:t>
            </a:r>
            <a:r>
              <a:rPr lang="en-US" sz="1559" b="1" u="sng" dirty="0">
                <a:solidFill>
                  <a:schemeClr val="tx1"/>
                </a:solidFill>
                <a:latin typeface="Times New Roman" panose="02020603050405020304" pitchFamily="18" charset="0"/>
                <a:cs typeface="Times New Roman" panose="02020603050405020304" pitchFamily="18" charset="0"/>
              </a:rPr>
              <a:t>Plans and Specifications</a:t>
            </a:r>
            <a:r>
              <a:rPr lang="en-US" sz="1559" dirty="0">
                <a:solidFill>
                  <a:schemeClr val="tx1"/>
                </a:solidFill>
                <a:latin typeface="Times New Roman" panose="02020603050405020304" pitchFamily="18" charset="0"/>
                <a:cs typeface="Times New Roman" panose="02020603050405020304" pitchFamily="18" charset="0"/>
              </a:rPr>
              <a:t> describing the kind of public work required, but shall avoid specifications which might unduly limit competition. If the project involves the resurfacing (as defined by </a:t>
            </a:r>
            <a:r>
              <a:rPr lang="en-US" sz="1559" u="sng" dirty="0">
                <a:solidFill>
                  <a:schemeClr val="tx1"/>
                </a:solidFill>
                <a:latin typeface="Times New Roman" panose="02020603050405020304" pitchFamily="18" charset="0"/>
                <a:cs typeface="Times New Roman" panose="02020603050405020304" pitchFamily="18" charset="0"/>
                <a:hlinkClick r:id="rId2"/>
              </a:rPr>
              <a:t>IC 8-14-2-1</a:t>
            </a:r>
            <a:r>
              <a:rPr lang="en-US" sz="1559" dirty="0">
                <a:solidFill>
                  <a:schemeClr val="tx1"/>
                </a:solidFill>
                <a:latin typeface="Times New Roman" panose="02020603050405020304" pitchFamily="18" charset="0"/>
                <a:cs typeface="Times New Roman" panose="02020603050405020304" pitchFamily="18" charset="0"/>
              </a:rPr>
              <a:t>) of a road, street, or bridge, the specifications must show how the weight or volume of the materials will be accurately measured and verified.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file the plans and specifications in a place reasonably accessible to the public, which shall be specified in the notice.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notice must specify the place where the plans and specifications are on file and the date fixed for receiving bids. The board shall advertise twice, at least one week apart, with the second advertisement at least 7 days before the bid opening.</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 financial statement, a statement of experience, a proposed plan or plans for performing the public work, and the equipment that the bidder has available for the performance of the public work. The statement shall be submitted on forms prescribed by the state board of accounts. General Form No. 96 is available at </a:t>
            </a:r>
            <a:r>
              <a:rPr lang="en-US" sz="1559" u="sng" dirty="0">
                <a:solidFill>
                  <a:schemeClr val="tx1"/>
                </a:solidFill>
                <a:latin typeface="Times New Roman" panose="02020603050405020304" pitchFamily="18" charset="0"/>
                <a:cs typeface="Times New Roman" panose="02020603050405020304" pitchFamily="18" charset="0"/>
                <a:hlinkClick r:id="rId3"/>
              </a:rPr>
              <a:t>www.in.gov/sboa/ </a:t>
            </a:r>
            <a:r>
              <a:rPr lang="en-US" sz="1559" dirty="0">
                <a:solidFill>
                  <a:schemeClr val="tx1"/>
                </a:solidFill>
                <a:latin typeface="Times New Roman" panose="02020603050405020304" pitchFamily="18" charset="0"/>
                <a:cs typeface="Times New Roman" panose="02020603050405020304" pitchFamily="18" charset="0"/>
              </a:rPr>
              <a:t>  Political Subdivisions/Counties/Electronic Forms.</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bidder.</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may reject all bids submitted.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board awards the contract to a bidder other than the lowest bidder, the board must state in the minutes or memoranda, at the time the award is made, the factors used to determine which bidder is the lowest responsible and responsive bidder and to justify the award. The board shall keep a copy of the minutes or memoranda available for public inspection.</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an Non-collusion Affidavit</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cost of the public work is estimated to be more than two hundred thousand dollars ($200,000), a bond or a certified check is required to be filed with each bid by a bidder in the amount determined and specified by the board in the notice. The amount of the bond or certified check may not be set at more than ten percent (10%) of the contract price.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559" b="1" u="sng" dirty="0">
                <a:solidFill>
                  <a:schemeClr val="tx1"/>
                </a:solidFill>
                <a:latin typeface="Times New Roman" panose="02020603050405020304" pitchFamily="18" charset="0"/>
                <a:cs typeface="Times New Roman" panose="02020603050405020304" pitchFamily="18" charset="0"/>
              </a:rPr>
              <a:t>a single public work project</a:t>
            </a:r>
            <a:r>
              <a:rPr lang="en-US" sz="1559"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36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94843"/>
            <a:ext cx="12350895" cy="799243"/>
          </a:xfrm>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2494" dirty="0">
                <a:solidFill>
                  <a:schemeClr val="tx1"/>
                </a:solidFill>
                <a:latin typeface="Times New Roman" panose="02020603050405020304" pitchFamily="18" charset="0"/>
                <a:cs typeface="Times New Roman" panose="02020603050405020304" pitchFamily="18" charset="0"/>
              </a:rPr>
              <a:t>– </a:t>
            </a:r>
            <a:r>
              <a:rPr lang="en-US" sz="2494" dirty="0">
                <a:solidFill>
                  <a:srgbClr val="0070C0"/>
                </a:solidFill>
                <a:latin typeface="Times New Roman" panose="02020603050405020304" pitchFamily="18" charset="0"/>
                <a:cs typeface="Times New Roman" panose="02020603050405020304" pitchFamily="18" charset="0"/>
              </a:rPr>
              <a:t>Estimated Project Cost: &lt; $250,000.00 Using Own Workforce</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36-1-12-3</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purchase or lease supplies in the manner provided in </a:t>
            </a:r>
            <a:r>
              <a:rPr lang="en-US" sz="2078" u="sng" dirty="0">
                <a:solidFill>
                  <a:schemeClr val="tx1"/>
                </a:solidFill>
                <a:latin typeface="Times New Roman" panose="02020603050405020304" pitchFamily="18" charset="0"/>
                <a:cs typeface="Times New Roman" panose="02020603050405020304" pitchFamily="18" charset="0"/>
                <a:hlinkClick r:id="rId2"/>
              </a:rPr>
              <a:t>IC 5-22</a:t>
            </a:r>
            <a:r>
              <a:rPr lang="en-US" sz="2078" dirty="0">
                <a:solidFill>
                  <a:schemeClr val="tx1"/>
                </a:solidFill>
                <a:latin typeface="Times New Roman" panose="02020603050405020304" pitchFamily="18" charset="0"/>
                <a:cs typeface="Times New Roman" panose="02020603050405020304" pitchFamily="18" charset="0"/>
              </a:rPr>
              <a:t> and perform the public work by means of its own workforce without awarding a public work contract.</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Before the board may perform any work under this section by means of its own workforce, the political subdivision or agency must have a group of employees on its staff who are capable of performing the construction, maintenance, and repair applicable to that work.</a:t>
            </a:r>
          </a:p>
          <a:p>
            <a:pPr>
              <a:lnSpc>
                <a:spcPct val="100000"/>
              </a:lnSpc>
              <a:spcBef>
                <a:spcPts val="623"/>
              </a:spcBef>
            </a:pPr>
            <a:r>
              <a:rPr lang="en-US" sz="2078" b="1" u="sng" dirty="0">
                <a:solidFill>
                  <a:schemeClr val="tx1"/>
                </a:solidFill>
                <a:latin typeface="Times New Roman" panose="02020603050405020304" pitchFamily="18" charset="0"/>
                <a:cs typeface="Times New Roman" panose="02020603050405020304" pitchFamily="18" charset="0"/>
              </a:rPr>
              <a:t>Actual cost of materials, labor, equipment, and rental, use of trucks and heavy equipment owned and all other expenses equal TOTAL PROJECT COST.</a:t>
            </a:r>
            <a:endParaRPr lang="en-US" sz="2078"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Public work project whose cost is estimated to be more than one hundred thousand dollars ($100,000), the board publishes a notice under </a:t>
            </a:r>
            <a:r>
              <a:rPr lang="en-US" sz="2078" u="sng" dirty="0">
                <a:solidFill>
                  <a:schemeClr val="tx1"/>
                </a:solidFill>
                <a:latin typeface="Times New Roman" panose="02020603050405020304" pitchFamily="18" charset="0"/>
                <a:cs typeface="Times New Roman" panose="02020603050405020304" pitchFamily="18" charset="0"/>
                <a:hlinkClick r:id="rId3"/>
              </a:rPr>
              <a:t>IC 5-3-1</a:t>
            </a:r>
            <a:r>
              <a:rPr lang="en-US" sz="2078" dirty="0">
                <a:solidFill>
                  <a:schemeClr val="tx1"/>
                </a:solidFill>
                <a:latin typeface="Times New Roman" panose="02020603050405020304" pitchFamily="18" charset="0"/>
                <a:cs typeface="Times New Roman" panose="02020603050405020304" pitchFamily="18" charset="0"/>
              </a:rPr>
              <a:t> describing the public work that the board intends to perform with its own workforce setting forth the projected project cost and determines at a public meeting that it is in the public interest to perform the public work with the board's own workforce.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A public work project performed by a board's own workforce must be inspected and accepted as complete in the same manner as a public work project performed under a contract awarded after receiving bids.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261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Itemized Bids</a:t>
            </a:r>
          </a:p>
        </p:txBody>
      </p:sp>
      <p:sp>
        <p:nvSpPr>
          <p:cNvPr id="8" name="Content Placeholder 7"/>
          <p:cNvSpPr>
            <a:spLocks noGrp="1"/>
          </p:cNvSpPr>
          <p:nvPr>
            <p:ph idx="1"/>
          </p:nvPr>
        </p:nvSpPr>
        <p:spPr>
          <a:xfrm>
            <a:off x="225352" y="1124083"/>
            <a:ext cx="9183999" cy="6017103"/>
          </a:xfrm>
        </p:spPr>
        <p:txBody>
          <a:bodyPr>
            <a:normAutofit fontScale="92500"/>
          </a:bodyPr>
          <a:lstStyle/>
          <a:p>
            <a:pPr lvl="1">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Must advertise for the scope of work applied for and awarded funds.</a:t>
            </a:r>
          </a:p>
          <a:p>
            <a:pPr lvl="2">
              <a:lnSpc>
                <a:spcPct val="110000"/>
              </a:lnSpc>
              <a:spcBef>
                <a:spcPts val="0"/>
              </a:spcBef>
            </a:pPr>
            <a:r>
              <a:rPr lang="en-US" u="sng" dirty="0" smtClean="0">
                <a:solidFill>
                  <a:schemeClr val="tx1"/>
                </a:solidFill>
                <a:latin typeface="Times New Roman" panose="02020603050405020304" pitchFamily="18" charset="0"/>
                <a:cs typeface="Times New Roman" panose="02020603050405020304" pitchFamily="18" charset="0"/>
              </a:rPr>
              <a:t>Do not decrease </a:t>
            </a:r>
            <a:r>
              <a:rPr lang="en-US" dirty="0" smtClean="0">
                <a:solidFill>
                  <a:schemeClr val="tx1"/>
                </a:solidFill>
                <a:latin typeface="Times New Roman" panose="02020603050405020304" pitchFamily="18" charset="0"/>
                <a:cs typeface="Times New Roman" panose="02020603050405020304" pitchFamily="18" charset="0"/>
              </a:rPr>
              <a:t>the scope of work, or your awarded funds will decrease and a supplemental CCMG Agreement will need executed.</a:t>
            </a:r>
          </a:p>
          <a:p>
            <a:pPr lvl="2">
              <a:lnSpc>
                <a:spcPct val="110000"/>
              </a:lnSpc>
              <a:spcBef>
                <a:spcPts val="0"/>
              </a:spcBef>
            </a:pPr>
            <a:r>
              <a:rPr lang="en-US" u="sng" dirty="0" smtClean="0">
                <a:solidFill>
                  <a:schemeClr val="tx1"/>
                </a:solidFill>
                <a:latin typeface="Times New Roman" panose="02020603050405020304" pitchFamily="18" charset="0"/>
                <a:cs typeface="Times New Roman" panose="02020603050405020304" pitchFamily="18" charset="0"/>
              </a:rPr>
              <a:t>Do not increase </a:t>
            </a:r>
            <a:r>
              <a:rPr lang="en-US" dirty="0" smtClean="0">
                <a:solidFill>
                  <a:schemeClr val="tx1"/>
                </a:solidFill>
                <a:latin typeface="Times New Roman" panose="02020603050405020304" pitchFamily="18" charset="0"/>
                <a:cs typeface="Times New Roman" panose="02020603050405020304" pitchFamily="18" charset="0"/>
              </a:rPr>
              <a:t>the scope of work, unless your LPA intends to pay for that scope increase 100% locally.</a:t>
            </a:r>
          </a:p>
          <a:p>
            <a:pPr lvl="3">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Estimates submitted with the application with less quantities than advertised and bid for should </a:t>
            </a:r>
            <a:r>
              <a:rPr lang="en-US" u="sng" dirty="0" smtClean="0">
                <a:solidFill>
                  <a:schemeClr val="tx1"/>
                </a:solidFill>
                <a:latin typeface="Times New Roman" panose="02020603050405020304" pitchFamily="18" charset="0"/>
                <a:cs typeface="Times New Roman" panose="02020603050405020304" pitchFamily="18" charset="0"/>
              </a:rPr>
              <a:t>not</a:t>
            </a:r>
            <a:r>
              <a:rPr lang="en-US" dirty="0" smtClean="0">
                <a:solidFill>
                  <a:schemeClr val="tx1"/>
                </a:solidFill>
                <a:latin typeface="Times New Roman" panose="02020603050405020304" pitchFamily="18" charset="0"/>
                <a:cs typeface="Times New Roman" panose="02020603050405020304" pitchFamily="18" charset="0"/>
              </a:rPr>
              <a:t> be included when funds are requested.</a:t>
            </a:r>
          </a:p>
          <a:p>
            <a:pPr lvl="1">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Contract bids must be detailed and itemized by each road.</a:t>
            </a:r>
          </a:p>
          <a:p>
            <a:pPr lvl="2">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Contractors </a:t>
            </a:r>
            <a:r>
              <a:rPr lang="en-US" u="sng" dirty="0" smtClean="0">
                <a:solidFill>
                  <a:schemeClr val="tx1"/>
                </a:solidFill>
                <a:latin typeface="Times New Roman" panose="02020603050405020304" pitchFamily="18" charset="0"/>
                <a:cs typeface="Times New Roman" panose="02020603050405020304" pitchFamily="18" charset="0"/>
              </a:rPr>
              <a:t>can</a:t>
            </a:r>
            <a:r>
              <a:rPr lang="en-US" dirty="0" smtClean="0">
                <a:solidFill>
                  <a:schemeClr val="tx1"/>
                </a:solidFill>
                <a:latin typeface="Times New Roman" panose="02020603050405020304" pitchFamily="18" charset="0"/>
                <a:cs typeface="Times New Roman" panose="02020603050405020304" pitchFamily="18" charset="0"/>
              </a:rPr>
              <a:t> do itemized bids, require them to do so.</a:t>
            </a:r>
          </a:p>
          <a:p>
            <a:pPr lvl="2">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Itemized work being done per road and the bid (amount you are paying) per road should be contractually clear.</a:t>
            </a:r>
          </a:p>
          <a:p>
            <a:pPr lvl="2">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Bids with contingencies will </a:t>
            </a:r>
            <a:r>
              <a:rPr lang="en-US" u="sng" dirty="0" smtClean="0">
                <a:solidFill>
                  <a:schemeClr val="tx1"/>
                </a:solidFill>
                <a:latin typeface="Times New Roman" panose="02020603050405020304" pitchFamily="18" charset="0"/>
                <a:cs typeface="Times New Roman" panose="02020603050405020304" pitchFamily="18" charset="0"/>
              </a:rPr>
              <a:t>not</a:t>
            </a:r>
            <a:r>
              <a:rPr lang="en-US" dirty="0" smtClean="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Lump sum bids will </a:t>
            </a:r>
            <a:r>
              <a:rPr lang="en-US" u="sng" dirty="0" smtClean="0">
                <a:solidFill>
                  <a:schemeClr val="tx1"/>
                </a:solidFill>
                <a:latin typeface="Times New Roman" panose="02020603050405020304" pitchFamily="18" charset="0"/>
                <a:cs typeface="Times New Roman" panose="02020603050405020304" pitchFamily="18" charset="0"/>
              </a:rPr>
              <a:t>not</a:t>
            </a:r>
            <a:r>
              <a:rPr lang="en-US" dirty="0" smtClean="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If </a:t>
            </a:r>
            <a:r>
              <a:rPr lang="en-US" dirty="0" smtClean="0">
                <a:solidFill>
                  <a:schemeClr val="tx1"/>
                </a:solidFill>
                <a:latin typeface="Times New Roman" panose="02020603050405020304" pitchFamily="18" charset="0"/>
                <a:cs typeface="Times New Roman" panose="02020603050405020304" pitchFamily="18" charset="0"/>
              </a:rPr>
              <a:t>contracts / bids </a:t>
            </a:r>
            <a:r>
              <a:rPr lang="en-US" dirty="0">
                <a:solidFill>
                  <a:schemeClr val="tx1"/>
                </a:solidFill>
                <a:latin typeface="Times New Roman" panose="02020603050405020304" pitchFamily="18" charset="0"/>
                <a:cs typeface="Times New Roman" panose="02020603050405020304" pitchFamily="18" charset="0"/>
              </a:rPr>
              <a:t>are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submitted with clear locations and </a:t>
            </a:r>
            <a:r>
              <a:rPr lang="en-US" dirty="0" smtClean="0">
                <a:solidFill>
                  <a:schemeClr val="tx1"/>
                </a:solidFill>
                <a:latin typeface="Times New Roman" panose="02020603050405020304" pitchFamily="18" charset="0"/>
                <a:cs typeface="Times New Roman" panose="02020603050405020304" pitchFamily="18" charset="0"/>
              </a:rPr>
              <a:t>a clear bid, </a:t>
            </a:r>
            <a:r>
              <a:rPr lang="en-US" dirty="0">
                <a:solidFill>
                  <a:schemeClr val="tx1"/>
                </a:solidFill>
                <a:latin typeface="Times New Roman" panose="02020603050405020304" pitchFamily="18" charset="0"/>
                <a:cs typeface="Times New Roman" panose="02020603050405020304" pitchFamily="18" charset="0"/>
              </a:rPr>
              <a:t>the </a:t>
            </a:r>
            <a:r>
              <a:rPr lang="en-US" dirty="0" smtClean="0">
                <a:solidFill>
                  <a:schemeClr val="tx1"/>
                </a:solidFill>
                <a:latin typeface="Times New Roman" panose="02020603050405020304" pitchFamily="18" charset="0"/>
                <a:cs typeface="Times New Roman" panose="02020603050405020304" pitchFamily="18" charset="0"/>
              </a:rPr>
              <a:t>request for funds </a:t>
            </a:r>
            <a:r>
              <a:rPr lang="en-US" dirty="0">
                <a:solidFill>
                  <a:schemeClr val="tx1"/>
                </a:solidFill>
                <a:latin typeface="Times New Roman" panose="02020603050405020304" pitchFamily="18" charset="0"/>
                <a:cs typeface="Times New Roman" panose="02020603050405020304" pitchFamily="18" charset="0"/>
              </a:rPr>
              <a:t>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t>
            </a:r>
            <a:r>
              <a:rPr lang="en-US" dirty="0" smtClean="0">
                <a:solidFill>
                  <a:schemeClr val="tx1"/>
                </a:solidFill>
                <a:latin typeface="Times New Roman" panose="02020603050405020304" pitchFamily="18" charset="0"/>
                <a:cs typeface="Times New Roman" panose="02020603050405020304" pitchFamily="18" charset="0"/>
              </a:rPr>
              <a:t>acceptable until made clear.</a:t>
            </a:r>
            <a:endParaRPr lang="en-US" dirty="0">
              <a:solidFill>
                <a:schemeClr val="tx1"/>
              </a:solidFill>
              <a:latin typeface="Times New Roman" panose="02020603050405020304" pitchFamily="18" charset="0"/>
              <a:cs typeface="Times New Roman" panose="02020603050405020304" pitchFamily="18" charset="0"/>
            </a:endParaRPr>
          </a:p>
          <a:p>
            <a:pPr lvl="2">
              <a:lnSpc>
                <a:spcPct val="110000"/>
              </a:lnSpc>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494" dirty="0">
                <a:solidFill>
                  <a:schemeClr val="tx1"/>
                </a:solidFill>
                <a:latin typeface="Times New Roman" panose="02020603050405020304" pitchFamily="18" charset="0"/>
                <a:cs typeface="Times New Roman" panose="02020603050405020304" pitchFamily="18" charset="0"/>
              </a:rPr>
              <a:t>Examples of acceptable and non-acceptable bids are as follows.</a:t>
            </a:r>
          </a:p>
          <a:p>
            <a:pPr marL="474998" lvl="1" indent="0">
              <a:lnSpc>
                <a:spcPct val="110000"/>
              </a:lnSpc>
              <a:spcBef>
                <a:spcPts val="0"/>
              </a:spcBef>
              <a:buNone/>
            </a:pPr>
            <a:endParaRPr lang="en-US" sz="1455" dirty="0"/>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67" b="95644" l="23864" r="69129"/>
                    </a14:imgEffect>
                  </a14:imgLayer>
                </a14:imgProps>
              </a:ext>
              <a:ext uri="{28A0092B-C50C-407E-A947-70E740481C1C}">
                <a14:useLocalDpi xmlns:a14="http://schemas.microsoft.com/office/drawing/2010/main"/>
              </a:ext>
            </a:extLst>
          </a:blip>
          <a:srcRect l="22222" r="29166"/>
          <a:stretch/>
        </p:blipFill>
        <p:spPr>
          <a:xfrm>
            <a:off x="9210273" y="533400"/>
            <a:ext cx="3404413" cy="6017103"/>
          </a:xfrm>
          <a:prstGeom prst="rect">
            <a:avLst/>
          </a:prstGeom>
        </p:spPr>
      </p:pic>
    </p:spTree>
    <p:extLst>
      <p:ext uri="{BB962C8B-B14F-4D97-AF65-F5344CB8AC3E}">
        <p14:creationId xmlns:p14="http://schemas.microsoft.com/office/powerpoint/2010/main" val="2873212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2016" t="39357" r="65994" b="18303"/>
          <a:stretch/>
        </p:blipFill>
        <p:spPr>
          <a:xfrm>
            <a:off x="2057400" y="1622546"/>
            <a:ext cx="8154757" cy="4766156"/>
          </a:xfrm>
          <a:prstGeom prst="rect">
            <a:avLst/>
          </a:prstGeom>
          <a:ln>
            <a:solidFill>
              <a:srgbClr val="0070C0"/>
            </a:solidFill>
          </a:ln>
        </p:spPr>
      </p:pic>
      <p:sp>
        <p:nvSpPr>
          <p:cNvPr id="6" name="TextBox 5"/>
          <p:cNvSpPr txBox="1"/>
          <p:nvPr/>
        </p:nvSpPr>
        <p:spPr>
          <a:xfrm>
            <a:off x="2057400" y="6490288"/>
            <a:ext cx="114978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endParaRPr lang="en-US" sz="1600" b="1" dirty="0" smtClean="0">
              <a:solidFill>
                <a:srgbClr val="FF0000"/>
              </a:solidFill>
              <a:latin typeface="Times New Roman" panose="02020603050405020304" pitchFamily="18" charset="0"/>
              <a:cs typeface="Times New Roman" panose="02020603050405020304" pitchFamily="18" charset="0"/>
            </a:endParaRPr>
          </a:p>
          <a:p>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1</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No To </a:t>
            </a:r>
            <a:r>
              <a:rPr lang="en-US" sz="1600" b="1" dirty="0">
                <a:solidFill>
                  <a:srgbClr val="FF0000"/>
                </a:solidFill>
                <a:latin typeface="Times New Roman" panose="02020603050405020304" pitchFamily="18" charset="0"/>
                <a:cs typeface="Times New Roman" panose="02020603050405020304" pitchFamily="18" charset="0"/>
              </a:rPr>
              <a:t>or </a:t>
            </a:r>
            <a:r>
              <a:rPr lang="en-US" sz="1600" b="1" dirty="0" smtClean="0">
                <a:solidFill>
                  <a:srgbClr val="FF0000"/>
                </a:solidFill>
                <a:latin typeface="Times New Roman" panose="02020603050405020304" pitchFamily="18" charset="0"/>
                <a:cs typeface="Times New Roman" panose="02020603050405020304" pitchFamily="18" charset="0"/>
              </a:rPr>
              <a:t>From </a:t>
            </a:r>
          </a:p>
          <a:p>
            <a:r>
              <a:rPr lang="en-US" sz="1600" b="1" dirty="0" smtClean="0">
                <a:solidFill>
                  <a:srgbClr val="FF0000"/>
                </a:solidFill>
                <a:latin typeface="Times New Roman" panose="02020603050405020304" pitchFamily="18" charset="0"/>
                <a:cs typeface="Times New Roman" panose="02020603050405020304" pitchFamily="18" charset="0"/>
              </a:rPr>
              <a:t>	2) Contractor </a:t>
            </a:r>
            <a:r>
              <a:rPr lang="en-US" sz="1600" b="1" dirty="0">
                <a:solidFill>
                  <a:srgbClr val="FF0000"/>
                </a:solidFill>
                <a:latin typeface="Times New Roman" panose="02020603050405020304" pitchFamily="18" charset="0"/>
                <a:cs typeface="Times New Roman" panose="02020603050405020304" pitchFamily="18" charset="0"/>
              </a:rPr>
              <a:t>lumped 3 </a:t>
            </a:r>
            <a:r>
              <a:rPr lang="en-US" sz="1600" b="1" dirty="0" smtClean="0">
                <a:solidFill>
                  <a:srgbClr val="FF0000"/>
                </a:solidFill>
                <a:latin typeface="Times New Roman" panose="02020603050405020304" pitchFamily="18" charset="0"/>
                <a:cs typeface="Times New Roman" panose="02020603050405020304" pitchFamily="18" charset="0"/>
              </a:rPr>
              <a:t>roads, into </a:t>
            </a:r>
            <a:r>
              <a:rPr lang="en-US" sz="1600" b="1" dirty="0">
                <a:solidFill>
                  <a:srgbClr val="FF0000"/>
                </a:solidFill>
                <a:latin typeface="Times New Roman" panose="02020603050405020304" pitchFamily="18" charset="0"/>
                <a:cs typeface="Times New Roman" panose="02020603050405020304" pitchFamily="18" charset="0"/>
              </a:rPr>
              <a:t>one bid.</a:t>
            </a:r>
            <a:endParaRPr lang="en-US" sz="1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352800" y="1066800"/>
            <a:ext cx="4829516" cy="38373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is for Castro Rd., Donya Dr., Carla Ave.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950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1255" t="38434" r="42383" b="25360"/>
          <a:stretch/>
        </p:blipFill>
        <p:spPr>
          <a:xfrm>
            <a:off x="533400" y="1066800"/>
            <a:ext cx="10609102" cy="5858758"/>
          </a:xfrm>
          <a:prstGeom prst="rect">
            <a:avLst/>
          </a:prstGeom>
          <a:ln>
            <a:solidFill>
              <a:srgbClr val="0070C0"/>
            </a:solidFill>
          </a:ln>
        </p:spPr>
      </p:pic>
    </p:spTree>
    <p:extLst>
      <p:ext uri="{BB962C8B-B14F-4D97-AF65-F5344CB8AC3E}">
        <p14:creationId xmlns:p14="http://schemas.microsoft.com/office/powerpoint/2010/main" val="1798951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576188" y="6532490"/>
            <a:ext cx="119550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p>
          <a:p>
            <a:r>
              <a:rPr lang="en-US" sz="1600" b="1" dirty="0">
                <a:solidFill>
                  <a:srgbClr val="FF0000"/>
                </a:solidFill>
                <a:latin typeface="Times New Roman" panose="02020603050405020304" pitchFamily="18" charset="0"/>
                <a:cs typeface="Times New Roman" panose="02020603050405020304" pitchFamily="18" charset="0"/>
              </a:rPr>
              <a:t>	1) No To or From </a:t>
            </a:r>
          </a:p>
          <a:p>
            <a:r>
              <a:rPr lang="en-US" sz="1600" b="1" dirty="0">
                <a:solidFill>
                  <a:srgbClr val="FF0000"/>
                </a:solidFill>
                <a:latin typeface="Times New Roman" panose="02020603050405020304" pitchFamily="18" charset="0"/>
                <a:cs typeface="Times New Roman" panose="02020603050405020304" pitchFamily="18" charset="0"/>
              </a:rPr>
              <a:t>	2) Contractor lumped </a:t>
            </a:r>
            <a:r>
              <a:rPr lang="en-US" sz="1600" b="1" dirty="0" smtClean="0">
                <a:solidFill>
                  <a:srgbClr val="FF0000"/>
                </a:solidFill>
                <a:latin typeface="Times New Roman" panose="02020603050405020304" pitchFamily="18" charset="0"/>
                <a:cs typeface="Times New Roman" panose="02020603050405020304" pitchFamily="18" charset="0"/>
              </a:rPr>
              <a:t>7 </a:t>
            </a:r>
            <a:r>
              <a:rPr lang="en-US" sz="1600" b="1" dirty="0">
                <a:solidFill>
                  <a:srgbClr val="FF0000"/>
                </a:solidFill>
                <a:latin typeface="Times New Roman" panose="02020603050405020304" pitchFamily="18" charset="0"/>
                <a:cs typeface="Times New Roman" panose="02020603050405020304" pitchFamily="18" charset="0"/>
              </a:rPr>
              <a:t>roads, into one bid.</a:t>
            </a:r>
            <a:endParaRPr lang="en-US" sz="1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254" t="37945" r="67518" b="25360"/>
          <a:stretch/>
        </p:blipFill>
        <p:spPr>
          <a:xfrm>
            <a:off x="592567" y="1585596"/>
            <a:ext cx="9896550" cy="4855544"/>
          </a:xfrm>
          <a:prstGeom prst="rect">
            <a:avLst/>
          </a:prstGeom>
          <a:ln>
            <a:solidFill>
              <a:srgbClr val="0070C0"/>
            </a:solidFill>
          </a:ln>
        </p:spPr>
      </p:pic>
      <p:sp>
        <p:nvSpPr>
          <p:cNvPr id="2" name="Rectangle 1"/>
          <p:cNvSpPr/>
          <p:nvPr/>
        </p:nvSpPr>
        <p:spPr>
          <a:xfrm>
            <a:off x="1676400" y="1073102"/>
            <a:ext cx="74676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This is for Hudson, Cales, Fox, Larue, Adams, Benner, &amp; McKalip roads</a:t>
            </a:r>
            <a:endParaRPr lang="en-US" dirty="0"/>
          </a:p>
        </p:txBody>
      </p:sp>
    </p:spTree>
    <p:extLst>
      <p:ext uri="{BB962C8B-B14F-4D97-AF65-F5344CB8AC3E}">
        <p14:creationId xmlns:p14="http://schemas.microsoft.com/office/powerpoint/2010/main" val="206810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0238" y="1"/>
            <a:ext cx="12350895" cy="89408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CCMG Do’s and Don’ts Training Agenda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6017098"/>
          </a:xfrm>
        </p:spPr>
        <p:txBody>
          <a:bodyPr>
            <a:normAutofit fontScale="85000" lnSpcReduction="20000"/>
          </a:bodyPr>
          <a:lstStyle/>
          <a:p>
            <a:pPr marL="534372" indent="-534372">
              <a:lnSpc>
                <a:spcPct val="11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ITAP Registration </a:t>
            </a:r>
            <a:r>
              <a:rPr lang="en-US" dirty="0" smtClean="0">
                <a:solidFill>
                  <a:schemeClr val="tx1"/>
                </a:solidFill>
                <a:latin typeface="Times New Roman" panose="02020603050405020304" pitchFamily="18" charset="0"/>
                <a:cs typeface="Times New Roman" panose="02020603050405020304" pitchFamily="18" charset="0"/>
              </a:rPr>
              <a:t>Enrollment</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On-Line Application</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Examples of required documentation</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Asset Management Plan (AMP) – Road &amp; Bridge</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Structure Inventory and Appraisal Report (SIA) </a:t>
            </a:r>
            <a:endParaRPr lang="en-US" dirty="0" smtClean="0">
              <a:solidFill>
                <a:schemeClr val="tx1"/>
              </a:solidFill>
              <a:latin typeface="Times New Roman" panose="02020603050405020304" pitchFamily="18" charset="0"/>
              <a:cs typeface="Times New Roman" panose="02020603050405020304" pitchFamily="18" charset="0"/>
            </a:endParaRP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Mapping</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Road Inventory</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1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ADA &amp; Title </a:t>
            </a:r>
            <a:r>
              <a:rPr lang="en-US" dirty="0" smtClean="0">
                <a:solidFill>
                  <a:schemeClr val="tx1"/>
                </a:solidFill>
                <a:latin typeface="Times New Roman" panose="02020603050405020304" pitchFamily="18" charset="0"/>
                <a:cs typeface="Times New Roman" panose="02020603050405020304" pitchFamily="18" charset="0"/>
              </a:rPr>
              <a:t>VI </a:t>
            </a:r>
            <a:r>
              <a:rPr lang="en-US" dirty="0">
                <a:solidFill>
                  <a:schemeClr val="tx1"/>
                </a:solidFill>
                <a:latin typeface="Times New Roman" panose="02020603050405020304" pitchFamily="18" charset="0"/>
                <a:cs typeface="Times New Roman" panose="02020603050405020304" pitchFamily="18" charset="0"/>
              </a:rPr>
              <a:t>Certifications</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Eligible and Not Eligible for CCMG Funds</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Procurement</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Itemized Bids</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Close </a:t>
            </a:r>
            <a:r>
              <a:rPr lang="en-US" dirty="0">
                <a:solidFill>
                  <a:schemeClr val="tx1"/>
                </a:solidFill>
                <a:latin typeface="Times New Roman" panose="02020603050405020304" pitchFamily="18" charset="0"/>
                <a:cs typeface="Times New Roman" panose="02020603050405020304" pitchFamily="18" charset="0"/>
              </a:rPr>
              <a:t>Out Grant After Construction is </a:t>
            </a:r>
            <a:r>
              <a:rPr lang="en-US" dirty="0" smtClean="0">
                <a:solidFill>
                  <a:schemeClr val="tx1"/>
                </a:solidFill>
                <a:latin typeface="Times New Roman" panose="02020603050405020304" pitchFamily="18" charset="0"/>
                <a:cs typeface="Times New Roman" panose="02020603050405020304" pitchFamily="18" charset="0"/>
              </a:rPr>
              <a:t>Complete</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INDOT Contacts</a:t>
            </a:r>
          </a:p>
          <a:p>
            <a:pPr marL="534372" indent="-534372">
              <a:lnSpc>
                <a:spcPct val="11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Fatal Flaws</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984248" y="2549186"/>
            <a:ext cx="4433654" cy="1583448"/>
            <a:chOff x="133350" y="3396234"/>
            <a:chExt cx="8578850" cy="323850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19412"/>
            <a:stretch/>
          </p:blipFill>
          <p:spPr>
            <a:xfrm>
              <a:off x="1752600" y="3396234"/>
              <a:ext cx="6959600" cy="32385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350" y="3396234"/>
              <a:ext cx="3238500" cy="3238500"/>
            </a:xfrm>
            <a:prstGeom prst="rect">
              <a:avLst/>
            </a:prstGeom>
          </p:spPr>
        </p:pic>
      </p:grpSp>
    </p:spTree>
    <p:extLst>
      <p:ext uri="{BB962C8B-B14F-4D97-AF65-F5344CB8AC3E}">
        <p14:creationId xmlns:p14="http://schemas.microsoft.com/office/powerpoint/2010/main" val="3645884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796064"/>
              </p:ext>
            </p:extLst>
          </p:nvPr>
        </p:nvGraphicFramePr>
        <p:xfrm>
          <a:off x="2819401" y="974724"/>
          <a:ext cx="6476999" cy="5883292"/>
        </p:xfrm>
        <a:graphic>
          <a:graphicData uri="http://schemas.openxmlformats.org/drawingml/2006/table">
            <a:tbl>
              <a:tblPr/>
              <a:tblGrid>
                <a:gridCol w="880150"/>
                <a:gridCol w="575483"/>
                <a:gridCol w="530347"/>
                <a:gridCol w="609334"/>
                <a:gridCol w="507778"/>
                <a:gridCol w="1602325"/>
                <a:gridCol w="789877"/>
                <a:gridCol w="981705"/>
              </a:tblGrid>
              <a:tr h="173038">
                <a:tc gridSpan="8">
                  <a:txBody>
                    <a:bodyPr/>
                    <a:lstStyle/>
                    <a:p>
                      <a:pPr algn="ctr" fontAlgn="ctr"/>
                      <a:r>
                        <a:rPr lang="en-US" sz="900" b="1" i="0" u="sng" strike="noStrike" dirty="0">
                          <a:solidFill>
                            <a:srgbClr val="00B050"/>
                          </a:solidFill>
                          <a:effectLst/>
                          <a:latin typeface="Times New Roman" panose="02020603050405020304" pitchFamily="18" charset="0"/>
                        </a:rPr>
                        <a:t>Acceptable CCMG Itemized Bid Example</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038">
                <a:tc gridSpan="8">
                  <a:txBody>
                    <a:bodyPr/>
                    <a:lstStyle/>
                    <a:p>
                      <a:pPr algn="ctr" fontAlgn="ctr"/>
                      <a:r>
                        <a:rPr lang="en-US" sz="900" b="1" i="0" u="none" strike="noStrike">
                          <a:solidFill>
                            <a:srgbClr val="000000"/>
                          </a:solidFill>
                          <a:effectLst/>
                          <a:latin typeface="Times New Roman" panose="02020603050405020304" pitchFamily="18" charset="0"/>
                        </a:rPr>
                        <a:t>City of Blansett - 2019-1 CCMG</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038">
                <a:tc>
                  <a:txBody>
                    <a:bodyPr/>
                    <a:lstStyle/>
                    <a:p>
                      <a:pPr algn="ctr" fontAlgn="b"/>
                      <a:r>
                        <a:rPr lang="en-US" sz="900" b="1" i="0" u="sng" strike="noStrike">
                          <a:solidFill>
                            <a:srgbClr val="000000"/>
                          </a:solidFill>
                          <a:effectLst/>
                          <a:latin typeface="Times New Roman" panose="02020603050405020304" pitchFamily="18" charset="0"/>
                        </a:rPr>
                        <a:t>Steet Name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To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From</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QTY</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Unit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Description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Unit Price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a:solidFill>
                            <a:srgbClr val="000000"/>
                          </a:solidFill>
                          <a:effectLst/>
                          <a:latin typeface="Times New Roman" panose="02020603050405020304" pitchFamily="18" charset="0"/>
                        </a:rPr>
                        <a:t>Bid Amount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Hudson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Center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Green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105.00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$1,785.00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86.60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$6,711.50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$473.00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$8,969.50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Cales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Middle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Red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2525.00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$4,292.50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208.30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$16,143.25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$258.00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Piano Key Xwalk</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$22,843.75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Fox</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72nd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Blue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500.00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$850.00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$3,193.00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$4,043.00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Larue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4th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9th</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4000.00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$6,800.00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329.90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$25,567.25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$33,141.25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dirty="0">
                          <a:solidFill>
                            <a:srgbClr val="000000"/>
                          </a:solidFill>
                          <a:effectLst/>
                          <a:latin typeface="Times New Roman" panose="02020603050405020304" pitchFamily="18" charset="0"/>
                        </a:rPr>
                        <a:t>Adams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Indiana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Ohio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3030.00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$5,151.00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249.90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$19,367.25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$24,518.25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Benner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Penn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Texas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1376.00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$2,339.20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113.50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$8,796.25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$602.00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$11,737.45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McKalip</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Iowa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Florida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952.00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$1,618.40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78.60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$6,091.50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$516.00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2165.00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$1.06</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$2,294.90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2310.00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$1.05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panose="02020603050405020304" pitchFamily="18" charset="0"/>
                        </a:rPr>
                        <a:t>$2,425.50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a:solidFill>
                            <a:srgbClr val="000000"/>
                          </a:solidFill>
                          <a:effectLst/>
                          <a:latin typeface="Times New Roman" panose="02020603050405020304" pitchFamily="18" charset="0"/>
                        </a:rPr>
                        <a:t>$12,946.30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sz="900" b="1" i="0" u="none" strike="noStrike">
                          <a:solidFill>
                            <a:srgbClr val="000000"/>
                          </a:solidFill>
                          <a:effectLst/>
                          <a:latin typeface="Times New Roman" panose="02020603050405020304" pitchFamily="18" charset="0"/>
                        </a:rPr>
                        <a:t>Total Bid</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r" fontAlgn="b"/>
                      <a:r>
                        <a:rPr lang="en-US" sz="900" b="1" i="0" u="none" strike="noStrike">
                          <a:solidFill>
                            <a:srgbClr val="000000"/>
                          </a:solidFill>
                          <a:effectLst/>
                          <a:latin typeface="Times New Roman" panose="02020603050405020304" pitchFamily="18" charset="0"/>
                        </a:rPr>
                        <a:t>$118,199.50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173038">
                <a:tc gridSpan="8">
                  <a:txBody>
                    <a:bodyPr/>
                    <a:lstStyle/>
                    <a:p>
                      <a:pPr algn="l" fontAlgn="b"/>
                      <a:r>
                        <a:rPr lang="en-US" sz="900" b="1" i="0" u="none" strike="noStrike" dirty="0">
                          <a:solidFill>
                            <a:srgbClr val="000000"/>
                          </a:solidFill>
                          <a:effectLst/>
                          <a:latin typeface="Times New Roman" panose="02020603050405020304" pitchFamily="18" charset="0"/>
                        </a:rPr>
                        <a:t>Mobilization/Demobilization  and Maintaining Traffic included in unit price cost of individual items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96272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1041041" y="6191120"/>
            <a:ext cx="10244481" cy="760416"/>
          </a:xfrm>
          <a:prstGeom prst="rect">
            <a:avLst/>
          </a:prstGeom>
          <a:noFill/>
        </p:spPr>
        <p:txBody>
          <a:bodyPr wrap="square" rtlCol="0">
            <a:spAutoFit/>
          </a:bodyPr>
          <a:lstStyle/>
          <a:p>
            <a:r>
              <a:rPr lang="en-US" sz="2078" b="1" dirty="0">
                <a:solidFill>
                  <a:srgbClr val="FF0000"/>
                </a:solidFill>
                <a:latin typeface="Times New Roman" panose="02020603050405020304" pitchFamily="18" charset="0"/>
                <a:cs typeface="Times New Roman" panose="02020603050405020304" pitchFamily="18" charset="0"/>
              </a:rPr>
              <a:t>This is not an acceptable bid because the Construction Engineering and MOB / DEMOB is not itemized per road</a:t>
            </a:r>
            <a:r>
              <a:rPr lang="en-US" sz="2078" dirty="0">
                <a:solidFill>
                  <a:prstClr val="black"/>
                </a:solidFill>
                <a:latin typeface="Times New Roman" panose="02020603050405020304" pitchFamily="18" charset="0"/>
                <a:cs typeface="Times New Roman" panose="02020603050405020304" pitchFamily="18" charset="0"/>
              </a:rPr>
              <a:t>.</a:t>
            </a:r>
          </a:p>
        </p:txBody>
      </p:sp>
      <p:pic>
        <p:nvPicPr>
          <p:cNvPr id="3" name="Content Placeholder 2"/>
          <p:cNvPicPr>
            <a:picLocks noGrp="1" noChangeAspect="1"/>
          </p:cNvPicPr>
          <p:nvPr>
            <p:ph idx="1"/>
          </p:nvPr>
        </p:nvPicPr>
        <p:blipFill rotWithShape="1">
          <a:blip r:embed="rId2"/>
          <a:srcRect l="2016" t="37946" r="42384" b="9835"/>
          <a:stretch/>
        </p:blipFill>
        <p:spPr>
          <a:xfrm>
            <a:off x="1175421" y="1088256"/>
            <a:ext cx="9975723" cy="4908689"/>
          </a:xfrm>
          <a:prstGeom prst="rect">
            <a:avLst/>
          </a:prstGeom>
          <a:solidFill>
            <a:srgbClr val="3399FF"/>
          </a:solidFill>
          <a:ln>
            <a:solidFill>
              <a:srgbClr val="0070C0"/>
            </a:solidFill>
          </a:ln>
        </p:spPr>
      </p:pic>
      <p:sp>
        <p:nvSpPr>
          <p:cNvPr id="4" name="Right Arrow 3"/>
          <p:cNvSpPr/>
          <p:nvPr/>
        </p:nvSpPr>
        <p:spPr>
          <a:xfrm>
            <a:off x="383697" y="484518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41737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1"/>
            <a:ext cx="12350895" cy="894080"/>
          </a:xfrm>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4" name="Content Placeholder 3"/>
          <p:cNvPicPr>
            <a:picLocks noGrp="1" noChangeAspect="1"/>
          </p:cNvPicPr>
          <p:nvPr>
            <p:ph idx="1"/>
          </p:nvPr>
        </p:nvPicPr>
        <p:blipFill rotWithShape="1">
          <a:blip r:embed="rId2"/>
          <a:srcRect l="1255" t="37945" r="42383" b="18303"/>
          <a:stretch/>
        </p:blipFill>
        <p:spPr>
          <a:xfrm>
            <a:off x="1017077" y="1282428"/>
            <a:ext cx="10213240" cy="5225378"/>
          </a:xfrm>
          <a:prstGeom prst="rect">
            <a:avLst/>
          </a:prstGeom>
          <a:ln>
            <a:solidFill>
              <a:srgbClr val="0070C0"/>
            </a:solidFill>
          </a:ln>
        </p:spPr>
      </p:pic>
      <p:sp>
        <p:nvSpPr>
          <p:cNvPr id="5" name="Right Arrow 4"/>
          <p:cNvSpPr/>
          <p:nvPr/>
        </p:nvSpPr>
        <p:spPr>
          <a:xfrm>
            <a:off x="231443" y="516187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1465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Bidding “No Nos”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5363"/>
            <a:ext cx="12350895" cy="6086650"/>
          </a:xfrm>
        </p:spPr>
        <p:txBody>
          <a:bodyPr>
            <a:normAutofit/>
          </a:bodyPr>
          <a:lstStyle/>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Advertised </a:t>
            </a:r>
            <a:r>
              <a:rPr lang="en-US" dirty="0">
                <a:solidFill>
                  <a:schemeClr val="tx1"/>
                </a:solidFill>
                <a:latin typeface="Times New Roman" panose="02020603050405020304" pitchFamily="18" charset="0"/>
                <a:cs typeface="Times New Roman" panose="02020603050405020304" pitchFamily="18" charset="0"/>
              </a:rPr>
              <a:t>bids without any specific information, such as list of pay items, </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contractors </a:t>
            </a:r>
            <a:r>
              <a:rPr lang="en-US" dirty="0" smtClean="0">
                <a:solidFill>
                  <a:schemeClr val="tx1"/>
                </a:solidFill>
                <a:latin typeface="Times New Roman" panose="02020603050405020304" pitchFamily="18" charset="0"/>
                <a:cs typeface="Times New Roman" panose="02020603050405020304" pitchFamily="18" charset="0"/>
              </a:rPr>
              <a:t>need to know what </a:t>
            </a:r>
            <a:r>
              <a:rPr lang="en-US" dirty="0">
                <a:solidFill>
                  <a:schemeClr val="tx1"/>
                </a:solidFill>
                <a:latin typeface="Times New Roman" panose="02020603050405020304" pitchFamily="18" charset="0"/>
                <a:cs typeface="Times New Roman" panose="02020603050405020304" pitchFamily="18" charset="0"/>
              </a:rPr>
              <a:t>they were bidding on.</a:t>
            </a:r>
          </a:p>
          <a:p>
            <a:r>
              <a:rPr lang="en-US" dirty="0">
                <a:solidFill>
                  <a:schemeClr val="tx1"/>
                </a:solidFill>
                <a:latin typeface="Times New Roman" panose="02020603050405020304" pitchFamily="18" charset="0"/>
                <a:cs typeface="Times New Roman" panose="02020603050405020304" pitchFamily="18" charset="0"/>
              </a:rPr>
              <a:t>State law defines the project as the whole projects; can’t break projects apart to shrug state law.</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754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Close Out Grant After Construction is Complete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5363"/>
            <a:ext cx="12350895" cy="6086650"/>
          </a:xfrm>
        </p:spPr>
        <p:txBody>
          <a:bodyPr>
            <a:normAutofit fontScale="92500" lnSpcReduction="10000"/>
          </a:bodyPr>
          <a:lstStyle/>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Notify INDOT once construction is complete and all payments have been made and fully processed.</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Contact your District Program Director for help. </a:t>
            </a:r>
            <a:endParaRPr lang="en-US" dirty="0" smtClean="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Submit the ‘</a:t>
            </a:r>
            <a:r>
              <a:rPr lang="en-US" b="1" dirty="0" smtClean="0">
                <a:solidFill>
                  <a:schemeClr val="tx1"/>
                </a:solidFill>
                <a:latin typeface="Times New Roman" panose="02020603050405020304" pitchFamily="18" charset="0"/>
                <a:cs typeface="Times New Roman" panose="02020603050405020304" pitchFamily="18" charset="0"/>
              </a:rPr>
              <a:t>Community </a:t>
            </a:r>
            <a:r>
              <a:rPr lang="en-US" b="1" dirty="0">
                <a:solidFill>
                  <a:schemeClr val="tx1"/>
                </a:solidFill>
                <a:latin typeface="Times New Roman" panose="02020603050405020304" pitchFamily="18" charset="0"/>
                <a:cs typeface="Times New Roman" panose="02020603050405020304" pitchFamily="18" charset="0"/>
              </a:rPr>
              <a:t>Crossing Matching Grant Close </a:t>
            </a:r>
            <a:r>
              <a:rPr lang="en-US" b="1" dirty="0" smtClean="0">
                <a:solidFill>
                  <a:schemeClr val="tx1"/>
                </a:solidFill>
                <a:latin typeface="Times New Roman" panose="02020603050405020304" pitchFamily="18" charset="0"/>
                <a:cs typeface="Times New Roman" panose="02020603050405020304" pitchFamily="18" charset="0"/>
              </a:rPr>
              <a:t>Out’ </a:t>
            </a:r>
            <a:r>
              <a:rPr lang="en-US" dirty="0" smtClean="0">
                <a:solidFill>
                  <a:schemeClr val="tx1"/>
                </a:solidFill>
                <a:latin typeface="Times New Roman" panose="02020603050405020304" pitchFamily="18" charset="0"/>
                <a:cs typeface="Times New Roman" panose="02020603050405020304" pitchFamily="18" charset="0"/>
              </a:rPr>
              <a:t>letter with</a:t>
            </a:r>
            <a:r>
              <a:rPr lang="en-US" b="1"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copies of contractor’s final invoice and proof of payment within </a:t>
            </a:r>
            <a:r>
              <a:rPr lang="en-US" u="sng" dirty="0" smtClean="0">
                <a:solidFill>
                  <a:schemeClr val="tx1"/>
                </a:solidFill>
                <a:latin typeface="Times New Roman" panose="02020603050405020304" pitchFamily="18" charset="0"/>
                <a:cs typeface="Times New Roman" panose="02020603050405020304" pitchFamily="18" charset="0"/>
              </a:rPr>
              <a:t>30 days</a:t>
            </a:r>
            <a:r>
              <a:rPr lang="en-US" dirty="0" smtClean="0">
                <a:solidFill>
                  <a:schemeClr val="tx1"/>
                </a:solidFill>
                <a:latin typeface="Times New Roman" panose="02020603050405020304" pitchFamily="18" charset="0"/>
                <a:cs typeface="Times New Roman" panose="02020603050405020304" pitchFamily="18" charset="0"/>
              </a:rPr>
              <a:t> of final payment.</a:t>
            </a: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Any under-runs must be paid back to INDOT within 30 days of being invoiced.</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LPA </a:t>
            </a:r>
            <a:r>
              <a:rPr lang="en-US" dirty="0">
                <a:solidFill>
                  <a:schemeClr val="tx1"/>
                </a:solidFill>
                <a:latin typeface="Times New Roman" panose="02020603050405020304" pitchFamily="18" charset="0"/>
                <a:cs typeface="Times New Roman" panose="02020603050405020304" pitchFamily="18" charset="0"/>
              </a:rPr>
              <a:t>will be invoiced by INDOT for any funds owed back to INDOT.</a:t>
            </a:r>
          </a:p>
          <a:p>
            <a:pPr lvl="1">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LPA </a:t>
            </a:r>
            <a:r>
              <a:rPr lang="en-US" dirty="0">
                <a:solidFill>
                  <a:schemeClr val="tx1"/>
                </a:solidFill>
                <a:latin typeface="Times New Roman" panose="02020603050405020304" pitchFamily="18" charset="0"/>
                <a:cs typeface="Times New Roman" panose="02020603050405020304" pitchFamily="18" charset="0"/>
              </a:rPr>
              <a:t>must wait to send your payment with the invoice.</a:t>
            </a:r>
            <a:endParaRPr lang="en-US" sz="2909"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will not accept </a:t>
            </a:r>
            <a:r>
              <a:rPr lang="en-US" dirty="0" smtClean="0">
                <a:solidFill>
                  <a:schemeClr val="tx1"/>
                </a:solidFill>
                <a:latin typeface="Times New Roman" panose="02020603050405020304" pitchFamily="18" charset="0"/>
                <a:cs typeface="Times New Roman" panose="02020603050405020304" pitchFamily="18" charset="0"/>
              </a:rPr>
              <a:t>payment </a:t>
            </a:r>
            <a:r>
              <a:rPr lang="en-US" dirty="0">
                <a:solidFill>
                  <a:schemeClr val="tx1"/>
                </a:solidFill>
                <a:latin typeface="Times New Roman" panose="02020603050405020304" pitchFamily="18" charset="0"/>
                <a:cs typeface="Times New Roman" panose="02020603050405020304" pitchFamily="18" charset="0"/>
              </a:rPr>
              <a:t>unless </a:t>
            </a:r>
            <a:r>
              <a:rPr lang="en-US" dirty="0" smtClean="0">
                <a:solidFill>
                  <a:schemeClr val="tx1"/>
                </a:solidFill>
                <a:latin typeface="Times New Roman" panose="02020603050405020304" pitchFamily="18" charset="0"/>
                <a:cs typeface="Times New Roman" panose="02020603050405020304" pitchFamily="18" charset="0"/>
              </a:rPr>
              <a:t>LPA has </a:t>
            </a:r>
            <a:r>
              <a:rPr lang="en-US" dirty="0">
                <a:solidFill>
                  <a:schemeClr val="tx1"/>
                </a:solidFill>
                <a:latin typeface="Times New Roman" panose="02020603050405020304" pitchFamily="18" charset="0"/>
                <a:cs typeface="Times New Roman" panose="02020603050405020304" pitchFamily="18" charset="0"/>
              </a:rPr>
              <a:t>been invoiced.</a:t>
            </a:r>
            <a:endParaRPr lang="en-US" sz="2909"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Any over-runs are not matched and the responsibility of the local unit.</a:t>
            </a: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Maintain records </a:t>
            </a:r>
            <a:r>
              <a:rPr lang="en-US" dirty="0">
                <a:solidFill>
                  <a:schemeClr val="tx1"/>
                </a:solidFill>
                <a:latin typeface="Times New Roman" panose="02020603050405020304" pitchFamily="18" charset="0"/>
                <a:cs typeface="Times New Roman" panose="02020603050405020304" pitchFamily="18" charset="0"/>
              </a:rPr>
              <a:t>for </a:t>
            </a:r>
            <a:r>
              <a:rPr lang="en-US" dirty="0" smtClean="0">
                <a:solidFill>
                  <a:schemeClr val="tx1"/>
                </a:solidFill>
                <a:latin typeface="Times New Roman" panose="02020603050405020304" pitchFamily="18" charset="0"/>
                <a:cs typeface="Times New Roman" panose="02020603050405020304" pitchFamily="18" charset="0"/>
              </a:rPr>
              <a:t>five years for audit purposes.</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buFont typeface="Wingdings" panose="05000000000000000000" pitchFamily="2" charset="2"/>
              <a:buChar char="v"/>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a:t>
            </a:r>
            <a:r>
              <a:rPr lang="en-US" dirty="0" smtClean="0">
                <a:solidFill>
                  <a:srgbClr val="3333CC"/>
                </a:solidFill>
                <a:latin typeface="Times New Roman" panose="02020603050405020304" pitchFamily="18" charset="0"/>
                <a:cs typeface="Times New Roman" panose="02020603050405020304" pitchFamily="18" charset="0"/>
              </a:rPr>
              <a:t>the </a:t>
            </a:r>
            <a:r>
              <a:rPr lang="en-US" dirty="0">
                <a:solidFill>
                  <a:srgbClr val="3333CC"/>
                </a:solidFill>
                <a:latin typeface="Times New Roman" panose="02020603050405020304" pitchFamily="18" charset="0"/>
                <a:cs typeface="Times New Roman" panose="02020603050405020304" pitchFamily="18" charset="0"/>
              </a:rPr>
              <a:t>bid per road, </a:t>
            </a:r>
            <a:r>
              <a:rPr lang="en-US" dirty="0" smtClean="0">
                <a:solidFill>
                  <a:srgbClr val="3333CC"/>
                </a:solidFill>
                <a:latin typeface="Times New Roman" panose="02020603050405020304" pitchFamily="18" charset="0"/>
                <a:cs typeface="Times New Roman" panose="02020603050405020304" pitchFamily="18" charset="0"/>
              </a:rPr>
              <a:t>           road contracted for, or </a:t>
            </a:r>
            <a:r>
              <a:rPr lang="en-US" dirty="0">
                <a:solidFill>
                  <a:srgbClr val="3333CC"/>
                </a:solidFill>
                <a:latin typeface="Times New Roman" panose="02020603050405020304" pitchFamily="18" charset="0"/>
                <a:cs typeface="Times New Roman" panose="02020603050405020304" pitchFamily="18" charset="0"/>
              </a:rPr>
              <a:t>the road in your close out documentation.</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rot="-2220000">
            <a:off x="9986229" y="3227408"/>
            <a:ext cx="2469561" cy="2217202"/>
          </a:xfrm>
          <a:prstGeom prst="rect">
            <a:avLst/>
          </a:prstGeom>
        </p:spPr>
      </p:pic>
    </p:spTree>
    <p:extLst>
      <p:ext uri="{BB962C8B-B14F-4D97-AF65-F5344CB8AC3E}">
        <p14:creationId xmlns:p14="http://schemas.microsoft.com/office/powerpoint/2010/main" val="3613156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Review of Application </a:t>
            </a:r>
            <a:r>
              <a:rPr lang="en-US" dirty="0">
                <a:solidFill>
                  <a:srgbClr val="FF0000"/>
                </a:solidFill>
                <a:latin typeface="Times New Roman" panose="02020603050405020304" pitchFamily="18" charset="0"/>
                <a:cs typeface="Times New Roman" panose="02020603050405020304" pitchFamily="18" charset="0"/>
              </a:rPr>
              <a:t>Fatal Flaws</a:t>
            </a:r>
          </a:p>
        </p:txBody>
      </p:sp>
      <p:sp>
        <p:nvSpPr>
          <p:cNvPr id="8" name="Content Placeholder 7"/>
          <p:cNvSpPr>
            <a:spLocks noGrp="1"/>
          </p:cNvSpPr>
          <p:nvPr>
            <p:ph idx="1"/>
          </p:nvPr>
        </p:nvSpPr>
        <p:spPr>
          <a:xfrm>
            <a:off x="225353" y="975363"/>
            <a:ext cx="12350895" cy="6086650"/>
          </a:xfrm>
        </p:spPr>
        <p:txBody>
          <a:bodyPr>
            <a:normAutofit/>
          </a:bodyPr>
          <a:lstStyle/>
          <a:p>
            <a:pPr marL="0" indent="0">
              <a:lnSpc>
                <a:spcPct val="110000"/>
              </a:lnSpc>
              <a:spcBef>
                <a:spcPts val="623"/>
              </a:spcBef>
              <a:buNone/>
            </a:pPr>
            <a:r>
              <a:rPr lang="en-US" u="sng" dirty="0">
                <a:solidFill>
                  <a:schemeClr val="tx1"/>
                </a:solidFill>
                <a:latin typeface="Times New Roman" panose="02020603050405020304" pitchFamily="18" charset="0"/>
                <a:cs typeface="Times New Roman" panose="02020603050405020304" pitchFamily="18" charset="0"/>
              </a:rPr>
              <a:t>During Application Process</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Financial Commitment Letter – content and proper </a:t>
            </a:r>
            <a:r>
              <a:rPr lang="en-US" dirty="0" smtClean="0">
                <a:solidFill>
                  <a:schemeClr val="tx1"/>
                </a:solidFill>
                <a:latin typeface="Times New Roman" panose="02020603050405020304" pitchFamily="18" charset="0"/>
                <a:cs typeface="Times New Roman" panose="02020603050405020304" pitchFamily="18" charset="0"/>
              </a:rPr>
              <a:t>signature.</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Proper </a:t>
            </a:r>
            <a:r>
              <a:rPr lang="en-US" dirty="0">
                <a:solidFill>
                  <a:schemeClr val="tx1"/>
                </a:solidFill>
                <a:latin typeface="Times New Roman" panose="02020603050405020304" pitchFamily="18" charset="0"/>
                <a:cs typeface="Times New Roman" panose="02020603050405020304" pitchFamily="18" charset="0"/>
              </a:rPr>
              <a:t>Detailed Estimates – per </a:t>
            </a:r>
            <a:r>
              <a:rPr lang="en-US" dirty="0" smtClean="0">
                <a:solidFill>
                  <a:schemeClr val="tx1"/>
                </a:solidFill>
                <a:latin typeface="Times New Roman" panose="02020603050405020304" pitchFamily="18" charset="0"/>
                <a:cs typeface="Times New Roman" panose="02020603050405020304" pitchFamily="18" charset="0"/>
              </a:rPr>
              <a:t>road/segment.</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Accurate </a:t>
            </a:r>
            <a:r>
              <a:rPr lang="en-US" dirty="0" smtClean="0">
                <a:solidFill>
                  <a:schemeClr val="tx1"/>
                </a:solidFill>
                <a:latin typeface="Times New Roman" panose="02020603050405020304" pitchFamily="18" charset="0"/>
                <a:cs typeface="Times New Roman" panose="02020603050405020304" pitchFamily="18" charset="0"/>
              </a:rPr>
              <a:t>road name and to </a:t>
            </a:r>
            <a:r>
              <a:rPr lang="en-US" dirty="0">
                <a:solidFill>
                  <a:schemeClr val="tx1"/>
                </a:solidFill>
                <a:latin typeface="Times New Roman" panose="02020603050405020304" pitchFamily="18" charset="0"/>
                <a:cs typeface="Times New Roman" panose="02020603050405020304" pitchFamily="18" charset="0"/>
              </a:rPr>
              <a:t>and from (Mapping</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endParaRPr lang="en-US" sz="1247"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623"/>
              </a:spcBef>
              <a:buNone/>
            </a:pPr>
            <a:r>
              <a:rPr lang="en-US" u="sng" dirty="0" smtClean="0">
                <a:solidFill>
                  <a:schemeClr val="tx1"/>
                </a:solidFill>
                <a:latin typeface="Times New Roman" panose="02020603050405020304" pitchFamily="18" charset="0"/>
                <a:cs typeface="Times New Roman" panose="02020603050405020304" pitchFamily="18" charset="0"/>
              </a:rPr>
              <a:t>After Award</a:t>
            </a: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Improper </a:t>
            </a:r>
            <a:r>
              <a:rPr lang="en-US" dirty="0">
                <a:solidFill>
                  <a:schemeClr val="tx1"/>
                </a:solidFill>
                <a:latin typeface="Times New Roman" panose="02020603050405020304" pitchFamily="18" charset="0"/>
                <a:cs typeface="Times New Roman" panose="02020603050405020304" pitchFamily="18" charset="0"/>
              </a:rPr>
              <a:t>bidding process – per Indiana Code and per </a:t>
            </a:r>
            <a:r>
              <a:rPr lang="en-US" dirty="0" smtClean="0">
                <a:solidFill>
                  <a:schemeClr val="tx1"/>
                </a:solidFill>
                <a:latin typeface="Times New Roman" panose="02020603050405020304" pitchFamily="18" charset="0"/>
                <a:cs typeface="Times New Roman" panose="02020603050405020304" pitchFamily="18" charset="0"/>
              </a:rPr>
              <a:t>application.</a:t>
            </a: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Scope changes.</a:t>
            </a:r>
          </a:p>
          <a:p>
            <a:pPr>
              <a:lnSpc>
                <a:spcPct val="110000"/>
              </a:lnSpc>
              <a:spcBef>
                <a:spcPts val="623"/>
              </a:spcBef>
            </a:pPr>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weight or volume of the materials in the project is NOT </a:t>
            </a:r>
            <a:r>
              <a:rPr lang="en-US" dirty="0" smtClean="0">
                <a:solidFill>
                  <a:schemeClr val="tx1"/>
                </a:solidFill>
                <a:latin typeface="Times New Roman" panose="02020603050405020304" pitchFamily="18" charset="0"/>
                <a:cs typeface="Times New Roman" panose="02020603050405020304" pitchFamily="18" charset="0"/>
              </a:rPr>
              <a:t>identified </a:t>
            </a:r>
            <a:r>
              <a:rPr lang="en-US" dirty="0">
                <a:solidFill>
                  <a:schemeClr val="tx1"/>
                </a:solidFill>
                <a:latin typeface="Times New Roman" panose="02020603050405020304" pitchFamily="18" charset="0"/>
                <a:cs typeface="Times New Roman" panose="02020603050405020304" pitchFamily="18" charset="0"/>
              </a:rPr>
              <a:t>to be capable of accurate measurement and </a:t>
            </a:r>
            <a:r>
              <a:rPr lang="en-US" dirty="0" smtClean="0">
                <a:solidFill>
                  <a:schemeClr val="tx1"/>
                </a:solidFill>
                <a:latin typeface="Times New Roman" panose="02020603050405020304" pitchFamily="18" charset="0"/>
                <a:cs typeface="Times New Roman" panose="02020603050405020304" pitchFamily="18" charset="0"/>
              </a:rPr>
              <a:t>verification.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311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17627" y="228600"/>
            <a:ext cx="3907208" cy="6017100"/>
          </a:xfrm>
          <a:prstGeom prst="rect">
            <a:avLst/>
          </a:prstGeom>
        </p:spPr>
      </p:pic>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In Summary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2" y="1044911"/>
            <a:ext cx="8392275" cy="6096275"/>
          </a:xfrm>
        </p:spPr>
        <p:txBody>
          <a:bodyPr>
            <a:normAutofit fontScale="85000" lnSpcReduction="20000"/>
          </a:bodyPr>
          <a:lstStyle/>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Verify ITAP </a:t>
            </a:r>
            <a:r>
              <a:rPr lang="en-US" dirty="0">
                <a:solidFill>
                  <a:schemeClr val="tx1"/>
                </a:solidFill>
                <a:latin typeface="Times New Roman" panose="02020603050405020304" pitchFamily="18" charset="0"/>
                <a:cs typeface="Times New Roman" panose="02020603050405020304" pitchFamily="18" charset="0"/>
              </a:rPr>
              <a:t>Registration Enrollment</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Submit the On-Line Application in a timely fashion.</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Complete or update your Asset </a:t>
            </a:r>
            <a:r>
              <a:rPr lang="en-US" dirty="0">
                <a:solidFill>
                  <a:schemeClr val="tx1"/>
                </a:solidFill>
                <a:latin typeface="Times New Roman" panose="02020603050405020304" pitchFamily="18" charset="0"/>
                <a:cs typeface="Times New Roman" panose="02020603050405020304" pitchFamily="18" charset="0"/>
              </a:rPr>
              <a:t>Management Plan (</a:t>
            </a:r>
            <a:r>
              <a:rPr lang="en-US" dirty="0" smtClean="0">
                <a:solidFill>
                  <a:schemeClr val="tx1"/>
                </a:solidFill>
                <a:latin typeface="Times New Roman" panose="02020603050405020304" pitchFamily="18" charset="0"/>
                <a:cs typeface="Times New Roman" panose="02020603050405020304" pitchFamily="18" charset="0"/>
              </a:rPr>
              <a:t>AMP).</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Verify your Road Inventory is up-to-date.</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Verify your ADA </a:t>
            </a:r>
            <a:r>
              <a:rPr lang="en-US" dirty="0">
                <a:solidFill>
                  <a:schemeClr val="tx1"/>
                </a:solidFill>
                <a:latin typeface="Times New Roman" panose="02020603050405020304" pitchFamily="18" charset="0"/>
                <a:cs typeface="Times New Roman" panose="02020603050405020304" pitchFamily="18" charset="0"/>
              </a:rPr>
              <a:t>&amp; Title </a:t>
            </a:r>
            <a:r>
              <a:rPr lang="en-US" dirty="0" smtClean="0">
                <a:solidFill>
                  <a:schemeClr val="tx1"/>
                </a:solidFill>
                <a:latin typeface="Times New Roman" panose="02020603050405020304" pitchFamily="18" charset="0"/>
                <a:cs typeface="Times New Roman" panose="02020603050405020304" pitchFamily="18" charset="0"/>
              </a:rPr>
              <a:t>VI Certifications.</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Ensure </a:t>
            </a:r>
            <a:r>
              <a:rPr lang="en-US" dirty="0">
                <a:solidFill>
                  <a:schemeClr val="tx1"/>
                </a:solidFill>
                <a:latin typeface="Times New Roman" panose="02020603050405020304" pitchFamily="18" charset="0"/>
                <a:cs typeface="Times New Roman" panose="02020603050405020304" pitchFamily="18" charset="0"/>
              </a:rPr>
              <a:t>estimates are acceptable; detailed and itemized by each road.</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Be aware of purchasing laws.</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Ensure you have itemized bids.</a:t>
            </a: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Submit close out documentation in a timely fashion.</a:t>
            </a:r>
            <a:endParaRPr lang="en-US" dirty="0">
              <a:solidFill>
                <a:schemeClr val="tx1"/>
              </a:solidFill>
              <a:latin typeface="Times New Roman" panose="02020603050405020304" pitchFamily="18" charset="0"/>
              <a:cs typeface="Times New Roman" panose="02020603050405020304" pitchFamily="18" charset="0"/>
            </a:endParaRPr>
          </a:p>
          <a:p>
            <a:pPr lvl="1">
              <a:lnSpc>
                <a:spcPct val="120000"/>
              </a:lnSpc>
              <a:spcBef>
                <a:spcPts val="623"/>
              </a:spcBef>
              <a:buFont typeface="Wingdings" panose="05000000000000000000" pitchFamily="2" charset="2"/>
              <a:buChar char="ü"/>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the estimate per road, the bid per road, </a:t>
            </a:r>
            <a:r>
              <a:rPr lang="en-US" dirty="0" smtClean="0">
                <a:solidFill>
                  <a:srgbClr val="3333CC"/>
                </a:solidFill>
                <a:latin typeface="Times New Roman" panose="02020603050405020304" pitchFamily="18" charset="0"/>
                <a:cs typeface="Times New Roman" panose="02020603050405020304" pitchFamily="18" charset="0"/>
              </a:rPr>
              <a:t>road contracted for, or </a:t>
            </a:r>
            <a:r>
              <a:rPr lang="en-US" dirty="0">
                <a:solidFill>
                  <a:srgbClr val="3333CC"/>
                </a:solidFill>
                <a:latin typeface="Times New Roman" panose="02020603050405020304" pitchFamily="18" charset="0"/>
                <a:cs typeface="Times New Roman" panose="02020603050405020304" pitchFamily="18" charset="0"/>
              </a:rPr>
              <a:t>the road in your close out documentation</a:t>
            </a:r>
            <a:r>
              <a:rPr lang="en-US" dirty="0" smtClean="0">
                <a:solidFill>
                  <a:srgbClr val="3333CC"/>
                </a:solidFill>
                <a:latin typeface="Times New Roman" panose="02020603050405020304" pitchFamily="18" charset="0"/>
                <a:cs typeface="Times New Roman" panose="02020603050405020304" pitchFamily="18" charset="0"/>
              </a:rPr>
              <a:t>.</a:t>
            </a:r>
          </a:p>
          <a:p>
            <a:pPr marL="534372" indent="-534372">
              <a:lnSpc>
                <a:spcPct val="120000"/>
              </a:lnSpc>
              <a:spcBef>
                <a:spcPts val="623"/>
              </a:spcBef>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Fatal Flaws</a:t>
            </a:r>
            <a:endParaRPr lang="en-US" dirty="0">
              <a:solidFill>
                <a:srgbClr val="3333CC"/>
              </a:solidFill>
              <a:latin typeface="Times New Roman" panose="02020603050405020304" pitchFamily="18" charset="0"/>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2075063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4273" y="3506678"/>
            <a:ext cx="8893060" cy="3468740"/>
          </a:xfrm>
          <a:prstGeom prst="rect">
            <a:avLst/>
          </a:prstGeom>
        </p:spPr>
      </p:pic>
      <p:sp>
        <p:nvSpPr>
          <p:cNvPr id="7" name="Title 6"/>
          <p:cNvSpPr>
            <a:spLocks noGrp="1"/>
          </p:cNvSpPr>
          <p:nvPr>
            <p:ph type="title"/>
          </p:nvPr>
        </p:nvSpPr>
        <p:spPr>
          <a:xfrm>
            <a:off x="392832" y="-36097"/>
            <a:ext cx="12350895" cy="89408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GovDelivery - Email and text updates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1"/>
            <a:ext cx="12350895" cy="2375172"/>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Recommend each local government have more than one staff member sign </a:t>
            </a:r>
            <a:r>
              <a:rPr lang="en-US" dirty="0" smtClean="0">
                <a:solidFill>
                  <a:schemeClr val="tx1"/>
                </a:solidFill>
                <a:latin typeface="Times New Roman" panose="02020603050405020304" pitchFamily="18" charset="0"/>
                <a:cs typeface="Times New Roman" panose="02020603050405020304" pitchFamily="18" charset="0"/>
              </a:rPr>
              <a:t>up</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Visit</a:t>
            </a:r>
            <a:r>
              <a:rPr lang="en-US" sz="2909" dirty="0">
                <a:latin typeface="Times New Roman" panose="02020603050405020304" pitchFamily="18" charset="0"/>
                <a:cs typeface="Times New Roman" panose="02020603050405020304" pitchFamily="18" charset="0"/>
              </a:rPr>
              <a:t> </a:t>
            </a:r>
            <a:r>
              <a:rPr lang="en-US" sz="2909" dirty="0">
                <a:latin typeface="Times New Roman" panose="02020603050405020304" pitchFamily="18" charset="0"/>
                <a:cs typeface="Times New Roman" panose="02020603050405020304" pitchFamily="18" charset="0"/>
                <a:hlinkClick r:id="rId3"/>
              </a:rPr>
              <a:t>http://alerts.indot.in.gov</a:t>
            </a:r>
            <a:r>
              <a:rPr lang="en-US" sz="2909" dirty="0">
                <a:latin typeface="Times New Roman" panose="02020603050405020304" pitchFamily="18" charset="0"/>
                <a:cs typeface="Times New Roman" panose="02020603050405020304" pitchFamily="18" charset="0"/>
              </a:rPr>
              <a:t> </a:t>
            </a:r>
            <a:endParaRPr lang="en-US" sz="2909" dirty="0">
              <a:solidFill>
                <a:schemeClr val="tx1"/>
              </a:solidFill>
              <a:latin typeface="Times New Roman" panose="02020603050405020304" pitchFamily="18" charset="0"/>
              <a:cs typeface="Times New Roman" panose="02020603050405020304" pitchFamily="18" charset="0"/>
            </a:endParaRP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Submit your email address or wireless number</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Select your regional district or statewide under LPA &amp; Grants Administration and click submit</a:t>
            </a:r>
          </a:p>
          <a:p>
            <a:pPr marL="0" indent="0">
              <a:buNone/>
            </a:pPr>
            <a:endParaRPr lang="en-US" dirty="0"/>
          </a:p>
        </p:txBody>
      </p:sp>
      <p:sp>
        <p:nvSpPr>
          <p:cNvPr id="5" name="Content Placeholder 7"/>
          <p:cNvSpPr txBox="1">
            <a:spLocks/>
          </p:cNvSpPr>
          <p:nvPr/>
        </p:nvSpPr>
        <p:spPr>
          <a:xfrm>
            <a:off x="225353" y="1836635"/>
            <a:ext cx="10925791" cy="3404413"/>
          </a:xfrm>
          <a:prstGeom prst="rect">
            <a:avLst/>
          </a:prstGeom>
        </p:spPr>
        <p:txBody>
          <a:bodyPr vert="horz" lIns="95007" tIns="47503" rIns="95007" bIns="475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372" indent="-534372" fontAlgn="auto">
              <a:spcAft>
                <a:spcPts val="0"/>
              </a:spcAft>
              <a:buFont typeface="+mj-lt"/>
              <a:buAutoNum type="arabicPeriod"/>
            </a:pPr>
            <a:endParaRPr lang="en-US" sz="2909" dirty="0"/>
          </a:p>
        </p:txBody>
      </p:sp>
    </p:spTree>
    <p:extLst>
      <p:ext uri="{BB962C8B-B14F-4D97-AF65-F5344CB8AC3E}">
        <p14:creationId xmlns:p14="http://schemas.microsoft.com/office/powerpoint/2010/main" val="3513499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INDOT Contacts</a:t>
            </a:r>
            <a:endParaRPr lang="en-US" dirty="0">
              <a:latin typeface="Times New Roman" panose="02020603050405020304" pitchFamily="18" charset="0"/>
              <a:cs typeface="Times New Roman" panose="02020603050405020304" pitchFamily="18" charset="0"/>
            </a:endParaRPr>
          </a:p>
        </p:txBody>
      </p:sp>
      <p:graphicFrame>
        <p:nvGraphicFramePr>
          <p:cNvPr id="2" name="Content Placeholder 1"/>
          <p:cNvGraphicFramePr>
            <a:graphicFrameLocks noGrp="1"/>
          </p:cNvGraphicFramePr>
          <p:nvPr>
            <p:ph idx="1"/>
            <p:extLst/>
          </p:nvPr>
        </p:nvGraphicFramePr>
        <p:xfrm>
          <a:off x="225353" y="1203260"/>
          <a:ext cx="12350895" cy="480603"/>
        </p:xfrm>
        <a:graphic>
          <a:graphicData uri="http://schemas.openxmlformats.org/drawingml/2006/table">
            <a:tbl>
              <a:tblPr firstRow="1" bandRow="1">
                <a:tableStyleId>{2D5ABB26-0587-4C30-8999-92F81FD0307C}</a:tableStyleId>
              </a:tblPr>
              <a:tblGrid>
                <a:gridCol w="12350895"/>
              </a:tblGrid>
              <a:tr h="480603">
                <a:tc>
                  <a:txBody>
                    <a:bodyPr/>
                    <a:lstStyle/>
                    <a:p>
                      <a:r>
                        <a:rPr lang="en-US" sz="2500" b="1" dirty="0" smtClean="0">
                          <a:latin typeface="Times New Roman" panose="02020603050405020304" pitchFamily="18" charset="0"/>
                          <a:cs typeface="Times New Roman" panose="02020603050405020304" pitchFamily="18" charset="0"/>
                        </a:rPr>
                        <a:t>District</a:t>
                      </a:r>
                      <a:r>
                        <a:rPr lang="en-US" sz="2500" b="1" baseline="0" dirty="0" smtClean="0">
                          <a:latin typeface="Times New Roman" panose="02020603050405020304" pitchFamily="18" charset="0"/>
                          <a:cs typeface="Times New Roman" panose="02020603050405020304" pitchFamily="18" charset="0"/>
                        </a:rPr>
                        <a:t> LPA Program Directors</a:t>
                      </a:r>
                      <a:endParaRPr lang="en-US" sz="2500" b="1" dirty="0">
                        <a:latin typeface="Times New Roman" panose="02020603050405020304" pitchFamily="18" charset="0"/>
                        <a:cs typeface="Times New Roman" panose="02020603050405020304" pitchFamily="18" charset="0"/>
                      </a:endParaRPr>
                    </a:p>
                  </a:txBody>
                  <a:tcPr marL="95007" marR="95007" marT="47503" marB="47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53448662"/>
              </p:ext>
            </p:extLst>
          </p:nvPr>
        </p:nvGraphicFramePr>
        <p:xfrm>
          <a:off x="259419" y="1905000"/>
          <a:ext cx="11400825" cy="5146206"/>
        </p:xfrm>
        <a:graphic>
          <a:graphicData uri="http://schemas.openxmlformats.org/drawingml/2006/table">
            <a:tbl>
              <a:tblPr firstRow="1" bandRow="1"/>
              <a:tblGrid>
                <a:gridCol w="3627535"/>
                <a:gridCol w="2455373"/>
                <a:gridCol w="2079046"/>
                <a:gridCol w="3238871"/>
              </a:tblGrid>
              <a:tr h="430481">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Crawfordsville/West Central</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Susie Kemp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765-361-5228</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3"/>
                        </a:rPr>
                        <a:t>skemp@indot.in.gov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9050" cap="flat" cmpd="sng" algn="ctr">
                      <a:solidFill>
                        <a:srgbClr val="FFD966"/>
                      </a:solidFill>
                      <a:prstDash val="solid"/>
                      <a:round/>
                      <a:headEnd type="none" w="med" len="med"/>
                      <a:tailEnd type="none" w="med" len="med"/>
                    </a:lnB>
                  </a:tcPr>
                </a:tc>
              </a:tr>
              <a:tr h="419720">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Carla Sheets</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765-361-5202</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4"/>
                        </a:rPr>
                        <a:t>csheets@indot.in.gov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905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Ft. Wayne/Northeast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David Armstrong</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260-969-8277</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5"/>
                        </a:rPr>
                        <a:t>darmstrong@indot.in.gov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3928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Donya Larue</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206-399-7342</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6"/>
                        </a:rPr>
                        <a:t>dlarue@indot.in.gov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Greenfield/East Central</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Kim Bowdell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317-467-3440</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6"/>
                        </a:rPr>
                        <a:t>kbowdell@indot.in.gov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3928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Cassandra Hudson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317-467-3413</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7"/>
                        </a:rPr>
                        <a:t>chudson1@indot.in.gov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LaPorte/Northwest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Marcia Blansett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219-325-7564</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8"/>
                        </a:rPr>
                        <a:t>mblansett@indot.in.gov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3928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Breanne Freese</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219-325-7493</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9"/>
                        </a:rPr>
                        <a:t>Bfreese@indot.in.gov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r h="42167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Seymour/Southeast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Kayti Adams</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812-524-3969</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10"/>
                        </a:rPr>
                        <a:t>ka</a:t>
                      </a:r>
                      <a:r>
                        <a:rPr lang="en-US" sz="2100" u="sng" kern="1200" dirty="0">
                          <a:solidFill>
                            <a:srgbClr val="00B0F0"/>
                          </a:solidFill>
                          <a:effectLst/>
                          <a:latin typeface="Times New Roman" panose="02020603050405020304" pitchFamily="18" charset="0"/>
                          <a:ea typeface="BatangChe" panose="02030609000101010101" pitchFamily="49" charset="-127"/>
                          <a:cs typeface="Times New Roman" panose="02020603050405020304" pitchFamily="18" charset="0"/>
                          <a:hlinkClick r:id="rId10"/>
                        </a:rPr>
                        <a:t>dams@indot</a:t>
                      </a: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10"/>
                        </a:rPr>
                        <a: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30481">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Brandi Fischvogt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812-524-3961</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70C0"/>
                          </a:solidFill>
                          <a:effectLst/>
                          <a:latin typeface="Times New Roman" panose="02020603050405020304" pitchFamily="18" charset="0"/>
                          <a:ea typeface="BatangChe" panose="02030609000101010101" pitchFamily="49" charset="-127"/>
                          <a:cs typeface="Times New Roman" panose="02020603050405020304" pitchFamily="18" charset="0"/>
                        </a:rPr>
                        <a:t>Bfischvogt.indot.in.gov</a:t>
                      </a:r>
                      <a:endParaRPr lang="en-US" sz="2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r h="439286">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Vincennes/Southwest</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Brandi Mischler</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812-895-7389</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11"/>
                        </a:rPr>
                        <a:t>bmischler@indot.in.gov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tcPr>
                </a:tc>
              </a:tr>
              <a:tr h="421676">
                <a:tc>
                  <a:txBody>
                    <a:bodyPr/>
                    <a:lstStyle/>
                    <a:p>
                      <a:endParaRPr lang="en-US" sz="2100" dirty="0">
                        <a:solidFill>
                          <a:srgbClr val="BF8F00"/>
                        </a:solidFill>
                        <a:effectLst/>
                        <a:latin typeface="Times New Roman" panose="02020603050405020304" pitchFamily="18"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Shawn Benner</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0"/>
                        </a:spcAft>
                      </a:pPr>
                      <a:r>
                        <a:rPr lang="en-US" sz="2100"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812-895-7315</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2100" u="sng"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hlinkClick r:id="rId12"/>
                        </a:rPr>
                        <a:t>sbenner1@indot.in.gov</a:t>
                      </a:r>
                      <a:endParaRPr lang="en-US" sz="2100" dirty="0">
                        <a:solidFill>
                          <a:srgbClr val="BF8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1255" marR="71255" marT="0" marB="0">
                    <a:lnL w="12700" cap="flat" cmpd="sng" algn="ctr">
                      <a:solidFill>
                        <a:srgbClr val="FFD966"/>
                      </a:solidFill>
                      <a:prstDash val="solid"/>
                      <a:round/>
                      <a:headEnd type="none" w="med" len="med"/>
                      <a:tailEnd type="none" w="med" len="med"/>
                    </a:lnL>
                    <a:lnR w="12700" cap="flat" cmpd="sng" algn="ctr">
                      <a:solidFill>
                        <a:srgbClr val="FFD966"/>
                      </a:solidFill>
                      <a:prstDash val="solid"/>
                      <a:round/>
                      <a:headEnd type="none" w="med" len="med"/>
                      <a:tailEnd type="none" w="med" len="med"/>
                    </a:lnR>
                    <a:lnT w="12700" cap="flat" cmpd="sng" algn="ctr">
                      <a:solidFill>
                        <a:srgbClr val="FFD966"/>
                      </a:solidFill>
                      <a:prstDash val="solid"/>
                      <a:round/>
                      <a:headEnd type="none" w="med" len="med"/>
                      <a:tailEnd type="none" w="med" len="med"/>
                    </a:lnT>
                    <a:lnB w="12700" cap="flat" cmpd="sng" algn="ctr">
                      <a:solidFill>
                        <a:srgbClr val="FFD966"/>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839372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Links and Emails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5363"/>
            <a:ext cx="12350895" cy="6086650"/>
          </a:xfrm>
        </p:spPr>
        <p:txBody>
          <a:bodyPr>
            <a:normAutofit/>
          </a:bodyPr>
          <a:lstStyle/>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rPr>
              <a:t>Local Public Agency Programs on INDOT webpage </a:t>
            </a:r>
          </a:p>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hlinkClick r:id="rId2"/>
              </a:rPr>
              <a:t>https://www.in.gov/indot/2390.htm</a:t>
            </a:r>
            <a:endParaRPr lang="en-US" sz="18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Kathy </a:t>
            </a:r>
            <a:r>
              <a:rPr lang="en-US" sz="1400" dirty="0">
                <a:solidFill>
                  <a:schemeClr val="tx1"/>
                </a:solidFill>
                <a:latin typeface="Times New Roman" panose="02020603050405020304" pitchFamily="18" charset="0"/>
                <a:cs typeface="Times New Roman" panose="02020603050405020304" pitchFamily="18" charset="0"/>
              </a:rPr>
              <a:t>L. Eaton-McKalip</a:t>
            </a:r>
            <a:br>
              <a:rPr lang="en-US" sz="1400" dirty="0">
                <a:solidFill>
                  <a:schemeClr val="tx1"/>
                </a:solidFill>
                <a:latin typeface="Times New Roman" panose="02020603050405020304" pitchFamily="18" charset="0"/>
                <a:cs typeface="Times New Roman" panose="02020603050405020304" pitchFamily="18" charset="0"/>
              </a:rPr>
            </a:br>
            <a:r>
              <a:rPr lang="en-US" sz="1400" dirty="0" smtClean="0">
                <a:solidFill>
                  <a:schemeClr val="tx1"/>
                </a:solidFill>
                <a:latin typeface="Times New Roman" panose="02020603050405020304" pitchFamily="18" charset="0"/>
                <a:cs typeface="Times New Roman" panose="02020603050405020304" pitchFamily="18" charset="0"/>
              </a:rPr>
              <a:t>	LPA/MPO </a:t>
            </a:r>
            <a:r>
              <a:rPr lang="en-US" sz="1400" dirty="0">
                <a:solidFill>
                  <a:schemeClr val="tx1"/>
                </a:solidFill>
                <a:latin typeface="Times New Roman" panose="02020603050405020304" pitchFamily="18" charset="0"/>
                <a:cs typeface="Times New Roman" panose="02020603050405020304" pitchFamily="18" charset="0"/>
              </a:rPr>
              <a:t>Grant Administrator</a:t>
            </a:r>
            <a:br>
              <a:rPr lang="en-US" sz="1400" dirty="0">
                <a:solidFill>
                  <a:schemeClr val="tx1"/>
                </a:solidFill>
                <a:latin typeface="Times New Roman" panose="02020603050405020304" pitchFamily="18" charset="0"/>
                <a:cs typeface="Times New Roman" panose="02020603050405020304" pitchFamily="18" charset="0"/>
              </a:rPr>
            </a:b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hlinkClick r:id="rId3"/>
              </a:rPr>
              <a:t>kaeaton-McKalip@indot.in.gov</a:t>
            </a: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rPr>
              <a:t>INDOT </a:t>
            </a:r>
            <a:r>
              <a:rPr lang="en-US" sz="1800" dirty="0">
                <a:solidFill>
                  <a:schemeClr val="tx1"/>
                </a:solidFill>
                <a:latin typeface="Times New Roman" panose="02020603050405020304" pitchFamily="18" charset="0"/>
                <a:cs typeface="Times New Roman" panose="02020603050405020304" pitchFamily="18" charset="0"/>
              </a:rPr>
              <a:t>Technical Application Pathway (ITAP)</a:t>
            </a:r>
          </a:p>
          <a:p>
            <a:pPr marL="0" indent="0">
              <a:lnSpc>
                <a:spcPct val="100000"/>
              </a:lnSpc>
              <a:spcBef>
                <a:spcPts val="0"/>
              </a:spcBef>
              <a:buNone/>
            </a:pPr>
            <a:r>
              <a:rPr lang="en-US" sz="1800" dirty="0">
                <a:solidFill>
                  <a:schemeClr val="tx1"/>
                </a:solidFill>
                <a:latin typeface="Times New Roman" panose="02020603050405020304" pitchFamily="18" charset="0"/>
                <a:cs typeface="Times New Roman" panose="02020603050405020304" pitchFamily="18" charset="0"/>
                <a:hlinkClick r:id="rId4"/>
              </a:rPr>
              <a:t>https://itap.indot.in.gov/login.aspx</a:t>
            </a:r>
            <a:endParaRPr lang="en-US" sz="1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Michael Cales</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Community Crossing Program Manager</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hlinkClick r:id="rId5"/>
              </a:rPr>
              <a:t>mcales@indot.in.gov</a:t>
            </a: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rPr>
              <a:t>Roadway Assets on </a:t>
            </a:r>
            <a:r>
              <a:rPr lang="en-US" sz="1800" dirty="0">
                <a:solidFill>
                  <a:schemeClr val="tx1"/>
                </a:solidFill>
                <a:latin typeface="Times New Roman" panose="02020603050405020304" pitchFamily="18" charset="0"/>
                <a:cs typeface="Times New Roman" panose="02020603050405020304" pitchFamily="18" charset="0"/>
              </a:rPr>
              <a:t>INDOT </a:t>
            </a:r>
            <a:r>
              <a:rPr lang="en-US" sz="1800" dirty="0" smtClean="0">
                <a:solidFill>
                  <a:schemeClr val="tx1"/>
                </a:solidFill>
                <a:latin typeface="Times New Roman" panose="02020603050405020304" pitchFamily="18" charset="0"/>
                <a:cs typeface="Times New Roman" panose="02020603050405020304" pitchFamily="18" charset="0"/>
              </a:rPr>
              <a:t>webpage</a:t>
            </a:r>
          </a:p>
          <a:p>
            <a:pPr marL="0" indent="0">
              <a:lnSpc>
                <a:spcPct val="100000"/>
              </a:lnSpc>
              <a:spcBef>
                <a:spcPts val="0"/>
              </a:spcBef>
              <a:buNone/>
            </a:pPr>
            <a:r>
              <a:rPr lang="en-US" sz="1800" dirty="0">
                <a:solidFill>
                  <a:schemeClr val="tx1"/>
                </a:solidFill>
                <a:latin typeface="Times New Roman" panose="02020603050405020304" pitchFamily="18" charset="0"/>
                <a:cs typeface="Times New Roman" panose="02020603050405020304" pitchFamily="18" charset="0"/>
                <a:hlinkClick r:id="rId6"/>
              </a:rPr>
              <a:t>https://</a:t>
            </a:r>
            <a:r>
              <a:rPr lang="en-US" sz="1800" dirty="0" smtClean="0">
                <a:solidFill>
                  <a:schemeClr val="tx1"/>
                </a:solidFill>
                <a:latin typeface="Times New Roman" panose="02020603050405020304" pitchFamily="18" charset="0"/>
                <a:cs typeface="Times New Roman" panose="02020603050405020304" pitchFamily="18" charset="0"/>
                <a:hlinkClick r:id="rId6"/>
              </a:rPr>
              <a:t>www.in.gov/indot/3049.htm</a:t>
            </a:r>
            <a:endParaRPr lang="en-US" sz="18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Mark </a:t>
            </a:r>
            <a:r>
              <a:rPr lang="en-US" sz="1400" dirty="0">
                <a:solidFill>
                  <a:schemeClr val="tx1"/>
                </a:solidFill>
                <a:latin typeface="Times New Roman" panose="02020603050405020304" pitchFamily="18" charset="0"/>
                <a:cs typeface="Times New Roman" panose="02020603050405020304" pitchFamily="18" charset="0"/>
              </a:rPr>
              <a:t>McMahan, INDOT Road Inventory </a:t>
            </a:r>
            <a:r>
              <a:rPr lang="en-US" sz="1400" dirty="0" smtClean="0">
                <a:solidFill>
                  <a:schemeClr val="tx1"/>
                </a:solidFill>
                <a:latin typeface="Times New Roman" panose="02020603050405020304" pitchFamily="18" charset="0"/>
                <a:cs typeface="Times New Roman" panose="02020603050405020304" pitchFamily="18" charset="0"/>
              </a:rPr>
              <a:t>Manager</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hlinkClick r:id="rId7"/>
              </a:rPr>
              <a:t> mmcmahan@indot.in.gov</a:t>
            </a:r>
            <a:endParaRPr lang="en-US" sz="14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rPr>
              <a:t>Title </a:t>
            </a:r>
            <a:r>
              <a:rPr lang="en-US" sz="1800" dirty="0">
                <a:solidFill>
                  <a:schemeClr val="tx1"/>
                </a:solidFill>
                <a:latin typeface="Times New Roman" panose="02020603050405020304" pitchFamily="18" charset="0"/>
                <a:cs typeface="Times New Roman" panose="02020603050405020304" pitchFamily="18" charset="0"/>
              </a:rPr>
              <a:t>VI &amp; Americans with Disabilities Act (ADA</a:t>
            </a:r>
            <a:r>
              <a:rPr lang="en-US" sz="1800" dirty="0" smtClean="0">
                <a:solidFill>
                  <a:schemeClr val="tx1"/>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Will Gay,</a:t>
            </a:r>
            <a:r>
              <a:rPr lang="en-US" sz="1400" dirty="0">
                <a:solidFill>
                  <a:schemeClr val="tx1"/>
                </a:solidFill>
                <a:latin typeface="Times New Roman" panose="02020603050405020304" pitchFamily="18" charset="0"/>
                <a:cs typeface="Times New Roman" panose="02020603050405020304" pitchFamily="18" charset="0"/>
              </a:rPr>
              <a:t> Sub-recipient Compliance </a:t>
            </a:r>
            <a:r>
              <a:rPr lang="en-US" sz="1400" dirty="0" smtClean="0">
                <a:solidFill>
                  <a:schemeClr val="tx1"/>
                </a:solidFill>
                <a:latin typeface="Times New Roman" panose="02020603050405020304" pitchFamily="18" charset="0"/>
                <a:cs typeface="Times New Roman" panose="02020603050405020304" pitchFamily="18" charset="0"/>
              </a:rPr>
              <a:t>Auditor</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hlinkClick r:id="rId8"/>
              </a:rPr>
              <a:t>wgay@indot.in.gov</a:t>
            </a:r>
            <a:endParaRPr lang="en-US" sz="14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400" dirty="0" smtClean="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smtClean="0">
                <a:solidFill>
                  <a:schemeClr val="tx1"/>
                </a:solidFill>
                <a:latin typeface="Times New Roman" panose="02020603050405020304" pitchFamily="18" charset="0"/>
                <a:cs typeface="Times New Roman" panose="02020603050405020304" pitchFamily="18" charset="0"/>
              </a:rPr>
              <a:t>Indiana LTAP</a:t>
            </a:r>
          </a:p>
          <a:p>
            <a:pPr marL="0" indent="0">
              <a:lnSpc>
                <a:spcPct val="100000"/>
              </a:lnSpc>
              <a:spcBef>
                <a:spcPts val="0"/>
              </a:spcBef>
              <a:buNone/>
            </a:pPr>
            <a:r>
              <a:rPr lang="en-US" sz="1800" dirty="0">
                <a:solidFill>
                  <a:schemeClr val="tx1"/>
                </a:solidFill>
                <a:latin typeface="Times New Roman" panose="02020603050405020304" pitchFamily="18" charset="0"/>
                <a:cs typeface="Times New Roman" panose="02020603050405020304" pitchFamily="18" charset="0"/>
              </a:rPr>
              <a:t>Asset Management Plan (AMP)</a:t>
            </a:r>
          </a:p>
          <a:p>
            <a:pPr marL="0" indent="0">
              <a:lnSpc>
                <a:spcPct val="100000"/>
              </a:lnSpc>
              <a:spcBef>
                <a:spcPts val="0"/>
              </a:spcBef>
              <a:buNone/>
            </a:pPr>
            <a:r>
              <a:rPr lang="en-US" sz="1400" dirty="0" smtClean="0">
                <a:solidFill>
                  <a:schemeClr val="tx1"/>
                </a:solidFill>
                <a:latin typeface="Times New Roman" panose="02020603050405020304" pitchFamily="18" charset="0"/>
                <a:cs typeface="Times New Roman" panose="02020603050405020304" pitchFamily="18" charset="0"/>
              </a:rPr>
              <a:t>	Pat </a:t>
            </a:r>
            <a:r>
              <a:rPr lang="en-US" sz="1400" dirty="0">
                <a:solidFill>
                  <a:schemeClr val="tx1"/>
                </a:solidFill>
                <a:latin typeface="Times New Roman" panose="02020603050405020304" pitchFamily="18" charset="0"/>
                <a:cs typeface="Times New Roman" panose="02020603050405020304" pitchFamily="18" charset="0"/>
              </a:rPr>
              <a:t>Connor, Indiana LTAP Program </a:t>
            </a:r>
            <a:r>
              <a:rPr lang="en-US" sz="1400" dirty="0" smtClean="0">
                <a:solidFill>
                  <a:schemeClr val="tx1"/>
                </a:solidFill>
                <a:latin typeface="Times New Roman" panose="02020603050405020304" pitchFamily="18" charset="0"/>
                <a:cs typeface="Times New Roman" panose="02020603050405020304" pitchFamily="18" charset="0"/>
              </a:rPr>
              <a:t>Manager</a:t>
            </a:r>
          </a:p>
          <a:p>
            <a:pPr marL="0" indent="0">
              <a:lnSpc>
                <a:spcPct val="100000"/>
              </a:lnSpc>
              <a:spcBef>
                <a:spcPts val="0"/>
              </a:spcBef>
              <a:buNone/>
            </a:pPr>
            <a:r>
              <a:rPr lang="en-US" sz="1400" dirty="0">
                <a:solidFill>
                  <a:schemeClr val="tx1"/>
                </a:solidFill>
                <a:latin typeface="Times New Roman" panose="02020603050405020304" pitchFamily="18" charset="0"/>
                <a:cs typeface="Times New Roman" panose="02020603050405020304" pitchFamily="18" charset="0"/>
              </a:rPr>
              <a:t>	</a:t>
            </a:r>
            <a:r>
              <a:rPr lang="en-US" sz="1400" u="sng" dirty="0" smtClean="0">
                <a:latin typeface="Times New Roman" panose="02020603050405020304" pitchFamily="18" charset="0"/>
                <a:cs typeface="Times New Roman" panose="02020603050405020304" pitchFamily="18" charset="0"/>
                <a:hlinkClick r:id="rId9"/>
              </a:rPr>
              <a:t>www.purdue.edu/inltap</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728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ITAP Registration Enrollment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1"/>
            <a:ext cx="12350895" cy="6096275"/>
          </a:xfrm>
        </p:spPr>
        <p:txBody>
          <a:bodyPr>
            <a:normAutofit fontScale="77500" lnSpcReduction="20000"/>
          </a:bodyPr>
          <a:lstStyle/>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Enrollment and approval process can take </a:t>
            </a:r>
            <a:r>
              <a:rPr lang="en-US" dirty="0" smtClean="0">
                <a:solidFill>
                  <a:schemeClr val="tx1"/>
                </a:solidFill>
                <a:latin typeface="Times New Roman" panose="02020603050405020304" pitchFamily="18" charset="0"/>
                <a:cs typeface="Times New Roman" panose="02020603050405020304" pitchFamily="18" charset="0"/>
              </a:rPr>
              <a:t>1 to 3 weeks to complete.  </a:t>
            </a:r>
          </a:p>
          <a:p>
            <a:pPr lvl="1">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If you plan to apply for future CCMG funds and are not registered or have a new CCMG contact person, don’t wait to enroll.  </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If your city, town, or county has a new ERC or new CCMG contact person, their information will need updated. </a:t>
            </a:r>
            <a:r>
              <a:rPr lang="en-US" dirty="0" smtClean="0">
                <a:solidFill>
                  <a:schemeClr val="tx1"/>
                </a:solidFill>
                <a:latin typeface="Times New Roman" panose="02020603050405020304" pitchFamily="18" charset="0"/>
                <a:cs typeface="Times New Roman" panose="02020603050405020304" pitchFamily="18" charset="0"/>
              </a:rPr>
              <a:t> </a:t>
            </a:r>
          </a:p>
          <a:p>
            <a:pPr lvl="2">
              <a:lnSpc>
                <a:spcPct val="120000"/>
              </a:lnSpc>
              <a:spcBef>
                <a:spcPts val="0"/>
              </a:spcBef>
            </a:pPr>
            <a:r>
              <a:rPr lang="en-US" sz="2390" dirty="0">
                <a:solidFill>
                  <a:schemeClr val="tx1"/>
                </a:solidFill>
                <a:latin typeface="Times New Roman" panose="02020603050405020304" pitchFamily="18" charset="0"/>
                <a:cs typeface="Times New Roman" panose="02020603050405020304" pitchFamily="18" charset="0"/>
              </a:rPr>
              <a:t>You are not allowed to use an old employees log-in information or share a log-in and password.  Everyone is required to have their own ITAP account</a:t>
            </a:r>
            <a:r>
              <a:rPr lang="en-US" sz="2390" dirty="0" smtClean="0">
                <a:solidFill>
                  <a:schemeClr val="tx1"/>
                </a:solidFill>
                <a:latin typeface="Times New Roman" panose="02020603050405020304" pitchFamily="18" charset="0"/>
                <a:cs typeface="Times New Roman" panose="02020603050405020304" pitchFamily="18" charset="0"/>
              </a:rPr>
              <a:t>.  Do not give your credentials </a:t>
            </a:r>
            <a:r>
              <a:rPr lang="en-US" sz="2390" smtClean="0">
                <a:solidFill>
                  <a:schemeClr val="tx1"/>
                </a:solidFill>
                <a:latin typeface="Times New Roman" panose="02020603050405020304" pitchFamily="18" charset="0"/>
                <a:cs typeface="Times New Roman" panose="02020603050405020304" pitchFamily="18" charset="0"/>
              </a:rPr>
              <a:t>to anyone.</a:t>
            </a:r>
            <a:endParaRPr lang="en-US" sz="2390" dirty="0">
              <a:solidFill>
                <a:schemeClr val="tx1"/>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1247" u="sng" dirty="0">
              <a:solidFill>
                <a:srgbClr val="0070C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u="sng" dirty="0" smtClean="0">
                <a:solidFill>
                  <a:srgbClr val="0070C0"/>
                </a:solidFill>
                <a:latin typeface="Times New Roman" panose="02020603050405020304" pitchFamily="18" charset="0"/>
                <a:cs typeface="Times New Roman" panose="02020603050405020304" pitchFamily="18" charset="0"/>
              </a:rPr>
              <a:t>To Complete Enrollment</a:t>
            </a:r>
            <a:r>
              <a:rPr lang="en-US" dirty="0" smtClean="0">
                <a:latin typeface="Times New Roman" panose="02020603050405020304" pitchFamily="18" charset="0"/>
                <a:cs typeface="Times New Roman" panose="02020603050405020304" pitchFamily="18" charset="0"/>
              </a:rPr>
              <a:t>:</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To </a:t>
            </a:r>
            <a:r>
              <a:rPr lang="en-US" dirty="0" smtClean="0">
                <a:solidFill>
                  <a:schemeClr val="tx1"/>
                </a:solidFill>
                <a:latin typeface="Times New Roman" panose="02020603050405020304" pitchFamily="18" charset="0"/>
                <a:cs typeface="Times New Roman" panose="02020603050405020304" pitchFamily="18" charset="0"/>
              </a:rPr>
              <a:t>enroll and to access </a:t>
            </a:r>
            <a:r>
              <a:rPr lang="en-US" dirty="0">
                <a:solidFill>
                  <a:schemeClr val="tx1"/>
                </a:solidFill>
                <a:latin typeface="Times New Roman" panose="02020603050405020304" pitchFamily="18" charset="0"/>
                <a:cs typeface="Times New Roman" panose="02020603050405020304" pitchFamily="18" charset="0"/>
              </a:rPr>
              <a:t>the </a:t>
            </a:r>
            <a:r>
              <a:rPr lang="en-US" dirty="0" smtClean="0">
                <a:solidFill>
                  <a:schemeClr val="tx1"/>
                </a:solidFill>
                <a:latin typeface="Times New Roman" panose="02020603050405020304" pitchFamily="18" charset="0"/>
                <a:cs typeface="Times New Roman" panose="02020603050405020304" pitchFamily="18" charset="0"/>
              </a:rPr>
              <a:t>application go to </a:t>
            </a:r>
            <a:r>
              <a:rPr lang="en-US" u="sng" dirty="0" smtClean="0">
                <a:latin typeface="Times New Roman" panose="02020603050405020304" pitchFamily="18" charset="0"/>
                <a:cs typeface="Times New Roman" panose="02020603050405020304" pitchFamily="18" charset="0"/>
                <a:hlinkClick r:id="rId2"/>
              </a:rPr>
              <a:t>http</a:t>
            </a:r>
            <a:r>
              <a:rPr lang="en-US" u="sng" dirty="0">
                <a:latin typeface="Times New Roman" panose="02020603050405020304" pitchFamily="18" charset="0"/>
                <a:cs typeface="Times New Roman" panose="02020603050405020304" pitchFamily="18" charset="0"/>
                <a:hlinkClick r:id="rId2"/>
              </a:rPr>
              <a:t>://itap.indot.in.gov/login.aspx </a:t>
            </a:r>
            <a:r>
              <a:rPr lang="en-US" dirty="0">
                <a:solidFill>
                  <a:schemeClr val="tx1"/>
                </a:solidFill>
                <a:latin typeface="Times New Roman" panose="02020603050405020304" pitchFamily="18" charset="0"/>
                <a:cs typeface="Times New Roman" panose="02020603050405020304" pitchFamily="18" charset="0"/>
              </a:rPr>
              <a:t>to </a:t>
            </a:r>
            <a:r>
              <a:rPr lang="en-US" dirty="0" smtClean="0">
                <a:solidFill>
                  <a:schemeClr val="tx1"/>
                </a:solidFill>
                <a:latin typeface="Times New Roman" panose="02020603050405020304" pitchFamily="18" charset="0"/>
                <a:cs typeface="Times New Roman" panose="02020603050405020304" pitchFamily="18" charset="0"/>
              </a:rPr>
              <a:t>login or to request </a:t>
            </a:r>
            <a:r>
              <a:rPr lang="en-US" dirty="0">
                <a:solidFill>
                  <a:schemeClr val="tx1"/>
                </a:solidFill>
                <a:latin typeface="Times New Roman" panose="02020603050405020304" pitchFamily="18" charset="0"/>
                <a:cs typeface="Times New Roman" panose="02020603050405020304" pitchFamily="18" charset="0"/>
              </a:rPr>
              <a:t>an individual or business account. </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On ITAP page, select the circle in front of “others.” </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Sign up for an ITAP ID and Password </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Refer to </a:t>
            </a:r>
            <a:r>
              <a:rPr lang="en-US" dirty="0" smtClean="0">
                <a:solidFill>
                  <a:schemeClr val="tx1"/>
                </a:solidFill>
                <a:latin typeface="Times New Roman" panose="02020603050405020304" pitchFamily="18" charset="0"/>
                <a:cs typeface="Times New Roman" panose="02020603050405020304" pitchFamily="18" charset="0"/>
              </a:rPr>
              <a:t>ITAP Training Video </a:t>
            </a:r>
            <a:r>
              <a:rPr lang="en-US" u="sng" dirty="0" smtClean="0">
                <a:solidFill>
                  <a:schemeClr val="tx1"/>
                </a:solidFill>
                <a:latin typeface="Times New Roman" panose="02020603050405020304" pitchFamily="18" charset="0"/>
                <a:cs typeface="Times New Roman" panose="02020603050405020304" pitchFamily="18" charset="0"/>
              </a:rPr>
              <a:t>How </a:t>
            </a:r>
            <a:r>
              <a:rPr lang="en-US" u="sng" dirty="0">
                <a:solidFill>
                  <a:schemeClr val="tx1"/>
                </a:solidFill>
                <a:latin typeface="Times New Roman" panose="02020603050405020304" pitchFamily="18" charset="0"/>
                <a:cs typeface="Times New Roman" panose="02020603050405020304" pitchFamily="18" charset="0"/>
              </a:rPr>
              <a:t>to Enroll </a:t>
            </a:r>
            <a:r>
              <a:rPr lang="en-US" u="sng" dirty="0" smtClean="0">
                <a:solidFill>
                  <a:schemeClr val="tx1"/>
                </a:solidFill>
                <a:latin typeface="Times New Roman" panose="02020603050405020304" pitchFamily="18" charset="0"/>
                <a:cs typeface="Times New Roman" panose="02020603050405020304" pitchFamily="18" charset="0"/>
              </a:rPr>
              <a:t>a </a:t>
            </a:r>
            <a:r>
              <a:rPr lang="en-US" u="sng" dirty="0">
                <a:solidFill>
                  <a:schemeClr val="tx1"/>
                </a:solidFill>
                <a:latin typeface="Times New Roman" panose="02020603050405020304" pitchFamily="18" charset="0"/>
                <a:cs typeface="Times New Roman" panose="02020603050405020304" pitchFamily="18" charset="0"/>
              </a:rPr>
              <a:t>User </a:t>
            </a:r>
            <a:r>
              <a:rPr lang="en-US" dirty="0">
                <a:solidFill>
                  <a:schemeClr val="tx1"/>
                </a:solidFill>
                <a:latin typeface="Times New Roman" panose="02020603050405020304" pitchFamily="18" charset="0"/>
                <a:cs typeface="Times New Roman" panose="02020603050405020304" pitchFamily="18" charset="0"/>
              </a:rPr>
              <a:t>if the LPA already has an ITAP ID. </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Refer </a:t>
            </a:r>
            <a:r>
              <a:rPr lang="en-US" dirty="0" smtClean="0">
                <a:solidFill>
                  <a:schemeClr val="tx1"/>
                </a:solidFill>
                <a:latin typeface="Times New Roman" panose="02020603050405020304" pitchFamily="18" charset="0"/>
                <a:cs typeface="Times New Roman" panose="02020603050405020304" pitchFamily="18" charset="0"/>
              </a:rPr>
              <a:t>to</a:t>
            </a:r>
            <a:r>
              <a:rPr lang="en-US" dirty="0">
                <a:solidFill>
                  <a:schemeClr val="tx1"/>
                </a:solidFill>
                <a:latin typeface="Times New Roman" panose="02020603050405020304" pitchFamily="18" charset="0"/>
                <a:cs typeface="Times New Roman" panose="02020603050405020304" pitchFamily="18" charset="0"/>
              </a:rPr>
              <a:t> ITAP Training Video</a:t>
            </a:r>
            <a:r>
              <a:rPr lang="en-US" dirty="0" smtClean="0">
                <a:solidFill>
                  <a:schemeClr val="tx1"/>
                </a:solidFill>
                <a:latin typeface="Times New Roman" panose="02020603050405020304" pitchFamily="18" charset="0"/>
                <a:cs typeface="Times New Roman" panose="02020603050405020304" pitchFamily="18" charset="0"/>
              </a:rPr>
              <a:t> </a:t>
            </a:r>
            <a:r>
              <a:rPr lang="en-US" u="sng" dirty="0">
                <a:solidFill>
                  <a:schemeClr val="tx1"/>
                </a:solidFill>
                <a:latin typeface="Times New Roman" panose="02020603050405020304" pitchFamily="18" charset="0"/>
                <a:cs typeface="Times New Roman" panose="02020603050405020304" pitchFamily="18" charset="0"/>
              </a:rPr>
              <a:t>How to Enroll </a:t>
            </a:r>
            <a:r>
              <a:rPr lang="en-US" u="sng" dirty="0" smtClean="0">
                <a:solidFill>
                  <a:schemeClr val="tx1"/>
                </a:solidFill>
                <a:latin typeface="Times New Roman" panose="02020603050405020304" pitchFamily="18" charset="0"/>
                <a:cs typeface="Times New Roman" panose="02020603050405020304" pitchFamily="18" charset="0"/>
              </a:rPr>
              <a:t>a </a:t>
            </a:r>
            <a:r>
              <a:rPr lang="en-US" u="sng" dirty="0">
                <a:solidFill>
                  <a:schemeClr val="tx1"/>
                </a:solidFill>
                <a:latin typeface="Times New Roman" panose="02020603050405020304" pitchFamily="18" charset="0"/>
                <a:cs typeface="Times New Roman" panose="02020603050405020304" pitchFamily="18" charset="0"/>
              </a:rPr>
              <a:t>Business </a:t>
            </a:r>
            <a:r>
              <a:rPr lang="en-US" dirty="0">
                <a:solidFill>
                  <a:schemeClr val="tx1"/>
                </a:solidFill>
                <a:latin typeface="Times New Roman" panose="02020603050405020304" pitchFamily="18" charset="0"/>
                <a:cs typeface="Times New Roman" panose="02020603050405020304" pitchFamily="18" charset="0"/>
              </a:rPr>
              <a:t>if the LPA </a:t>
            </a:r>
            <a:r>
              <a:rPr lang="en-US" u="sng" dirty="0">
                <a:solidFill>
                  <a:schemeClr val="tx1"/>
                </a:solidFill>
                <a:latin typeface="Times New Roman" panose="02020603050405020304" pitchFamily="18" charset="0"/>
                <a:cs typeface="Times New Roman" panose="02020603050405020304" pitchFamily="18" charset="0"/>
              </a:rPr>
              <a:t>does not </a:t>
            </a:r>
            <a:r>
              <a:rPr lang="en-US" dirty="0">
                <a:solidFill>
                  <a:schemeClr val="tx1"/>
                </a:solidFill>
                <a:latin typeface="Times New Roman" panose="02020603050405020304" pitchFamily="18" charset="0"/>
                <a:cs typeface="Times New Roman" panose="02020603050405020304" pitchFamily="18" charset="0"/>
              </a:rPr>
              <a:t>have an ITAP ID. </a:t>
            </a:r>
            <a:endParaRPr lang="en-US" dirty="0" smtClean="0">
              <a:solidFill>
                <a:schemeClr val="tx1"/>
              </a:solidFill>
              <a:latin typeface="Times New Roman" panose="02020603050405020304" pitchFamily="18" charset="0"/>
              <a:cs typeface="Times New Roman" panose="02020603050405020304" pitchFamily="18" charset="0"/>
            </a:endParaRPr>
          </a:p>
          <a:p>
            <a:pPr lvl="2">
              <a:lnSpc>
                <a:spcPct val="120000"/>
              </a:lnSpc>
              <a:spcBef>
                <a:spcPts val="0"/>
              </a:spcBef>
            </a:pPr>
            <a:r>
              <a:rPr lang="en-US" sz="2494" dirty="0">
                <a:solidFill>
                  <a:schemeClr val="tx1"/>
                </a:solidFill>
                <a:latin typeface="Times New Roman" panose="02020603050405020304" pitchFamily="18" charset="0"/>
                <a:cs typeface="Times New Roman" panose="02020603050405020304" pitchFamily="18" charset="0"/>
              </a:rPr>
              <a:t>When enrolling with ITAP for the first time, please do it as a New Business.</a:t>
            </a:r>
          </a:p>
          <a:p>
            <a:pPr lvl="2">
              <a:lnSpc>
                <a:spcPct val="120000"/>
              </a:lnSpc>
              <a:spcBef>
                <a:spcPts val="0"/>
              </a:spcBef>
            </a:pPr>
            <a:r>
              <a:rPr lang="en-US" sz="2494" dirty="0">
                <a:solidFill>
                  <a:schemeClr val="tx1"/>
                </a:solidFill>
                <a:latin typeface="Times New Roman" panose="02020603050405020304" pitchFamily="18" charset="0"/>
                <a:cs typeface="Times New Roman" panose="02020603050405020304" pitchFamily="18" charset="0"/>
              </a:rPr>
              <a:t>A business is the city, town, or county, </a:t>
            </a:r>
            <a:r>
              <a:rPr lang="en-US" sz="2494" u="sng" dirty="0">
                <a:solidFill>
                  <a:schemeClr val="tx1"/>
                </a:solidFill>
                <a:latin typeface="Times New Roman" panose="02020603050405020304" pitchFamily="18" charset="0"/>
                <a:cs typeface="Times New Roman" panose="02020603050405020304" pitchFamily="18" charset="0"/>
              </a:rPr>
              <a:t>not</a:t>
            </a:r>
            <a:r>
              <a:rPr lang="en-US" sz="2494" dirty="0">
                <a:solidFill>
                  <a:schemeClr val="tx1"/>
                </a:solidFill>
                <a:latin typeface="Times New Roman" panose="02020603050405020304" pitchFamily="18" charset="0"/>
                <a:cs typeface="Times New Roman" panose="02020603050405020304" pitchFamily="18" charset="0"/>
              </a:rPr>
              <a:t> a department within your LPA.  </a:t>
            </a:r>
          </a:p>
          <a:p>
            <a:pPr>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Know </a:t>
            </a:r>
            <a:r>
              <a:rPr lang="en-US" dirty="0">
                <a:solidFill>
                  <a:schemeClr val="tx1"/>
                </a:solidFill>
                <a:latin typeface="Times New Roman" panose="02020603050405020304" pitchFamily="18" charset="0"/>
                <a:cs typeface="Times New Roman" panose="02020603050405020304" pitchFamily="18" charset="0"/>
              </a:rPr>
              <a:t>your Federal Tax </a:t>
            </a:r>
            <a:r>
              <a:rPr lang="en-US" dirty="0" smtClean="0">
                <a:solidFill>
                  <a:schemeClr val="tx1"/>
                </a:solidFill>
                <a:latin typeface="Times New Roman" panose="02020603050405020304" pitchFamily="18" charset="0"/>
                <a:cs typeface="Times New Roman" panose="02020603050405020304" pitchFamily="18" charset="0"/>
              </a:rPr>
              <a:t>ID.</a:t>
            </a:r>
          </a:p>
          <a:p>
            <a:pPr>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For </a:t>
            </a:r>
            <a:r>
              <a:rPr lang="en-US" dirty="0">
                <a:solidFill>
                  <a:schemeClr val="tx1"/>
                </a:solidFill>
                <a:latin typeface="Times New Roman" panose="02020603050405020304" pitchFamily="18" charset="0"/>
                <a:cs typeface="Times New Roman" panose="02020603050405020304" pitchFamily="18" charset="0"/>
              </a:rPr>
              <a:t>questions on ITAP enrollment contact Michael Cales at </a:t>
            </a:r>
            <a:r>
              <a:rPr lang="en-US" u="sng" dirty="0">
                <a:latin typeface="Times New Roman" panose="02020603050405020304" pitchFamily="18" charset="0"/>
                <a:cs typeface="Times New Roman" panose="02020603050405020304" pitchFamily="18" charset="0"/>
                <a:hlinkClick r:id="rId3"/>
              </a:rPr>
              <a:t>mcales@indot.in.gov</a:t>
            </a:r>
            <a:r>
              <a:rPr lang="en-US" dirty="0">
                <a:latin typeface="Times New Roman" panose="02020603050405020304" pitchFamily="18" charset="0"/>
                <a:cs typeface="Times New Roman" panose="02020603050405020304" pitchFamily="18" charset="0"/>
              </a:rPr>
              <a:t>.</a:t>
            </a:r>
          </a:p>
          <a:p>
            <a:pPr>
              <a:lnSpc>
                <a:spcPct val="120000"/>
              </a:lnSpc>
              <a:spcBef>
                <a:spcPts val="0"/>
              </a:spcBef>
            </a:pPr>
            <a:endParaRPr lang="en-US" dirty="0" smtClean="0">
              <a:latin typeface="Times New Roman" panose="02020603050405020304" pitchFamily="18" charset="0"/>
              <a:cs typeface="Times New Roman" panose="02020603050405020304" pitchFamily="18" charset="0"/>
            </a:endParaRPr>
          </a:p>
          <a:p>
            <a:pPr marL="534372" indent="-534372">
              <a:lnSpc>
                <a:spcPct val="120000"/>
              </a:lnSpc>
              <a:spcBef>
                <a:spcPts val="0"/>
              </a:spcBef>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42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Online Application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b="1" dirty="0">
                <a:solidFill>
                  <a:srgbClr val="3333CC"/>
                </a:solidFill>
                <a:latin typeface="Times New Roman" panose="02020603050405020304" pitchFamily="18" charset="0"/>
                <a:cs typeface="Times New Roman" panose="02020603050405020304" pitchFamily="18" charset="0"/>
              </a:rPr>
              <a:t>Applications </a:t>
            </a:r>
            <a:r>
              <a:rPr lang="en-US" sz="2400" b="1" u="sng" dirty="0">
                <a:solidFill>
                  <a:srgbClr val="3333CC"/>
                </a:solidFill>
                <a:latin typeface="Times New Roman" panose="02020603050405020304" pitchFamily="18" charset="0"/>
                <a:cs typeface="Times New Roman" panose="02020603050405020304" pitchFamily="18" charset="0"/>
              </a:rPr>
              <a:t>MUST</a:t>
            </a:r>
            <a:r>
              <a:rPr lang="en-US" sz="2400" b="1" dirty="0">
                <a:solidFill>
                  <a:srgbClr val="3333CC"/>
                </a:solidFill>
                <a:latin typeface="Times New Roman" panose="02020603050405020304" pitchFamily="18" charset="0"/>
                <a:cs typeface="Times New Roman" panose="02020603050405020304" pitchFamily="18" charset="0"/>
              </a:rPr>
              <a:t> be completed by the </a:t>
            </a:r>
            <a:r>
              <a:rPr lang="en-US" sz="2400" b="1" dirty="0" smtClean="0">
                <a:solidFill>
                  <a:srgbClr val="3333CC"/>
                </a:solidFill>
                <a:latin typeface="Times New Roman" panose="02020603050405020304" pitchFamily="18" charset="0"/>
                <a:cs typeface="Times New Roman" panose="02020603050405020304" pitchFamily="18" charset="0"/>
              </a:rPr>
              <a:t>LPA</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smtClean="0">
                <a:solidFill>
                  <a:srgbClr val="3333CC"/>
                </a:solidFill>
                <a:latin typeface="Times New Roman" panose="02020603050405020304" pitchFamily="18" charset="0"/>
                <a:cs typeface="Times New Roman" panose="02020603050405020304" pitchFamily="18" charset="0"/>
              </a:rPr>
              <a:t>and no one else.</a:t>
            </a:r>
            <a:endParaRPr lang="en-US" sz="2400" b="1" dirty="0">
              <a:solidFill>
                <a:srgbClr val="3333CC"/>
              </a:solidFill>
              <a:latin typeface="Times New Roman" panose="02020603050405020304" pitchFamily="18" charset="0"/>
              <a:cs typeface="Times New Roman" panose="02020603050405020304" pitchFamily="18" charset="0"/>
            </a:endParaRP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Something to think about - CCMG is for eligible construction projects that are ready for the bid process, and that can be closed out within 1 ½ years </a:t>
            </a:r>
            <a:r>
              <a:rPr lang="en-US" sz="2400" dirty="0" smtClean="0">
                <a:solidFill>
                  <a:schemeClr val="tx1"/>
                </a:solidFill>
                <a:latin typeface="Times New Roman" panose="02020603050405020304" pitchFamily="18" charset="0"/>
                <a:cs typeface="Times New Roman" panose="02020603050405020304" pitchFamily="18" charset="0"/>
              </a:rPr>
              <a:t>(18 Months) of </a:t>
            </a:r>
            <a:r>
              <a:rPr lang="en-US" sz="2400" dirty="0">
                <a:solidFill>
                  <a:schemeClr val="tx1"/>
                </a:solidFill>
                <a:latin typeface="Times New Roman" panose="02020603050405020304" pitchFamily="18" charset="0"/>
                <a:cs typeface="Times New Roman" panose="02020603050405020304" pitchFamily="18" charset="0"/>
              </a:rPr>
              <a:t>award.</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For questions regarding the CCMG Application contact your District Program Director.</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can also request an appointment for assistance to complete a CCMG application with your District Program Director, in person or over the phone.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INDOT is here to help you!</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Applications take time to complete, so don’t wait until the last moment to start.</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INDOT does our best to review those applications submitted early for errors / missing documentations.</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If INDOT reviews your application and sends it back to you, review the comments, make the necessary changes, and resubmit the application ASAP.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If not re-submitted it will </a:t>
            </a:r>
            <a:r>
              <a:rPr lang="en-US" sz="2000" u="sng" dirty="0">
                <a:solidFill>
                  <a:schemeClr val="tx1"/>
                </a:solidFill>
                <a:latin typeface="Times New Roman" panose="02020603050405020304" pitchFamily="18" charset="0"/>
                <a:cs typeface="Times New Roman" panose="02020603050405020304" pitchFamily="18" charset="0"/>
              </a:rPr>
              <a:t>not</a:t>
            </a:r>
            <a:r>
              <a:rPr lang="en-US" sz="2000" dirty="0">
                <a:solidFill>
                  <a:schemeClr val="tx1"/>
                </a:solidFill>
                <a:latin typeface="Times New Roman" panose="02020603050405020304" pitchFamily="18" charset="0"/>
                <a:cs typeface="Times New Roman" panose="02020603050405020304" pitchFamily="18" charset="0"/>
              </a:rPr>
              <a:t> be eligible.</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8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88"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838200"/>
            <a:ext cx="12350895" cy="6223813"/>
          </a:xfrm>
        </p:spPr>
        <p:txBody>
          <a:bodyPr>
            <a:normAutofit fontScale="92500"/>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LPA may submit multiple applications.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Each application for road work submitted can include up to </a:t>
            </a:r>
            <a:r>
              <a:rPr lang="en-US" sz="2000" dirty="0" smtClean="0">
                <a:solidFill>
                  <a:schemeClr val="tx1"/>
                </a:solidFill>
                <a:latin typeface="Times New Roman" panose="02020603050405020304" pitchFamily="18" charset="0"/>
                <a:cs typeface="Times New Roman" panose="02020603050405020304" pitchFamily="18" charset="0"/>
              </a:rPr>
              <a:t>50 </a:t>
            </a:r>
            <a:r>
              <a:rPr lang="en-US" sz="2000" dirty="0">
                <a:solidFill>
                  <a:schemeClr val="tx1"/>
                </a:solidFill>
                <a:latin typeface="Times New Roman" panose="02020603050405020304" pitchFamily="18" charset="0"/>
                <a:cs typeface="Times New Roman" panose="02020603050405020304" pitchFamily="18" charset="0"/>
              </a:rPr>
              <a:t>different road segments, however, you may only submit projects of the same work type on one application.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Road preservation activities must be the same.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Asphalt Overlay and Concrete Overlay are </a:t>
            </a:r>
            <a:r>
              <a:rPr lang="en-US" sz="2000" u="sng" dirty="0">
                <a:solidFill>
                  <a:schemeClr val="tx1"/>
                </a:solidFill>
                <a:latin typeface="Times New Roman" panose="02020603050405020304" pitchFamily="18" charset="0"/>
                <a:cs typeface="Times New Roman" panose="02020603050405020304" pitchFamily="18" charset="0"/>
              </a:rPr>
              <a:t>NOT</a:t>
            </a:r>
            <a:r>
              <a:rPr lang="en-US" sz="2000" dirty="0">
                <a:solidFill>
                  <a:schemeClr val="tx1"/>
                </a:solidFill>
                <a:latin typeface="Times New Roman" panose="02020603050405020304" pitchFamily="18" charset="0"/>
                <a:cs typeface="Times New Roman" panose="02020603050405020304" pitchFamily="18" charset="0"/>
              </a:rPr>
              <a:t> the same (separate applications required).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Only one bridge project can be submitted per application. </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Each application will have its </a:t>
            </a:r>
            <a:r>
              <a:rPr lang="en-US" sz="2400" dirty="0" smtClean="0">
                <a:solidFill>
                  <a:schemeClr val="tx1"/>
                </a:solidFill>
                <a:latin typeface="Times New Roman" panose="02020603050405020304" pitchFamily="18" charset="0"/>
                <a:cs typeface="Times New Roman" panose="02020603050405020304" pitchFamily="18" charset="0"/>
              </a:rPr>
              <a:t>own </a:t>
            </a:r>
            <a:r>
              <a:rPr lang="en-US" sz="2400" dirty="0">
                <a:solidFill>
                  <a:schemeClr val="tx1"/>
                </a:solidFill>
                <a:latin typeface="Times New Roman" panose="02020603050405020304" pitchFamily="18" charset="0"/>
                <a:cs typeface="Times New Roman" panose="02020603050405020304" pitchFamily="18" charset="0"/>
              </a:rPr>
              <a:t>Des. Number if awarded.  Simply, each application is its own project.</a:t>
            </a:r>
          </a:p>
          <a:p>
            <a:pPr marL="480060" lvl="1" indent="0">
              <a:lnSpc>
                <a:spcPct val="11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Example: If you submit 10 applications and 5 applications are awarded, you will </a:t>
            </a:r>
            <a:r>
              <a:rPr lang="en-US" sz="2000" dirty="0" smtClean="0">
                <a:solidFill>
                  <a:schemeClr val="tx1"/>
                </a:solidFill>
                <a:latin typeface="Times New Roman" panose="02020603050405020304" pitchFamily="18" charset="0"/>
                <a:cs typeface="Times New Roman" panose="02020603050405020304" pitchFamily="18" charset="0"/>
              </a:rPr>
              <a:t>have 5 different des numbers.  </a:t>
            </a:r>
            <a:endParaRPr lang="en-US" sz="2000" dirty="0">
              <a:solidFill>
                <a:schemeClr val="tx1"/>
              </a:solidFill>
              <a:latin typeface="Times New Roman" panose="02020603050405020304" pitchFamily="18" charset="0"/>
              <a:cs typeface="Times New Roman" panose="02020603050405020304" pitchFamily="18" charset="0"/>
            </a:endParaRPr>
          </a:p>
          <a:p>
            <a:pPr lvl="2">
              <a:lnSpc>
                <a:spcPct val="110000"/>
              </a:lnSpc>
              <a:spcBef>
                <a:spcPts val="0"/>
              </a:spcBef>
            </a:pPr>
            <a:r>
              <a:rPr lang="en-US" sz="1900" dirty="0">
                <a:solidFill>
                  <a:schemeClr val="tx1"/>
                </a:solidFill>
                <a:latin typeface="Times New Roman" panose="02020603050405020304" pitchFamily="18" charset="0"/>
                <a:cs typeface="Times New Roman" panose="02020603050405020304" pitchFamily="18" charset="0"/>
              </a:rPr>
              <a:t>Awarded funds cannot be moved from one Des. Number to another Des. </a:t>
            </a:r>
            <a:r>
              <a:rPr lang="en-US" sz="1900" dirty="0" smtClean="0">
                <a:solidFill>
                  <a:schemeClr val="tx1"/>
                </a:solidFill>
                <a:latin typeface="Times New Roman" panose="02020603050405020304" pitchFamily="18" charset="0"/>
                <a:cs typeface="Times New Roman" panose="02020603050405020304" pitchFamily="18" charset="0"/>
              </a:rPr>
              <a:t>Number unless they are on the same INDOT/LPA contracts.</a:t>
            </a:r>
            <a:endParaRPr lang="en-US" sz="1900"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sz="2000" dirty="0" smtClean="0">
                <a:solidFill>
                  <a:schemeClr val="tx1"/>
                </a:solidFill>
                <a:latin typeface="Times New Roman" panose="02020603050405020304" pitchFamily="18" charset="0"/>
                <a:cs typeface="Times New Roman" panose="02020603050405020304" pitchFamily="18" charset="0"/>
              </a:rPr>
              <a:t>We recommend that you group roads </a:t>
            </a:r>
            <a:r>
              <a:rPr lang="en-US" sz="2000" dirty="0">
                <a:solidFill>
                  <a:schemeClr val="tx1"/>
                </a:solidFill>
                <a:latin typeface="Times New Roman" panose="02020603050405020304" pitchFamily="18" charset="0"/>
                <a:cs typeface="Times New Roman" panose="02020603050405020304" pitchFamily="18" charset="0"/>
              </a:rPr>
              <a:t>based on location or need, and that have the same work type on an application.</a:t>
            </a:r>
          </a:p>
          <a:p>
            <a:pPr>
              <a:lnSpc>
                <a:spcPct val="110000"/>
              </a:lnSpc>
              <a:spcBef>
                <a:spcPts val="0"/>
              </a:spcBef>
            </a:pPr>
            <a:endParaRPr lang="en-US" sz="1600" b="1" u="sng"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b="1" u="sng" dirty="0">
                <a:solidFill>
                  <a:schemeClr val="tx1"/>
                </a:solidFill>
                <a:latin typeface="Times New Roman" panose="02020603050405020304" pitchFamily="18" charset="0"/>
                <a:cs typeface="Times New Roman" panose="02020603050405020304" pitchFamily="18" charset="0"/>
              </a:rPr>
              <a:t>The ONLY Required</a:t>
            </a:r>
            <a:r>
              <a:rPr lang="en-US" sz="2400" dirty="0">
                <a:solidFill>
                  <a:schemeClr val="tx1"/>
                </a:solidFill>
                <a:latin typeface="Times New Roman" panose="02020603050405020304" pitchFamily="18" charset="0"/>
                <a:cs typeface="Times New Roman" panose="02020603050405020304" pitchFamily="18" charset="0"/>
              </a:rPr>
              <a:t> documentation to submit a CCMG Application:</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Financial Commitment Letter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Detailed Estimates</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Asset Management Plan approval letter (“complete” Review Checklist) from Indiana LTAP.</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Only submit the Review Checklist page.</a:t>
            </a:r>
          </a:p>
          <a:p>
            <a:pPr lvl="1">
              <a:lnSpc>
                <a:spcPct val="110000"/>
              </a:lnSpc>
              <a:spcBef>
                <a:spcPts val="0"/>
              </a:spcBef>
            </a:pPr>
            <a:r>
              <a:rPr lang="en-US" sz="1900" dirty="0">
                <a:solidFill>
                  <a:prstClr val="black"/>
                </a:solidFill>
                <a:latin typeface="Times New Roman" panose="02020603050405020304" pitchFamily="18" charset="0"/>
                <a:cs typeface="Times New Roman" panose="02020603050405020304" pitchFamily="18" charset="0"/>
              </a:rPr>
              <a:t>Structure Inventory and Appraisal Report (SIA) is required for Bridge projects only.</a:t>
            </a: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1066" y="1"/>
            <a:ext cx="12350895"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11" name="Rectangle 10"/>
          <p:cNvSpPr/>
          <p:nvPr/>
        </p:nvSpPr>
        <p:spPr>
          <a:xfrm>
            <a:off x="225352" y="1124085"/>
            <a:ext cx="12113378" cy="1861151"/>
          </a:xfrm>
          <a:prstGeom prst="rect">
            <a:avLst/>
          </a:prstGeom>
        </p:spPr>
        <p:txBody>
          <a:bodyPr wrap="square">
            <a:spAutoFit/>
          </a:bodyPr>
          <a:lstStyle/>
          <a:p>
            <a:pPr marL="356248" indent="-356248">
              <a:spcBef>
                <a:spcPts val="0"/>
              </a:spcBef>
              <a:buFont typeface="Arial" panose="020B0604020202020204" pitchFamily="34" charset="0"/>
              <a:buChar char="•"/>
            </a:pPr>
            <a:r>
              <a:rPr lang="en-US" sz="2494" dirty="0">
                <a:latin typeface="Times New Roman" panose="02020603050405020304" pitchFamily="18" charset="0"/>
                <a:cs typeface="Times New Roman" panose="02020603050405020304" pitchFamily="18" charset="0"/>
              </a:rPr>
              <a:t>Financial Commitment Letter </a:t>
            </a:r>
          </a:p>
          <a:p>
            <a:pPr marL="296875" indent="-296875">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Must be submitted </a:t>
            </a:r>
            <a:r>
              <a:rPr lang="en-US" dirty="0">
                <a:latin typeface="Times New Roman" panose="02020603050405020304" pitchFamily="18" charset="0"/>
                <a:cs typeface="Times New Roman" panose="02020603050405020304" pitchFamily="18" charset="0"/>
              </a:rPr>
              <a:t>on your Agency </a:t>
            </a:r>
            <a:r>
              <a:rPr lang="en-US" dirty="0" smtClean="0">
                <a:latin typeface="Times New Roman" panose="02020603050405020304" pitchFamily="18" charset="0"/>
                <a:cs typeface="Times New Roman" panose="02020603050405020304" pitchFamily="18" charset="0"/>
              </a:rPr>
              <a:t>letterhead.</a:t>
            </a:r>
          </a:p>
          <a:p>
            <a:pPr marL="296875" indent="-296875">
              <a:spcBef>
                <a:spcPts val="0"/>
              </a:spcBef>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Must </a:t>
            </a:r>
            <a:r>
              <a:rPr lang="en-US" dirty="0">
                <a:latin typeface="Times New Roman" panose="02020603050405020304" pitchFamily="18" charset="0"/>
                <a:cs typeface="Times New Roman" panose="02020603050405020304" pitchFamily="18" charset="0"/>
              </a:rPr>
              <a:t>be signed by a Statutory Authority (</a:t>
            </a:r>
            <a:r>
              <a:rPr lang="en-US" i="1" u="sng" dirty="0">
                <a:latin typeface="Times New Roman" panose="02020603050405020304" pitchFamily="18" charset="0"/>
                <a:cs typeface="Times New Roman" panose="02020603050405020304" pitchFamily="18" charset="0"/>
              </a:rPr>
              <a:t>either</a:t>
            </a:r>
            <a:r>
              <a:rPr lang="en-US" i="1" dirty="0">
                <a:latin typeface="Times New Roman" panose="02020603050405020304" pitchFamily="18" charset="0"/>
                <a:cs typeface="Times New Roman" panose="02020603050405020304" pitchFamily="18" charset="0"/>
              </a:rPr>
              <a:t>: Mayor, town Board President, or Commissioner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Clerk Treasurers or Auditors should not sign these agreements.</a:t>
            </a:r>
          </a:p>
          <a:p>
            <a:pPr marL="296875" indent="-296875">
              <a:spcBef>
                <a:spcPts val="0"/>
              </a:spcBef>
              <a:buFont typeface="Arial" panose="020B0604020202020204" pitchFamily="34" charset="0"/>
              <a:buChar char="•"/>
            </a:pPr>
            <a:r>
              <a:rPr lang="en-US" b="1" dirty="0" smtClean="0">
                <a:solidFill>
                  <a:srgbClr val="FF0000"/>
                </a:solidFill>
                <a:latin typeface="Times New Roman" panose="02020603050405020304" pitchFamily="18" charset="0"/>
                <a:cs typeface="Times New Roman" panose="02020603050405020304" pitchFamily="18" charset="0"/>
              </a:rPr>
              <a:t>One Letter per Application</a:t>
            </a:r>
          </a:p>
          <a:p>
            <a:pPr marL="296875" indent="-296875">
              <a:spcBef>
                <a:spcPts val="0"/>
              </a:spcBef>
              <a:buFont typeface="Arial" panose="020B0604020202020204" pitchFamily="34" charset="0"/>
              <a:buChar char="•"/>
            </a:pPr>
            <a:r>
              <a:rPr lang="en-US" dirty="0" smtClean="0">
                <a:solidFill>
                  <a:srgbClr val="3333CC"/>
                </a:solidFill>
                <a:latin typeface="Times New Roman" panose="02020603050405020304" pitchFamily="18" charset="0"/>
                <a:cs typeface="Times New Roman" panose="02020603050405020304" pitchFamily="18" charset="0"/>
              </a:rPr>
              <a:t>If letter is submitted without the proper authority and intent of financial commitment, the application will </a:t>
            </a:r>
            <a:r>
              <a:rPr lang="en-US" u="sng" dirty="0" smtClean="0">
                <a:solidFill>
                  <a:srgbClr val="3333CC"/>
                </a:solidFill>
                <a:latin typeface="Times New Roman" panose="02020603050405020304" pitchFamily="18" charset="0"/>
                <a:cs typeface="Times New Roman" panose="02020603050405020304" pitchFamily="18" charset="0"/>
              </a:rPr>
              <a:t>not</a:t>
            </a:r>
            <a:r>
              <a:rPr lang="en-US" dirty="0" smtClean="0">
                <a:solidFill>
                  <a:srgbClr val="3333CC"/>
                </a:solidFill>
                <a:latin typeface="Times New Roman" panose="02020603050405020304" pitchFamily="18" charset="0"/>
                <a:cs typeface="Times New Roman" panose="02020603050405020304" pitchFamily="18" charset="0"/>
              </a:rPr>
              <a:t> be eligible.</a:t>
            </a:r>
          </a:p>
        </p:txBody>
      </p:sp>
      <p:pic>
        <p:nvPicPr>
          <p:cNvPr id="3" name="Content Placeholder 2"/>
          <p:cNvPicPr>
            <a:picLocks noGrp="1" noChangeAspect="1"/>
          </p:cNvPicPr>
          <p:nvPr>
            <p:ph idx="1"/>
          </p:nvPr>
        </p:nvPicPr>
        <p:blipFill rotWithShape="1">
          <a:blip r:embed="rId2"/>
          <a:srcRect l="27912" t="23831" r="29435" b="18304"/>
          <a:stretch/>
        </p:blipFill>
        <p:spPr>
          <a:xfrm>
            <a:off x="609600" y="2955665"/>
            <a:ext cx="7758895" cy="4419599"/>
          </a:xfrm>
          <a:prstGeom prst="rect">
            <a:avLst/>
          </a:prstGeom>
        </p:spPr>
      </p:pic>
      <p:sp>
        <p:nvSpPr>
          <p:cNvPr id="5" name="Left Arrow 4"/>
          <p:cNvSpPr/>
          <p:nvPr/>
        </p:nvSpPr>
        <p:spPr>
          <a:xfrm>
            <a:off x="8696799" y="5241048"/>
            <a:ext cx="1016574" cy="503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07" tIns="47503" rIns="95007" bIns="47503"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9205086" y="4053462"/>
            <a:ext cx="3212816" cy="959347"/>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Example is for a 75/25 match.  If 50/50 match, you would revise accordingly</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2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endParaRPr lang="en-US" dirty="0" smtClean="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r>
              <a:rPr lang="en-US" dirty="0" smtClean="0">
                <a:solidFill>
                  <a:schemeClr val="tx1"/>
                </a:solidFill>
                <a:latin typeface="Times New Roman" panose="02020603050405020304" pitchFamily="18" charset="0"/>
                <a:cs typeface="Times New Roman" panose="02020603050405020304" pitchFamily="18" charset="0"/>
              </a:rPr>
              <a:t>Detailed </a:t>
            </a:r>
            <a:r>
              <a:rPr lang="en-US" dirty="0">
                <a:solidFill>
                  <a:schemeClr val="tx1"/>
                </a:solidFill>
                <a:latin typeface="Times New Roman" panose="02020603050405020304" pitchFamily="18" charset="0"/>
                <a:cs typeface="Times New Roman" panose="02020603050405020304" pitchFamily="18" charset="0"/>
              </a:rPr>
              <a:t>estimates</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Estimates must be detailed and itemized by each road or bridge.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Estimates with contingencies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Lump sum estimates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estimates are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submitted with clear locations and clear estimates, the application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eligible.</a:t>
            </a:r>
          </a:p>
          <a:p>
            <a:pPr>
              <a:lnSpc>
                <a:spcPct val="100000"/>
              </a:lnSpc>
              <a:spcBef>
                <a:spcPts val="600"/>
              </a:spcBef>
              <a:buFont typeface="Wingdings" panose="05000000000000000000" pitchFamily="2" charset="2"/>
              <a:buChar char="v"/>
            </a:pPr>
            <a:endParaRPr lang="en-US" sz="2400" dirty="0">
              <a:solidFill>
                <a:srgbClr val="3333CC"/>
              </a:solidFill>
              <a:latin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v"/>
            </a:pPr>
            <a:r>
              <a:rPr lang="en-US" sz="2400" dirty="0">
                <a:solidFill>
                  <a:srgbClr val="3333CC"/>
                </a:solidFill>
                <a:latin typeface="Times New Roman" panose="02020603050405020304" pitchFamily="18" charset="0"/>
                <a:cs typeface="Times New Roman" panose="02020603050405020304" pitchFamily="18" charset="0"/>
              </a:rPr>
              <a:t>There should be no confusion on the road you applied for, or the estimate per road.</a:t>
            </a:r>
          </a:p>
          <a:p>
            <a:pPr marL="0" indent="0">
              <a:lnSpc>
                <a:spcPct val="100000"/>
              </a:lnSpc>
              <a:spcBef>
                <a:spcPts val="60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623"/>
              </a:spcBef>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00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10.xml><?xml version="1.0" encoding="utf-8"?>
<a:theme xmlns:a="http://schemas.openxmlformats.org/drawingml/2006/main" name="7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1.xml><?xml version="1.0" encoding="utf-8"?>
<a:theme xmlns:a="http://schemas.openxmlformats.org/drawingml/2006/main" name="8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2.xml><?xml version="1.0" encoding="utf-8"?>
<a:theme xmlns:a="http://schemas.openxmlformats.org/drawingml/2006/main" name="9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3.xml><?xml version="1.0" encoding="utf-8"?>
<a:theme xmlns:a="http://schemas.openxmlformats.org/drawingml/2006/main" name="10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4.xml><?xml version="1.0" encoding="utf-8"?>
<a:theme xmlns:a="http://schemas.openxmlformats.org/drawingml/2006/main" name="1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5.xml><?xml version="1.0" encoding="utf-8"?>
<a:theme xmlns:a="http://schemas.openxmlformats.org/drawingml/2006/main" name="12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6.xml><?xml version="1.0" encoding="utf-8"?>
<a:theme xmlns:a="http://schemas.openxmlformats.org/drawingml/2006/main" name="13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7.xml><?xml version="1.0" encoding="utf-8"?>
<a:theme xmlns:a="http://schemas.openxmlformats.org/drawingml/2006/main" name="1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8.xml><?xml version="1.0" encoding="utf-8"?>
<a:theme xmlns:a="http://schemas.openxmlformats.org/drawingml/2006/main" name="15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19.xml><?xml version="1.0" encoding="utf-8"?>
<a:theme xmlns:a="http://schemas.openxmlformats.org/drawingml/2006/main" name="16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68AAC3C4-F7FB-4428-8518-BBEA751CB5DE}"/>
    </a:ext>
  </a:extLst>
</a:theme>
</file>

<file path=ppt/theme/theme20.xml><?xml version="1.0" encoding="utf-8"?>
<a:theme xmlns:a="http://schemas.openxmlformats.org/drawingml/2006/main" name="17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1.xml><?xml version="1.0" encoding="utf-8"?>
<a:theme xmlns:a="http://schemas.openxmlformats.org/drawingml/2006/main" name="18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2.xml><?xml version="1.0" encoding="utf-8"?>
<a:theme xmlns:a="http://schemas.openxmlformats.org/drawingml/2006/main" name="19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3.xml><?xml version="1.0" encoding="utf-8"?>
<a:theme xmlns:a="http://schemas.openxmlformats.org/drawingml/2006/main" name="20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4.xml><?xml version="1.0" encoding="utf-8"?>
<a:theme xmlns:a="http://schemas.openxmlformats.org/drawingml/2006/main" name="2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5.xml><?xml version="1.0" encoding="utf-8"?>
<a:theme xmlns:a="http://schemas.openxmlformats.org/drawingml/2006/main" name="22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6.xml><?xml version="1.0" encoding="utf-8"?>
<a:theme xmlns:a="http://schemas.openxmlformats.org/drawingml/2006/main" name="23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7.xml><?xml version="1.0" encoding="utf-8"?>
<a:theme xmlns:a="http://schemas.openxmlformats.org/drawingml/2006/main" name="2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8.xml><?xml version="1.0" encoding="utf-8"?>
<a:theme xmlns:a="http://schemas.openxmlformats.org/drawingml/2006/main" name="25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29.xml><?xml version="1.0" encoding="utf-8"?>
<a:theme xmlns:a="http://schemas.openxmlformats.org/drawingml/2006/main" name="26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D812C70C-4FF7-401A-AC4F-5049A3A0A093}"/>
    </a:ext>
  </a:extLst>
</a:theme>
</file>

<file path=ppt/theme/theme30.xml><?xml version="1.0" encoding="utf-8"?>
<a:theme xmlns:a="http://schemas.openxmlformats.org/drawingml/2006/main" name="27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1.xml><?xml version="1.0" encoding="utf-8"?>
<a:theme xmlns:a="http://schemas.openxmlformats.org/drawingml/2006/main" name="28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2.xml><?xml version="1.0" encoding="utf-8"?>
<a:theme xmlns:a="http://schemas.openxmlformats.org/drawingml/2006/main" name="29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3.xml><?xml version="1.0" encoding="utf-8"?>
<a:theme xmlns:a="http://schemas.openxmlformats.org/drawingml/2006/main" name="30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4.xml><?xml version="1.0" encoding="utf-8"?>
<a:theme xmlns:a="http://schemas.openxmlformats.org/drawingml/2006/main" name="3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5.xml><?xml version="1.0" encoding="utf-8"?>
<a:theme xmlns:a="http://schemas.openxmlformats.org/drawingml/2006/main" name="32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6.xml><?xml version="1.0" encoding="utf-8"?>
<a:theme xmlns:a="http://schemas.openxmlformats.org/drawingml/2006/main" name="33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7.xml><?xml version="1.0" encoding="utf-8"?>
<a:theme xmlns:a="http://schemas.openxmlformats.org/drawingml/2006/main" name="3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8.xml><?xml version="1.0" encoding="utf-8"?>
<a:theme xmlns:a="http://schemas.openxmlformats.org/drawingml/2006/main" name="35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39.xml><?xml version="1.0" encoding="utf-8"?>
<a:theme xmlns:a="http://schemas.openxmlformats.org/drawingml/2006/main" name="36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xml><?xml version="1.0" encoding="utf-8"?>
<a:theme xmlns:a="http://schemas.openxmlformats.org/drawingml/2006/main" name="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0.xml><?xml version="1.0" encoding="utf-8"?>
<a:theme xmlns:a="http://schemas.openxmlformats.org/drawingml/2006/main" name="37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1.xml><?xml version="1.0" encoding="utf-8"?>
<a:theme xmlns:a="http://schemas.openxmlformats.org/drawingml/2006/main" name="38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2.xml><?xml version="1.0" encoding="utf-8"?>
<a:theme xmlns:a="http://schemas.openxmlformats.org/drawingml/2006/main" name="39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3.xml><?xml version="1.0" encoding="utf-8"?>
<a:theme xmlns:a="http://schemas.openxmlformats.org/drawingml/2006/main" name="40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4.xml><?xml version="1.0" encoding="utf-8"?>
<a:theme xmlns:a="http://schemas.openxmlformats.org/drawingml/2006/main" name="4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5.xml><?xml version="1.0" encoding="utf-8"?>
<a:theme xmlns:a="http://schemas.openxmlformats.org/drawingml/2006/main" name="42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6.xml><?xml version="1.0" encoding="utf-8"?>
<a:theme xmlns:a="http://schemas.openxmlformats.org/drawingml/2006/main" name="43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47.xml><?xml version="1.0" encoding="utf-8"?>
<a:theme xmlns:a="http://schemas.openxmlformats.org/drawingml/2006/main" name="4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6.xml><?xml version="1.0" encoding="utf-8"?>
<a:theme xmlns:a="http://schemas.openxmlformats.org/drawingml/2006/main" name="3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7.xml><?xml version="1.0" encoding="utf-8"?>
<a:theme xmlns:a="http://schemas.openxmlformats.org/drawingml/2006/main" name="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8.xml><?xml version="1.0" encoding="utf-8"?>
<a:theme xmlns:a="http://schemas.openxmlformats.org/drawingml/2006/main" name="5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9.xml><?xml version="1.0" encoding="utf-8"?>
<a:theme xmlns:a="http://schemas.openxmlformats.org/drawingml/2006/main" name="6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02EF8-857D-4AC9-A177-2AF336F7F1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5189b19-779c-405d-9bc4-52c5b2c66b36"/>
    <ds:schemaRef ds:uri="http://www.w3.org/XML/1998/namespace"/>
    <ds:schemaRef ds:uri="http://purl.org/dc/dcmitype/"/>
  </ds:schemaRefs>
</ds:datastoreItem>
</file>

<file path=customXml/itemProps2.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C4AC6-5B11-47E5-B934-3C8617943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2019</Template>
  <TotalTime>0</TotalTime>
  <Words>4531</Words>
  <Application>Microsoft Office PowerPoint</Application>
  <PresentationFormat>Custom</PresentationFormat>
  <Paragraphs>649</Paragraphs>
  <Slides>49</Slides>
  <Notes>2</Notes>
  <HiddenSlides>0</HiddenSlides>
  <MMClips>0</MMClips>
  <ScaleCrop>false</ScaleCrop>
  <HeadingPairs>
    <vt:vector size="6" baseType="variant">
      <vt:variant>
        <vt:lpstr>Fonts Used</vt:lpstr>
      </vt:variant>
      <vt:variant>
        <vt:i4>7</vt:i4>
      </vt:variant>
      <vt:variant>
        <vt:lpstr>Theme</vt:lpstr>
      </vt:variant>
      <vt:variant>
        <vt:i4>47</vt:i4>
      </vt:variant>
      <vt:variant>
        <vt:lpstr>Slide Titles</vt:lpstr>
      </vt:variant>
      <vt:variant>
        <vt:i4>49</vt:i4>
      </vt:variant>
    </vt:vector>
  </HeadingPairs>
  <TitlesOfParts>
    <vt:vector size="103" baseType="lpstr">
      <vt:lpstr>Arial</vt:lpstr>
      <vt:lpstr>BatangChe</vt:lpstr>
      <vt:lpstr>Calibri</vt:lpstr>
      <vt:lpstr>Calibri Light</vt:lpstr>
      <vt:lpstr>Tahoma</vt:lpstr>
      <vt:lpstr>Times New Roman</vt:lpstr>
      <vt:lpstr>Wingdings</vt:lpstr>
      <vt:lpstr>INDOT Theme</vt:lpstr>
      <vt:lpstr>1_Title Slide</vt:lpstr>
      <vt:lpstr>2_Blank Slide</vt:lpstr>
      <vt:lpstr>1_INDOT Theme</vt:lpstr>
      <vt:lpstr>2_INDOT Theme</vt:lpstr>
      <vt:lpstr>3_INDOT Theme</vt:lpstr>
      <vt:lpstr>4_INDOT Theme</vt:lpstr>
      <vt:lpstr>5_INDOT Theme</vt:lpstr>
      <vt:lpstr>6_INDOT Theme</vt:lpstr>
      <vt:lpstr>7_INDOT Theme</vt:lpstr>
      <vt:lpstr>8_INDOT Theme</vt:lpstr>
      <vt:lpstr>9_INDOT Theme</vt:lpstr>
      <vt:lpstr>10_INDOT Theme</vt:lpstr>
      <vt:lpstr>11_INDOT Theme</vt:lpstr>
      <vt:lpstr>12_INDOT Theme</vt:lpstr>
      <vt:lpstr>13_INDOT Theme</vt:lpstr>
      <vt:lpstr>14_INDOT Theme</vt:lpstr>
      <vt:lpstr>15_INDOT Theme</vt:lpstr>
      <vt:lpstr>16_INDOT Theme</vt:lpstr>
      <vt:lpstr>17_INDOT Theme</vt:lpstr>
      <vt:lpstr>18_INDOT Theme</vt:lpstr>
      <vt:lpstr>19_INDOT Theme</vt:lpstr>
      <vt:lpstr>20_INDOT Theme</vt:lpstr>
      <vt:lpstr>21_INDOT Theme</vt:lpstr>
      <vt:lpstr>22_INDOT Theme</vt:lpstr>
      <vt:lpstr>23_INDOT Theme</vt:lpstr>
      <vt:lpstr>24_INDOT Theme</vt:lpstr>
      <vt:lpstr>25_INDOT Theme</vt:lpstr>
      <vt:lpstr>26_INDOT Theme</vt:lpstr>
      <vt:lpstr>27_INDOT Theme</vt:lpstr>
      <vt:lpstr>28_INDOT Theme</vt:lpstr>
      <vt:lpstr>29_INDOT Theme</vt:lpstr>
      <vt:lpstr>30_INDOT Theme</vt:lpstr>
      <vt:lpstr>31_INDOT Theme</vt:lpstr>
      <vt:lpstr>32_INDOT Theme</vt:lpstr>
      <vt:lpstr>33_INDOT Theme</vt:lpstr>
      <vt:lpstr>34_INDOT Theme</vt:lpstr>
      <vt:lpstr>35_INDOT Theme</vt:lpstr>
      <vt:lpstr>36_INDOT Theme</vt:lpstr>
      <vt:lpstr>37_INDOT Theme</vt:lpstr>
      <vt:lpstr>38_INDOT Theme</vt:lpstr>
      <vt:lpstr>39_INDOT Theme</vt:lpstr>
      <vt:lpstr>40_INDOT Theme</vt:lpstr>
      <vt:lpstr>41_INDOT Theme</vt:lpstr>
      <vt:lpstr>42_INDOT Theme</vt:lpstr>
      <vt:lpstr>43_INDOT Theme</vt:lpstr>
      <vt:lpstr>44_INDOT Theme</vt:lpstr>
      <vt:lpstr>Local Road and Bridge Matching Grant Funds</vt:lpstr>
      <vt:lpstr>2020-1 Call for Projects Opens 8:00 a.m. EDT, Monday January 6, 2020,  Closes 5:00 p.m. EDT Friday February 7, 2020</vt:lpstr>
      <vt:lpstr>Welcome to CCMG   Application and Project Close-Out   Do’s and Don’ts Training</vt:lpstr>
      <vt:lpstr>CCMG Do’s and Don’ts Training Agenda</vt:lpstr>
      <vt:lpstr>ITAP Registration Enrollment</vt:lpstr>
      <vt:lpstr>Online Application</vt:lpstr>
      <vt:lpstr>Online Application continued</vt:lpstr>
      <vt:lpstr>Online Application continued</vt:lpstr>
      <vt:lpstr>Online Application continued</vt:lpstr>
      <vt:lpstr>Online Application continued - Example 1 – Non-Acceptable Estimate </vt:lpstr>
      <vt:lpstr>Online Application continued -  Example 1 – Acceptable Estimate </vt:lpstr>
      <vt:lpstr>Online Application continued - Example 2 – Non-Acceptable Estimate </vt:lpstr>
      <vt:lpstr>Online Application continued  - Example 2 – Acceptable Estimate </vt:lpstr>
      <vt:lpstr>Online Application continued - Example 3 – Acceptable Estimate </vt:lpstr>
      <vt:lpstr>Online Application continued  - Example 4 – Acceptable Estimate </vt:lpstr>
      <vt:lpstr>Online Application continued  - Example 5 – Acceptable Estimate Force Account </vt:lpstr>
      <vt:lpstr>Online Application continued</vt:lpstr>
      <vt:lpstr>Application Complications</vt:lpstr>
      <vt:lpstr>Asset Management Plan (AMP)</vt:lpstr>
      <vt:lpstr>Asset Management Plan (AMP) - Example</vt:lpstr>
      <vt:lpstr>Asset Management Plan (AMP) for Bridge - Example</vt:lpstr>
      <vt:lpstr>Structure Inventory &amp; Appraisal Report (SIA)-Example</vt:lpstr>
      <vt:lpstr>Mapping a Road or Bridge</vt:lpstr>
      <vt:lpstr>Mapping a Road or Bridge continued -  Example 1 – Mapping Issues</vt:lpstr>
      <vt:lpstr>Mapping a Road or Bridge continued -  Example 2 – Mapping Issues</vt:lpstr>
      <vt:lpstr>Mapping a Road or Bridge continued -  Example 3 – Mapping Issues</vt:lpstr>
      <vt:lpstr>Road Inventory</vt:lpstr>
      <vt:lpstr>ADA &amp; Title VI Certifications</vt:lpstr>
      <vt:lpstr>Eligible For CCMG Funding</vt:lpstr>
      <vt:lpstr>Not Eligible For CCMG Funding</vt:lpstr>
      <vt:lpstr>Procurement – State Laws</vt:lpstr>
      <vt:lpstr>Procurement – Estimated Project Cost: &lt; $50,000.00</vt:lpstr>
      <vt:lpstr>Procurement – Estimated Project Cost: &gt; $50,000.00 but &lt; $150,000.00</vt:lpstr>
      <vt:lpstr>Procurement – Estimated Project Cost: &gt; $150,000.00</vt:lpstr>
      <vt:lpstr>Procurement – Estimated Project Cost: &lt; $250,000.00 Using Own Workforce</vt:lpstr>
      <vt:lpstr>Itemized Bids</vt:lpstr>
      <vt:lpstr>NOT ACCEPTABLE – Contractor’s Itemized Bid Example</vt:lpstr>
      <vt:lpstr>ACCEPTABLE – Contractor’s Itemized Bid Example</vt:lpstr>
      <vt:lpstr>NOT ACCEPTABLE – Contractor’s Itemized Bid Example</vt:lpstr>
      <vt:lpstr>ACCEPTABLE – Contractor’s Itemized Bid Example</vt:lpstr>
      <vt:lpstr>NOT ACCEPTABLE – Contractor’s Itemized Bid Example</vt:lpstr>
      <vt:lpstr>ACCEPTABLE – Contractor’s Itemized Bid Example</vt:lpstr>
      <vt:lpstr>Bidding “No Nos”</vt:lpstr>
      <vt:lpstr>Close Out Grant After Construction is Complete</vt:lpstr>
      <vt:lpstr>Review of Application Fatal Flaws</vt:lpstr>
      <vt:lpstr>In Summary</vt:lpstr>
      <vt:lpstr>GovDelivery - Email and text updates</vt:lpstr>
      <vt:lpstr>INDOT Contacts</vt:lpstr>
      <vt:lpstr>Links and Emails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2019-06-11T14:29:20Z</dcterms:created>
  <dcterms:modified xsi:type="dcterms:W3CDTF">2019-12-04T15:48:43Z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