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64" r:id="rId5"/>
    <p:sldId id="387" r:id="rId6"/>
    <p:sldId id="266" r:id="rId7"/>
    <p:sldId id="267" r:id="rId8"/>
    <p:sldId id="269" r:id="rId9"/>
    <p:sldId id="394" r:id="rId10"/>
    <p:sldId id="390" r:id="rId11"/>
    <p:sldId id="391" r:id="rId12"/>
    <p:sldId id="392" r:id="rId13"/>
    <p:sldId id="393" r:id="rId14"/>
    <p:sldId id="395" r:id="rId15"/>
    <p:sldId id="396" r:id="rId16"/>
    <p:sldId id="279" r:id="rId17"/>
    <p:sldId id="388" r:id="rId18"/>
    <p:sldId id="270" r:id="rId19"/>
    <p:sldId id="271" r:id="rId20"/>
    <p:sldId id="385" r:id="rId21"/>
    <p:sldId id="274" r:id="rId22"/>
    <p:sldId id="386" r:id="rId23"/>
    <p:sldId id="397" r:id="rId24"/>
    <p:sldId id="398" r:id="rId25"/>
    <p:sldId id="399" r:id="rId26"/>
    <p:sldId id="276" r:id="rId27"/>
    <p:sldId id="342" r:id="rId2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F5BAC8-460F-BAC3-256F-8D84DDC34430}" name="Devitt, Brendan" initials="DB" userId="S::brdevitt@ihcda.in.gov::5dd841d9-f027-4d22-83f1-4b65759705c4" providerId="AD"/>
  <p188:author id="{DFC9AFCC-7B9D-F47F-DE2D-3D088389B703}" name="Ramirez, Andrea" initials="AR" userId="S::AndRamirez@ihcda.IN.gov::63887fd0-ffe9-48ca-8830-160d65de51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F60"/>
    <a:srgbClr val="095153"/>
    <a:srgbClr val="89BABC"/>
    <a:srgbClr val="006D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7146A2-4B82-3518-0DEC-3E36470AB2EA}" v="79" dt="2025-08-26T17:36:55.381"/>
    <p1510:client id="{D7909733-8630-489F-92E8-BCA4B9B7E1AF}" v="274" dt="2025-08-26T18:07:51.4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175" autoAdjust="0"/>
  </p:normalViewPr>
  <p:slideViewPr>
    <p:cSldViewPr snapToGrid="0">
      <p:cViewPr varScale="1">
        <p:scale>
          <a:sx n="100" d="100"/>
          <a:sy n="100" d="100"/>
        </p:scale>
        <p:origin x="95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ltz, David (IHCDA)" userId="59886132-bc4e-47d0-a88c-e68eab47749f" providerId="ADAL" clId="{D7909733-8630-489F-92E8-BCA4B9B7E1AF}"/>
    <pc:docChg chg="undo redo custSel addSld modSld sldOrd modMainMaster">
      <pc:chgData name="Boltz, David (IHCDA)" userId="59886132-bc4e-47d0-a88c-e68eab47749f" providerId="ADAL" clId="{D7909733-8630-489F-92E8-BCA4B9B7E1AF}" dt="2025-08-26T18:07:54.538" v="525" actId="962"/>
      <pc:docMkLst>
        <pc:docMk/>
      </pc:docMkLst>
      <pc:sldChg chg="addSp delSp modSp mod">
        <pc:chgData name="Boltz, David (IHCDA)" userId="59886132-bc4e-47d0-a88c-e68eab47749f" providerId="ADAL" clId="{D7909733-8630-489F-92E8-BCA4B9B7E1AF}" dt="2025-08-22T19:33:17.316" v="281" actId="1076"/>
        <pc:sldMkLst>
          <pc:docMk/>
          <pc:sldMk cId="0" sldId="264"/>
        </pc:sldMkLst>
        <pc:spChg chg="mod">
          <ac:chgData name="Boltz, David (IHCDA)" userId="59886132-bc4e-47d0-a88c-e68eab47749f" providerId="ADAL" clId="{D7909733-8630-489F-92E8-BCA4B9B7E1AF}" dt="2025-08-22T19:32:57.460" v="278" actId="1076"/>
          <ac:spMkLst>
            <pc:docMk/>
            <pc:sldMk cId="0" sldId="264"/>
            <ac:spMk id="13314" creationId="{DC5D1881-C3CF-563B-C68D-346C3C23E9EE}"/>
          </ac:spMkLst>
        </pc:spChg>
        <pc:spChg chg="mod">
          <ac:chgData name="Boltz, David (IHCDA)" userId="59886132-bc4e-47d0-a88c-e68eab47749f" providerId="ADAL" clId="{D7909733-8630-489F-92E8-BCA4B9B7E1AF}" dt="2025-08-22T19:33:07.105" v="280" actId="1076"/>
          <ac:spMkLst>
            <pc:docMk/>
            <pc:sldMk cId="0" sldId="264"/>
            <ac:spMk id="13316" creationId="{9EC6AB11-DB4A-A308-C544-722273B81C12}"/>
          </ac:spMkLst>
        </pc:spChg>
        <pc:spChg chg="mod">
          <ac:chgData name="Boltz, David (IHCDA)" userId="59886132-bc4e-47d0-a88c-e68eab47749f" providerId="ADAL" clId="{D7909733-8630-489F-92E8-BCA4B9B7E1AF}" dt="2025-08-22T19:33:17.316" v="281" actId="1076"/>
          <ac:spMkLst>
            <pc:docMk/>
            <pc:sldMk cId="0" sldId="264"/>
            <ac:spMk id="13317" creationId="{4069594D-5751-57E3-60D7-26276B84A9DB}"/>
          </ac:spMkLst>
        </pc:spChg>
      </pc:sldChg>
      <pc:sldChg chg="modSp mod">
        <pc:chgData name="Boltz, David (IHCDA)" userId="59886132-bc4e-47d0-a88c-e68eab47749f" providerId="ADAL" clId="{D7909733-8630-489F-92E8-BCA4B9B7E1AF}" dt="2025-08-21T17:14:33.699" v="199" actId="1038"/>
        <pc:sldMkLst>
          <pc:docMk/>
          <pc:sldMk cId="3956079124" sldId="266"/>
        </pc:sldMkLst>
        <pc:grpChg chg="mod">
          <ac:chgData name="Boltz, David (IHCDA)" userId="59886132-bc4e-47d0-a88c-e68eab47749f" providerId="ADAL" clId="{D7909733-8630-489F-92E8-BCA4B9B7E1AF}" dt="2025-08-21T17:14:33.699" v="199" actId="1038"/>
          <ac:grpSpMkLst>
            <pc:docMk/>
            <pc:sldMk cId="3956079124" sldId="266"/>
            <ac:grpSpMk id="4" creationId="{2EB81232-6814-9CD6-C956-15AC20BE65D9}"/>
          </ac:grpSpMkLst>
        </pc:grpChg>
        <pc:grpChg chg="mod">
          <ac:chgData name="Boltz, David (IHCDA)" userId="59886132-bc4e-47d0-a88c-e68eab47749f" providerId="ADAL" clId="{D7909733-8630-489F-92E8-BCA4B9B7E1AF}" dt="2025-08-21T17:14:33.699" v="199" actId="1038"/>
          <ac:grpSpMkLst>
            <pc:docMk/>
            <pc:sldMk cId="3956079124" sldId="266"/>
            <ac:grpSpMk id="7" creationId="{4AFC94DD-20D9-5012-E568-9095041B857D}"/>
          </ac:grpSpMkLst>
        </pc:grpChg>
        <pc:grpChg chg="mod">
          <ac:chgData name="Boltz, David (IHCDA)" userId="59886132-bc4e-47d0-a88c-e68eab47749f" providerId="ADAL" clId="{D7909733-8630-489F-92E8-BCA4B9B7E1AF}" dt="2025-08-21T17:14:33.699" v="199" actId="1038"/>
          <ac:grpSpMkLst>
            <pc:docMk/>
            <pc:sldMk cId="3956079124" sldId="266"/>
            <ac:grpSpMk id="10" creationId="{69634AD8-037F-D7A1-C2EA-1DB3005D07D9}"/>
          </ac:grpSpMkLst>
        </pc:grpChg>
      </pc:sldChg>
      <pc:sldChg chg="modSp">
        <pc:chgData name="Boltz, David (IHCDA)" userId="59886132-bc4e-47d0-a88c-e68eab47749f" providerId="ADAL" clId="{D7909733-8630-489F-92E8-BCA4B9B7E1AF}" dt="2025-08-25T20:32:05.988" v="318" actId="20577"/>
        <pc:sldMkLst>
          <pc:docMk/>
          <pc:sldMk cId="2950912923" sldId="267"/>
        </pc:sldMkLst>
        <pc:graphicFrameChg chg="mod">
          <ac:chgData name="Boltz, David (IHCDA)" userId="59886132-bc4e-47d0-a88c-e68eab47749f" providerId="ADAL" clId="{D7909733-8630-489F-92E8-BCA4B9B7E1AF}" dt="2025-08-25T20:32:05.988" v="318" actId="20577"/>
          <ac:graphicFrameMkLst>
            <pc:docMk/>
            <pc:sldMk cId="2950912923" sldId="267"/>
            <ac:graphicFrameMk id="9" creationId="{76D870C7-351C-36B0-8857-38FDEC2B6161}"/>
          </ac:graphicFrameMkLst>
        </pc:graphicFrameChg>
      </pc:sldChg>
      <pc:sldChg chg="modSp mod">
        <pc:chgData name="Boltz, David (IHCDA)" userId="59886132-bc4e-47d0-a88c-e68eab47749f" providerId="ADAL" clId="{D7909733-8630-489F-92E8-BCA4B9B7E1AF}" dt="2025-08-25T20:50:32.068" v="323" actId="1076"/>
        <pc:sldMkLst>
          <pc:docMk/>
          <pc:sldMk cId="1228746457" sldId="269"/>
        </pc:sldMkLst>
        <pc:spChg chg="mod">
          <ac:chgData name="Boltz, David (IHCDA)" userId="59886132-bc4e-47d0-a88c-e68eab47749f" providerId="ADAL" clId="{D7909733-8630-489F-92E8-BCA4B9B7E1AF}" dt="2025-08-22T19:25:54.473" v="254" actId="1076"/>
          <ac:spMkLst>
            <pc:docMk/>
            <pc:sldMk cId="1228746457" sldId="269"/>
            <ac:spMk id="2" creationId="{A29A4FC9-18AC-8B07-5523-30E7BC438EAD}"/>
          </ac:spMkLst>
        </pc:spChg>
        <pc:spChg chg="mod">
          <ac:chgData name="Boltz, David (IHCDA)" userId="59886132-bc4e-47d0-a88c-e68eab47749f" providerId="ADAL" clId="{D7909733-8630-489F-92E8-BCA4B9B7E1AF}" dt="2025-08-25T20:50:32.068" v="323" actId="1076"/>
          <ac:spMkLst>
            <pc:docMk/>
            <pc:sldMk cId="1228746457" sldId="269"/>
            <ac:spMk id="4" creationId="{7D6D421D-1FA1-CFFB-D23D-674B6DFA6DCA}"/>
          </ac:spMkLst>
        </pc:spChg>
      </pc:sldChg>
      <pc:sldChg chg="modSp mod ord modNotesTx">
        <pc:chgData name="Boltz, David (IHCDA)" userId="59886132-bc4e-47d0-a88c-e68eab47749f" providerId="ADAL" clId="{D7909733-8630-489F-92E8-BCA4B9B7E1AF}" dt="2025-08-25T20:27:13.119" v="283"/>
        <pc:sldMkLst>
          <pc:docMk/>
          <pc:sldMk cId="2894665007" sldId="270"/>
        </pc:sldMkLst>
        <pc:spChg chg="mod">
          <ac:chgData name="Boltz, David (IHCDA)" userId="59886132-bc4e-47d0-a88c-e68eab47749f" providerId="ADAL" clId="{D7909733-8630-489F-92E8-BCA4B9B7E1AF}" dt="2025-08-22T14:26:48.560" v="217" actId="14100"/>
          <ac:spMkLst>
            <pc:docMk/>
            <pc:sldMk cId="2894665007" sldId="270"/>
            <ac:spMk id="10" creationId="{A8C9556D-1FC0-4826-6F1F-5D9350AC9E3E}"/>
          </ac:spMkLst>
        </pc:spChg>
        <pc:spChg chg="mod">
          <ac:chgData name="Boltz, David (IHCDA)" userId="59886132-bc4e-47d0-a88c-e68eab47749f" providerId="ADAL" clId="{D7909733-8630-489F-92E8-BCA4B9B7E1AF}" dt="2025-08-22T14:24:23.632" v="206" actId="20577"/>
          <ac:spMkLst>
            <pc:docMk/>
            <pc:sldMk cId="2894665007" sldId="270"/>
            <ac:spMk id="11" creationId="{E45C4A2D-C056-DB57-66FE-BE323A28CAFF}"/>
          </ac:spMkLst>
        </pc:spChg>
        <pc:grpChg chg="mod">
          <ac:chgData name="Boltz, David (IHCDA)" userId="59886132-bc4e-47d0-a88c-e68eab47749f" providerId="ADAL" clId="{D7909733-8630-489F-92E8-BCA4B9B7E1AF}" dt="2025-08-22T14:26:27.471" v="215" actId="1076"/>
          <ac:grpSpMkLst>
            <pc:docMk/>
            <pc:sldMk cId="2894665007" sldId="270"/>
            <ac:grpSpMk id="16" creationId="{0B5FC16F-A832-DDD6-003B-865B54D42C3A}"/>
          </ac:grpSpMkLst>
        </pc:grpChg>
        <pc:graphicFrameChg chg="mod">
          <ac:chgData name="Boltz, David (IHCDA)" userId="59886132-bc4e-47d0-a88c-e68eab47749f" providerId="ADAL" clId="{D7909733-8630-489F-92E8-BCA4B9B7E1AF}" dt="2025-08-22T14:26:34.402" v="216" actId="1076"/>
          <ac:graphicFrameMkLst>
            <pc:docMk/>
            <pc:sldMk cId="2894665007" sldId="270"/>
            <ac:graphicFrameMk id="6" creationId="{55920ECB-9F93-ADE5-7A0F-14916B0E7747}"/>
          </ac:graphicFrameMkLst>
        </pc:graphicFrameChg>
        <pc:graphicFrameChg chg="mod">
          <ac:chgData name="Boltz, David (IHCDA)" userId="59886132-bc4e-47d0-a88c-e68eab47749f" providerId="ADAL" clId="{D7909733-8630-489F-92E8-BCA4B9B7E1AF}" dt="2025-08-20T18:36:13.455" v="111" actId="113"/>
          <ac:graphicFrameMkLst>
            <pc:docMk/>
            <pc:sldMk cId="2894665007" sldId="270"/>
            <ac:graphicFrameMk id="9" creationId="{41F10462-AC22-36CD-87E8-CD85F1005CBF}"/>
          </ac:graphicFrameMkLst>
        </pc:graphicFrameChg>
        <pc:graphicFrameChg chg="mod">
          <ac:chgData name="Boltz, David (IHCDA)" userId="59886132-bc4e-47d0-a88c-e68eab47749f" providerId="ADAL" clId="{D7909733-8630-489F-92E8-BCA4B9B7E1AF}" dt="2025-08-22T17:37:08.183" v="226"/>
          <ac:graphicFrameMkLst>
            <pc:docMk/>
            <pc:sldMk cId="2894665007" sldId="270"/>
            <ac:graphicFrameMk id="19" creationId="{581FEA85-F3D6-FBBA-2217-5EA5DE2DBD49}"/>
          </ac:graphicFrameMkLst>
        </pc:graphicFrameChg>
      </pc:sldChg>
      <pc:sldChg chg="modSp mod ord">
        <pc:chgData name="Boltz, David (IHCDA)" userId="59886132-bc4e-47d0-a88c-e68eab47749f" providerId="ADAL" clId="{D7909733-8630-489F-92E8-BCA4B9B7E1AF}" dt="2025-08-25T20:52:26.969" v="343" actId="1076"/>
        <pc:sldMkLst>
          <pc:docMk/>
          <pc:sldMk cId="3185671829" sldId="271"/>
        </pc:sldMkLst>
        <pc:spChg chg="mod">
          <ac:chgData name="Boltz, David (IHCDA)" userId="59886132-bc4e-47d0-a88c-e68eab47749f" providerId="ADAL" clId="{D7909733-8630-489F-92E8-BCA4B9B7E1AF}" dt="2025-08-25T20:52:26.969" v="343" actId="1076"/>
          <ac:spMkLst>
            <pc:docMk/>
            <pc:sldMk cId="3185671829" sldId="271"/>
            <ac:spMk id="12" creationId="{E3A94C76-7C8D-5A83-C4F0-48E1EC71E102}"/>
          </ac:spMkLst>
        </pc:spChg>
        <pc:spChg chg="mod">
          <ac:chgData name="Boltz, David (IHCDA)" userId="59886132-bc4e-47d0-a88c-e68eab47749f" providerId="ADAL" clId="{D7909733-8630-489F-92E8-BCA4B9B7E1AF}" dt="2025-08-22T19:25:04.973" v="250" actId="1036"/>
          <ac:spMkLst>
            <pc:docMk/>
            <pc:sldMk cId="3185671829" sldId="271"/>
            <ac:spMk id="15" creationId="{EB2C536F-0319-9F78-BCB7-180BEB01A05A}"/>
          </ac:spMkLst>
        </pc:spChg>
        <pc:picChg chg="mod">
          <ac:chgData name="Boltz, David (IHCDA)" userId="59886132-bc4e-47d0-a88c-e68eab47749f" providerId="ADAL" clId="{D7909733-8630-489F-92E8-BCA4B9B7E1AF}" dt="2025-08-22T19:25:04.973" v="250" actId="1036"/>
          <ac:picMkLst>
            <pc:docMk/>
            <pc:sldMk cId="3185671829" sldId="271"/>
            <ac:picMk id="4" creationId="{A7E4354C-2ED5-8CB3-28E2-2405BAF9BFA5}"/>
          </ac:picMkLst>
        </pc:picChg>
        <pc:picChg chg="mod">
          <ac:chgData name="Boltz, David (IHCDA)" userId="59886132-bc4e-47d0-a88c-e68eab47749f" providerId="ADAL" clId="{D7909733-8630-489F-92E8-BCA4B9B7E1AF}" dt="2025-08-22T19:25:10.468" v="251" actId="1076"/>
          <ac:picMkLst>
            <pc:docMk/>
            <pc:sldMk cId="3185671829" sldId="271"/>
            <ac:picMk id="5" creationId="{904ADC5E-528A-C9F2-ED14-4307BD6808AD}"/>
          </ac:picMkLst>
        </pc:picChg>
        <pc:picChg chg="mod">
          <ac:chgData name="Boltz, David (IHCDA)" userId="59886132-bc4e-47d0-a88c-e68eab47749f" providerId="ADAL" clId="{D7909733-8630-489F-92E8-BCA4B9B7E1AF}" dt="2025-08-22T19:25:04.973" v="250" actId="1036"/>
          <ac:picMkLst>
            <pc:docMk/>
            <pc:sldMk cId="3185671829" sldId="271"/>
            <ac:picMk id="7" creationId="{6302B881-9F80-30F5-72EB-5081935257A1}"/>
          </ac:picMkLst>
        </pc:picChg>
        <pc:picChg chg="mod">
          <ac:chgData name="Boltz, David (IHCDA)" userId="59886132-bc4e-47d0-a88c-e68eab47749f" providerId="ADAL" clId="{D7909733-8630-489F-92E8-BCA4B9B7E1AF}" dt="2025-08-22T19:25:04.973" v="250" actId="1036"/>
          <ac:picMkLst>
            <pc:docMk/>
            <pc:sldMk cId="3185671829" sldId="271"/>
            <ac:picMk id="11" creationId="{6D91F45B-EE99-635B-C7A5-815ECA02C6F6}"/>
          </ac:picMkLst>
        </pc:picChg>
      </pc:sldChg>
      <pc:sldChg chg="modSp mod">
        <pc:chgData name="Boltz, David (IHCDA)" userId="59886132-bc4e-47d0-a88c-e68eab47749f" providerId="ADAL" clId="{D7909733-8630-489F-92E8-BCA4B9B7E1AF}" dt="2025-08-25T20:52:51.664" v="344" actId="1076"/>
        <pc:sldMkLst>
          <pc:docMk/>
          <pc:sldMk cId="1224661733" sldId="274"/>
        </pc:sldMkLst>
        <pc:spChg chg="mod">
          <ac:chgData name="Boltz, David (IHCDA)" userId="59886132-bc4e-47d0-a88c-e68eab47749f" providerId="ADAL" clId="{D7909733-8630-489F-92E8-BCA4B9B7E1AF}" dt="2025-08-22T19:23:24.503" v="232" actId="1076"/>
          <ac:spMkLst>
            <pc:docMk/>
            <pc:sldMk cId="1224661733" sldId="274"/>
            <ac:spMk id="2" creationId="{49336E61-1E8A-6010-1784-D8993691AFF3}"/>
          </ac:spMkLst>
        </pc:spChg>
        <pc:spChg chg="mod">
          <ac:chgData name="Boltz, David (IHCDA)" userId="59886132-bc4e-47d0-a88c-e68eab47749f" providerId="ADAL" clId="{D7909733-8630-489F-92E8-BCA4B9B7E1AF}" dt="2025-08-25T20:52:51.664" v="344" actId="1076"/>
          <ac:spMkLst>
            <pc:docMk/>
            <pc:sldMk cId="1224661733" sldId="274"/>
            <ac:spMk id="10" creationId="{C130D961-B483-E098-8432-E7DED9DB17FA}"/>
          </ac:spMkLst>
        </pc:spChg>
        <pc:picChg chg="mod">
          <ac:chgData name="Boltz, David (IHCDA)" userId="59886132-bc4e-47d0-a88c-e68eab47749f" providerId="ADAL" clId="{D7909733-8630-489F-92E8-BCA4B9B7E1AF}" dt="2025-08-22T19:23:34.822" v="234" actId="1076"/>
          <ac:picMkLst>
            <pc:docMk/>
            <pc:sldMk cId="1224661733" sldId="274"/>
            <ac:picMk id="8" creationId="{1F525101-04DE-F569-09E7-34AC68FD3389}"/>
          </ac:picMkLst>
        </pc:picChg>
      </pc:sldChg>
      <pc:sldChg chg="modSp mod">
        <pc:chgData name="Boltz, David (IHCDA)" userId="59886132-bc4e-47d0-a88c-e68eab47749f" providerId="ADAL" clId="{D7909733-8630-489F-92E8-BCA4B9B7E1AF}" dt="2025-08-22T19:24:31.868" v="245" actId="1076"/>
        <pc:sldMkLst>
          <pc:docMk/>
          <pc:sldMk cId="1057798742" sldId="276"/>
        </pc:sldMkLst>
        <pc:spChg chg="mod">
          <ac:chgData name="Boltz, David (IHCDA)" userId="59886132-bc4e-47d0-a88c-e68eab47749f" providerId="ADAL" clId="{D7909733-8630-489F-92E8-BCA4B9B7E1AF}" dt="2025-08-22T19:23:50.323" v="236" actId="1076"/>
          <ac:spMkLst>
            <pc:docMk/>
            <pc:sldMk cId="1057798742" sldId="276"/>
            <ac:spMk id="2" creationId="{C727F10C-DE2E-5C63-5FD7-1C54FBAA3FD1}"/>
          </ac:spMkLst>
        </pc:spChg>
        <pc:grpChg chg="mod">
          <ac:chgData name="Boltz, David (IHCDA)" userId="59886132-bc4e-47d0-a88c-e68eab47749f" providerId="ADAL" clId="{D7909733-8630-489F-92E8-BCA4B9B7E1AF}" dt="2025-08-22T19:24:31.868" v="245" actId="1076"/>
          <ac:grpSpMkLst>
            <pc:docMk/>
            <pc:sldMk cId="1057798742" sldId="276"/>
            <ac:grpSpMk id="19" creationId="{58E0031C-B6C1-F2A2-5E87-2FA4A5E3FDCD}"/>
          </ac:grpSpMkLst>
        </pc:grpChg>
        <pc:grpChg chg="mod">
          <ac:chgData name="Boltz, David (IHCDA)" userId="59886132-bc4e-47d0-a88c-e68eab47749f" providerId="ADAL" clId="{D7909733-8630-489F-92E8-BCA4B9B7E1AF}" dt="2025-08-22T19:24:31.868" v="245" actId="1076"/>
          <ac:grpSpMkLst>
            <pc:docMk/>
            <pc:sldMk cId="1057798742" sldId="276"/>
            <ac:grpSpMk id="31" creationId="{C103F5C3-2AE9-8CB8-5D27-993C4A9696BC}"/>
          </ac:grpSpMkLst>
        </pc:grpChg>
        <pc:grpChg chg="mod">
          <ac:chgData name="Boltz, David (IHCDA)" userId="59886132-bc4e-47d0-a88c-e68eab47749f" providerId="ADAL" clId="{D7909733-8630-489F-92E8-BCA4B9B7E1AF}" dt="2025-08-22T19:24:31.868" v="245" actId="1076"/>
          <ac:grpSpMkLst>
            <pc:docMk/>
            <pc:sldMk cId="1057798742" sldId="276"/>
            <ac:grpSpMk id="34" creationId="{8596FC7A-CAFE-E59A-D32C-CF5DCDC8C905}"/>
          </ac:grpSpMkLst>
        </pc:grpChg>
        <pc:grpChg chg="mod">
          <ac:chgData name="Boltz, David (IHCDA)" userId="59886132-bc4e-47d0-a88c-e68eab47749f" providerId="ADAL" clId="{D7909733-8630-489F-92E8-BCA4B9B7E1AF}" dt="2025-08-22T19:24:31.868" v="245" actId="1076"/>
          <ac:grpSpMkLst>
            <pc:docMk/>
            <pc:sldMk cId="1057798742" sldId="276"/>
            <ac:grpSpMk id="37" creationId="{CB5727D5-C75C-7440-1FA5-799E1548FA82}"/>
          </ac:grpSpMkLst>
        </pc:grpChg>
        <pc:grpChg chg="mod">
          <ac:chgData name="Boltz, David (IHCDA)" userId="59886132-bc4e-47d0-a88c-e68eab47749f" providerId="ADAL" clId="{D7909733-8630-489F-92E8-BCA4B9B7E1AF}" dt="2025-08-22T19:24:31.868" v="245" actId="1076"/>
          <ac:grpSpMkLst>
            <pc:docMk/>
            <pc:sldMk cId="1057798742" sldId="276"/>
            <ac:grpSpMk id="40" creationId="{E9C2F6FA-8724-EC01-B860-F5A388F8961C}"/>
          </ac:grpSpMkLst>
        </pc:grpChg>
        <pc:grpChg chg="mod">
          <ac:chgData name="Boltz, David (IHCDA)" userId="59886132-bc4e-47d0-a88c-e68eab47749f" providerId="ADAL" clId="{D7909733-8630-489F-92E8-BCA4B9B7E1AF}" dt="2025-08-22T19:24:31.868" v="245" actId="1076"/>
          <ac:grpSpMkLst>
            <pc:docMk/>
            <pc:sldMk cId="1057798742" sldId="276"/>
            <ac:grpSpMk id="43" creationId="{F51351A4-DBDD-C8A5-3987-F38384CB4153}"/>
          </ac:grpSpMkLst>
        </pc:grpChg>
      </pc:sldChg>
      <pc:sldChg chg="delSp modSp mod">
        <pc:chgData name="Boltz, David (IHCDA)" userId="59886132-bc4e-47d0-a88c-e68eab47749f" providerId="ADAL" clId="{D7909733-8630-489F-92E8-BCA4B9B7E1AF}" dt="2025-08-25T20:52:07.322" v="341" actId="1076"/>
        <pc:sldMkLst>
          <pc:docMk/>
          <pc:sldMk cId="2973858265" sldId="279"/>
        </pc:sldMkLst>
        <pc:graphicFrameChg chg="mod">
          <ac:chgData name="Boltz, David (IHCDA)" userId="59886132-bc4e-47d0-a88c-e68eab47749f" providerId="ADAL" clId="{D7909733-8630-489F-92E8-BCA4B9B7E1AF}" dt="2025-08-22T19:22:47.372" v="229" actId="1076"/>
          <ac:graphicFrameMkLst>
            <pc:docMk/>
            <pc:sldMk cId="2973858265" sldId="279"/>
            <ac:graphicFrameMk id="5" creationId="{74A9ACDE-B79A-4F2B-C768-338EDB6B3247}"/>
          </ac:graphicFrameMkLst>
        </pc:graphicFrameChg>
        <pc:picChg chg="mod">
          <ac:chgData name="Boltz, David (IHCDA)" userId="59886132-bc4e-47d0-a88c-e68eab47749f" providerId="ADAL" clId="{D7909733-8630-489F-92E8-BCA4B9B7E1AF}" dt="2025-08-25T20:52:07.322" v="341" actId="1076"/>
          <ac:picMkLst>
            <pc:docMk/>
            <pc:sldMk cId="2973858265" sldId="279"/>
            <ac:picMk id="4" creationId="{8E1EB42F-9B6E-6CC8-A28B-44627276E656}"/>
          </ac:picMkLst>
        </pc:picChg>
        <pc:picChg chg="mod">
          <ac:chgData name="Boltz, David (IHCDA)" userId="59886132-bc4e-47d0-a88c-e68eab47749f" providerId="ADAL" clId="{D7909733-8630-489F-92E8-BCA4B9B7E1AF}" dt="2025-08-22T19:23:00.876" v="231" actId="14100"/>
          <ac:picMkLst>
            <pc:docMk/>
            <pc:sldMk cId="2973858265" sldId="279"/>
            <ac:picMk id="6" creationId="{64783F76-3967-DFB2-1E91-1E13881AA16A}"/>
          </ac:picMkLst>
        </pc:picChg>
        <pc:picChg chg="del">
          <ac:chgData name="Boltz, David (IHCDA)" userId="59886132-bc4e-47d0-a88c-e68eab47749f" providerId="ADAL" clId="{D7909733-8630-489F-92E8-BCA4B9B7E1AF}" dt="2025-08-25T20:51:58.291" v="340" actId="478"/>
          <ac:picMkLst>
            <pc:docMk/>
            <pc:sldMk cId="2973858265" sldId="279"/>
            <ac:picMk id="8" creationId="{73771F5A-7C1A-5C24-FFD2-271D51D39EDD}"/>
          </ac:picMkLst>
        </pc:picChg>
      </pc:sldChg>
      <pc:sldChg chg="modSp mod ord">
        <pc:chgData name="Boltz, David (IHCDA)" userId="59886132-bc4e-47d0-a88c-e68eab47749f" providerId="ADAL" clId="{D7909733-8630-489F-92E8-BCA4B9B7E1AF}" dt="2025-08-25T20:52:16.425" v="342" actId="1076"/>
        <pc:sldMkLst>
          <pc:docMk/>
          <pc:sldMk cId="3699244844" sldId="388"/>
        </pc:sldMkLst>
        <pc:spChg chg="mod">
          <ac:chgData name="Boltz, David (IHCDA)" userId="59886132-bc4e-47d0-a88c-e68eab47749f" providerId="ADAL" clId="{D7909733-8630-489F-92E8-BCA4B9B7E1AF}" dt="2025-08-22T19:25:31.242" v="252" actId="1076"/>
          <ac:spMkLst>
            <pc:docMk/>
            <pc:sldMk cId="3699244844" sldId="388"/>
            <ac:spMk id="2" creationId="{A518D51C-35BB-EFAA-4F47-F8A147E6A266}"/>
          </ac:spMkLst>
        </pc:spChg>
        <pc:spChg chg="mod">
          <ac:chgData name="Boltz, David (IHCDA)" userId="59886132-bc4e-47d0-a88c-e68eab47749f" providerId="ADAL" clId="{D7909733-8630-489F-92E8-BCA4B9B7E1AF}" dt="2025-08-25T20:52:16.425" v="342" actId="1076"/>
          <ac:spMkLst>
            <pc:docMk/>
            <pc:sldMk cId="3699244844" sldId="388"/>
            <ac:spMk id="19" creationId="{DAB6EDD8-9D29-0F22-44A9-0F5DA28EEB25}"/>
          </ac:spMkLst>
        </pc:spChg>
      </pc:sldChg>
      <pc:sldChg chg="addSp delSp modSp mod">
        <pc:chgData name="Boltz, David (IHCDA)" userId="59886132-bc4e-47d0-a88c-e68eab47749f" providerId="ADAL" clId="{D7909733-8630-489F-92E8-BCA4B9B7E1AF}" dt="2025-08-25T20:50:53.963" v="328"/>
        <pc:sldMkLst>
          <pc:docMk/>
          <pc:sldMk cId="70445266" sldId="390"/>
        </pc:sldMkLst>
        <pc:spChg chg="add mod">
          <ac:chgData name="Boltz, David (IHCDA)" userId="59886132-bc4e-47d0-a88c-e68eab47749f" providerId="ADAL" clId="{D7909733-8630-489F-92E8-BCA4B9B7E1AF}" dt="2025-08-25T20:50:53.963" v="328"/>
          <ac:spMkLst>
            <pc:docMk/>
            <pc:sldMk cId="70445266" sldId="390"/>
            <ac:spMk id="3" creationId="{DDECA78C-3372-D4D6-CCD8-84946483187F}"/>
          </ac:spMkLst>
        </pc:spChg>
        <pc:spChg chg="del">
          <ac:chgData name="Boltz, David (IHCDA)" userId="59886132-bc4e-47d0-a88c-e68eab47749f" providerId="ADAL" clId="{D7909733-8630-489F-92E8-BCA4B9B7E1AF}" dt="2025-08-25T20:50:53.598" v="327" actId="478"/>
          <ac:spMkLst>
            <pc:docMk/>
            <pc:sldMk cId="70445266" sldId="390"/>
            <ac:spMk id="30" creationId="{52528DBF-5E85-4689-BD07-3875268A3DE7}"/>
          </ac:spMkLst>
        </pc:spChg>
      </pc:sldChg>
      <pc:sldChg chg="addSp delSp modSp mod">
        <pc:chgData name="Boltz, David (IHCDA)" userId="59886132-bc4e-47d0-a88c-e68eab47749f" providerId="ADAL" clId="{D7909733-8630-489F-92E8-BCA4B9B7E1AF}" dt="2025-08-25T20:53:21.381" v="354" actId="1035"/>
        <pc:sldMkLst>
          <pc:docMk/>
          <pc:sldMk cId="487400231" sldId="391"/>
        </pc:sldMkLst>
        <pc:spChg chg="add mod">
          <ac:chgData name="Boltz, David (IHCDA)" userId="59886132-bc4e-47d0-a88c-e68eab47749f" providerId="ADAL" clId="{D7909733-8630-489F-92E8-BCA4B9B7E1AF}" dt="2025-08-25T20:50:58.868" v="330"/>
          <ac:spMkLst>
            <pc:docMk/>
            <pc:sldMk cId="487400231" sldId="391"/>
            <ac:spMk id="3" creationId="{146198C7-CA01-646F-9E1E-4CA9B80FCB7C}"/>
          </ac:spMkLst>
        </pc:spChg>
        <pc:spChg chg="del">
          <ac:chgData name="Boltz, David (IHCDA)" userId="59886132-bc4e-47d0-a88c-e68eab47749f" providerId="ADAL" clId="{D7909733-8630-489F-92E8-BCA4B9B7E1AF}" dt="2025-08-25T20:50:58.286" v="329" actId="478"/>
          <ac:spMkLst>
            <pc:docMk/>
            <pc:sldMk cId="487400231" sldId="391"/>
            <ac:spMk id="13" creationId="{388126ED-0843-3AEE-8206-51996E9EF180}"/>
          </ac:spMkLst>
        </pc:spChg>
        <pc:grpChg chg="mod">
          <ac:chgData name="Boltz, David (IHCDA)" userId="59886132-bc4e-47d0-a88c-e68eab47749f" providerId="ADAL" clId="{D7909733-8630-489F-92E8-BCA4B9B7E1AF}" dt="2025-08-25T20:53:21.381" v="354" actId="1035"/>
          <ac:grpSpMkLst>
            <pc:docMk/>
            <pc:sldMk cId="487400231" sldId="391"/>
            <ac:grpSpMk id="12" creationId="{25F6A79C-B8CB-2E5E-41D7-000E4E175C66}"/>
          </ac:grpSpMkLst>
        </pc:grpChg>
        <pc:picChg chg="mod">
          <ac:chgData name="Boltz, David (IHCDA)" userId="59886132-bc4e-47d0-a88c-e68eab47749f" providerId="ADAL" clId="{D7909733-8630-489F-92E8-BCA4B9B7E1AF}" dt="2025-08-25T20:53:21.381" v="354" actId="1035"/>
          <ac:picMkLst>
            <pc:docMk/>
            <pc:sldMk cId="487400231" sldId="391"/>
            <ac:picMk id="6" creationId="{0653E8BD-7422-B952-FFA8-E3EE2BD3F1FD}"/>
          </ac:picMkLst>
        </pc:picChg>
        <pc:picChg chg="mod">
          <ac:chgData name="Boltz, David (IHCDA)" userId="59886132-bc4e-47d0-a88c-e68eab47749f" providerId="ADAL" clId="{D7909733-8630-489F-92E8-BCA4B9B7E1AF}" dt="2025-08-25T20:53:21.381" v="354" actId="1035"/>
          <ac:picMkLst>
            <pc:docMk/>
            <pc:sldMk cId="487400231" sldId="391"/>
            <ac:picMk id="10" creationId="{6394DF2C-64BF-7CB0-F526-795FC031CD9C}"/>
          </ac:picMkLst>
        </pc:picChg>
      </pc:sldChg>
      <pc:sldChg chg="addSp delSp modSp mod">
        <pc:chgData name="Boltz, David (IHCDA)" userId="59886132-bc4e-47d0-a88c-e68eab47749f" providerId="ADAL" clId="{D7909733-8630-489F-92E8-BCA4B9B7E1AF}" dt="2025-08-25T20:51:03.130" v="332"/>
        <pc:sldMkLst>
          <pc:docMk/>
          <pc:sldMk cId="580238867" sldId="392"/>
        </pc:sldMkLst>
        <pc:spChg chg="add mod">
          <ac:chgData name="Boltz, David (IHCDA)" userId="59886132-bc4e-47d0-a88c-e68eab47749f" providerId="ADAL" clId="{D7909733-8630-489F-92E8-BCA4B9B7E1AF}" dt="2025-08-25T20:51:03.130" v="332"/>
          <ac:spMkLst>
            <pc:docMk/>
            <pc:sldMk cId="580238867" sldId="392"/>
            <ac:spMk id="3" creationId="{FBB0E50D-6AF3-1486-60DC-F29BD952AB48}"/>
          </ac:spMkLst>
        </pc:spChg>
        <pc:spChg chg="del">
          <ac:chgData name="Boltz, David (IHCDA)" userId="59886132-bc4e-47d0-a88c-e68eab47749f" providerId="ADAL" clId="{D7909733-8630-489F-92E8-BCA4B9B7E1AF}" dt="2025-08-25T20:51:02.638" v="331" actId="478"/>
          <ac:spMkLst>
            <pc:docMk/>
            <pc:sldMk cId="580238867" sldId="392"/>
            <ac:spMk id="9" creationId="{A3EFBE97-D585-8FC2-FA26-7D62118511BD}"/>
          </ac:spMkLst>
        </pc:spChg>
      </pc:sldChg>
      <pc:sldChg chg="addSp delSp modSp mod">
        <pc:chgData name="Boltz, David (IHCDA)" userId="59886132-bc4e-47d0-a88c-e68eab47749f" providerId="ADAL" clId="{D7909733-8630-489F-92E8-BCA4B9B7E1AF}" dt="2025-08-25T20:53:52.920" v="357" actId="732"/>
        <pc:sldMkLst>
          <pc:docMk/>
          <pc:sldMk cId="480475436" sldId="393"/>
        </pc:sldMkLst>
        <pc:spChg chg="add mod">
          <ac:chgData name="Boltz, David (IHCDA)" userId="59886132-bc4e-47d0-a88c-e68eab47749f" providerId="ADAL" clId="{D7909733-8630-489F-92E8-BCA4B9B7E1AF}" dt="2025-08-25T20:51:07.186" v="334"/>
          <ac:spMkLst>
            <pc:docMk/>
            <pc:sldMk cId="480475436" sldId="393"/>
            <ac:spMk id="3" creationId="{989946CE-D857-8059-ED7F-F8F43995F90B}"/>
          </ac:spMkLst>
        </pc:spChg>
        <pc:spChg chg="del">
          <ac:chgData name="Boltz, David (IHCDA)" userId="59886132-bc4e-47d0-a88c-e68eab47749f" providerId="ADAL" clId="{D7909733-8630-489F-92E8-BCA4B9B7E1AF}" dt="2025-08-25T20:51:06.781" v="333" actId="478"/>
          <ac:spMkLst>
            <pc:docMk/>
            <pc:sldMk cId="480475436" sldId="393"/>
            <ac:spMk id="17" creationId="{D92CE3C9-B53B-4D33-41E4-BFB04CE4FB03}"/>
          </ac:spMkLst>
        </pc:spChg>
        <pc:picChg chg="mod ord modCrop">
          <ac:chgData name="Boltz, David (IHCDA)" userId="59886132-bc4e-47d0-a88c-e68eab47749f" providerId="ADAL" clId="{D7909733-8630-489F-92E8-BCA4B9B7E1AF}" dt="2025-08-25T20:53:52.920" v="357" actId="732"/>
          <ac:picMkLst>
            <pc:docMk/>
            <pc:sldMk cId="480475436" sldId="393"/>
            <ac:picMk id="12" creationId="{EEEBDF6A-626B-89BE-2966-343F3005D586}"/>
          </ac:picMkLst>
        </pc:picChg>
      </pc:sldChg>
      <pc:sldChg chg="addSp delSp modSp mod">
        <pc:chgData name="Boltz, David (IHCDA)" userId="59886132-bc4e-47d0-a88c-e68eab47749f" providerId="ADAL" clId="{D7909733-8630-489F-92E8-BCA4B9B7E1AF}" dt="2025-08-25T20:50:47.572" v="326"/>
        <pc:sldMkLst>
          <pc:docMk/>
          <pc:sldMk cId="1285471853" sldId="394"/>
        </pc:sldMkLst>
        <pc:spChg chg="add mod">
          <ac:chgData name="Boltz, David (IHCDA)" userId="59886132-bc4e-47d0-a88c-e68eab47749f" providerId="ADAL" clId="{D7909733-8630-489F-92E8-BCA4B9B7E1AF}" dt="2025-08-25T20:50:47.572" v="326"/>
          <ac:spMkLst>
            <pc:docMk/>
            <pc:sldMk cId="1285471853" sldId="394"/>
            <ac:spMk id="3" creationId="{3683A4B6-3867-B16C-F235-0F2468409338}"/>
          </ac:spMkLst>
        </pc:spChg>
        <pc:spChg chg="del mod">
          <ac:chgData name="Boltz, David (IHCDA)" userId="59886132-bc4e-47d0-a88c-e68eab47749f" providerId="ADAL" clId="{D7909733-8630-489F-92E8-BCA4B9B7E1AF}" dt="2025-08-25T20:50:46.886" v="325" actId="478"/>
          <ac:spMkLst>
            <pc:docMk/>
            <pc:sldMk cId="1285471853" sldId="394"/>
            <ac:spMk id="16" creationId="{01204443-BC77-92DE-6316-E0C9586A377D}"/>
          </ac:spMkLst>
        </pc:spChg>
      </pc:sldChg>
      <pc:sldChg chg="addSp delSp modSp mod">
        <pc:chgData name="Boltz, David (IHCDA)" userId="59886132-bc4e-47d0-a88c-e68eab47749f" providerId="ADAL" clId="{D7909733-8630-489F-92E8-BCA4B9B7E1AF}" dt="2025-08-25T20:55:23.142" v="362" actId="478"/>
        <pc:sldMkLst>
          <pc:docMk/>
          <pc:sldMk cId="2446869100" sldId="395"/>
        </pc:sldMkLst>
        <pc:spChg chg="mod">
          <ac:chgData name="Boltz, David (IHCDA)" userId="59886132-bc4e-47d0-a88c-e68eab47749f" providerId="ADAL" clId="{D7909733-8630-489F-92E8-BCA4B9B7E1AF}" dt="2025-08-25T20:54:54.229" v="360" actId="1076"/>
          <ac:spMkLst>
            <pc:docMk/>
            <pc:sldMk cId="2446869100" sldId="395"/>
            <ac:spMk id="7" creationId="{0DCDACF6-5A9C-0AC2-09FE-F96C39F5DF7A}"/>
          </ac:spMkLst>
        </pc:spChg>
        <pc:grpChg chg="add del mod">
          <ac:chgData name="Boltz, David (IHCDA)" userId="59886132-bc4e-47d0-a88c-e68eab47749f" providerId="ADAL" clId="{D7909733-8630-489F-92E8-BCA4B9B7E1AF}" dt="2025-08-21T17:12:43.215" v="185" actId="1038"/>
          <ac:grpSpMkLst>
            <pc:docMk/>
            <pc:sldMk cId="2446869100" sldId="395"/>
            <ac:grpSpMk id="11" creationId="{477B5524-9E5A-02EE-730C-0B3F461FDAFA}"/>
          </ac:grpSpMkLst>
        </pc:grpChg>
        <pc:picChg chg="del">
          <ac:chgData name="Boltz, David (IHCDA)" userId="59886132-bc4e-47d0-a88c-e68eab47749f" providerId="ADAL" clId="{D7909733-8630-489F-92E8-BCA4B9B7E1AF}" dt="2025-08-25T20:55:23.142" v="362" actId="478"/>
          <ac:picMkLst>
            <pc:docMk/>
            <pc:sldMk cId="2446869100" sldId="395"/>
            <ac:picMk id="3" creationId="{B8853CC0-8531-62B6-9697-D62786636453}"/>
          </ac:picMkLst>
        </pc:picChg>
        <pc:picChg chg="add mod ord">
          <ac:chgData name="Boltz, David (IHCDA)" userId="59886132-bc4e-47d0-a88c-e68eab47749f" providerId="ADAL" clId="{D7909733-8630-489F-92E8-BCA4B9B7E1AF}" dt="2025-08-25T20:55:21.126" v="361" actId="167"/>
          <ac:picMkLst>
            <pc:docMk/>
            <pc:sldMk cId="2446869100" sldId="395"/>
            <ac:picMk id="4" creationId="{025D87D9-9270-32A6-C79C-99C52EF45B62}"/>
          </ac:picMkLst>
        </pc:picChg>
        <pc:picChg chg="mod">
          <ac:chgData name="Boltz, David (IHCDA)" userId="59886132-bc4e-47d0-a88c-e68eab47749f" providerId="ADAL" clId="{D7909733-8630-489F-92E8-BCA4B9B7E1AF}" dt="2025-08-21T17:13:43.121" v="190" actId="1076"/>
          <ac:picMkLst>
            <pc:docMk/>
            <pc:sldMk cId="2446869100" sldId="395"/>
            <ac:picMk id="8" creationId="{A0A3A0C6-8FEE-100F-B00B-E8BC849384BE}"/>
          </ac:picMkLst>
        </pc:picChg>
        <pc:picChg chg="mod modCrop">
          <ac:chgData name="Boltz, David (IHCDA)" userId="59886132-bc4e-47d0-a88c-e68eab47749f" providerId="ADAL" clId="{D7909733-8630-489F-92E8-BCA4B9B7E1AF}" dt="2025-08-21T17:11:49.151" v="141" actId="732"/>
          <ac:picMkLst>
            <pc:docMk/>
            <pc:sldMk cId="2446869100" sldId="395"/>
            <ac:picMk id="9" creationId="{09811DB0-9608-7166-D880-6FF6F22A8921}"/>
          </ac:picMkLst>
        </pc:picChg>
        <pc:picChg chg="mod">
          <ac:chgData name="Boltz, David (IHCDA)" userId="59886132-bc4e-47d0-a88c-e68eab47749f" providerId="ADAL" clId="{D7909733-8630-489F-92E8-BCA4B9B7E1AF}" dt="2025-08-21T17:13:43.121" v="190" actId="1076"/>
          <ac:picMkLst>
            <pc:docMk/>
            <pc:sldMk cId="2446869100" sldId="395"/>
            <ac:picMk id="10" creationId="{7CC7602B-F88C-9500-6279-0A1BF9B857EE}"/>
          </ac:picMkLst>
        </pc:picChg>
        <pc:picChg chg="mod">
          <ac:chgData name="Boltz, David (IHCDA)" userId="59886132-bc4e-47d0-a88c-e68eab47749f" providerId="ADAL" clId="{D7909733-8630-489F-92E8-BCA4B9B7E1AF}" dt="2025-08-21T17:12:35.835" v="181" actId="14100"/>
          <ac:picMkLst>
            <pc:docMk/>
            <pc:sldMk cId="2446869100" sldId="395"/>
            <ac:picMk id="12" creationId="{936ADF6E-4FE1-92BC-728D-B5138EF884D3}"/>
          </ac:picMkLst>
        </pc:picChg>
      </pc:sldChg>
      <pc:sldChg chg="modSp mod">
        <pc:chgData name="Boltz, David (IHCDA)" userId="59886132-bc4e-47d0-a88c-e68eab47749f" providerId="ADAL" clId="{D7909733-8630-489F-92E8-BCA4B9B7E1AF}" dt="2025-08-25T20:51:44.982" v="339" actId="1076"/>
        <pc:sldMkLst>
          <pc:docMk/>
          <pc:sldMk cId="2120051787" sldId="396"/>
        </pc:sldMkLst>
        <pc:spChg chg="mod">
          <ac:chgData name="Boltz, David (IHCDA)" userId="59886132-bc4e-47d0-a88c-e68eab47749f" providerId="ADAL" clId="{D7909733-8630-489F-92E8-BCA4B9B7E1AF}" dt="2025-08-25T20:51:44.982" v="339" actId="1076"/>
          <ac:spMkLst>
            <pc:docMk/>
            <pc:sldMk cId="2120051787" sldId="396"/>
            <ac:spMk id="4" creationId="{811FC836-C695-FD23-042C-38E6B8346EB7}"/>
          </ac:spMkLst>
        </pc:spChg>
      </pc:sldChg>
      <pc:sldChg chg="addSp delSp modSp add mod modNotesTx">
        <pc:chgData name="Boltz, David (IHCDA)" userId="59886132-bc4e-47d0-a88c-e68eab47749f" providerId="ADAL" clId="{D7909733-8630-489F-92E8-BCA4B9B7E1AF}" dt="2025-08-26T17:55:01.785" v="505" actId="1076"/>
        <pc:sldMkLst>
          <pc:docMk/>
          <pc:sldMk cId="1432481168" sldId="397"/>
        </pc:sldMkLst>
        <pc:spChg chg="del">
          <ac:chgData name="Boltz, David (IHCDA)" userId="59886132-bc4e-47d0-a88c-e68eab47749f" providerId="ADAL" clId="{D7909733-8630-489F-92E8-BCA4B9B7E1AF}" dt="2025-08-26T17:34:15.409" v="438" actId="478"/>
          <ac:spMkLst>
            <pc:docMk/>
            <pc:sldMk cId="1432481168" sldId="397"/>
            <ac:spMk id="2" creationId="{D7784A09-CF46-E6A2-8E01-C93251A36030}"/>
          </ac:spMkLst>
        </pc:spChg>
        <pc:spChg chg="add del mod">
          <ac:chgData name="Boltz, David (IHCDA)" userId="59886132-bc4e-47d0-a88c-e68eab47749f" providerId="ADAL" clId="{D7909733-8630-489F-92E8-BCA4B9B7E1AF}" dt="2025-08-26T17:34:19.432" v="441" actId="478"/>
          <ac:spMkLst>
            <pc:docMk/>
            <pc:sldMk cId="1432481168" sldId="397"/>
            <ac:spMk id="3" creationId="{34FBFF57-2F6C-6FC9-992F-185D3F372FF2}"/>
          </ac:spMkLst>
        </pc:spChg>
        <pc:spChg chg="add del mod">
          <ac:chgData name="Boltz, David (IHCDA)" userId="59886132-bc4e-47d0-a88c-e68eab47749f" providerId="ADAL" clId="{D7909733-8630-489F-92E8-BCA4B9B7E1AF}" dt="2025-08-26T17:34:18.471" v="440" actId="478"/>
          <ac:spMkLst>
            <pc:docMk/>
            <pc:sldMk cId="1432481168" sldId="397"/>
            <ac:spMk id="4" creationId="{13145D01-FB32-58C4-2560-63E0A925A6F6}"/>
          </ac:spMkLst>
        </pc:spChg>
        <pc:spChg chg="add mod">
          <ac:chgData name="Boltz, David (IHCDA)" userId="59886132-bc4e-47d0-a88c-e68eab47749f" providerId="ADAL" clId="{D7909733-8630-489F-92E8-BCA4B9B7E1AF}" dt="2025-08-26T17:34:20.335" v="442"/>
          <ac:spMkLst>
            <pc:docMk/>
            <pc:sldMk cId="1432481168" sldId="397"/>
            <ac:spMk id="5" creationId="{EDCA7865-3513-8A33-974A-6378FAE24441}"/>
          </ac:spMkLst>
        </pc:spChg>
        <pc:grpChg chg="del">
          <ac:chgData name="Boltz, David (IHCDA)" userId="59886132-bc4e-47d0-a88c-e68eab47749f" providerId="ADAL" clId="{D7909733-8630-489F-92E8-BCA4B9B7E1AF}" dt="2025-08-26T17:32:55.345" v="367" actId="478"/>
          <ac:grpSpMkLst>
            <pc:docMk/>
            <pc:sldMk cId="1432481168" sldId="397"/>
            <ac:grpSpMk id="19" creationId="{01AB7A76-E6F8-DC09-5904-14B08FB106CA}"/>
          </ac:grpSpMkLst>
        </pc:grpChg>
        <pc:grpChg chg="del">
          <ac:chgData name="Boltz, David (IHCDA)" userId="59886132-bc4e-47d0-a88c-e68eab47749f" providerId="ADAL" clId="{D7909733-8630-489F-92E8-BCA4B9B7E1AF}" dt="2025-08-26T17:32:55.345" v="367" actId="478"/>
          <ac:grpSpMkLst>
            <pc:docMk/>
            <pc:sldMk cId="1432481168" sldId="397"/>
            <ac:grpSpMk id="31" creationId="{66526D59-5039-AE64-FBD2-5CCB819DFDA9}"/>
          </ac:grpSpMkLst>
        </pc:grpChg>
        <pc:grpChg chg="del">
          <ac:chgData name="Boltz, David (IHCDA)" userId="59886132-bc4e-47d0-a88c-e68eab47749f" providerId="ADAL" clId="{D7909733-8630-489F-92E8-BCA4B9B7E1AF}" dt="2025-08-26T17:32:55.345" v="367" actId="478"/>
          <ac:grpSpMkLst>
            <pc:docMk/>
            <pc:sldMk cId="1432481168" sldId="397"/>
            <ac:grpSpMk id="34" creationId="{C40ABE2A-01E3-4334-1D9C-A5D80F9C2518}"/>
          </ac:grpSpMkLst>
        </pc:grpChg>
        <pc:grpChg chg="del">
          <ac:chgData name="Boltz, David (IHCDA)" userId="59886132-bc4e-47d0-a88c-e68eab47749f" providerId="ADAL" clId="{D7909733-8630-489F-92E8-BCA4B9B7E1AF}" dt="2025-08-26T17:32:55.345" v="367" actId="478"/>
          <ac:grpSpMkLst>
            <pc:docMk/>
            <pc:sldMk cId="1432481168" sldId="397"/>
            <ac:grpSpMk id="37" creationId="{2B839290-1FAC-F0F6-BF3E-2849D939F2A1}"/>
          </ac:grpSpMkLst>
        </pc:grpChg>
        <pc:grpChg chg="del">
          <ac:chgData name="Boltz, David (IHCDA)" userId="59886132-bc4e-47d0-a88c-e68eab47749f" providerId="ADAL" clId="{D7909733-8630-489F-92E8-BCA4B9B7E1AF}" dt="2025-08-26T17:32:55.345" v="367" actId="478"/>
          <ac:grpSpMkLst>
            <pc:docMk/>
            <pc:sldMk cId="1432481168" sldId="397"/>
            <ac:grpSpMk id="40" creationId="{09C5BBB7-8E3E-F43F-A739-EE07FAD1804E}"/>
          </ac:grpSpMkLst>
        </pc:grpChg>
        <pc:grpChg chg="del">
          <ac:chgData name="Boltz, David (IHCDA)" userId="59886132-bc4e-47d0-a88c-e68eab47749f" providerId="ADAL" clId="{D7909733-8630-489F-92E8-BCA4B9B7E1AF}" dt="2025-08-26T17:32:55.345" v="367" actId="478"/>
          <ac:grpSpMkLst>
            <pc:docMk/>
            <pc:sldMk cId="1432481168" sldId="397"/>
            <ac:grpSpMk id="43" creationId="{C31FC022-4D36-E21E-F21E-2CC50F798DBA}"/>
          </ac:grpSpMkLst>
        </pc:grpChg>
        <pc:picChg chg="add mod modCrop">
          <ac:chgData name="Boltz, David (IHCDA)" userId="59886132-bc4e-47d0-a88c-e68eab47749f" providerId="ADAL" clId="{D7909733-8630-489F-92E8-BCA4B9B7E1AF}" dt="2025-08-26T17:55:01.785" v="505" actId="1076"/>
          <ac:picMkLst>
            <pc:docMk/>
            <pc:sldMk cId="1432481168" sldId="397"/>
            <ac:picMk id="7" creationId="{2E8172D8-9CA3-029D-C416-133B4AF2C9A4}"/>
          </ac:picMkLst>
        </pc:picChg>
        <pc:picChg chg="add mod">
          <ac:chgData name="Boltz, David (IHCDA)" userId="59886132-bc4e-47d0-a88c-e68eab47749f" providerId="ADAL" clId="{D7909733-8630-489F-92E8-BCA4B9B7E1AF}" dt="2025-08-26T17:37:58.865" v="451" actId="1076"/>
          <ac:picMkLst>
            <pc:docMk/>
            <pc:sldMk cId="1432481168" sldId="397"/>
            <ac:picMk id="9" creationId="{AC30B1A6-080E-E37A-92E5-13158E77388B}"/>
          </ac:picMkLst>
        </pc:picChg>
      </pc:sldChg>
      <pc:sldChg chg="addSp delSp modSp add mod ord modNotesTx">
        <pc:chgData name="Boltz, David (IHCDA)" userId="59886132-bc4e-47d0-a88c-e68eab47749f" providerId="ADAL" clId="{D7909733-8630-489F-92E8-BCA4B9B7E1AF}" dt="2025-08-26T17:54:50.911" v="504" actId="20578"/>
        <pc:sldMkLst>
          <pc:docMk/>
          <pc:sldMk cId="2098277581" sldId="398"/>
        </pc:sldMkLst>
        <pc:spChg chg="mod">
          <ac:chgData name="Boltz, David (IHCDA)" userId="59886132-bc4e-47d0-a88c-e68eab47749f" providerId="ADAL" clId="{D7909733-8630-489F-92E8-BCA4B9B7E1AF}" dt="2025-08-26T17:34:05.893" v="437" actId="255"/>
          <ac:spMkLst>
            <pc:docMk/>
            <pc:sldMk cId="2098277581" sldId="398"/>
            <ac:spMk id="2" creationId="{6CAA0719-46BF-BC2F-3720-A41C0431D64A}"/>
          </ac:spMkLst>
        </pc:spChg>
        <pc:grpChg chg="del">
          <ac:chgData name="Boltz, David (IHCDA)" userId="59886132-bc4e-47d0-a88c-e68eab47749f" providerId="ADAL" clId="{D7909733-8630-489F-92E8-BCA4B9B7E1AF}" dt="2025-08-26T17:32:58.827" v="368" actId="478"/>
          <ac:grpSpMkLst>
            <pc:docMk/>
            <pc:sldMk cId="2098277581" sldId="398"/>
            <ac:grpSpMk id="19" creationId="{0016AC51-F464-0675-8160-845DAAD90EFB}"/>
          </ac:grpSpMkLst>
        </pc:grpChg>
        <pc:grpChg chg="del">
          <ac:chgData name="Boltz, David (IHCDA)" userId="59886132-bc4e-47d0-a88c-e68eab47749f" providerId="ADAL" clId="{D7909733-8630-489F-92E8-BCA4B9B7E1AF}" dt="2025-08-26T17:32:58.827" v="368" actId="478"/>
          <ac:grpSpMkLst>
            <pc:docMk/>
            <pc:sldMk cId="2098277581" sldId="398"/>
            <ac:grpSpMk id="31" creationId="{76F274B1-F898-9AAD-27D7-F963B63C2520}"/>
          </ac:grpSpMkLst>
        </pc:grpChg>
        <pc:grpChg chg="del">
          <ac:chgData name="Boltz, David (IHCDA)" userId="59886132-bc4e-47d0-a88c-e68eab47749f" providerId="ADAL" clId="{D7909733-8630-489F-92E8-BCA4B9B7E1AF}" dt="2025-08-26T17:32:58.827" v="368" actId="478"/>
          <ac:grpSpMkLst>
            <pc:docMk/>
            <pc:sldMk cId="2098277581" sldId="398"/>
            <ac:grpSpMk id="34" creationId="{61DD4520-1408-6604-3B31-DE84466EFB3C}"/>
          </ac:grpSpMkLst>
        </pc:grpChg>
        <pc:grpChg chg="del">
          <ac:chgData name="Boltz, David (IHCDA)" userId="59886132-bc4e-47d0-a88c-e68eab47749f" providerId="ADAL" clId="{D7909733-8630-489F-92E8-BCA4B9B7E1AF}" dt="2025-08-26T17:32:58.827" v="368" actId="478"/>
          <ac:grpSpMkLst>
            <pc:docMk/>
            <pc:sldMk cId="2098277581" sldId="398"/>
            <ac:grpSpMk id="37" creationId="{C033276E-95F3-98EE-AD90-30986E8791A3}"/>
          </ac:grpSpMkLst>
        </pc:grpChg>
        <pc:grpChg chg="del">
          <ac:chgData name="Boltz, David (IHCDA)" userId="59886132-bc4e-47d0-a88c-e68eab47749f" providerId="ADAL" clId="{D7909733-8630-489F-92E8-BCA4B9B7E1AF}" dt="2025-08-26T17:32:58.827" v="368" actId="478"/>
          <ac:grpSpMkLst>
            <pc:docMk/>
            <pc:sldMk cId="2098277581" sldId="398"/>
            <ac:grpSpMk id="40" creationId="{19C3F79D-2511-3B36-15CC-1EF261A2DD1C}"/>
          </ac:grpSpMkLst>
        </pc:grpChg>
        <pc:grpChg chg="del">
          <ac:chgData name="Boltz, David (IHCDA)" userId="59886132-bc4e-47d0-a88c-e68eab47749f" providerId="ADAL" clId="{D7909733-8630-489F-92E8-BCA4B9B7E1AF}" dt="2025-08-26T17:32:58.827" v="368" actId="478"/>
          <ac:grpSpMkLst>
            <pc:docMk/>
            <pc:sldMk cId="2098277581" sldId="398"/>
            <ac:grpSpMk id="43" creationId="{A0C2D5BE-4036-57FD-B65F-22F848D1806B}"/>
          </ac:grpSpMkLst>
        </pc:grpChg>
        <pc:picChg chg="add mod modCrop">
          <ac:chgData name="Boltz, David (IHCDA)" userId="59886132-bc4e-47d0-a88c-e68eab47749f" providerId="ADAL" clId="{D7909733-8630-489F-92E8-BCA4B9B7E1AF}" dt="2025-08-26T17:51:18.440" v="487" actId="1076"/>
          <ac:picMkLst>
            <pc:docMk/>
            <pc:sldMk cId="2098277581" sldId="398"/>
            <ac:picMk id="4" creationId="{E0B5E6E8-23DF-6D42-73FE-CA33E7A5502D}"/>
          </ac:picMkLst>
        </pc:picChg>
        <pc:picChg chg="add del mod modCrop">
          <ac:chgData name="Boltz, David (IHCDA)" userId="59886132-bc4e-47d0-a88c-e68eab47749f" providerId="ADAL" clId="{D7909733-8630-489F-92E8-BCA4B9B7E1AF}" dt="2025-08-26T17:50:30.257" v="483" actId="478"/>
          <ac:picMkLst>
            <pc:docMk/>
            <pc:sldMk cId="2098277581" sldId="398"/>
            <ac:picMk id="5" creationId="{F0895111-D512-D30E-FE76-F4C8D991E187}"/>
          </ac:picMkLst>
        </pc:picChg>
        <pc:picChg chg="add mod">
          <ac:chgData name="Boltz, David (IHCDA)" userId="59886132-bc4e-47d0-a88c-e68eab47749f" providerId="ADAL" clId="{D7909733-8630-489F-92E8-BCA4B9B7E1AF}" dt="2025-08-26T17:51:18.440" v="487" actId="1076"/>
          <ac:picMkLst>
            <pc:docMk/>
            <pc:sldMk cId="2098277581" sldId="398"/>
            <ac:picMk id="7" creationId="{9E32DF14-352A-0A25-F24A-37D02B43D325}"/>
          </ac:picMkLst>
        </pc:picChg>
      </pc:sldChg>
      <pc:sldChg chg="addSp delSp modSp add mod">
        <pc:chgData name="Boltz, David (IHCDA)" userId="59886132-bc4e-47d0-a88c-e68eab47749f" providerId="ADAL" clId="{D7909733-8630-489F-92E8-BCA4B9B7E1AF}" dt="2025-08-26T18:07:54.538" v="525" actId="962"/>
        <pc:sldMkLst>
          <pc:docMk/>
          <pc:sldMk cId="3734803926" sldId="399"/>
        </pc:sldMkLst>
        <pc:spChg chg="add del">
          <ac:chgData name="Boltz, David (IHCDA)" userId="59886132-bc4e-47d0-a88c-e68eab47749f" providerId="ADAL" clId="{D7909733-8630-489F-92E8-BCA4B9B7E1AF}" dt="2025-08-26T18:02:20.858" v="510" actId="478"/>
          <ac:spMkLst>
            <pc:docMk/>
            <pc:sldMk cId="3734803926" sldId="399"/>
            <ac:spMk id="6" creationId="{4DB3E814-EC9D-1980-55DE-34AF40C45B05}"/>
          </ac:spMkLst>
        </pc:spChg>
        <pc:grpChg chg="add del mod">
          <ac:chgData name="Boltz, David (IHCDA)" userId="59886132-bc4e-47d0-a88c-e68eab47749f" providerId="ADAL" clId="{D7909733-8630-489F-92E8-BCA4B9B7E1AF}" dt="2025-08-26T18:07:04.145" v="518" actId="478"/>
          <ac:grpSpMkLst>
            <pc:docMk/>
            <pc:sldMk cId="3734803926" sldId="399"/>
            <ac:grpSpMk id="9" creationId="{7F3E7770-7F7C-7D87-647B-E48E52AE6008}"/>
          </ac:grpSpMkLst>
        </pc:grpChg>
        <pc:picChg chg="add del mod topLvl modCrop">
          <ac:chgData name="Boltz, David (IHCDA)" userId="59886132-bc4e-47d0-a88c-e68eab47749f" providerId="ADAL" clId="{D7909733-8630-489F-92E8-BCA4B9B7E1AF}" dt="2025-08-26T18:07:49.350" v="522" actId="478"/>
          <ac:picMkLst>
            <pc:docMk/>
            <pc:sldMk cId="3734803926" sldId="399"/>
            <ac:picMk id="4" creationId="{6A26B5E7-EAC1-5031-E8FF-468CC4F026F1}"/>
          </ac:picMkLst>
        </pc:picChg>
        <pc:picChg chg="add mod modCrop">
          <ac:chgData name="Boltz, David (IHCDA)" userId="59886132-bc4e-47d0-a88c-e68eab47749f" providerId="ADAL" clId="{D7909733-8630-489F-92E8-BCA4B9B7E1AF}" dt="2025-08-26T17:54:47.439" v="502" actId="732"/>
          <ac:picMkLst>
            <pc:docMk/>
            <pc:sldMk cId="3734803926" sldId="399"/>
            <ac:picMk id="5" creationId="{73793FB8-F6BE-562A-24B0-2F8B98505FD0}"/>
          </ac:picMkLst>
        </pc:picChg>
        <pc:picChg chg="add del mod topLvl">
          <ac:chgData name="Boltz, David (IHCDA)" userId="59886132-bc4e-47d0-a88c-e68eab47749f" providerId="ADAL" clId="{D7909733-8630-489F-92E8-BCA4B9B7E1AF}" dt="2025-08-26T18:07:04.145" v="518" actId="478"/>
          <ac:picMkLst>
            <pc:docMk/>
            <pc:sldMk cId="3734803926" sldId="399"/>
            <ac:picMk id="8" creationId="{15929765-66B5-8252-E3F2-BC6139A38F01}"/>
          </ac:picMkLst>
        </pc:picChg>
        <pc:picChg chg="add mod">
          <ac:chgData name="Boltz, David (IHCDA)" userId="59886132-bc4e-47d0-a88c-e68eab47749f" providerId="ADAL" clId="{D7909733-8630-489F-92E8-BCA4B9B7E1AF}" dt="2025-08-26T18:07:54.538" v="525" actId="962"/>
          <ac:picMkLst>
            <pc:docMk/>
            <pc:sldMk cId="3734803926" sldId="399"/>
            <ac:picMk id="11" creationId="{59E666B3-5B9E-1CD3-60C0-D5801862536F}"/>
          </ac:picMkLst>
        </pc:picChg>
      </pc:sldChg>
      <pc:sldMasterChg chg="modSp modSldLayout">
        <pc:chgData name="Boltz, David (IHCDA)" userId="59886132-bc4e-47d0-a88c-e68eab47749f" providerId="ADAL" clId="{D7909733-8630-489F-92E8-BCA4B9B7E1AF}" dt="2025-08-22T19:30:50.176" v="277" actId="14100"/>
        <pc:sldMasterMkLst>
          <pc:docMk/>
          <pc:sldMasterMk cId="1493059758" sldId="2147483660"/>
        </pc:sldMasterMkLst>
        <pc:picChg chg="mod">
          <ac:chgData name="Boltz, David (IHCDA)" userId="59886132-bc4e-47d0-a88c-e68eab47749f" providerId="ADAL" clId="{D7909733-8630-489F-92E8-BCA4B9B7E1AF}" dt="2025-08-22T19:30:50.176" v="277" actId="14100"/>
          <ac:picMkLst>
            <pc:docMk/>
            <pc:sldMasterMk cId="1493059758" sldId="2147483660"/>
            <ac:picMk id="3" creationId="{1F315839-170E-D613-4C98-1214A14ABB7C}"/>
          </ac:picMkLst>
        </pc:picChg>
        <pc:sldLayoutChg chg="modSp">
          <pc:chgData name="Boltz, David (IHCDA)" userId="59886132-bc4e-47d0-a88c-e68eab47749f" providerId="ADAL" clId="{D7909733-8630-489F-92E8-BCA4B9B7E1AF}" dt="2025-08-22T19:28:30.993" v="255" actId="735"/>
          <pc:sldLayoutMkLst>
            <pc:docMk/>
            <pc:sldMasterMk cId="1493059758" sldId="2147483660"/>
            <pc:sldLayoutMk cId="3379148983" sldId="2147483662"/>
          </pc:sldLayoutMkLst>
        </pc:sldLayoutChg>
        <pc:sldLayoutChg chg="modSp">
          <pc:chgData name="Boltz, David (IHCDA)" userId="59886132-bc4e-47d0-a88c-e68eab47749f" providerId="ADAL" clId="{D7909733-8630-489F-92E8-BCA4B9B7E1AF}" dt="2025-08-22T19:28:42.076" v="256" actId="735"/>
          <pc:sldLayoutMkLst>
            <pc:docMk/>
            <pc:sldMasterMk cId="1493059758" sldId="2147483660"/>
            <pc:sldLayoutMk cId="2396674950" sldId="2147483663"/>
          </pc:sldLayoutMkLst>
        </pc:sldLayoutChg>
      </pc:sldMasterChg>
    </pc:docChg>
  </pc:docChgLst>
  <pc:docChgLst>
    <pc:chgData name="Enz, Stephen (IHCDA)" userId="S::senz@ihcda.in.gov::57fe962b-90d7-4ef2-882d-ca60b8924f9e" providerId="AD" clId="Web-{317146A2-4B82-3518-0DEC-3E36470AB2EA}"/>
    <pc:docChg chg="modSld">
      <pc:chgData name="Enz, Stephen (IHCDA)" userId="S::senz@ihcda.in.gov::57fe962b-90d7-4ef2-882d-ca60b8924f9e" providerId="AD" clId="Web-{317146A2-4B82-3518-0DEC-3E36470AB2EA}" dt="2025-08-26T17:36:53.678" v="45" actId="20577"/>
      <pc:docMkLst>
        <pc:docMk/>
      </pc:docMkLst>
      <pc:sldChg chg="modSp">
        <pc:chgData name="Enz, Stephen (IHCDA)" userId="S::senz@ihcda.in.gov::57fe962b-90d7-4ef2-882d-ca60b8924f9e" providerId="AD" clId="Web-{317146A2-4B82-3518-0DEC-3E36470AB2EA}" dt="2025-08-26T17:33:04.829" v="1" actId="20577"/>
        <pc:sldMkLst>
          <pc:docMk/>
          <pc:sldMk cId="2950912923" sldId="267"/>
        </pc:sldMkLst>
        <pc:graphicFrameChg chg="modGraphic">
          <ac:chgData name="Enz, Stephen (IHCDA)" userId="S::senz@ihcda.in.gov::57fe962b-90d7-4ef2-882d-ca60b8924f9e" providerId="AD" clId="Web-{317146A2-4B82-3518-0DEC-3E36470AB2EA}" dt="2025-08-26T17:33:04.829" v="1" actId="20577"/>
          <ac:graphicFrameMkLst>
            <pc:docMk/>
            <pc:sldMk cId="2950912923" sldId="267"/>
            <ac:graphicFrameMk id="9" creationId="{76D870C7-351C-36B0-8857-38FDEC2B6161}"/>
          </ac:graphicFrameMkLst>
        </pc:graphicFrameChg>
      </pc:sldChg>
      <pc:sldChg chg="modSp">
        <pc:chgData name="Enz, Stephen (IHCDA)" userId="S::senz@ihcda.in.gov::57fe962b-90d7-4ef2-882d-ca60b8924f9e" providerId="AD" clId="Web-{317146A2-4B82-3518-0DEC-3E36470AB2EA}" dt="2025-08-26T17:36:53.678" v="45" actId="20577"/>
        <pc:sldMkLst>
          <pc:docMk/>
          <pc:sldMk cId="1224661733" sldId="274"/>
        </pc:sldMkLst>
        <pc:spChg chg="mod">
          <ac:chgData name="Enz, Stephen (IHCDA)" userId="S::senz@ihcda.in.gov::57fe962b-90d7-4ef2-882d-ca60b8924f9e" providerId="AD" clId="Web-{317146A2-4B82-3518-0DEC-3E36470AB2EA}" dt="2025-08-26T17:36:53.678" v="45" actId="20577"/>
          <ac:spMkLst>
            <pc:docMk/>
            <pc:sldMk cId="1224661733" sldId="274"/>
            <ac:spMk id="2" creationId="{49336E61-1E8A-6010-1784-D8993691AFF3}"/>
          </ac:spMkLst>
        </pc:spChg>
      </pc:sldChg>
      <pc:sldChg chg="modSp">
        <pc:chgData name="Enz, Stephen (IHCDA)" userId="S::senz@ihcda.in.gov::57fe962b-90d7-4ef2-882d-ca60b8924f9e" providerId="AD" clId="Web-{317146A2-4B82-3518-0DEC-3E36470AB2EA}" dt="2025-08-26T17:35:30.504" v="36" actId="20577"/>
        <pc:sldMkLst>
          <pc:docMk/>
          <pc:sldMk cId="3870341250" sldId="385"/>
        </pc:sldMkLst>
        <pc:spChg chg="mod">
          <ac:chgData name="Enz, Stephen (IHCDA)" userId="S::senz@ihcda.in.gov::57fe962b-90d7-4ef2-882d-ca60b8924f9e" providerId="AD" clId="Web-{317146A2-4B82-3518-0DEC-3E36470AB2EA}" dt="2025-08-26T17:35:30.504" v="36" actId="20577"/>
          <ac:spMkLst>
            <pc:docMk/>
            <pc:sldMk cId="3870341250" sldId="385"/>
            <ac:spMk id="5" creationId="{13B7DC88-11BF-5F81-BF5D-D1852AA4D40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r>
              <a:rPr lang="en-US"/>
              <a:t>Family of Four,</a:t>
            </a:r>
            <a:r>
              <a:rPr lang="en-US" baseline="0"/>
              <a:t> Indiana, 2023</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3.3028019203062503E-2"/>
          <c:y val="0.13406391992004951"/>
          <c:w val="0.92733835775326245"/>
          <c:h val="0.6936129122468716"/>
        </c:manualLayout>
      </c:layout>
      <c:barChart>
        <c:barDir val="col"/>
        <c:grouping val="clustered"/>
        <c:varyColors val="0"/>
        <c:ser>
          <c:idx val="0"/>
          <c:order val="0"/>
          <c:spPr>
            <a:solidFill>
              <a:srgbClr val="5B9C9F"/>
            </a:solidFill>
            <a:ln>
              <a:noFill/>
            </a:ln>
            <a:effectLst/>
          </c:spPr>
          <c:invertIfNegative val="0"/>
          <c:dPt>
            <c:idx val="1"/>
            <c:invertIfNegative val="0"/>
            <c:bubble3D val="0"/>
            <c:spPr>
              <a:solidFill>
                <a:srgbClr val="FAB562"/>
              </a:solidFill>
              <a:ln>
                <a:noFill/>
              </a:ln>
              <a:effectLst/>
            </c:spPr>
            <c:extLst>
              <c:ext xmlns:c16="http://schemas.microsoft.com/office/drawing/2014/chart" uri="{C3380CC4-5D6E-409C-BE32-E72D297353CC}">
                <c16:uniqueId val="{00000001-ACF3-4CAE-B700-10835BC14D07}"/>
              </c:ext>
            </c:extLst>
          </c:dPt>
          <c:dLbls>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Sheet1!$A$1:$D$1</c:f>
              <c:strCache>
                <c:ptCount val="4"/>
                <c:pt idx="0">
                  <c:v>Median 
Household Income</c:v>
                </c:pt>
                <c:pt idx="1">
                  <c:v>Household 
Survival Budget</c:v>
                </c:pt>
                <c:pt idx="2">
                  <c:v>Wages, Two
Full-Time Workers</c:v>
                </c:pt>
                <c:pt idx="3">
                  <c:v>Federal
Poverty Level</c:v>
                </c:pt>
              </c:strCache>
            </c:strRef>
          </c:cat>
          <c:val>
            <c:numRef>
              <c:f>Sheet1!$A$2:$D$2</c:f>
              <c:numCache>
                <c:formatCode>_("$"* #,##0_);_("$"* \(#,##0\);_("$"* "-"??_);_(@_)</c:formatCode>
                <c:ptCount val="4"/>
                <c:pt idx="0">
                  <c:v>87851</c:v>
                </c:pt>
                <c:pt idx="1">
                  <c:v>74376</c:v>
                </c:pt>
                <c:pt idx="2">
                  <c:v>65480</c:v>
                </c:pt>
                <c:pt idx="3">
                  <c:v>30000</c:v>
                </c:pt>
              </c:numCache>
            </c:numRef>
          </c:val>
          <c:extLst>
            <c:ext xmlns:c16="http://schemas.microsoft.com/office/drawing/2014/chart" uri="{C3380CC4-5D6E-409C-BE32-E72D297353CC}">
              <c16:uniqueId val="{00000000-8C6F-48D5-9580-2377E505AAC5}"/>
            </c:ext>
          </c:extLst>
        </c:ser>
        <c:dLbls>
          <c:showLegendKey val="0"/>
          <c:showVal val="0"/>
          <c:showCatName val="0"/>
          <c:showSerName val="0"/>
          <c:showPercent val="0"/>
          <c:showBubbleSize val="0"/>
        </c:dLbls>
        <c:gapWidth val="219"/>
        <c:overlap val="-27"/>
        <c:axId val="1853333456"/>
        <c:axId val="1853335856"/>
      </c:barChart>
      <c:catAx>
        <c:axId val="185333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853335856"/>
        <c:crosses val="autoZero"/>
        <c:auto val="1"/>
        <c:lblAlgn val="ctr"/>
        <c:lblOffset val="100"/>
        <c:noMultiLvlLbl val="0"/>
      </c:catAx>
      <c:valAx>
        <c:axId val="1853335856"/>
        <c:scaling>
          <c:orientation val="minMax"/>
        </c:scaling>
        <c:delete val="1"/>
        <c:axPos val="l"/>
        <c:numFmt formatCode="_(&quot;$&quot;* #,##0_);_(&quot;$&quot;* \(#,##0\);_(&quot;$&quot;* &quot;-&quot;??_);_(@_)" sourceLinked="1"/>
        <c:majorTickMark val="none"/>
        <c:minorTickMark val="none"/>
        <c:tickLblPos val="nextTo"/>
        <c:crossAx val="18533334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2"/>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FED-4B15-B833-03ABD085CC1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9560-44BF-98DE-A614B2E86850}"/>
              </c:ext>
            </c:extLst>
          </c:dPt>
          <c:dLbls>
            <c:dLbl>
              <c:idx val="1"/>
              <c:layout>
                <c:manualLayout>
                  <c:x val="-0.23900418510398186"/>
                  <c:y val="-0.11013004265054538"/>
                </c:manualLayout>
              </c:layout>
              <c:tx>
                <c:rich>
                  <a:bodyPr/>
                  <a:lstStyle/>
                  <a:p>
                    <a:fld id="{2B8B78CE-0E1B-47B8-815D-71CF69858E4F}" type="CATEGORYNAME">
                      <a:rPr lang="en-US">
                        <a:solidFill>
                          <a:schemeClr val="accent1"/>
                        </a:solidFill>
                      </a:rPr>
                      <a:pPr/>
                      <a:t>[CATEGORY NAME]</a:t>
                    </a:fld>
                    <a:r>
                      <a:rPr lang="en-US" baseline="0"/>
                      <a:t>
</a:t>
                    </a:r>
                    <a:fld id="{696B608C-6A26-465A-8C7B-B9C7F025F452}" type="PERCENTAGE">
                      <a:rPr lang="en-US" baseline="0">
                        <a:solidFill>
                          <a:schemeClr val="accent1"/>
                        </a:solidFill>
                      </a:rPr>
                      <a:pPr/>
                      <a:t>[PERCENTAGE]</a:t>
                    </a:fld>
                    <a:endParaRPr lang="en-US"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560-44BF-98DE-A614B2E8685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Sheltered</c:v>
                </c:pt>
                <c:pt idx="1">
                  <c:v>Unsheltered</c:v>
                </c:pt>
              </c:strCache>
            </c:strRef>
          </c:cat>
          <c:val>
            <c:numRef>
              <c:f>Sheet1!$B$2:$B$3</c:f>
              <c:numCache>
                <c:formatCode>General</c:formatCode>
                <c:ptCount val="2"/>
                <c:pt idx="0">
                  <c:v>529</c:v>
                </c:pt>
                <c:pt idx="1">
                  <c:v>46</c:v>
                </c:pt>
              </c:numCache>
            </c:numRef>
          </c:val>
          <c:extLst>
            <c:ext xmlns:c16="http://schemas.microsoft.com/office/drawing/2014/chart" uri="{C3380CC4-5D6E-409C-BE32-E72D297353CC}">
              <c16:uniqueId val="{00000000-9560-44BF-98DE-A614B2E86850}"/>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cat>
            <c:strRef>
              <c:f>Sheet1!$A$2</c:f>
              <c:strCache>
                <c:ptCount val="1"/>
                <c:pt idx="0">
                  <c:v>Category 1</c:v>
                </c:pt>
              </c:strCache>
            </c:strRef>
          </c:cat>
          <c:val>
            <c:numRef>
              <c:f>Sheet1!$B$2</c:f>
              <c:numCache>
                <c:formatCode>General</c:formatCode>
                <c:ptCount val="1"/>
                <c:pt idx="0">
                  <c:v>465</c:v>
                </c:pt>
              </c:numCache>
            </c:numRef>
          </c:val>
          <c:extLst>
            <c:ext xmlns:c16="http://schemas.microsoft.com/office/drawing/2014/chart" uri="{C3380CC4-5D6E-409C-BE32-E72D297353CC}">
              <c16:uniqueId val="{00000000-00DE-42E1-BBC2-71680675F89C}"/>
            </c:ext>
          </c:extLst>
        </c:ser>
        <c:ser>
          <c:idx val="1"/>
          <c:order val="1"/>
          <c:tx>
            <c:strRef>
              <c:f>Sheet1!$C$1</c:f>
              <c:strCache>
                <c:ptCount val="1"/>
                <c:pt idx="0">
                  <c:v>Series 2</c:v>
                </c:pt>
              </c:strCache>
            </c:strRef>
          </c:tx>
          <c:spPr>
            <a:solidFill>
              <a:schemeClr val="accent2"/>
            </a:solidFill>
            <a:ln>
              <a:noFill/>
            </a:ln>
            <a:effectLst/>
          </c:spPr>
          <c:invertIfNegative val="0"/>
          <c:dLbls>
            <c:dLbl>
              <c:idx val="0"/>
              <c:tx>
                <c:rich>
                  <a:bodyPr/>
                  <a:lstStyle/>
                  <a:p>
                    <a:r>
                      <a:rPr lang="en-US">
                        <a:solidFill>
                          <a:schemeClr val="bg1"/>
                        </a:solidFill>
                      </a:rPr>
                      <a:t>Chronic Homeless</a:t>
                    </a:r>
                  </a:p>
                  <a:p>
                    <a:r>
                      <a:rPr lang="en-US" baseline="0">
                        <a:solidFill>
                          <a:schemeClr val="bg1"/>
                        </a:solidFill>
                      </a:rPr>
                      <a:t>(</a:t>
                    </a:r>
                    <a:fld id="{A67ECBA6-466B-4245-AD18-FC962344CCAA}" type="VALUE">
                      <a:rPr lang="en-US" baseline="0" smtClean="0">
                        <a:solidFill>
                          <a:schemeClr val="bg1"/>
                        </a:solidFill>
                      </a:rPr>
                      <a:pPr/>
                      <a:t>[VALUE]</a:t>
                    </a:fld>
                    <a:r>
                      <a:rPr lang="en-US" baseline="0">
                        <a:solidFill>
                          <a:schemeClr val="bg1"/>
                        </a:solidFill>
                      </a:rPr>
                      <a:t>)</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0DE-42E1-BBC2-71680675F89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110</c:v>
                </c:pt>
              </c:numCache>
            </c:numRef>
          </c:val>
          <c:extLst>
            <c:ext xmlns:c16="http://schemas.microsoft.com/office/drawing/2014/chart" uri="{C3380CC4-5D6E-409C-BE32-E72D297353CC}">
              <c16:uniqueId val="{00000001-00DE-42E1-BBC2-71680675F89C}"/>
            </c:ext>
          </c:extLst>
        </c:ser>
        <c:dLbls>
          <c:showLegendKey val="0"/>
          <c:showVal val="0"/>
          <c:showCatName val="0"/>
          <c:showSerName val="0"/>
          <c:showPercent val="0"/>
          <c:showBubbleSize val="0"/>
        </c:dLbls>
        <c:gapWidth val="150"/>
        <c:overlap val="100"/>
        <c:axId val="1753887919"/>
        <c:axId val="1753889359"/>
      </c:barChart>
      <c:catAx>
        <c:axId val="1753887919"/>
        <c:scaling>
          <c:orientation val="minMax"/>
        </c:scaling>
        <c:delete val="1"/>
        <c:axPos val="l"/>
        <c:numFmt formatCode="General" sourceLinked="1"/>
        <c:majorTickMark val="none"/>
        <c:minorTickMark val="none"/>
        <c:tickLblPos val="nextTo"/>
        <c:crossAx val="1753889359"/>
        <c:crosses val="autoZero"/>
        <c:auto val="1"/>
        <c:lblAlgn val="ctr"/>
        <c:lblOffset val="100"/>
        <c:noMultiLvlLbl val="0"/>
      </c:catAx>
      <c:valAx>
        <c:axId val="1753889359"/>
        <c:scaling>
          <c:orientation val="minMax"/>
        </c:scaling>
        <c:delete val="1"/>
        <c:axPos val="b"/>
        <c:numFmt formatCode="General" sourceLinked="1"/>
        <c:majorTickMark val="none"/>
        <c:minorTickMark val="none"/>
        <c:tickLblPos val="nextTo"/>
        <c:crossAx val="17538879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849F-4CFE-B157-A370415EE50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849F-4CFE-B157-A370415EE50E}"/>
              </c:ext>
            </c:extLst>
          </c:dPt>
          <c:dLbls>
            <c:dLbl>
              <c:idx val="0"/>
              <c:layout>
                <c:manualLayout>
                  <c:x val="-1.3831369109506688E-2"/>
                  <c:y val="-3.7875681277633219E-3"/>
                </c:manualLayout>
              </c:layout>
              <c:tx>
                <c:rich>
                  <a:bodyPr/>
                  <a:lstStyle/>
                  <a:p>
                    <a:r>
                      <a:rPr lang="en-US" b="0" baseline="0">
                        <a:solidFill>
                          <a:schemeClr val="bg1"/>
                        </a:solidFill>
                      </a:rPr>
                      <a:t>Had Prior Enrollments</a:t>
                    </a:r>
                  </a:p>
                  <a:p>
                    <a:fld id="{697483D9-B247-42A9-A593-AA83FC8501C8}" type="PERCENTAGE">
                      <a:rPr lang="en-US" b="0" baseline="0" smtClean="0">
                        <a:solidFill>
                          <a:schemeClr val="bg1"/>
                        </a:solidFill>
                      </a:rPr>
                      <a:pPr/>
                      <a:t>[PERCENTAGE]</a:t>
                    </a:fld>
                    <a:endParaRPr lang="en-US"/>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49F-4CFE-B157-A370415EE50E}"/>
                </c:ext>
              </c:extLst>
            </c:dLbl>
            <c:dLbl>
              <c:idx val="1"/>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r>
                      <a:rPr lang="en-US" b="0">
                        <a:solidFill>
                          <a:schemeClr val="bg1"/>
                        </a:solidFill>
                      </a:rPr>
                      <a:t>First Time</a:t>
                    </a:r>
                    <a:r>
                      <a:rPr lang="en-US" b="0" baseline="0">
                        <a:solidFill>
                          <a:schemeClr val="bg1"/>
                        </a:solidFill>
                      </a:rPr>
                      <a:t> Homeless
</a:t>
                    </a:r>
                    <a:fld id="{75E786B3-022C-49A8-BE88-B82615D446A8}" type="PERCENTAGE">
                      <a:rPr lang="en-US" b="0" baseline="0">
                        <a:solidFill>
                          <a:schemeClr val="bg1"/>
                        </a:solidFill>
                      </a:rPr>
                      <a:pPr>
                        <a:defRPr>
                          <a:solidFill>
                            <a:schemeClr val="bg1"/>
                          </a:solidFill>
                        </a:defRPr>
                      </a:pPr>
                      <a:t>[PERCENTAGE]</a:t>
                    </a:fld>
                    <a:endParaRPr lang="en-US" b="0" baseline="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49F-4CFE-B157-A370415EE50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342</c:v>
                </c:pt>
                <c:pt idx="1">
                  <c:v>853</c:v>
                </c:pt>
              </c:numCache>
            </c:numRef>
          </c:val>
          <c:extLst>
            <c:ext xmlns:c16="http://schemas.microsoft.com/office/drawing/2014/chart" uri="{C3380CC4-5D6E-409C-BE32-E72D297353CC}">
              <c16:uniqueId val="{00000000-849F-4CFE-B157-A370415EE50E}"/>
            </c:ext>
          </c:extLst>
        </c:ser>
        <c:dLbls>
          <c:showLegendKey val="0"/>
          <c:showVal val="0"/>
          <c:showCatName val="0"/>
          <c:showSerName val="0"/>
          <c:showPercent val="0"/>
          <c:showBubbleSize val="0"/>
          <c:showLeaderLines val="1"/>
        </c:dLbls>
        <c:firstSliceAng val="0"/>
        <c:holeSize val="4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9E827A-D915-4A69-8451-D9C535F37D1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5CC90F5-E9C8-47D4-92B2-5E411B1551FF}">
      <dgm:prSet/>
      <dgm:spPr/>
      <dgm:t>
        <a:bodyPr/>
        <a:lstStyle/>
        <a:p>
          <a:r>
            <a:rPr lang="en-US" b="0" i="0"/>
            <a:t>National Low-Income Housing Coalition</a:t>
          </a:r>
          <a:endParaRPr lang="en-US"/>
        </a:p>
      </dgm:t>
    </dgm:pt>
    <dgm:pt modelId="{C1F61517-F3FC-4024-845D-6AC522D535D1}" type="parTrans" cxnId="{D3ED7B1F-D3DA-4B30-B798-A0542992AA45}">
      <dgm:prSet/>
      <dgm:spPr/>
      <dgm:t>
        <a:bodyPr/>
        <a:lstStyle/>
        <a:p>
          <a:endParaRPr lang="en-US"/>
        </a:p>
      </dgm:t>
    </dgm:pt>
    <dgm:pt modelId="{DA4D1922-51FA-4643-BCDA-4A3F1583C122}" type="sibTrans" cxnId="{D3ED7B1F-D3DA-4B30-B798-A0542992AA45}">
      <dgm:prSet/>
      <dgm:spPr/>
      <dgm:t>
        <a:bodyPr/>
        <a:lstStyle/>
        <a:p>
          <a:endParaRPr lang="en-US"/>
        </a:p>
      </dgm:t>
    </dgm:pt>
    <dgm:pt modelId="{26E29289-C4B4-41DC-B5D3-26E9B287251F}">
      <dgm:prSet/>
      <dgm:spPr>
        <a:solidFill>
          <a:schemeClr val="accent4">
            <a:alpha val="90000"/>
          </a:schemeClr>
        </a:solidFill>
      </dgm:spPr>
      <dgm:t>
        <a:bodyPr/>
        <a:lstStyle/>
        <a:p>
          <a:r>
            <a:rPr lang="en-US" b="0" i="0">
              <a:solidFill>
                <a:schemeClr val="bg1"/>
              </a:solidFill>
            </a:rPr>
            <a:t>Housing needs by state</a:t>
          </a:r>
          <a:endParaRPr lang="en-US">
            <a:solidFill>
              <a:schemeClr val="bg1"/>
            </a:solidFill>
          </a:endParaRPr>
        </a:p>
      </dgm:t>
    </dgm:pt>
    <dgm:pt modelId="{C5EDAC76-718A-4EBA-8133-3A61BC703B3C}" type="parTrans" cxnId="{AD84F4DB-50D1-40F7-82FE-38559308B5A8}">
      <dgm:prSet/>
      <dgm:spPr/>
      <dgm:t>
        <a:bodyPr/>
        <a:lstStyle/>
        <a:p>
          <a:endParaRPr lang="en-US"/>
        </a:p>
      </dgm:t>
    </dgm:pt>
    <dgm:pt modelId="{A8727EC6-4CF6-41E9-A4D3-A7A23A487593}" type="sibTrans" cxnId="{AD84F4DB-50D1-40F7-82FE-38559308B5A8}">
      <dgm:prSet/>
      <dgm:spPr/>
      <dgm:t>
        <a:bodyPr/>
        <a:lstStyle/>
        <a:p>
          <a:endParaRPr lang="en-US"/>
        </a:p>
      </dgm:t>
    </dgm:pt>
    <dgm:pt modelId="{6AE9AC17-7D2A-4E39-948D-C06C11B54F1D}">
      <dgm:prSet/>
      <dgm:spPr/>
      <dgm:t>
        <a:bodyPr/>
        <a:lstStyle/>
        <a:p>
          <a:r>
            <a:rPr lang="en-US" b="0" i="0"/>
            <a:t>Indiana Census Data</a:t>
          </a:r>
          <a:endParaRPr lang="en-US"/>
        </a:p>
      </dgm:t>
    </dgm:pt>
    <dgm:pt modelId="{BB0FEAAD-3E79-44DE-87F4-024337129C0E}" type="parTrans" cxnId="{7F522EC2-4175-4145-833E-6B12C75DF49F}">
      <dgm:prSet/>
      <dgm:spPr/>
      <dgm:t>
        <a:bodyPr/>
        <a:lstStyle/>
        <a:p>
          <a:endParaRPr lang="en-US"/>
        </a:p>
      </dgm:t>
    </dgm:pt>
    <dgm:pt modelId="{DD396CA4-3350-495D-899D-A1FAF3476CAC}" type="sibTrans" cxnId="{7F522EC2-4175-4145-833E-6B12C75DF49F}">
      <dgm:prSet/>
      <dgm:spPr/>
      <dgm:t>
        <a:bodyPr/>
        <a:lstStyle/>
        <a:p>
          <a:endParaRPr lang="en-US"/>
        </a:p>
      </dgm:t>
    </dgm:pt>
    <dgm:pt modelId="{5C6875B8-A7E8-4C75-87B1-EAC68C03DC48}">
      <dgm:prSet/>
      <dgm:spPr>
        <a:solidFill>
          <a:schemeClr val="accent4">
            <a:alpha val="90000"/>
          </a:schemeClr>
        </a:solidFill>
      </dgm:spPr>
      <dgm:t>
        <a:bodyPr/>
        <a:lstStyle/>
        <a:p>
          <a:r>
            <a:rPr lang="en-US" b="0" i="0">
              <a:solidFill>
                <a:schemeClr val="bg1"/>
              </a:solidFill>
            </a:rPr>
            <a:t>County level demographic information</a:t>
          </a:r>
          <a:endParaRPr lang="en-US">
            <a:solidFill>
              <a:schemeClr val="bg1"/>
            </a:solidFill>
          </a:endParaRPr>
        </a:p>
      </dgm:t>
    </dgm:pt>
    <dgm:pt modelId="{87E4B41A-39E6-4AA4-B190-A63D27C29206}" type="parTrans" cxnId="{3689DCD9-191D-43C1-9410-7A366BE08E00}">
      <dgm:prSet/>
      <dgm:spPr/>
      <dgm:t>
        <a:bodyPr/>
        <a:lstStyle/>
        <a:p>
          <a:endParaRPr lang="en-US"/>
        </a:p>
      </dgm:t>
    </dgm:pt>
    <dgm:pt modelId="{FC9A4F9C-4DFF-4747-9B5A-9A0B10208F1E}" type="sibTrans" cxnId="{3689DCD9-191D-43C1-9410-7A366BE08E00}">
      <dgm:prSet/>
      <dgm:spPr/>
      <dgm:t>
        <a:bodyPr/>
        <a:lstStyle/>
        <a:p>
          <a:endParaRPr lang="en-US"/>
        </a:p>
      </dgm:t>
    </dgm:pt>
    <dgm:pt modelId="{84E7129F-4C1C-40B7-9852-3A0109C032E3}">
      <dgm:prSet/>
      <dgm:spPr/>
      <dgm:t>
        <a:bodyPr/>
        <a:lstStyle/>
        <a:p>
          <a:r>
            <a:rPr lang="en-US" b="0" i="0"/>
            <a:t>United for </a:t>
          </a:r>
          <a:r>
            <a:rPr lang="en-US" b="0" i="0">
              <a:solidFill>
                <a:schemeClr val="bg1"/>
              </a:solidFill>
              <a:latin typeface="Frutiger LT Std 57 Cn"/>
            </a:rPr>
            <a:t>ALICE</a:t>
          </a:r>
          <a:endParaRPr lang="en-US">
            <a:solidFill>
              <a:schemeClr val="bg1"/>
            </a:solidFill>
          </a:endParaRPr>
        </a:p>
      </dgm:t>
    </dgm:pt>
    <dgm:pt modelId="{CFB5157A-03E6-4D18-A772-D89DCB6483B3}" type="parTrans" cxnId="{D563BD54-57C8-4D2E-A448-A00D7DDB5072}">
      <dgm:prSet/>
      <dgm:spPr/>
      <dgm:t>
        <a:bodyPr/>
        <a:lstStyle/>
        <a:p>
          <a:endParaRPr lang="en-US"/>
        </a:p>
      </dgm:t>
    </dgm:pt>
    <dgm:pt modelId="{CD1DE2B4-11C5-426B-BE5D-7442C00F8321}" type="sibTrans" cxnId="{D563BD54-57C8-4D2E-A448-A00D7DDB5072}">
      <dgm:prSet/>
      <dgm:spPr/>
      <dgm:t>
        <a:bodyPr/>
        <a:lstStyle/>
        <a:p>
          <a:endParaRPr lang="en-US"/>
        </a:p>
      </dgm:t>
    </dgm:pt>
    <dgm:pt modelId="{EE3518ED-1780-4862-878B-A36D524975B5}">
      <dgm:prSet/>
      <dgm:spPr>
        <a:solidFill>
          <a:schemeClr val="accent4">
            <a:alpha val="90000"/>
          </a:schemeClr>
        </a:solidFill>
      </dgm:spPr>
      <dgm:t>
        <a:bodyPr/>
        <a:lstStyle/>
        <a:p>
          <a:r>
            <a:rPr lang="en-US" b="0" i="0">
              <a:solidFill>
                <a:schemeClr val="bg1"/>
              </a:solidFill>
            </a:rPr>
            <a:t>Housing authority voucher data</a:t>
          </a:r>
          <a:endParaRPr lang="en-US">
            <a:solidFill>
              <a:schemeClr val="bg1"/>
            </a:solidFill>
          </a:endParaRPr>
        </a:p>
      </dgm:t>
    </dgm:pt>
    <dgm:pt modelId="{CBFE1491-0558-43C4-9B41-02111642539B}" type="parTrans" cxnId="{3F309529-143A-4609-833F-A78004424673}">
      <dgm:prSet/>
      <dgm:spPr/>
      <dgm:t>
        <a:bodyPr/>
        <a:lstStyle/>
        <a:p>
          <a:endParaRPr lang="en-US"/>
        </a:p>
      </dgm:t>
    </dgm:pt>
    <dgm:pt modelId="{45C2D1F3-8C7E-4AD5-927F-81546E833368}" type="sibTrans" cxnId="{3F309529-143A-4609-833F-A78004424673}">
      <dgm:prSet/>
      <dgm:spPr/>
      <dgm:t>
        <a:bodyPr/>
        <a:lstStyle/>
        <a:p>
          <a:endParaRPr lang="en-US"/>
        </a:p>
      </dgm:t>
    </dgm:pt>
    <dgm:pt modelId="{EEF88585-D4A4-4A0F-8DEA-4AE855F79B3C}">
      <dgm:prSet/>
      <dgm:spPr>
        <a:solidFill>
          <a:schemeClr val="accent4">
            <a:alpha val="90000"/>
          </a:schemeClr>
        </a:solidFill>
      </dgm:spPr>
      <dgm:t>
        <a:bodyPr/>
        <a:lstStyle/>
        <a:p>
          <a:r>
            <a:rPr lang="en-US" b="0" i="0">
              <a:solidFill>
                <a:schemeClr val="bg1"/>
              </a:solidFill>
            </a:rPr>
            <a:t>Housing costs compared to median area wages</a:t>
          </a:r>
          <a:endParaRPr lang="en-US">
            <a:solidFill>
              <a:schemeClr val="bg1"/>
            </a:solidFill>
          </a:endParaRPr>
        </a:p>
      </dgm:t>
    </dgm:pt>
    <dgm:pt modelId="{BF6AAAC8-6DAC-4DF4-B56A-8EDC3BF169CE}" type="parTrans" cxnId="{D271BCF7-D749-4838-975F-3682977FF1C4}">
      <dgm:prSet/>
      <dgm:spPr/>
      <dgm:t>
        <a:bodyPr/>
        <a:lstStyle/>
        <a:p>
          <a:endParaRPr lang="en-US"/>
        </a:p>
      </dgm:t>
    </dgm:pt>
    <dgm:pt modelId="{5EAD5756-56EB-4104-BD2E-588F1F0EB9E9}" type="sibTrans" cxnId="{D271BCF7-D749-4838-975F-3682977FF1C4}">
      <dgm:prSet/>
      <dgm:spPr/>
      <dgm:t>
        <a:bodyPr/>
        <a:lstStyle/>
        <a:p>
          <a:endParaRPr lang="en-US"/>
        </a:p>
      </dgm:t>
    </dgm:pt>
    <dgm:pt modelId="{99C98051-CF2E-4B75-B426-22F37EFC6DB2}">
      <dgm:prSet/>
      <dgm:spPr/>
      <dgm:t>
        <a:bodyPr/>
        <a:lstStyle/>
        <a:p>
          <a:r>
            <a:rPr lang="en-US" b="0" i="0"/>
            <a:t>Office of Public &amp; Indian Housing</a:t>
          </a:r>
          <a:endParaRPr lang="en-US">
            <a:solidFill>
              <a:schemeClr val="bg1"/>
            </a:solidFill>
          </a:endParaRPr>
        </a:p>
      </dgm:t>
    </dgm:pt>
    <dgm:pt modelId="{0C8864CD-0CED-4BD1-A361-A56C02C77013}" type="parTrans" cxnId="{8B2BF61C-B3D0-4575-89A6-02DF7EEDC52A}">
      <dgm:prSet/>
      <dgm:spPr/>
      <dgm:t>
        <a:bodyPr/>
        <a:lstStyle/>
        <a:p>
          <a:endParaRPr lang="en-US"/>
        </a:p>
      </dgm:t>
    </dgm:pt>
    <dgm:pt modelId="{FEEA596C-1560-4E15-A129-496E434FD219}" type="sibTrans" cxnId="{8B2BF61C-B3D0-4575-89A6-02DF7EEDC52A}">
      <dgm:prSet/>
      <dgm:spPr/>
      <dgm:t>
        <a:bodyPr/>
        <a:lstStyle/>
        <a:p>
          <a:endParaRPr lang="en-US"/>
        </a:p>
      </dgm:t>
    </dgm:pt>
    <dgm:pt modelId="{7056E1D8-104D-4B15-B41E-EA95C8A83484}" type="pres">
      <dgm:prSet presAssocID="{EC9E827A-D915-4A69-8451-D9C535F37D11}" presName="Name0" presStyleCnt="0">
        <dgm:presLayoutVars>
          <dgm:dir/>
          <dgm:animLvl val="lvl"/>
          <dgm:resizeHandles val="exact"/>
        </dgm:presLayoutVars>
      </dgm:prSet>
      <dgm:spPr/>
    </dgm:pt>
    <dgm:pt modelId="{398BB564-42DC-4838-8F13-7D62545F3DC9}" type="pres">
      <dgm:prSet presAssocID="{F5CC90F5-E9C8-47D4-92B2-5E411B1551FF}" presName="linNode" presStyleCnt="0"/>
      <dgm:spPr/>
    </dgm:pt>
    <dgm:pt modelId="{F44AC092-7AB0-40A8-95E8-F3140BCAB401}" type="pres">
      <dgm:prSet presAssocID="{F5CC90F5-E9C8-47D4-92B2-5E411B1551FF}" presName="parentText" presStyleLbl="node1" presStyleIdx="0" presStyleCnt="4">
        <dgm:presLayoutVars>
          <dgm:chMax val="1"/>
          <dgm:bulletEnabled val="1"/>
        </dgm:presLayoutVars>
      </dgm:prSet>
      <dgm:spPr/>
    </dgm:pt>
    <dgm:pt modelId="{2A3FECC4-D512-46C5-A2EB-9137B9BF1B80}" type="pres">
      <dgm:prSet presAssocID="{F5CC90F5-E9C8-47D4-92B2-5E411B1551FF}" presName="descendantText" presStyleLbl="alignAccFollowNode1" presStyleIdx="0" presStyleCnt="4">
        <dgm:presLayoutVars>
          <dgm:bulletEnabled val="1"/>
        </dgm:presLayoutVars>
      </dgm:prSet>
      <dgm:spPr/>
    </dgm:pt>
    <dgm:pt modelId="{D1EE481B-D9A9-4988-8E0D-4004A84DDB59}" type="pres">
      <dgm:prSet presAssocID="{DA4D1922-51FA-4643-BCDA-4A3F1583C122}" presName="sp" presStyleCnt="0"/>
      <dgm:spPr/>
    </dgm:pt>
    <dgm:pt modelId="{3D3D701C-3394-40B2-92EA-23FB7B93AA42}" type="pres">
      <dgm:prSet presAssocID="{6AE9AC17-7D2A-4E39-948D-C06C11B54F1D}" presName="linNode" presStyleCnt="0"/>
      <dgm:spPr/>
    </dgm:pt>
    <dgm:pt modelId="{97BA75EA-432F-432F-8607-770F41B0E808}" type="pres">
      <dgm:prSet presAssocID="{6AE9AC17-7D2A-4E39-948D-C06C11B54F1D}" presName="parentText" presStyleLbl="node1" presStyleIdx="1" presStyleCnt="4">
        <dgm:presLayoutVars>
          <dgm:chMax val="1"/>
          <dgm:bulletEnabled val="1"/>
        </dgm:presLayoutVars>
      </dgm:prSet>
      <dgm:spPr/>
    </dgm:pt>
    <dgm:pt modelId="{6C1E00E3-007D-47F1-8768-D3AF6C19F559}" type="pres">
      <dgm:prSet presAssocID="{6AE9AC17-7D2A-4E39-948D-C06C11B54F1D}" presName="descendantText" presStyleLbl="alignAccFollowNode1" presStyleIdx="1" presStyleCnt="4">
        <dgm:presLayoutVars>
          <dgm:bulletEnabled val="1"/>
        </dgm:presLayoutVars>
      </dgm:prSet>
      <dgm:spPr/>
    </dgm:pt>
    <dgm:pt modelId="{C8725D23-A9FD-48F8-B13B-7658FB25C7C5}" type="pres">
      <dgm:prSet presAssocID="{DD396CA4-3350-495D-899D-A1FAF3476CAC}" presName="sp" presStyleCnt="0"/>
      <dgm:spPr/>
    </dgm:pt>
    <dgm:pt modelId="{F1BA72E3-B7CA-4B18-9A0A-43BDF822E66A}" type="pres">
      <dgm:prSet presAssocID="{84E7129F-4C1C-40B7-9852-3A0109C032E3}" presName="linNode" presStyleCnt="0"/>
      <dgm:spPr/>
    </dgm:pt>
    <dgm:pt modelId="{4D7E7270-0E5A-412B-B4D6-9762ED4AFA00}" type="pres">
      <dgm:prSet presAssocID="{84E7129F-4C1C-40B7-9852-3A0109C032E3}" presName="parentText" presStyleLbl="node1" presStyleIdx="2" presStyleCnt="4">
        <dgm:presLayoutVars>
          <dgm:chMax val="1"/>
          <dgm:bulletEnabled val="1"/>
        </dgm:presLayoutVars>
      </dgm:prSet>
      <dgm:spPr/>
    </dgm:pt>
    <dgm:pt modelId="{92630AC8-6ED4-4329-B748-1EB8A1F6E785}" type="pres">
      <dgm:prSet presAssocID="{84E7129F-4C1C-40B7-9852-3A0109C032E3}" presName="descendantText" presStyleLbl="alignAccFollowNode1" presStyleIdx="2" presStyleCnt="4">
        <dgm:presLayoutVars>
          <dgm:bulletEnabled val="1"/>
        </dgm:presLayoutVars>
      </dgm:prSet>
      <dgm:spPr/>
    </dgm:pt>
    <dgm:pt modelId="{C471132B-7AB6-4804-9B97-E115619DE5FA}" type="pres">
      <dgm:prSet presAssocID="{CD1DE2B4-11C5-426B-BE5D-7442C00F8321}" presName="sp" presStyleCnt="0"/>
      <dgm:spPr/>
    </dgm:pt>
    <dgm:pt modelId="{2CCADC22-747B-435D-BFA2-EB346DE01F9D}" type="pres">
      <dgm:prSet presAssocID="{99C98051-CF2E-4B75-B426-22F37EFC6DB2}" presName="linNode" presStyleCnt="0"/>
      <dgm:spPr/>
    </dgm:pt>
    <dgm:pt modelId="{7C9703C6-4158-4E11-9358-6AAE43B49882}" type="pres">
      <dgm:prSet presAssocID="{99C98051-CF2E-4B75-B426-22F37EFC6DB2}" presName="parentText" presStyleLbl="node1" presStyleIdx="3" presStyleCnt="4">
        <dgm:presLayoutVars>
          <dgm:chMax val="1"/>
          <dgm:bulletEnabled val="1"/>
        </dgm:presLayoutVars>
      </dgm:prSet>
      <dgm:spPr/>
    </dgm:pt>
    <dgm:pt modelId="{A64312EB-6923-4BC1-9782-3B79E215C142}" type="pres">
      <dgm:prSet presAssocID="{99C98051-CF2E-4B75-B426-22F37EFC6DB2}" presName="descendantText" presStyleLbl="alignAccFollowNode1" presStyleIdx="3" presStyleCnt="4">
        <dgm:presLayoutVars>
          <dgm:bulletEnabled val="1"/>
        </dgm:presLayoutVars>
      </dgm:prSet>
      <dgm:spPr/>
    </dgm:pt>
  </dgm:ptLst>
  <dgm:cxnLst>
    <dgm:cxn modelId="{3294210B-E693-40FC-9529-6A8A70F0C398}" type="presOf" srcId="{EEF88585-D4A4-4A0F-8DEA-4AE855F79B3C}" destId="{92630AC8-6ED4-4329-B748-1EB8A1F6E785}" srcOrd="0" destOrd="0" presId="urn:microsoft.com/office/officeart/2005/8/layout/vList5"/>
    <dgm:cxn modelId="{8B2BF61C-B3D0-4575-89A6-02DF7EEDC52A}" srcId="{EC9E827A-D915-4A69-8451-D9C535F37D11}" destId="{99C98051-CF2E-4B75-B426-22F37EFC6DB2}" srcOrd="3" destOrd="0" parTransId="{0C8864CD-0CED-4BD1-A361-A56C02C77013}" sibTransId="{FEEA596C-1560-4E15-A129-496E434FD219}"/>
    <dgm:cxn modelId="{D3ED7B1F-D3DA-4B30-B798-A0542992AA45}" srcId="{EC9E827A-D915-4A69-8451-D9C535F37D11}" destId="{F5CC90F5-E9C8-47D4-92B2-5E411B1551FF}" srcOrd="0" destOrd="0" parTransId="{C1F61517-F3FC-4024-845D-6AC522D535D1}" sibTransId="{DA4D1922-51FA-4643-BCDA-4A3F1583C122}"/>
    <dgm:cxn modelId="{3F309529-143A-4609-833F-A78004424673}" srcId="{99C98051-CF2E-4B75-B426-22F37EFC6DB2}" destId="{EE3518ED-1780-4862-878B-A36D524975B5}" srcOrd="0" destOrd="0" parTransId="{CBFE1491-0558-43C4-9B41-02111642539B}" sibTransId="{45C2D1F3-8C7E-4AD5-927F-81546E833368}"/>
    <dgm:cxn modelId="{D3D54633-1C6C-438A-99B8-B6E2974F425C}" type="presOf" srcId="{EE3518ED-1780-4862-878B-A36D524975B5}" destId="{A64312EB-6923-4BC1-9782-3B79E215C142}" srcOrd="0" destOrd="0" presId="urn:microsoft.com/office/officeart/2005/8/layout/vList5"/>
    <dgm:cxn modelId="{E6086239-DD9A-4878-AF09-F64B07E9130B}" type="presOf" srcId="{26E29289-C4B4-41DC-B5D3-26E9B287251F}" destId="{2A3FECC4-D512-46C5-A2EB-9137B9BF1B80}" srcOrd="0" destOrd="0" presId="urn:microsoft.com/office/officeart/2005/8/layout/vList5"/>
    <dgm:cxn modelId="{56DF7D3E-9286-4262-A32A-E0EBE9854D00}" type="presOf" srcId="{84E7129F-4C1C-40B7-9852-3A0109C032E3}" destId="{4D7E7270-0E5A-412B-B4D6-9762ED4AFA00}" srcOrd="0" destOrd="0" presId="urn:microsoft.com/office/officeart/2005/8/layout/vList5"/>
    <dgm:cxn modelId="{D426E069-2AFE-4D4E-BC50-FD402836B550}" type="presOf" srcId="{F5CC90F5-E9C8-47D4-92B2-5E411B1551FF}" destId="{F44AC092-7AB0-40A8-95E8-F3140BCAB401}" srcOrd="0" destOrd="0" presId="urn:microsoft.com/office/officeart/2005/8/layout/vList5"/>
    <dgm:cxn modelId="{30871D72-E076-4825-8E30-277C4D8C4214}" type="presOf" srcId="{99C98051-CF2E-4B75-B426-22F37EFC6DB2}" destId="{7C9703C6-4158-4E11-9358-6AAE43B49882}" srcOrd="0" destOrd="0" presId="urn:microsoft.com/office/officeart/2005/8/layout/vList5"/>
    <dgm:cxn modelId="{D563BD54-57C8-4D2E-A448-A00D7DDB5072}" srcId="{EC9E827A-D915-4A69-8451-D9C535F37D11}" destId="{84E7129F-4C1C-40B7-9852-3A0109C032E3}" srcOrd="2" destOrd="0" parTransId="{CFB5157A-03E6-4D18-A772-D89DCB6483B3}" sibTransId="{CD1DE2B4-11C5-426B-BE5D-7442C00F8321}"/>
    <dgm:cxn modelId="{29D75CAA-039D-4313-AF06-7C7629F3828D}" type="presOf" srcId="{6AE9AC17-7D2A-4E39-948D-C06C11B54F1D}" destId="{97BA75EA-432F-432F-8607-770F41B0E808}" srcOrd="0" destOrd="0" presId="urn:microsoft.com/office/officeart/2005/8/layout/vList5"/>
    <dgm:cxn modelId="{7F522EC2-4175-4145-833E-6B12C75DF49F}" srcId="{EC9E827A-D915-4A69-8451-D9C535F37D11}" destId="{6AE9AC17-7D2A-4E39-948D-C06C11B54F1D}" srcOrd="1" destOrd="0" parTransId="{BB0FEAAD-3E79-44DE-87F4-024337129C0E}" sibTransId="{DD396CA4-3350-495D-899D-A1FAF3476CAC}"/>
    <dgm:cxn modelId="{679AC6CC-9F74-40A6-A37E-8A6683E36955}" type="presOf" srcId="{5C6875B8-A7E8-4C75-87B1-EAC68C03DC48}" destId="{6C1E00E3-007D-47F1-8768-D3AF6C19F559}" srcOrd="0" destOrd="0" presId="urn:microsoft.com/office/officeart/2005/8/layout/vList5"/>
    <dgm:cxn modelId="{1868D9D1-A9DF-4379-A39F-632CE0734971}" type="presOf" srcId="{EC9E827A-D915-4A69-8451-D9C535F37D11}" destId="{7056E1D8-104D-4B15-B41E-EA95C8A83484}" srcOrd="0" destOrd="0" presId="urn:microsoft.com/office/officeart/2005/8/layout/vList5"/>
    <dgm:cxn modelId="{3689DCD9-191D-43C1-9410-7A366BE08E00}" srcId="{6AE9AC17-7D2A-4E39-948D-C06C11B54F1D}" destId="{5C6875B8-A7E8-4C75-87B1-EAC68C03DC48}" srcOrd="0" destOrd="0" parTransId="{87E4B41A-39E6-4AA4-B190-A63D27C29206}" sibTransId="{FC9A4F9C-4DFF-4747-9B5A-9A0B10208F1E}"/>
    <dgm:cxn modelId="{AD84F4DB-50D1-40F7-82FE-38559308B5A8}" srcId="{F5CC90F5-E9C8-47D4-92B2-5E411B1551FF}" destId="{26E29289-C4B4-41DC-B5D3-26E9B287251F}" srcOrd="0" destOrd="0" parTransId="{C5EDAC76-718A-4EBA-8133-3A61BC703B3C}" sibTransId="{A8727EC6-4CF6-41E9-A4D3-A7A23A487593}"/>
    <dgm:cxn modelId="{D271BCF7-D749-4838-975F-3682977FF1C4}" srcId="{84E7129F-4C1C-40B7-9852-3A0109C032E3}" destId="{EEF88585-D4A4-4A0F-8DEA-4AE855F79B3C}" srcOrd="0" destOrd="0" parTransId="{BF6AAAC8-6DAC-4DF4-B56A-8EDC3BF169CE}" sibTransId="{5EAD5756-56EB-4104-BD2E-588F1F0EB9E9}"/>
    <dgm:cxn modelId="{4078851E-B925-4D9B-8CE8-22DB3B94124A}" type="presParOf" srcId="{7056E1D8-104D-4B15-B41E-EA95C8A83484}" destId="{398BB564-42DC-4838-8F13-7D62545F3DC9}" srcOrd="0" destOrd="0" presId="urn:microsoft.com/office/officeart/2005/8/layout/vList5"/>
    <dgm:cxn modelId="{92A9EF15-192C-4626-A908-C59EDBFAB3D8}" type="presParOf" srcId="{398BB564-42DC-4838-8F13-7D62545F3DC9}" destId="{F44AC092-7AB0-40A8-95E8-F3140BCAB401}" srcOrd="0" destOrd="0" presId="urn:microsoft.com/office/officeart/2005/8/layout/vList5"/>
    <dgm:cxn modelId="{0594510B-2A58-459D-8882-D3FC8BACD9E6}" type="presParOf" srcId="{398BB564-42DC-4838-8F13-7D62545F3DC9}" destId="{2A3FECC4-D512-46C5-A2EB-9137B9BF1B80}" srcOrd="1" destOrd="0" presId="urn:microsoft.com/office/officeart/2005/8/layout/vList5"/>
    <dgm:cxn modelId="{C2B79CFE-EF07-4D8D-8B99-ADBA378F93FB}" type="presParOf" srcId="{7056E1D8-104D-4B15-B41E-EA95C8A83484}" destId="{D1EE481B-D9A9-4988-8E0D-4004A84DDB59}" srcOrd="1" destOrd="0" presId="urn:microsoft.com/office/officeart/2005/8/layout/vList5"/>
    <dgm:cxn modelId="{9D7FD392-1493-4FF6-BD25-DEF3A65196AC}" type="presParOf" srcId="{7056E1D8-104D-4B15-B41E-EA95C8A83484}" destId="{3D3D701C-3394-40B2-92EA-23FB7B93AA42}" srcOrd="2" destOrd="0" presId="urn:microsoft.com/office/officeart/2005/8/layout/vList5"/>
    <dgm:cxn modelId="{FEB4DDFA-DA77-43E6-9D3C-16E23A4FE699}" type="presParOf" srcId="{3D3D701C-3394-40B2-92EA-23FB7B93AA42}" destId="{97BA75EA-432F-432F-8607-770F41B0E808}" srcOrd="0" destOrd="0" presId="urn:microsoft.com/office/officeart/2005/8/layout/vList5"/>
    <dgm:cxn modelId="{82358245-4881-43B0-8634-D654800AC15C}" type="presParOf" srcId="{3D3D701C-3394-40B2-92EA-23FB7B93AA42}" destId="{6C1E00E3-007D-47F1-8768-D3AF6C19F559}" srcOrd="1" destOrd="0" presId="urn:microsoft.com/office/officeart/2005/8/layout/vList5"/>
    <dgm:cxn modelId="{6E4931D7-D16D-4AA3-B068-7D87B96FBED6}" type="presParOf" srcId="{7056E1D8-104D-4B15-B41E-EA95C8A83484}" destId="{C8725D23-A9FD-48F8-B13B-7658FB25C7C5}" srcOrd="3" destOrd="0" presId="urn:microsoft.com/office/officeart/2005/8/layout/vList5"/>
    <dgm:cxn modelId="{119405FA-AEAB-4066-B93D-EA40E55463A9}" type="presParOf" srcId="{7056E1D8-104D-4B15-B41E-EA95C8A83484}" destId="{F1BA72E3-B7CA-4B18-9A0A-43BDF822E66A}" srcOrd="4" destOrd="0" presId="urn:microsoft.com/office/officeart/2005/8/layout/vList5"/>
    <dgm:cxn modelId="{DE4FB01A-99A7-4BC5-8149-6FEEFC30BC55}" type="presParOf" srcId="{F1BA72E3-B7CA-4B18-9A0A-43BDF822E66A}" destId="{4D7E7270-0E5A-412B-B4D6-9762ED4AFA00}" srcOrd="0" destOrd="0" presId="urn:microsoft.com/office/officeart/2005/8/layout/vList5"/>
    <dgm:cxn modelId="{AF42E8DE-6166-4509-9539-7CEB34C74AF1}" type="presParOf" srcId="{F1BA72E3-B7CA-4B18-9A0A-43BDF822E66A}" destId="{92630AC8-6ED4-4329-B748-1EB8A1F6E785}" srcOrd="1" destOrd="0" presId="urn:microsoft.com/office/officeart/2005/8/layout/vList5"/>
    <dgm:cxn modelId="{18203502-8368-43F6-A753-B41F97198273}" type="presParOf" srcId="{7056E1D8-104D-4B15-B41E-EA95C8A83484}" destId="{C471132B-7AB6-4804-9B97-E115619DE5FA}" srcOrd="5" destOrd="0" presId="urn:microsoft.com/office/officeart/2005/8/layout/vList5"/>
    <dgm:cxn modelId="{3CBB1399-9D49-4D00-91D3-44A5DC7C3A63}" type="presParOf" srcId="{7056E1D8-104D-4B15-B41E-EA95C8A83484}" destId="{2CCADC22-747B-435D-BFA2-EB346DE01F9D}" srcOrd="6" destOrd="0" presId="urn:microsoft.com/office/officeart/2005/8/layout/vList5"/>
    <dgm:cxn modelId="{98172F67-742A-4A99-929A-1FAB76939C99}" type="presParOf" srcId="{2CCADC22-747B-435D-BFA2-EB346DE01F9D}" destId="{7C9703C6-4158-4E11-9358-6AAE43B49882}" srcOrd="0" destOrd="0" presId="urn:microsoft.com/office/officeart/2005/8/layout/vList5"/>
    <dgm:cxn modelId="{A993F13C-8BDD-45B3-B547-D464D5BE0082}" type="presParOf" srcId="{2CCADC22-747B-435D-BFA2-EB346DE01F9D}" destId="{A64312EB-6923-4BC1-9782-3B79E215C14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119A36-950E-48B4-8969-BE48507E9F02}"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53A3B670-325F-4AE8-B8F7-24FD0A0307C0}">
      <dgm:prSet/>
      <dgm:spPr>
        <a:solidFill>
          <a:schemeClr val="accent4"/>
        </a:solidFill>
        <a:effectLst>
          <a:softEdge rad="0"/>
        </a:effectLst>
      </dgm:spPr>
      <dgm:t>
        <a:bodyPr/>
        <a:lstStyle/>
        <a:p>
          <a:r>
            <a:rPr lang="en-US" b="0" i="0"/>
            <a:t>HMIS Data Portal – HIC, PIT, LSA, SPM</a:t>
          </a:r>
          <a:endParaRPr lang="en-US"/>
        </a:p>
      </dgm:t>
    </dgm:pt>
    <dgm:pt modelId="{A1555D10-8993-4D8D-8F79-DCB88D2EDEFB}" type="parTrans" cxnId="{B8652E92-FFB4-4666-B56C-5D06E9BCBF53}">
      <dgm:prSet/>
      <dgm:spPr/>
      <dgm:t>
        <a:bodyPr/>
        <a:lstStyle/>
        <a:p>
          <a:endParaRPr lang="en-US"/>
        </a:p>
      </dgm:t>
    </dgm:pt>
    <dgm:pt modelId="{7918CFF4-CFCA-412C-BDAC-A183605BFA04}" type="sibTrans" cxnId="{B8652E92-FFB4-4666-B56C-5D06E9BCBF53}">
      <dgm:prSet/>
      <dgm:spPr/>
      <dgm:t>
        <a:bodyPr/>
        <a:lstStyle/>
        <a:p>
          <a:endParaRPr lang="en-US"/>
        </a:p>
      </dgm:t>
    </dgm:pt>
    <dgm:pt modelId="{A3B642CA-B7EA-4A60-96A0-6748E29790CE}">
      <dgm:prSet/>
      <dgm:spPr>
        <a:solidFill>
          <a:schemeClr val="accent2">
            <a:alpha val="90000"/>
          </a:schemeClr>
        </a:solidFill>
      </dgm:spPr>
      <dgm:t>
        <a:bodyPr/>
        <a:lstStyle/>
        <a:p>
          <a:r>
            <a:rPr lang="en-US">
              <a:solidFill>
                <a:schemeClr val="bg1"/>
              </a:solidFill>
            </a:rPr>
            <a:t>HIC – Housing inventory Count</a:t>
          </a:r>
        </a:p>
      </dgm:t>
    </dgm:pt>
    <dgm:pt modelId="{653809F9-F759-4494-A471-2CE45F52868F}" type="parTrans" cxnId="{47807544-81A9-483F-9393-EC2B664C032E}">
      <dgm:prSet/>
      <dgm:spPr/>
      <dgm:t>
        <a:bodyPr/>
        <a:lstStyle/>
        <a:p>
          <a:endParaRPr lang="en-US"/>
        </a:p>
      </dgm:t>
    </dgm:pt>
    <dgm:pt modelId="{AA14750A-F02F-4551-805D-BD143B848891}" type="sibTrans" cxnId="{47807544-81A9-483F-9393-EC2B664C032E}">
      <dgm:prSet/>
      <dgm:spPr/>
      <dgm:t>
        <a:bodyPr/>
        <a:lstStyle/>
        <a:p>
          <a:endParaRPr lang="en-US"/>
        </a:p>
      </dgm:t>
    </dgm:pt>
    <dgm:pt modelId="{B246C41B-63B4-4C45-9C1D-5C9BE9D4FF07}">
      <dgm:prSet/>
      <dgm:spPr>
        <a:solidFill>
          <a:schemeClr val="accent2">
            <a:alpha val="90000"/>
          </a:schemeClr>
        </a:solidFill>
      </dgm:spPr>
      <dgm:t>
        <a:bodyPr/>
        <a:lstStyle/>
        <a:p>
          <a:r>
            <a:rPr lang="en-US">
              <a:solidFill>
                <a:schemeClr val="bg1"/>
              </a:solidFill>
            </a:rPr>
            <a:t>PIT – Point in Time Count</a:t>
          </a:r>
        </a:p>
      </dgm:t>
    </dgm:pt>
    <dgm:pt modelId="{01B97BF3-149E-4050-B016-52CA3B50A2F2}" type="parTrans" cxnId="{7C523E80-1C96-4FA0-9AF3-C8D58B3A1410}">
      <dgm:prSet/>
      <dgm:spPr/>
      <dgm:t>
        <a:bodyPr/>
        <a:lstStyle/>
        <a:p>
          <a:endParaRPr lang="en-US"/>
        </a:p>
      </dgm:t>
    </dgm:pt>
    <dgm:pt modelId="{2917B0B7-4680-4808-BF10-3547CDBB50B4}" type="sibTrans" cxnId="{7C523E80-1C96-4FA0-9AF3-C8D58B3A1410}">
      <dgm:prSet/>
      <dgm:spPr/>
      <dgm:t>
        <a:bodyPr/>
        <a:lstStyle/>
        <a:p>
          <a:endParaRPr lang="en-US"/>
        </a:p>
      </dgm:t>
    </dgm:pt>
    <dgm:pt modelId="{2105E9E2-59DF-4ABE-973F-A9ADE5713429}">
      <dgm:prSet/>
      <dgm:spPr>
        <a:solidFill>
          <a:schemeClr val="accent2">
            <a:alpha val="90000"/>
          </a:schemeClr>
        </a:solidFill>
      </dgm:spPr>
      <dgm:t>
        <a:bodyPr/>
        <a:lstStyle/>
        <a:p>
          <a:r>
            <a:rPr lang="en-US">
              <a:solidFill>
                <a:schemeClr val="bg1"/>
              </a:solidFill>
            </a:rPr>
            <a:t>LSA - Longitudinal Systems Analysis</a:t>
          </a:r>
        </a:p>
      </dgm:t>
    </dgm:pt>
    <dgm:pt modelId="{3E9DB721-C67A-4B46-9159-6398DB3307F1}" type="parTrans" cxnId="{6361AF6A-7E55-4F31-9415-6C50A2077A44}">
      <dgm:prSet/>
      <dgm:spPr/>
      <dgm:t>
        <a:bodyPr/>
        <a:lstStyle/>
        <a:p>
          <a:endParaRPr lang="en-US"/>
        </a:p>
      </dgm:t>
    </dgm:pt>
    <dgm:pt modelId="{4EEF9ADF-17A2-4029-BB66-37E59008A45A}" type="sibTrans" cxnId="{6361AF6A-7E55-4F31-9415-6C50A2077A44}">
      <dgm:prSet/>
      <dgm:spPr/>
      <dgm:t>
        <a:bodyPr/>
        <a:lstStyle/>
        <a:p>
          <a:endParaRPr lang="en-US"/>
        </a:p>
      </dgm:t>
    </dgm:pt>
    <dgm:pt modelId="{8B6F50FC-9547-4186-A858-CBF82FE15B2E}">
      <dgm:prSet/>
      <dgm:spPr>
        <a:solidFill>
          <a:schemeClr val="accent2">
            <a:alpha val="90000"/>
          </a:schemeClr>
        </a:solidFill>
      </dgm:spPr>
      <dgm:t>
        <a:bodyPr/>
        <a:lstStyle/>
        <a:p>
          <a:r>
            <a:rPr lang="en-US">
              <a:solidFill>
                <a:schemeClr val="bg1"/>
              </a:solidFill>
            </a:rPr>
            <a:t>SPM - System Performance Measures</a:t>
          </a:r>
        </a:p>
      </dgm:t>
    </dgm:pt>
    <dgm:pt modelId="{C4F65225-CD13-47BE-8022-D9D8C752DA05}" type="parTrans" cxnId="{1E4C2201-0EA4-475E-9921-967D96562C68}">
      <dgm:prSet/>
      <dgm:spPr/>
      <dgm:t>
        <a:bodyPr/>
        <a:lstStyle/>
        <a:p>
          <a:endParaRPr lang="en-US"/>
        </a:p>
      </dgm:t>
    </dgm:pt>
    <dgm:pt modelId="{88EC145A-B2AB-4426-9D2E-05D9744015E0}" type="sibTrans" cxnId="{1E4C2201-0EA4-475E-9921-967D96562C68}">
      <dgm:prSet/>
      <dgm:spPr/>
      <dgm:t>
        <a:bodyPr/>
        <a:lstStyle/>
        <a:p>
          <a:endParaRPr lang="en-US"/>
        </a:p>
      </dgm:t>
    </dgm:pt>
    <dgm:pt modelId="{16A58AF4-5914-4462-839A-71DF19E140E4}" type="pres">
      <dgm:prSet presAssocID="{E6119A36-950E-48B4-8969-BE48507E9F02}" presName="Name0" presStyleCnt="0">
        <dgm:presLayoutVars>
          <dgm:dir/>
          <dgm:animLvl val="lvl"/>
          <dgm:resizeHandles val="exact"/>
        </dgm:presLayoutVars>
      </dgm:prSet>
      <dgm:spPr/>
    </dgm:pt>
    <dgm:pt modelId="{4F59B791-3460-4AEE-A2AC-9F93F3118DA7}" type="pres">
      <dgm:prSet presAssocID="{53A3B670-325F-4AE8-B8F7-24FD0A0307C0}" presName="boxAndChildren" presStyleCnt="0"/>
      <dgm:spPr/>
    </dgm:pt>
    <dgm:pt modelId="{BD487A65-4316-49AF-85C7-2D900DF310FC}" type="pres">
      <dgm:prSet presAssocID="{53A3B670-325F-4AE8-B8F7-24FD0A0307C0}" presName="parentTextBox" presStyleLbl="node1" presStyleIdx="0" presStyleCnt="1"/>
      <dgm:spPr/>
    </dgm:pt>
    <dgm:pt modelId="{A739BF11-4AEE-4FBA-ABAD-E758F6A28E5F}" type="pres">
      <dgm:prSet presAssocID="{53A3B670-325F-4AE8-B8F7-24FD0A0307C0}" presName="entireBox" presStyleLbl="node1" presStyleIdx="0" presStyleCnt="1" custLinFactX="-49894" custLinFactNeighborX="-100000"/>
      <dgm:spPr/>
    </dgm:pt>
    <dgm:pt modelId="{29B77DA6-8143-4D03-9803-39E1ED7BB092}" type="pres">
      <dgm:prSet presAssocID="{53A3B670-325F-4AE8-B8F7-24FD0A0307C0}" presName="descendantBox" presStyleCnt="0"/>
      <dgm:spPr/>
    </dgm:pt>
    <dgm:pt modelId="{EBC74673-5E44-474D-836C-323B2DDAE51D}" type="pres">
      <dgm:prSet presAssocID="{A3B642CA-B7EA-4A60-96A0-6748E29790CE}" presName="childTextBox" presStyleLbl="fgAccFollowNode1" presStyleIdx="0" presStyleCnt="4">
        <dgm:presLayoutVars>
          <dgm:bulletEnabled val="1"/>
        </dgm:presLayoutVars>
      </dgm:prSet>
      <dgm:spPr/>
    </dgm:pt>
    <dgm:pt modelId="{A2BDC0A5-9316-47A6-BBBF-768E3878C914}" type="pres">
      <dgm:prSet presAssocID="{B246C41B-63B4-4C45-9C1D-5C9BE9D4FF07}" presName="childTextBox" presStyleLbl="fgAccFollowNode1" presStyleIdx="1" presStyleCnt="4">
        <dgm:presLayoutVars>
          <dgm:bulletEnabled val="1"/>
        </dgm:presLayoutVars>
      </dgm:prSet>
      <dgm:spPr/>
    </dgm:pt>
    <dgm:pt modelId="{40DC393E-AC37-4C35-A140-BD044739E792}" type="pres">
      <dgm:prSet presAssocID="{2105E9E2-59DF-4ABE-973F-A9ADE5713429}" presName="childTextBox" presStyleLbl="fgAccFollowNode1" presStyleIdx="2" presStyleCnt="4">
        <dgm:presLayoutVars>
          <dgm:bulletEnabled val="1"/>
        </dgm:presLayoutVars>
      </dgm:prSet>
      <dgm:spPr/>
    </dgm:pt>
    <dgm:pt modelId="{137B8251-9C6C-4290-A9C9-EC330B9639A1}" type="pres">
      <dgm:prSet presAssocID="{8B6F50FC-9547-4186-A858-CBF82FE15B2E}" presName="childTextBox" presStyleLbl="fgAccFollowNode1" presStyleIdx="3" presStyleCnt="4">
        <dgm:presLayoutVars>
          <dgm:bulletEnabled val="1"/>
        </dgm:presLayoutVars>
      </dgm:prSet>
      <dgm:spPr/>
    </dgm:pt>
  </dgm:ptLst>
  <dgm:cxnLst>
    <dgm:cxn modelId="{1E4C2201-0EA4-475E-9921-967D96562C68}" srcId="{53A3B670-325F-4AE8-B8F7-24FD0A0307C0}" destId="{8B6F50FC-9547-4186-A858-CBF82FE15B2E}" srcOrd="3" destOrd="0" parTransId="{C4F65225-CD13-47BE-8022-D9D8C752DA05}" sibTransId="{88EC145A-B2AB-4426-9D2E-05D9744015E0}"/>
    <dgm:cxn modelId="{A6D84B24-E1C4-4376-B39A-3D9D115795F2}" type="presOf" srcId="{53A3B670-325F-4AE8-B8F7-24FD0A0307C0}" destId="{BD487A65-4316-49AF-85C7-2D900DF310FC}" srcOrd="0" destOrd="0" presId="urn:microsoft.com/office/officeart/2005/8/layout/process4"/>
    <dgm:cxn modelId="{C304A72C-DB31-400A-B318-BDAE59D309D4}" type="presOf" srcId="{E6119A36-950E-48B4-8969-BE48507E9F02}" destId="{16A58AF4-5914-4462-839A-71DF19E140E4}" srcOrd="0" destOrd="0" presId="urn:microsoft.com/office/officeart/2005/8/layout/process4"/>
    <dgm:cxn modelId="{18F61939-B4AD-4C66-BC63-326F817EB029}" type="presOf" srcId="{53A3B670-325F-4AE8-B8F7-24FD0A0307C0}" destId="{A739BF11-4AEE-4FBA-ABAD-E758F6A28E5F}" srcOrd="1" destOrd="0" presId="urn:microsoft.com/office/officeart/2005/8/layout/process4"/>
    <dgm:cxn modelId="{47807544-81A9-483F-9393-EC2B664C032E}" srcId="{53A3B670-325F-4AE8-B8F7-24FD0A0307C0}" destId="{A3B642CA-B7EA-4A60-96A0-6748E29790CE}" srcOrd="0" destOrd="0" parTransId="{653809F9-F759-4494-A471-2CE45F52868F}" sibTransId="{AA14750A-F02F-4551-805D-BD143B848891}"/>
    <dgm:cxn modelId="{6361AF6A-7E55-4F31-9415-6C50A2077A44}" srcId="{53A3B670-325F-4AE8-B8F7-24FD0A0307C0}" destId="{2105E9E2-59DF-4ABE-973F-A9ADE5713429}" srcOrd="2" destOrd="0" parTransId="{3E9DB721-C67A-4B46-9159-6398DB3307F1}" sibTransId="{4EEF9ADF-17A2-4029-BB66-37E59008A45A}"/>
    <dgm:cxn modelId="{F3678B57-97BC-41E5-892C-6AB6CBEAD97E}" type="presOf" srcId="{B246C41B-63B4-4C45-9C1D-5C9BE9D4FF07}" destId="{A2BDC0A5-9316-47A6-BBBF-768E3878C914}" srcOrd="0" destOrd="0" presId="urn:microsoft.com/office/officeart/2005/8/layout/process4"/>
    <dgm:cxn modelId="{0676997E-36DD-40DF-A678-68612637E37F}" type="presOf" srcId="{2105E9E2-59DF-4ABE-973F-A9ADE5713429}" destId="{40DC393E-AC37-4C35-A140-BD044739E792}" srcOrd="0" destOrd="0" presId="urn:microsoft.com/office/officeart/2005/8/layout/process4"/>
    <dgm:cxn modelId="{7C523E80-1C96-4FA0-9AF3-C8D58B3A1410}" srcId="{53A3B670-325F-4AE8-B8F7-24FD0A0307C0}" destId="{B246C41B-63B4-4C45-9C1D-5C9BE9D4FF07}" srcOrd="1" destOrd="0" parTransId="{01B97BF3-149E-4050-B016-52CA3B50A2F2}" sibTransId="{2917B0B7-4680-4808-BF10-3547CDBB50B4}"/>
    <dgm:cxn modelId="{7D01A28A-BA07-47D3-9DF7-3D5E344DAB00}" type="presOf" srcId="{8B6F50FC-9547-4186-A858-CBF82FE15B2E}" destId="{137B8251-9C6C-4290-A9C9-EC330B9639A1}" srcOrd="0" destOrd="0" presId="urn:microsoft.com/office/officeart/2005/8/layout/process4"/>
    <dgm:cxn modelId="{B8652E92-FFB4-4666-B56C-5D06E9BCBF53}" srcId="{E6119A36-950E-48B4-8969-BE48507E9F02}" destId="{53A3B670-325F-4AE8-B8F7-24FD0A0307C0}" srcOrd="0" destOrd="0" parTransId="{A1555D10-8993-4D8D-8F79-DCB88D2EDEFB}" sibTransId="{7918CFF4-CFCA-412C-BDAC-A183605BFA04}"/>
    <dgm:cxn modelId="{CE3D1C95-CC98-46F8-B298-CE111BECBAFA}" type="presOf" srcId="{A3B642CA-B7EA-4A60-96A0-6748E29790CE}" destId="{EBC74673-5E44-474D-836C-323B2DDAE51D}" srcOrd="0" destOrd="0" presId="urn:microsoft.com/office/officeart/2005/8/layout/process4"/>
    <dgm:cxn modelId="{B0ED14BC-EBC8-48ED-99FB-C2DAAECF9061}" type="presParOf" srcId="{16A58AF4-5914-4462-839A-71DF19E140E4}" destId="{4F59B791-3460-4AEE-A2AC-9F93F3118DA7}" srcOrd="0" destOrd="0" presId="urn:microsoft.com/office/officeart/2005/8/layout/process4"/>
    <dgm:cxn modelId="{1ED3F218-386D-4845-AB1E-D19785BC8BCA}" type="presParOf" srcId="{4F59B791-3460-4AEE-A2AC-9F93F3118DA7}" destId="{BD487A65-4316-49AF-85C7-2D900DF310FC}" srcOrd="0" destOrd="0" presId="urn:microsoft.com/office/officeart/2005/8/layout/process4"/>
    <dgm:cxn modelId="{07F31E91-ADF1-4744-AE70-8BE09C2F5F1F}" type="presParOf" srcId="{4F59B791-3460-4AEE-A2AC-9F93F3118DA7}" destId="{A739BF11-4AEE-4FBA-ABAD-E758F6A28E5F}" srcOrd="1" destOrd="0" presId="urn:microsoft.com/office/officeart/2005/8/layout/process4"/>
    <dgm:cxn modelId="{DB9D5295-7AA9-4650-89A2-CC511A4FD7E4}" type="presParOf" srcId="{4F59B791-3460-4AEE-A2AC-9F93F3118DA7}" destId="{29B77DA6-8143-4D03-9803-39E1ED7BB092}" srcOrd="2" destOrd="0" presId="urn:microsoft.com/office/officeart/2005/8/layout/process4"/>
    <dgm:cxn modelId="{C22DFF26-89D3-4384-912B-1F8802200353}" type="presParOf" srcId="{29B77DA6-8143-4D03-9803-39E1ED7BB092}" destId="{EBC74673-5E44-474D-836C-323B2DDAE51D}" srcOrd="0" destOrd="0" presId="urn:microsoft.com/office/officeart/2005/8/layout/process4"/>
    <dgm:cxn modelId="{9FAA5DDC-8B5E-41E4-BCBF-4BB892AA7520}" type="presParOf" srcId="{29B77DA6-8143-4D03-9803-39E1ED7BB092}" destId="{A2BDC0A5-9316-47A6-BBBF-768E3878C914}" srcOrd="1" destOrd="0" presId="urn:microsoft.com/office/officeart/2005/8/layout/process4"/>
    <dgm:cxn modelId="{DD8DFAE2-5D6C-46B4-AE35-16FC7F9BCB51}" type="presParOf" srcId="{29B77DA6-8143-4D03-9803-39E1ED7BB092}" destId="{40DC393E-AC37-4C35-A140-BD044739E792}" srcOrd="2" destOrd="0" presId="urn:microsoft.com/office/officeart/2005/8/layout/process4"/>
    <dgm:cxn modelId="{57E9249E-6B2B-49AB-84AB-034C18AA8BF0}" type="presParOf" srcId="{29B77DA6-8143-4D03-9803-39E1ED7BB092}" destId="{137B8251-9C6C-4290-A9C9-EC330B9639A1}" srcOrd="3" destOrd="0" presId="urn:microsoft.com/office/officeart/2005/8/layout/process4"/>
  </dgm:cxnLst>
  <dgm:bg>
    <a:solidFill>
      <a:schemeClr val="accent2"/>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FECC4-D512-46C5-A2EB-9137B9BF1B80}">
      <dsp:nvSpPr>
        <dsp:cNvPr id="0" name=""/>
        <dsp:cNvSpPr/>
      </dsp:nvSpPr>
      <dsp:spPr>
        <a:xfrm rot="5400000">
          <a:off x="4271980" y="-1808076"/>
          <a:ext cx="515586" cy="4263316"/>
        </a:xfrm>
        <a:prstGeom prst="round2SameRect">
          <a:avLst/>
        </a:prstGeom>
        <a:solidFill>
          <a:schemeClr val="accent4">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0" i="0" kern="1200">
              <a:solidFill>
                <a:schemeClr val="bg1"/>
              </a:solidFill>
            </a:rPr>
            <a:t>Housing needs by state</a:t>
          </a:r>
          <a:endParaRPr lang="en-US" sz="1600" kern="1200">
            <a:solidFill>
              <a:schemeClr val="bg1"/>
            </a:solidFill>
          </a:endParaRPr>
        </a:p>
      </dsp:txBody>
      <dsp:txXfrm rot="-5400000">
        <a:off x="2398116" y="90957"/>
        <a:ext cx="4238147" cy="465248"/>
      </dsp:txXfrm>
    </dsp:sp>
    <dsp:sp modelId="{F44AC092-7AB0-40A8-95E8-F3140BCAB401}">
      <dsp:nvSpPr>
        <dsp:cNvPr id="0" name=""/>
        <dsp:cNvSpPr/>
      </dsp:nvSpPr>
      <dsp:spPr>
        <a:xfrm>
          <a:off x="0" y="1339"/>
          <a:ext cx="2398115" cy="6444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i="0" kern="1200"/>
            <a:t>National Low-Income Housing Coalition</a:t>
          </a:r>
          <a:endParaRPr lang="en-US" sz="1800" kern="1200"/>
        </a:p>
      </dsp:txBody>
      <dsp:txXfrm>
        <a:off x="31461" y="32800"/>
        <a:ext cx="2335193" cy="581560"/>
      </dsp:txXfrm>
    </dsp:sp>
    <dsp:sp modelId="{6C1E00E3-007D-47F1-8768-D3AF6C19F559}">
      <dsp:nvSpPr>
        <dsp:cNvPr id="0" name=""/>
        <dsp:cNvSpPr/>
      </dsp:nvSpPr>
      <dsp:spPr>
        <a:xfrm rot="5400000">
          <a:off x="4271980" y="-1131369"/>
          <a:ext cx="515586" cy="4263316"/>
        </a:xfrm>
        <a:prstGeom prst="round2SameRect">
          <a:avLst/>
        </a:prstGeom>
        <a:solidFill>
          <a:schemeClr val="accent4">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0" i="0" kern="1200">
              <a:solidFill>
                <a:schemeClr val="bg1"/>
              </a:solidFill>
            </a:rPr>
            <a:t>County level demographic information</a:t>
          </a:r>
          <a:endParaRPr lang="en-US" sz="1600" kern="1200">
            <a:solidFill>
              <a:schemeClr val="bg1"/>
            </a:solidFill>
          </a:endParaRPr>
        </a:p>
      </dsp:txBody>
      <dsp:txXfrm rot="-5400000">
        <a:off x="2398116" y="767664"/>
        <a:ext cx="4238147" cy="465248"/>
      </dsp:txXfrm>
    </dsp:sp>
    <dsp:sp modelId="{97BA75EA-432F-432F-8607-770F41B0E808}">
      <dsp:nvSpPr>
        <dsp:cNvPr id="0" name=""/>
        <dsp:cNvSpPr/>
      </dsp:nvSpPr>
      <dsp:spPr>
        <a:xfrm>
          <a:off x="0" y="678047"/>
          <a:ext cx="2398115" cy="6444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i="0" kern="1200"/>
            <a:t>Indiana Census Data</a:t>
          </a:r>
          <a:endParaRPr lang="en-US" sz="1800" kern="1200"/>
        </a:p>
      </dsp:txBody>
      <dsp:txXfrm>
        <a:off x="31461" y="709508"/>
        <a:ext cx="2335193" cy="581560"/>
      </dsp:txXfrm>
    </dsp:sp>
    <dsp:sp modelId="{92630AC8-6ED4-4329-B748-1EB8A1F6E785}">
      <dsp:nvSpPr>
        <dsp:cNvPr id="0" name=""/>
        <dsp:cNvSpPr/>
      </dsp:nvSpPr>
      <dsp:spPr>
        <a:xfrm rot="5400000">
          <a:off x="4271980" y="-454662"/>
          <a:ext cx="515586" cy="4263316"/>
        </a:xfrm>
        <a:prstGeom prst="round2SameRect">
          <a:avLst/>
        </a:prstGeom>
        <a:solidFill>
          <a:schemeClr val="accent4">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0" i="0" kern="1200">
              <a:solidFill>
                <a:schemeClr val="bg1"/>
              </a:solidFill>
            </a:rPr>
            <a:t>Housing costs compared to median area wages</a:t>
          </a:r>
          <a:endParaRPr lang="en-US" sz="1600" kern="1200">
            <a:solidFill>
              <a:schemeClr val="bg1"/>
            </a:solidFill>
          </a:endParaRPr>
        </a:p>
      </dsp:txBody>
      <dsp:txXfrm rot="-5400000">
        <a:off x="2398116" y="1444371"/>
        <a:ext cx="4238147" cy="465248"/>
      </dsp:txXfrm>
    </dsp:sp>
    <dsp:sp modelId="{4D7E7270-0E5A-412B-B4D6-9762ED4AFA00}">
      <dsp:nvSpPr>
        <dsp:cNvPr id="0" name=""/>
        <dsp:cNvSpPr/>
      </dsp:nvSpPr>
      <dsp:spPr>
        <a:xfrm>
          <a:off x="0" y="1354754"/>
          <a:ext cx="2398115" cy="6444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i="0" kern="1200"/>
            <a:t>United for </a:t>
          </a:r>
          <a:r>
            <a:rPr lang="en-US" sz="1800" b="0" i="0" kern="1200">
              <a:solidFill>
                <a:schemeClr val="bg1"/>
              </a:solidFill>
              <a:latin typeface="Frutiger LT Std 57 Cn"/>
            </a:rPr>
            <a:t>ALICE</a:t>
          </a:r>
          <a:endParaRPr lang="en-US" sz="1800" kern="1200">
            <a:solidFill>
              <a:schemeClr val="bg1"/>
            </a:solidFill>
          </a:endParaRPr>
        </a:p>
      </dsp:txBody>
      <dsp:txXfrm>
        <a:off x="31461" y="1386215"/>
        <a:ext cx="2335193" cy="581560"/>
      </dsp:txXfrm>
    </dsp:sp>
    <dsp:sp modelId="{A64312EB-6923-4BC1-9782-3B79E215C142}">
      <dsp:nvSpPr>
        <dsp:cNvPr id="0" name=""/>
        <dsp:cNvSpPr/>
      </dsp:nvSpPr>
      <dsp:spPr>
        <a:xfrm rot="5400000">
          <a:off x="4271980" y="222044"/>
          <a:ext cx="515586" cy="4263316"/>
        </a:xfrm>
        <a:prstGeom prst="round2SameRect">
          <a:avLst/>
        </a:prstGeom>
        <a:solidFill>
          <a:schemeClr val="accent4">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0" i="0" kern="1200">
              <a:solidFill>
                <a:schemeClr val="bg1"/>
              </a:solidFill>
            </a:rPr>
            <a:t>Housing authority voucher data</a:t>
          </a:r>
          <a:endParaRPr lang="en-US" sz="1600" kern="1200">
            <a:solidFill>
              <a:schemeClr val="bg1"/>
            </a:solidFill>
          </a:endParaRPr>
        </a:p>
      </dsp:txBody>
      <dsp:txXfrm rot="-5400000">
        <a:off x="2398116" y="2121078"/>
        <a:ext cx="4238147" cy="465248"/>
      </dsp:txXfrm>
    </dsp:sp>
    <dsp:sp modelId="{7C9703C6-4158-4E11-9358-6AAE43B49882}">
      <dsp:nvSpPr>
        <dsp:cNvPr id="0" name=""/>
        <dsp:cNvSpPr/>
      </dsp:nvSpPr>
      <dsp:spPr>
        <a:xfrm>
          <a:off x="0" y="2031461"/>
          <a:ext cx="2398115" cy="6444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i="0" kern="1200"/>
            <a:t>Office of Public &amp; Indian Housing</a:t>
          </a:r>
          <a:endParaRPr lang="en-US" sz="1800" kern="1200">
            <a:solidFill>
              <a:schemeClr val="bg1"/>
            </a:solidFill>
          </a:endParaRPr>
        </a:p>
      </dsp:txBody>
      <dsp:txXfrm>
        <a:off x="31461" y="2062922"/>
        <a:ext cx="2335193" cy="581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9BF11-4AEE-4FBA-ABAD-E758F6A28E5F}">
      <dsp:nvSpPr>
        <dsp:cNvPr id="0" name=""/>
        <dsp:cNvSpPr/>
      </dsp:nvSpPr>
      <dsp:spPr>
        <a:xfrm>
          <a:off x="0" y="0"/>
          <a:ext cx="4636498" cy="1722692"/>
        </a:xfrm>
        <a:prstGeom prst="rect">
          <a:avLst/>
        </a:prstGeom>
        <a:solidFill>
          <a:schemeClr val="accent4"/>
        </a:solidFill>
        <a:ln w="25400" cap="flat" cmpd="sng" algn="ctr">
          <a:solidFill>
            <a:schemeClr val="lt1">
              <a:hueOff val="0"/>
              <a:satOff val="0"/>
              <a:lumOff val="0"/>
              <a:alphaOff val="0"/>
            </a:schemeClr>
          </a:solidFill>
          <a:prstDash val="solid"/>
        </a:ln>
        <a:effectLst>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0" i="0" kern="1200"/>
            <a:t>HMIS Data Portal – HIC, PIT, LSA, SPM</a:t>
          </a:r>
          <a:endParaRPr lang="en-US" sz="2200" kern="1200"/>
        </a:p>
      </dsp:txBody>
      <dsp:txXfrm>
        <a:off x="0" y="0"/>
        <a:ext cx="4636498" cy="930253"/>
      </dsp:txXfrm>
    </dsp:sp>
    <dsp:sp modelId="{EBC74673-5E44-474D-836C-323B2DDAE51D}">
      <dsp:nvSpPr>
        <dsp:cNvPr id="0" name=""/>
        <dsp:cNvSpPr/>
      </dsp:nvSpPr>
      <dsp:spPr>
        <a:xfrm>
          <a:off x="0" y="895799"/>
          <a:ext cx="1159124" cy="792438"/>
        </a:xfrm>
        <a:prstGeom prst="rect">
          <a:avLst/>
        </a:prstGeom>
        <a:solidFill>
          <a:schemeClr val="accent2">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bg1"/>
              </a:solidFill>
            </a:rPr>
            <a:t>HIC – Housing inventory Count</a:t>
          </a:r>
        </a:p>
      </dsp:txBody>
      <dsp:txXfrm>
        <a:off x="0" y="895799"/>
        <a:ext cx="1159124" cy="792438"/>
      </dsp:txXfrm>
    </dsp:sp>
    <dsp:sp modelId="{A2BDC0A5-9316-47A6-BBBF-768E3878C914}">
      <dsp:nvSpPr>
        <dsp:cNvPr id="0" name=""/>
        <dsp:cNvSpPr/>
      </dsp:nvSpPr>
      <dsp:spPr>
        <a:xfrm>
          <a:off x="1159124" y="895799"/>
          <a:ext cx="1159124" cy="792438"/>
        </a:xfrm>
        <a:prstGeom prst="rect">
          <a:avLst/>
        </a:prstGeom>
        <a:solidFill>
          <a:schemeClr val="accent2">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bg1"/>
              </a:solidFill>
            </a:rPr>
            <a:t>PIT – Point in Time Count</a:t>
          </a:r>
        </a:p>
      </dsp:txBody>
      <dsp:txXfrm>
        <a:off x="1159124" y="895799"/>
        <a:ext cx="1159124" cy="792438"/>
      </dsp:txXfrm>
    </dsp:sp>
    <dsp:sp modelId="{40DC393E-AC37-4C35-A140-BD044739E792}">
      <dsp:nvSpPr>
        <dsp:cNvPr id="0" name=""/>
        <dsp:cNvSpPr/>
      </dsp:nvSpPr>
      <dsp:spPr>
        <a:xfrm>
          <a:off x="2318249" y="895799"/>
          <a:ext cx="1159124" cy="792438"/>
        </a:xfrm>
        <a:prstGeom prst="rect">
          <a:avLst/>
        </a:prstGeom>
        <a:solidFill>
          <a:schemeClr val="accent2">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bg1"/>
              </a:solidFill>
            </a:rPr>
            <a:t>LSA - Longitudinal Systems Analysis</a:t>
          </a:r>
        </a:p>
      </dsp:txBody>
      <dsp:txXfrm>
        <a:off x="2318249" y="895799"/>
        <a:ext cx="1159124" cy="792438"/>
      </dsp:txXfrm>
    </dsp:sp>
    <dsp:sp modelId="{137B8251-9C6C-4290-A9C9-EC330B9639A1}">
      <dsp:nvSpPr>
        <dsp:cNvPr id="0" name=""/>
        <dsp:cNvSpPr/>
      </dsp:nvSpPr>
      <dsp:spPr>
        <a:xfrm>
          <a:off x="3477373" y="895799"/>
          <a:ext cx="1159124" cy="792438"/>
        </a:xfrm>
        <a:prstGeom prst="rect">
          <a:avLst/>
        </a:prstGeom>
        <a:solidFill>
          <a:schemeClr val="accent2">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bg1"/>
              </a:solidFill>
            </a:rPr>
            <a:t>SPM - System Performance Measures</a:t>
          </a:r>
        </a:p>
      </dsp:txBody>
      <dsp:txXfrm>
        <a:off x="3477373" y="895799"/>
        <a:ext cx="1159124" cy="79243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211704-C9FF-4A2E-8E5E-2AC8F26CE0D9}" type="datetimeFigureOut">
              <a:rPr lang="en-US" smtClean="0"/>
              <a:t>8/26/2025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13695D-81E3-43EE-BE29-D3AAB6BD7FD9}" type="slidenum">
              <a:rPr lang="en-US" smtClean="0"/>
              <a:t>‹#›</a:t>
            </a:fld>
            <a:endParaRPr lang="en-US"/>
          </a:p>
        </p:txBody>
      </p:sp>
    </p:spTree>
    <p:extLst>
      <p:ext uri="{BB962C8B-B14F-4D97-AF65-F5344CB8AC3E}">
        <p14:creationId xmlns:p14="http://schemas.microsoft.com/office/powerpoint/2010/main" val="197254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a:t>
            </a:r>
            <a:r>
              <a:rPr lang="en-US" sz="1200" b="0" dirty="0"/>
              <a:t>Housing Affordability, Availability &amp; Need: Using Available Data to Advocate for Affordable Housing.</a:t>
            </a:r>
          </a:p>
          <a:p>
            <a:endParaRPr lang="en-US" sz="1200" b="0" dirty="0"/>
          </a:p>
          <a:p>
            <a:r>
              <a:rPr lang="en-US" sz="1200" b="0" dirty="0"/>
              <a:t>I am David Boltz, one of the HMIS Data Analysts at IHCDA.</a:t>
            </a:r>
          </a:p>
          <a:p>
            <a:endParaRPr lang="en-US" sz="1200" b="0" dirty="0"/>
          </a:p>
          <a:p>
            <a:r>
              <a:rPr lang="en-US" sz="1200" b="0" dirty="0"/>
              <a:t>I am joined today by Stephen Enz, the Real Estate Policy and Data Manager at IHCDA and Lani Vivirito, the </a:t>
            </a:r>
            <a:r>
              <a:rPr lang="en-US" altLang="en-US" dirty="0">
                <a:solidFill>
                  <a:schemeClr val="bg1"/>
                </a:solidFill>
              </a:rPr>
              <a:t>Chief Policy and Resource Officer at Center for the Homeless.</a:t>
            </a:r>
            <a:endParaRPr lang="en-US" dirty="0"/>
          </a:p>
        </p:txBody>
      </p:sp>
    </p:spTree>
    <p:extLst>
      <p:ext uri="{BB962C8B-B14F-4D97-AF65-F5344CB8AC3E}">
        <p14:creationId xmlns:p14="http://schemas.microsoft.com/office/powerpoint/2010/main" val="4192524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have a demographic breakdown which includes homeless veteran status, DV history, ethnicity, and total people served.</a:t>
            </a:r>
          </a:p>
        </p:txBody>
      </p:sp>
      <p:sp>
        <p:nvSpPr>
          <p:cNvPr id="4" name="Slide Number Placeholder 3"/>
          <p:cNvSpPr>
            <a:spLocks noGrp="1"/>
          </p:cNvSpPr>
          <p:nvPr>
            <p:ph type="sldNum" sz="quarter" idx="5"/>
          </p:nvPr>
        </p:nvSpPr>
        <p:spPr/>
        <p:txBody>
          <a:bodyPr/>
          <a:lstStyle/>
          <a:p>
            <a:fld id="{2113695D-81E3-43EE-BE29-D3AAB6BD7FD9}" type="slidenum">
              <a:rPr lang="en-US" smtClean="0"/>
              <a:t>10</a:t>
            </a:fld>
            <a:endParaRPr lang="en-US"/>
          </a:p>
        </p:txBody>
      </p:sp>
    </p:spTree>
    <p:extLst>
      <p:ext uri="{BB962C8B-B14F-4D97-AF65-F5344CB8AC3E}">
        <p14:creationId xmlns:p14="http://schemas.microsoft.com/office/powerpoint/2010/main" val="2982604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1256B-8284-8B75-923B-45958EFC9E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BE8C6E-545A-7AD3-9B06-8F54EF0C09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B84FAF-9966-A927-8E6C-7853262C90E9}"/>
              </a:ext>
            </a:extLst>
          </p:cNvPr>
          <p:cNvSpPr>
            <a:spLocks noGrp="1"/>
          </p:cNvSpPr>
          <p:nvPr>
            <p:ph type="body" idx="1"/>
          </p:nvPr>
        </p:nvSpPr>
        <p:spPr/>
        <p:txBody>
          <a:bodyPr/>
          <a:lstStyle/>
          <a:p>
            <a:pPr defTabSz="931774">
              <a:defRPr/>
            </a:pPr>
            <a:r>
              <a:rPr lang="en-US" dirty="0"/>
              <a:t>David</a:t>
            </a:r>
          </a:p>
          <a:p>
            <a:pPr defTabSz="931774">
              <a:defRPr/>
            </a:pPr>
            <a:endParaRPr lang="en-US" dirty="0"/>
          </a:p>
          <a:p>
            <a:pPr defTabSz="931774">
              <a:defRPr/>
            </a:pPr>
            <a:r>
              <a:rPr lang="en-US" dirty="0"/>
              <a:t>A little bit later Stephen will share some housing trends for the state.</a:t>
            </a:r>
          </a:p>
          <a:p>
            <a:pPr defTabSz="931774">
              <a:defRPr/>
            </a:pPr>
            <a:endParaRPr lang="en-US" dirty="0"/>
          </a:p>
          <a:p>
            <a:pPr defTabSz="931774">
              <a:defRPr/>
            </a:pPr>
            <a:r>
              <a:rPr lang="en-US" dirty="0"/>
              <a:t>Here is another resource that shows housing availability as well as a chart with the number of hours required at minimum wage to afford common housing types.</a:t>
            </a:r>
          </a:p>
          <a:p>
            <a:pPr defTabSz="931774">
              <a:defRPr/>
            </a:pPr>
            <a:endParaRPr lang="en-US" dirty="0"/>
          </a:p>
          <a:p>
            <a:pPr defTabSz="931774">
              <a:defRPr/>
            </a:pPr>
            <a:r>
              <a:rPr lang="en-US" dirty="0"/>
              <a:t>For reference, to a afford a two-bedroom apartment, a household must earn $22.18 per hour, without paying more than 30% of their income on housing.</a:t>
            </a:r>
          </a:p>
          <a:p>
            <a:pPr defTabSz="931774">
              <a:defRPr/>
            </a:pPr>
            <a:endParaRPr lang="en-US" dirty="0"/>
          </a:p>
          <a:p>
            <a:pPr defTabSz="931774">
              <a:defRPr/>
            </a:pPr>
            <a:r>
              <a:rPr lang="en-US" dirty="0"/>
              <a:t>To learn more about this study, feel free to review the full “out of reach” report from the National Low Income Housing Coalition.</a:t>
            </a:r>
          </a:p>
          <a:p>
            <a:endParaRPr lang="en-US" dirty="0"/>
          </a:p>
          <a:p>
            <a:endParaRPr lang="en-US" dirty="0"/>
          </a:p>
        </p:txBody>
      </p:sp>
    </p:spTree>
    <p:extLst>
      <p:ext uri="{BB962C8B-B14F-4D97-AF65-F5344CB8AC3E}">
        <p14:creationId xmlns:p14="http://schemas.microsoft.com/office/powerpoint/2010/main" val="1828763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Indiana census data is another great resource to compare homeless data to the wider populations of Indiana.</a:t>
            </a:r>
          </a:p>
          <a:p>
            <a:endParaRPr lang="en-US" dirty="0"/>
          </a:p>
          <a:p>
            <a:r>
              <a:rPr lang="en-US" dirty="0"/>
              <a:t>This includes some county and school district level data.</a:t>
            </a:r>
          </a:p>
          <a:p>
            <a:endParaRPr lang="en-US" dirty="0"/>
          </a:p>
          <a:p>
            <a:r>
              <a:rPr lang="en-US" dirty="0"/>
              <a:t>https://www.census.gov/programs-surveys/saipe.html</a:t>
            </a:r>
          </a:p>
        </p:txBody>
      </p:sp>
      <p:sp>
        <p:nvSpPr>
          <p:cNvPr id="4" name="Slide Number Placeholder 3"/>
          <p:cNvSpPr>
            <a:spLocks noGrp="1"/>
          </p:cNvSpPr>
          <p:nvPr>
            <p:ph type="sldNum" sz="quarter" idx="5"/>
          </p:nvPr>
        </p:nvSpPr>
        <p:spPr/>
        <p:txBody>
          <a:bodyPr/>
          <a:lstStyle/>
          <a:p>
            <a:fld id="{2113695D-81E3-43EE-BE29-D3AAB6BD7FD9}" type="slidenum">
              <a:rPr lang="en-US" smtClean="0"/>
              <a:t>12</a:t>
            </a:fld>
            <a:endParaRPr lang="en-US"/>
          </a:p>
        </p:txBody>
      </p:sp>
    </p:spTree>
    <p:extLst>
      <p:ext uri="{BB962C8B-B14F-4D97-AF65-F5344CB8AC3E}">
        <p14:creationId xmlns:p14="http://schemas.microsoft.com/office/powerpoint/2010/main" val="1687041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6C795-07AA-6491-3661-34C707DF14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8CB7FD-75F6-EC46-CC31-7D29DF5EDA86}"/>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E5058BD9-4F12-DC73-A01F-5B674211C7F4}"/>
              </a:ext>
            </a:extLst>
          </p:cNvPr>
          <p:cNvSpPr>
            <a:spLocks noGrp="1"/>
          </p:cNvSpPr>
          <p:nvPr>
            <p:ph type="body" idx="1"/>
          </p:nvPr>
        </p:nvSpPr>
        <p:spPr/>
        <p:txBody>
          <a:bodyPr/>
          <a:lstStyle/>
          <a:p>
            <a:pPr defTabSz="931774">
              <a:defRPr/>
            </a:pPr>
            <a:r>
              <a:rPr lang="en-US" dirty="0"/>
              <a:t>David</a:t>
            </a:r>
          </a:p>
          <a:p>
            <a:pPr defTabSz="931774">
              <a:defRPr/>
            </a:pPr>
            <a:endParaRPr lang="en-US" dirty="0"/>
          </a:p>
          <a:p>
            <a:pPr defTabSz="931774">
              <a:defRPr/>
            </a:pPr>
            <a:r>
              <a:rPr lang="en-US" dirty="0"/>
              <a:t>The information from this slide comes from an ALICE report conducted by area United Ways.</a:t>
            </a:r>
          </a:p>
          <a:p>
            <a:pPr defTabSz="931774">
              <a:defRPr/>
            </a:pPr>
            <a:endParaRPr lang="en-US" dirty="0"/>
          </a:p>
          <a:p>
            <a:pPr defTabSz="931774">
              <a:defRPr/>
            </a:pPr>
            <a:r>
              <a:rPr lang="en-US" dirty="0"/>
              <a:t>ALICE stands for: </a:t>
            </a:r>
            <a:r>
              <a:rPr lang="en-US" dirty="0">
                <a:solidFill>
                  <a:schemeClr val="accent1"/>
                </a:solidFill>
              </a:rPr>
              <a:t>Asset Limited, Income-Constrained, Employed</a:t>
            </a:r>
          </a:p>
          <a:p>
            <a:pPr defTabSz="931774">
              <a:defRPr/>
            </a:pPr>
            <a:endParaRPr lang="en-US" dirty="0">
              <a:solidFill>
                <a:schemeClr val="accent1"/>
              </a:solidFill>
            </a:endParaRPr>
          </a:p>
          <a:p>
            <a:pPr defTabSz="931774">
              <a:defRPr/>
            </a:pPr>
            <a:r>
              <a:rPr lang="en-US" dirty="0">
                <a:solidFill>
                  <a:schemeClr val="accent1"/>
                </a:solidFill>
              </a:rPr>
              <a:t>In this example, we see a minimum survival budget with common expenses compare to different household types.</a:t>
            </a:r>
            <a:endParaRPr lang="en-US" dirty="0"/>
          </a:p>
          <a:p>
            <a:endParaRPr lang="en-US" dirty="0"/>
          </a:p>
          <a:p>
            <a:r>
              <a:rPr lang="en-US" dirty="0"/>
              <a:t>The second chart shows the number of HH in Indiana living below this threshold.</a:t>
            </a:r>
          </a:p>
          <a:p>
            <a:endParaRPr lang="en-US" dirty="0"/>
          </a:p>
          <a:p>
            <a:r>
              <a:rPr lang="en-US" dirty="0"/>
              <a:t>----------------------------------------</a:t>
            </a:r>
          </a:p>
          <a:p>
            <a:endParaRPr lang="en-US" dirty="0"/>
          </a:p>
          <a:p>
            <a:r>
              <a:rPr lang="en-US" dirty="0"/>
              <a:t>https://www.statsamerica.org/sip/Workforce.aspx?page=ow&amp;ct=S18</a:t>
            </a:r>
          </a:p>
          <a:p>
            <a:r>
              <a:rPr lang="en-US" dirty="0"/>
              <a:t>https://www.statsamerica.org/sip/rank_list.aspx?rank_label=miacs_b&amp;item_in=2023&amp;ct=S18</a:t>
            </a:r>
          </a:p>
        </p:txBody>
      </p:sp>
    </p:spTree>
    <p:extLst>
      <p:ext uri="{BB962C8B-B14F-4D97-AF65-F5344CB8AC3E}">
        <p14:creationId xmlns:p14="http://schemas.microsoft.com/office/powerpoint/2010/main" val="792369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begins our region level analysis for BOS COC R2a.</a:t>
            </a:r>
          </a:p>
          <a:p>
            <a:endParaRPr lang="en-US" dirty="0"/>
          </a:p>
          <a:p>
            <a:r>
              <a:rPr lang="en-US" dirty="0"/>
              <a:t>This information comes from the Office of Public &amp; Indian Housing. Here we see voucher data for the housing authorities in </a:t>
            </a:r>
            <a:r>
              <a:rPr lang="en-US" sz="1200" dirty="0"/>
              <a:t>South Bend, St. Joseph &amp; Mishawaka.</a:t>
            </a:r>
          </a:p>
          <a:p>
            <a:endParaRPr lang="en-US" sz="1200" dirty="0"/>
          </a:p>
          <a:p>
            <a:r>
              <a:rPr lang="en-US" sz="1200" dirty="0"/>
              <a:t>A key takeaway to see here is the increase in the average per unit cost over the last 10 years. Even with these increases the number of available vouchers has remained stagnant. </a:t>
            </a:r>
            <a:endParaRPr lang="en-US" dirty="0"/>
          </a:p>
        </p:txBody>
      </p:sp>
      <p:sp>
        <p:nvSpPr>
          <p:cNvPr id="4" name="Slide Number Placeholder 3"/>
          <p:cNvSpPr>
            <a:spLocks noGrp="1"/>
          </p:cNvSpPr>
          <p:nvPr>
            <p:ph type="sldNum" sz="quarter" idx="5"/>
          </p:nvPr>
        </p:nvSpPr>
        <p:spPr/>
        <p:txBody>
          <a:bodyPr/>
          <a:lstStyle/>
          <a:p>
            <a:fld id="{2113695D-81E3-43EE-BE29-D3AAB6BD7FD9}" type="slidenum">
              <a:rPr lang="en-US" smtClean="0"/>
              <a:t>14</a:t>
            </a:fld>
            <a:endParaRPr lang="en-US"/>
          </a:p>
        </p:txBody>
      </p:sp>
    </p:spTree>
    <p:extLst>
      <p:ext uri="{BB962C8B-B14F-4D97-AF65-F5344CB8AC3E}">
        <p14:creationId xmlns:p14="http://schemas.microsoft.com/office/powerpoint/2010/main" val="203621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a data snapshot for R2a from the PIT and SPM</a:t>
            </a:r>
          </a:p>
          <a:p>
            <a:endParaRPr lang="en-US" dirty="0"/>
          </a:p>
          <a:p>
            <a:r>
              <a:rPr lang="en-US" dirty="0"/>
              <a:t>For this region, individuals were primarily counted in shelter locations.</a:t>
            </a:r>
          </a:p>
          <a:p>
            <a:endParaRPr lang="en-US" dirty="0"/>
          </a:p>
          <a:p>
            <a:r>
              <a:rPr lang="en-US" dirty="0"/>
              <a:t>A common misconception is that our homeless populations are primarily the same people form year to year.</a:t>
            </a:r>
          </a:p>
          <a:p>
            <a:endParaRPr lang="en-US" dirty="0"/>
          </a:p>
          <a:p>
            <a:r>
              <a:rPr lang="en-US" dirty="0"/>
              <a:t>From the SPM’s we see that 71% of people were first time homeless from (1/30/24 to 1/29/25).</a:t>
            </a:r>
          </a:p>
          <a:p>
            <a:endParaRPr lang="en-US" dirty="0"/>
          </a:p>
          <a:p>
            <a:r>
              <a:rPr lang="en-US" dirty="0"/>
              <a:t>This means that an individual or household has no prior enrolments, in our most common project types, for the prior 24 months, at the time of intake.</a:t>
            </a:r>
          </a:p>
          <a:p>
            <a:endParaRPr lang="en-US" dirty="0"/>
          </a:p>
          <a:p>
            <a:r>
              <a:rPr lang="en-US" dirty="0"/>
              <a:t>----------------------------------------------------------------------------------</a:t>
            </a:r>
          </a:p>
          <a:p>
            <a:endParaRPr lang="en-US" dirty="0"/>
          </a:p>
          <a:p>
            <a:r>
              <a:rPr lang="en-US" dirty="0"/>
              <a:t>First time homeless in in line with the BOS for this time period. (71% compared to 79% for the BOS)</a:t>
            </a:r>
          </a:p>
          <a:p>
            <a:endParaRPr lang="en-US" dirty="0"/>
          </a:p>
          <a:p>
            <a:r>
              <a:rPr lang="en-US" dirty="0"/>
              <a:t>Region 2a HIC Numbers: </a:t>
            </a:r>
          </a:p>
          <a:p>
            <a:r>
              <a:rPr lang="en-US" dirty="0"/>
              <a:t>ES- Orgs: 5 Current Year-round Beds: 452</a:t>
            </a:r>
          </a:p>
          <a:p>
            <a:r>
              <a:rPr lang="en-US" dirty="0"/>
              <a:t>TH- Orgs: 5 Current Year-round Beds: 180</a:t>
            </a:r>
          </a:p>
          <a:p>
            <a:r>
              <a:rPr lang="en-US" dirty="0"/>
              <a:t>RRH- Orgs: 4 Current Year-round beds: 75</a:t>
            </a:r>
          </a:p>
          <a:p>
            <a:r>
              <a:rPr lang="en-US" dirty="0"/>
              <a:t>PSH- Orgs: 4 Current Year-round Beds: 391</a:t>
            </a:r>
          </a:p>
          <a:p>
            <a:r>
              <a:rPr lang="en-US" dirty="0"/>
              <a:t>Persons served in RRH and PSH on 1/29/25: 430 </a:t>
            </a:r>
          </a:p>
          <a:p>
            <a:endParaRPr lang="en-US" dirty="0"/>
          </a:p>
          <a:p>
            <a:r>
              <a:rPr lang="en-US" dirty="0"/>
              <a:t>Persons served in RRH: 75. Persons served in PSH: 355. 10 unique orgs in 2a</a:t>
            </a:r>
          </a:p>
          <a:p>
            <a:endParaRPr lang="en-US" dirty="0"/>
          </a:p>
        </p:txBody>
      </p:sp>
      <p:sp>
        <p:nvSpPr>
          <p:cNvPr id="4" name="Slide Number Placeholder 3"/>
          <p:cNvSpPr>
            <a:spLocks noGrp="1"/>
          </p:cNvSpPr>
          <p:nvPr>
            <p:ph type="sldNum" sz="quarter" idx="5"/>
          </p:nvPr>
        </p:nvSpPr>
        <p:spPr/>
        <p:txBody>
          <a:bodyPr/>
          <a:lstStyle/>
          <a:p>
            <a:fld id="{2113695D-81E3-43EE-BE29-D3AAB6BD7FD9}" type="slidenum">
              <a:rPr lang="en-US" smtClean="0"/>
              <a:t>15</a:t>
            </a:fld>
            <a:endParaRPr lang="en-US"/>
          </a:p>
        </p:txBody>
      </p:sp>
    </p:spTree>
    <p:extLst>
      <p:ext uri="{BB962C8B-B14F-4D97-AF65-F5344CB8AC3E}">
        <p14:creationId xmlns:p14="http://schemas.microsoft.com/office/powerpoint/2010/main" val="464989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about your county, please reach out to the regional contacts on the IN BOS COC website.</a:t>
            </a:r>
          </a:p>
          <a:p>
            <a:endParaRPr lang="en-US" dirty="0"/>
          </a:p>
          <a:p>
            <a:r>
              <a:rPr lang="en-US" dirty="0"/>
              <a:t>We are working to establish regional data leads who will be able to run reports in HMIS with current data.</a:t>
            </a:r>
          </a:p>
          <a:p>
            <a:endParaRPr lang="en-US" dirty="0"/>
          </a:p>
          <a:p>
            <a:r>
              <a:rPr lang="en-US" dirty="0"/>
              <a:t>Later, Lani will share more about the types of information that these contacts will be able to provide.</a:t>
            </a:r>
          </a:p>
          <a:p>
            <a:endParaRPr lang="en-US" dirty="0"/>
          </a:p>
          <a:p>
            <a:r>
              <a:rPr lang="en-US" dirty="0"/>
              <a:t>Next, Stephen will share another data source that you can use to advocate for affordable housing.</a:t>
            </a:r>
          </a:p>
          <a:p>
            <a:endParaRPr lang="en-US" dirty="0"/>
          </a:p>
        </p:txBody>
      </p:sp>
      <p:sp>
        <p:nvSpPr>
          <p:cNvPr id="4" name="Slide Number Placeholder 3"/>
          <p:cNvSpPr>
            <a:spLocks noGrp="1"/>
          </p:cNvSpPr>
          <p:nvPr>
            <p:ph type="sldNum" sz="quarter" idx="5"/>
          </p:nvPr>
        </p:nvSpPr>
        <p:spPr/>
        <p:txBody>
          <a:bodyPr/>
          <a:lstStyle/>
          <a:p>
            <a:fld id="{2113695D-81E3-43EE-BE29-D3AAB6BD7FD9}" type="slidenum">
              <a:rPr lang="en-US" smtClean="0"/>
              <a:t>16</a:t>
            </a:fld>
            <a:endParaRPr lang="en-US"/>
          </a:p>
        </p:txBody>
      </p:sp>
    </p:spTree>
    <p:extLst>
      <p:ext uri="{BB962C8B-B14F-4D97-AF65-F5344CB8AC3E}">
        <p14:creationId xmlns:p14="http://schemas.microsoft.com/office/powerpoint/2010/main" val="1032781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Thank you, David, o</a:t>
            </a:r>
            <a:r>
              <a:rPr lang="en-US" altLang="en-US" dirty="0">
                <a:solidFill>
                  <a:schemeClr val="bg1"/>
                </a:solidFill>
                <a:latin typeface="Arial"/>
                <a:ea typeface="ＭＳ Ｐゴシック"/>
                <a:cs typeface="Arial"/>
              </a:rPr>
              <a:t>ne of our recent initiatives was setting up the Indiana Housing Dashboard.</a:t>
            </a:r>
          </a:p>
        </p:txBody>
      </p:sp>
    </p:spTree>
    <p:extLst>
      <p:ext uri="{BB962C8B-B14F-4D97-AF65-F5344CB8AC3E}">
        <p14:creationId xmlns:p14="http://schemas.microsoft.com/office/powerpoint/2010/main" val="3659253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will be walking us through a brief demonstration of the data you can view through this portal.</a:t>
            </a:r>
          </a:p>
          <a:p>
            <a:endParaRPr lang="en-US" dirty="0"/>
          </a:p>
          <a:p>
            <a:endParaRPr lang="en-US" dirty="0"/>
          </a:p>
          <a:p>
            <a:r>
              <a:rPr lang="en-US" dirty="0"/>
              <a:t>Demonstration</a:t>
            </a:r>
          </a:p>
          <a:p>
            <a:r>
              <a:rPr lang="en-US" dirty="0"/>
              <a:t> ------------------------------------------------------</a:t>
            </a:r>
          </a:p>
          <a:p>
            <a:endParaRPr lang="en-US" dirty="0"/>
          </a:p>
          <a:p>
            <a:r>
              <a:rPr lang="en-US" dirty="0"/>
              <a:t>Next, Lani will share more information about the regional data lead position.</a:t>
            </a:r>
          </a:p>
        </p:txBody>
      </p:sp>
      <p:sp>
        <p:nvSpPr>
          <p:cNvPr id="4" name="Slide Number Placeholder 3"/>
          <p:cNvSpPr>
            <a:spLocks noGrp="1"/>
          </p:cNvSpPr>
          <p:nvPr>
            <p:ph type="sldNum" sz="quarter" idx="5"/>
          </p:nvPr>
        </p:nvSpPr>
        <p:spPr/>
        <p:txBody>
          <a:bodyPr/>
          <a:lstStyle/>
          <a:p>
            <a:fld id="{2113695D-81E3-43EE-BE29-D3AAB6BD7FD9}" type="slidenum">
              <a:rPr lang="en-US" smtClean="0"/>
              <a:t>18</a:t>
            </a:fld>
            <a:endParaRPr lang="en-US"/>
          </a:p>
        </p:txBody>
      </p:sp>
    </p:spTree>
    <p:extLst>
      <p:ext uri="{BB962C8B-B14F-4D97-AF65-F5344CB8AC3E}">
        <p14:creationId xmlns:p14="http://schemas.microsoft.com/office/powerpoint/2010/main" val="1504725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948B2-A062-7518-4724-F2A26351DB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EE684C-B76B-53D8-A42E-11EA9DC63E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58725A-BE90-A67F-8046-D997681E435A}"/>
              </a:ext>
            </a:extLst>
          </p:cNvPr>
          <p:cNvSpPr>
            <a:spLocks noGrp="1"/>
          </p:cNvSpPr>
          <p:nvPr>
            <p:ph type="body" idx="1"/>
          </p:nvPr>
        </p:nvSpPr>
        <p:spPr/>
        <p:txBody>
          <a:bodyPr/>
          <a:lstStyle/>
          <a:p>
            <a:pPr defTabSz="931774">
              <a:defRPr/>
            </a:pPr>
            <a:r>
              <a:rPr lang="en-US" dirty="0"/>
              <a:t>Hello, I am Lani Vivirito from Center for the Homeless. </a:t>
            </a:r>
          </a:p>
          <a:p>
            <a:pPr defTabSz="931774">
              <a:defRPr/>
            </a:pPr>
            <a:r>
              <a:rPr lang="en-US" dirty="0"/>
              <a:t>I am their Chief Policy and Resource Officer. I am also one of the Chairs for the R2a BOS COC.</a:t>
            </a:r>
          </a:p>
        </p:txBody>
      </p:sp>
    </p:spTree>
    <p:extLst>
      <p:ext uri="{BB962C8B-B14F-4D97-AF65-F5344CB8AC3E}">
        <p14:creationId xmlns:p14="http://schemas.microsoft.com/office/powerpoint/2010/main" val="3875683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548EF-D423-30E6-99BB-5D170574FD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B9AD1-8B0B-BDE4-C8A8-91415EAE8F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FCEF69-B213-7BC5-9C5E-86414BF1C961}"/>
              </a:ext>
            </a:extLst>
          </p:cNvPr>
          <p:cNvSpPr>
            <a:spLocks noGrp="1"/>
          </p:cNvSpPr>
          <p:nvPr>
            <p:ph type="body" idx="1"/>
          </p:nvPr>
        </p:nvSpPr>
        <p:spPr/>
        <p:txBody>
          <a:bodyPr/>
          <a:lstStyle/>
          <a:p>
            <a:pPr defTabSz="931774">
              <a:defRPr/>
            </a:pPr>
            <a:r>
              <a:rPr lang="en-US" dirty="0"/>
              <a:t>Today, I will be covering a few data sources that you can use to advocate for affordable housing in your community.</a:t>
            </a:r>
          </a:p>
          <a:p>
            <a:pPr defTabSz="931774">
              <a:defRPr/>
            </a:pPr>
            <a:endParaRPr lang="en-US" dirty="0"/>
          </a:p>
        </p:txBody>
      </p:sp>
    </p:spTree>
    <p:extLst>
      <p:ext uri="{BB962C8B-B14F-4D97-AF65-F5344CB8AC3E}">
        <p14:creationId xmlns:p14="http://schemas.microsoft.com/office/powerpoint/2010/main" val="4068784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7AC77-2095-CCB9-9D30-9100560FC8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B9C38E-7EB9-8A04-12B6-629DFF5F55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470270-3CC9-B94C-D3CD-DBAC746DB9EF}"/>
              </a:ext>
            </a:extLst>
          </p:cNvPr>
          <p:cNvSpPr>
            <a:spLocks noGrp="1"/>
          </p:cNvSpPr>
          <p:nvPr>
            <p:ph type="body" idx="1"/>
          </p:nvPr>
        </p:nvSpPr>
        <p:spPr/>
        <p:txBody>
          <a:bodyPr/>
          <a:lstStyle/>
          <a:p>
            <a:r>
              <a:rPr lang="en-US" dirty="0"/>
              <a:t>Soon, we will be releasing one-page reports for each of the regions.</a:t>
            </a:r>
          </a:p>
          <a:p>
            <a:endParaRPr lang="en-US" dirty="0"/>
          </a:p>
          <a:p>
            <a:r>
              <a:rPr lang="en-US" dirty="0"/>
              <a:t>Here is an example of some of the data that will be shared.</a:t>
            </a:r>
          </a:p>
          <a:p>
            <a:endParaRPr lang="en-US" dirty="0"/>
          </a:p>
          <a:p>
            <a:endParaRPr lang="en-US" dirty="0"/>
          </a:p>
          <a:p>
            <a:r>
              <a:rPr lang="en-US" dirty="0"/>
              <a:t>PIT Volunteers</a:t>
            </a:r>
          </a:p>
          <a:p>
            <a:r>
              <a:rPr lang="en-US" dirty="0"/>
              <a:t>Age Breakdowns</a:t>
            </a:r>
          </a:p>
          <a:p>
            <a:r>
              <a:rPr lang="en-US" dirty="0"/>
              <a:t>Number of people counted</a:t>
            </a:r>
          </a:p>
          <a:p>
            <a:r>
              <a:rPr lang="en-US" dirty="0"/>
              <a:t>Sheltered and Unsheltered</a:t>
            </a:r>
          </a:p>
        </p:txBody>
      </p:sp>
      <p:sp>
        <p:nvSpPr>
          <p:cNvPr id="4" name="Slide Number Placeholder 3">
            <a:extLst>
              <a:ext uri="{FF2B5EF4-FFF2-40B4-BE49-F238E27FC236}">
                <a16:creationId xmlns:a16="http://schemas.microsoft.com/office/drawing/2014/main" id="{7B62EE81-1361-3B58-7F0C-335171443DDE}"/>
              </a:ext>
            </a:extLst>
          </p:cNvPr>
          <p:cNvSpPr>
            <a:spLocks noGrp="1"/>
          </p:cNvSpPr>
          <p:nvPr>
            <p:ph type="sldNum" sz="quarter" idx="5"/>
          </p:nvPr>
        </p:nvSpPr>
        <p:spPr/>
        <p:txBody>
          <a:bodyPr/>
          <a:lstStyle/>
          <a:p>
            <a:fld id="{2113695D-81E3-43EE-BE29-D3AAB6BD7FD9}" type="slidenum">
              <a:rPr lang="en-US" smtClean="0"/>
              <a:t>20</a:t>
            </a:fld>
            <a:endParaRPr lang="en-US"/>
          </a:p>
        </p:txBody>
      </p:sp>
    </p:spTree>
    <p:extLst>
      <p:ext uri="{BB962C8B-B14F-4D97-AF65-F5344CB8AC3E}">
        <p14:creationId xmlns:p14="http://schemas.microsoft.com/office/powerpoint/2010/main" val="3618086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F585D-7EBE-46DE-87BC-F60F25610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564BEC-B373-0461-B3A1-39FA5876CC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3874A2-1FC6-F0C3-F32D-95C432314604}"/>
              </a:ext>
            </a:extLst>
          </p:cNvPr>
          <p:cNvSpPr>
            <a:spLocks noGrp="1"/>
          </p:cNvSpPr>
          <p:nvPr>
            <p:ph type="body" idx="1"/>
          </p:nvPr>
        </p:nvSpPr>
        <p:spPr/>
        <p:txBody>
          <a:bodyPr/>
          <a:lstStyle/>
          <a:p>
            <a:r>
              <a:rPr lang="en-US" dirty="0"/>
              <a:t>Housing Inventory Chart</a:t>
            </a:r>
          </a:p>
          <a:p>
            <a:endParaRPr lang="en-US" dirty="0"/>
          </a:p>
          <a:p>
            <a:r>
              <a:rPr lang="en-US" dirty="0"/>
              <a:t>Number of participating organizations</a:t>
            </a:r>
          </a:p>
          <a:p>
            <a:r>
              <a:rPr lang="en-US" dirty="0"/>
              <a:t>Total and per project bed counts</a:t>
            </a:r>
          </a:p>
        </p:txBody>
      </p:sp>
      <p:sp>
        <p:nvSpPr>
          <p:cNvPr id="4" name="Slide Number Placeholder 3">
            <a:extLst>
              <a:ext uri="{FF2B5EF4-FFF2-40B4-BE49-F238E27FC236}">
                <a16:creationId xmlns:a16="http://schemas.microsoft.com/office/drawing/2014/main" id="{231FEAA6-CED3-9376-8678-A78637DFB7B7}"/>
              </a:ext>
            </a:extLst>
          </p:cNvPr>
          <p:cNvSpPr>
            <a:spLocks noGrp="1"/>
          </p:cNvSpPr>
          <p:nvPr>
            <p:ph type="sldNum" sz="quarter" idx="5"/>
          </p:nvPr>
        </p:nvSpPr>
        <p:spPr/>
        <p:txBody>
          <a:bodyPr/>
          <a:lstStyle/>
          <a:p>
            <a:fld id="{2113695D-81E3-43EE-BE29-D3AAB6BD7FD9}" type="slidenum">
              <a:rPr lang="en-US" smtClean="0"/>
              <a:t>21</a:t>
            </a:fld>
            <a:endParaRPr lang="en-US"/>
          </a:p>
        </p:txBody>
      </p:sp>
    </p:spTree>
    <p:extLst>
      <p:ext uri="{BB962C8B-B14F-4D97-AF65-F5344CB8AC3E}">
        <p14:creationId xmlns:p14="http://schemas.microsoft.com/office/powerpoint/2010/main" val="50698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88FE8-83C1-47B9-0911-0FFBA5E646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6CB0A8-B9D5-2C3C-E9F7-E37031367F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74E810-437B-A4DB-C4F5-9576602DC032}"/>
              </a:ext>
            </a:extLst>
          </p:cNvPr>
          <p:cNvSpPr>
            <a:spLocks noGrp="1"/>
          </p:cNvSpPr>
          <p:nvPr>
            <p:ph type="body" idx="1"/>
          </p:nvPr>
        </p:nvSpPr>
        <p:spPr/>
        <p:txBody>
          <a:bodyPr/>
          <a:lstStyle/>
          <a:p>
            <a:r>
              <a:rPr lang="en-US" dirty="0"/>
              <a:t>Ways to get involved</a:t>
            </a:r>
          </a:p>
          <a:p>
            <a:endParaRPr lang="en-US" dirty="0"/>
          </a:p>
          <a:p>
            <a:r>
              <a:rPr lang="en-US" dirty="0"/>
              <a:t>A link to additional data – HMIS Data Portal</a:t>
            </a:r>
          </a:p>
        </p:txBody>
      </p:sp>
      <p:sp>
        <p:nvSpPr>
          <p:cNvPr id="4" name="Slide Number Placeholder 3">
            <a:extLst>
              <a:ext uri="{FF2B5EF4-FFF2-40B4-BE49-F238E27FC236}">
                <a16:creationId xmlns:a16="http://schemas.microsoft.com/office/drawing/2014/main" id="{086AF703-176F-199A-DA79-0B179CFB0A9A}"/>
              </a:ext>
            </a:extLst>
          </p:cNvPr>
          <p:cNvSpPr>
            <a:spLocks noGrp="1"/>
          </p:cNvSpPr>
          <p:nvPr>
            <p:ph type="sldNum" sz="quarter" idx="5"/>
          </p:nvPr>
        </p:nvSpPr>
        <p:spPr/>
        <p:txBody>
          <a:bodyPr/>
          <a:lstStyle/>
          <a:p>
            <a:fld id="{2113695D-81E3-43EE-BE29-D3AAB6BD7FD9}" type="slidenum">
              <a:rPr lang="en-US" smtClean="0"/>
              <a:t>22</a:t>
            </a:fld>
            <a:endParaRPr lang="en-US"/>
          </a:p>
        </p:txBody>
      </p:sp>
    </p:spTree>
    <p:extLst>
      <p:ext uri="{BB962C8B-B14F-4D97-AF65-F5344CB8AC3E}">
        <p14:creationId xmlns:p14="http://schemas.microsoft.com/office/powerpoint/2010/main" val="2238704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links to some of the resources presented today.</a:t>
            </a:r>
          </a:p>
          <a:p>
            <a:endParaRPr lang="en-US" dirty="0"/>
          </a:p>
          <a:p>
            <a:r>
              <a:rPr lang="en-US" dirty="0"/>
              <a:t>IHCDA</a:t>
            </a:r>
          </a:p>
          <a:p>
            <a:endParaRPr lang="en-US" dirty="0"/>
          </a:p>
          <a:p>
            <a:r>
              <a:rPr lang="en-US" dirty="0"/>
              <a:t>- HMIS Data Portal </a:t>
            </a:r>
          </a:p>
          <a:p>
            <a:r>
              <a:rPr lang="en-US" dirty="0"/>
              <a:t>- Indiana Housing Dashboard</a:t>
            </a:r>
          </a:p>
          <a:p>
            <a:endParaRPr lang="en-US" dirty="0"/>
          </a:p>
          <a:p>
            <a:r>
              <a:rPr lang="en-US" dirty="0"/>
              <a:t>Additional Resources</a:t>
            </a:r>
          </a:p>
          <a:p>
            <a:endParaRPr lang="en-US" dirty="0"/>
          </a:p>
          <a:p>
            <a:pPr marL="171450" indent="-171450">
              <a:buFontTx/>
              <a:buChar char="-"/>
            </a:pPr>
            <a:r>
              <a:rPr lang="en-US" dirty="0"/>
              <a:t>Indiana Census Data</a:t>
            </a:r>
          </a:p>
          <a:p>
            <a:pPr marL="171450" indent="-171450">
              <a:buFontTx/>
              <a:buChar char="-"/>
            </a:pPr>
            <a:r>
              <a:rPr lang="en-US" dirty="0"/>
              <a:t>Office of Public &amp; Indian Housing</a:t>
            </a:r>
          </a:p>
          <a:p>
            <a:pPr marL="171450" indent="-171450">
              <a:buFontTx/>
              <a:buChar char="-"/>
            </a:pPr>
            <a:r>
              <a:rPr lang="en-US" dirty="0"/>
              <a:t>National Low-Income Housing Coalition</a:t>
            </a:r>
          </a:p>
          <a:p>
            <a:pPr marL="171450" indent="-171450">
              <a:buFontTx/>
              <a:buChar char="-"/>
            </a:pPr>
            <a:r>
              <a:rPr lang="en-US" dirty="0"/>
              <a:t>United for ALICE</a:t>
            </a:r>
          </a:p>
          <a:p>
            <a:endParaRPr lang="en-US" dirty="0"/>
          </a:p>
        </p:txBody>
      </p:sp>
      <p:sp>
        <p:nvSpPr>
          <p:cNvPr id="4" name="Slide Number Placeholder 3"/>
          <p:cNvSpPr>
            <a:spLocks noGrp="1"/>
          </p:cNvSpPr>
          <p:nvPr>
            <p:ph type="sldNum" sz="quarter" idx="5"/>
          </p:nvPr>
        </p:nvSpPr>
        <p:spPr/>
        <p:txBody>
          <a:bodyPr/>
          <a:lstStyle/>
          <a:p>
            <a:fld id="{2113695D-81E3-43EE-BE29-D3AAB6BD7FD9}" type="slidenum">
              <a:rPr lang="en-US" smtClean="0"/>
              <a:t>23</a:t>
            </a:fld>
            <a:endParaRPr lang="en-US"/>
          </a:p>
        </p:txBody>
      </p:sp>
    </p:spTree>
    <p:extLst>
      <p:ext uri="{BB962C8B-B14F-4D97-AF65-F5344CB8AC3E}">
        <p14:creationId xmlns:p14="http://schemas.microsoft.com/office/powerpoint/2010/main" val="3270437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Thank you so much for participating in today’s presentation. </a:t>
            </a:r>
          </a:p>
          <a:p>
            <a:pPr defTabSz="931774">
              <a:defRPr/>
            </a:pPr>
            <a:endParaRPr lang="en-US" dirty="0"/>
          </a:p>
          <a:p>
            <a:pPr defTabSz="931774">
              <a:defRPr/>
            </a:pPr>
            <a:endParaRPr lang="en-US" dirty="0"/>
          </a:p>
          <a:p>
            <a:pPr defTabSz="931774">
              <a:defRPr/>
            </a:pPr>
            <a:r>
              <a:rPr lang="en-US" dirty="0"/>
              <a:t>Questions (Time Permitting)</a:t>
            </a:r>
          </a:p>
          <a:p>
            <a:pPr defTabSz="931774">
              <a:defRPr/>
            </a:pPr>
            <a:r>
              <a:rPr lang="en-US" dirty="0"/>
              <a:t>-----------------------------------------------------------------</a:t>
            </a:r>
          </a:p>
          <a:p>
            <a:pPr defTabSz="931774">
              <a:defRPr/>
            </a:pPr>
            <a:endParaRPr lang="en-US" dirty="0"/>
          </a:p>
          <a:p>
            <a:pPr defTabSz="931774">
              <a:defRPr/>
            </a:pPr>
            <a:r>
              <a:rPr lang="en-US" dirty="0"/>
              <a:t>We hope you have a wonderful rest of your day!</a:t>
            </a:r>
          </a:p>
          <a:p>
            <a:pPr defTabSz="931774">
              <a:defRPr/>
            </a:pPr>
            <a:endParaRPr lang="en-US" dirty="0"/>
          </a:p>
          <a:p>
            <a:pPr defTabSz="931774">
              <a:defRPr/>
            </a:pPr>
            <a:endParaRPr lang="en-US" dirty="0"/>
          </a:p>
          <a:p>
            <a:pPr defTabSz="931774">
              <a:defRPr/>
            </a:pPr>
            <a:endParaRPr lang="en-US" dirty="0"/>
          </a:p>
        </p:txBody>
      </p:sp>
    </p:spTree>
    <p:extLst>
      <p:ext uri="{BB962C8B-B14F-4D97-AF65-F5344CB8AC3E}">
        <p14:creationId xmlns:p14="http://schemas.microsoft.com/office/powerpoint/2010/main" val="2187341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information from the HMIS Data portal comes from the HIC, PIT, LSA, and SPM.</a:t>
            </a:r>
          </a:p>
          <a:p>
            <a:r>
              <a:rPr lang="en-US" dirty="0"/>
              <a:t>These are the four main reports that we send to HUD from our HMIS each year.</a:t>
            </a:r>
          </a:p>
        </p:txBody>
      </p:sp>
      <p:sp>
        <p:nvSpPr>
          <p:cNvPr id="4" name="Slide Number Placeholder 3"/>
          <p:cNvSpPr>
            <a:spLocks noGrp="1"/>
          </p:cNvSpPr>
          <p:nvPr>
            <p:ph type="sldNum" sz="quarter" idx="5"/>
          </p:nvPr>
        </p:nvSpPr>
        <p:spPr/>
        <p:txBody>
          <a:bodyPr/>
          <a:lstStyle/>
          <a:p>
            <a:fld id="{2113695D-81E3-43EE-BE29-D3AAB6BD7FD9}" type="slidenum">
              <a:rPr lang="en-US" smtClean="0"/>
              <a:t>3</a:t>
            </a:fld>
            <a:endParaRPr lang="en-US"/>
          </a:p>
        </p:txBody>
      </p:sp>
    </p:spTree>
    <p:extLst>
      <p:ext uri="{BB962C8B-B14F-4D97-AF65-F5344CB8AC3E}">
        <p14:creationId xmlns:p14="http://schemas.microsoft.com/office/powerpoint/2010/main" val="3623400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we have a breakdown of the acronyms I mentioned on the previous slide.</a:t>
            </a:r>
          </a:p>
          <a:p>
            <a:r>
              <a:rPr lang="en-US" dirty="0"/>
              <a:t>On the right here are some non HMIS resources that help provide context to the HMIS data.</a:t>
            </a:r>
          </a:p>
        </p:txBody>
      </p:sp>
      <p:sp>
        <p:nvSpPr>
          <p:cNvPr id="4" name="Slide Number Placeholder 3"/>
          <p:cNvSpPr>
            <a:spLocks noGrp="1"/>
          </p:cNvSpPr>
          <p:nvPr>
            <p:ph type="sldNum" sz="quarter" idx="5"/>
          </p:nvPr>
        </p:nvSpPr>
        <p:spPr/>
        <p:txBody>
          <a:bodyPr/>
          <a:lstStyle/>
          <a:p>
            <a:fld id="{2113695D-81E3-43EE-BE29-D3AAB6BD7FD9}" type="slidenum">
              <a:rPr lang="en-US" smtClean="0"/>
              <a:t>4</a:t>
            </a:fld>
            <a:endParaRPr lang="en-US"/>
          </a:p>
        </p:txBody>
      </p:sp>
    </p:spTree>
    <p:extLst>
      <p:ext uri="{BB962C8B-B14F-4D97-AF65-F5344CB8AC3E}">
        <p14:creationId xmlns:p14="http://schemas.microsoft.com/office/powerpoint/2010/main" val="978007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HMIS data portal is a great place to find information from HMIS for previous years of reporting.</a:t>
            </a:r>
          </a:p>
          <a:p>
            <a:r>
              <a:rPr lang="en-US" dirty="0"/>
              <a:t>Our team plans to add HIC and PIT information form this years counts to the website next week.</a:t>
            </a:r>
          </a:p>
          <a:p>
            <a:endParaRPr lang="en-US" dirty="0"/>
          </a:p>
          <a:p>
            <a:r>
              <a:rPr lang="en-US" dirty="0"/>
              <a:t>We will share these slides after the conference with links to each of these resources.</a:t>
            </a:r>
          </a:p>
          <a:p>
            <a:endParaRPr lang="en-US" dirty="0"/>
          </a:p>
          <a:p>
            <a:endParaRPr lang="en-US" dirty="0"/>
          </a:p>
        </p:txBody>
      </p:sp>
      <p:sp>
        <p:nvSpPr>
          <p:cNvPr id="4" name="Slide Number Placeholder 3"/>
          <p:cNvSpPr>
            <a:spLocks noGrp="1"/>
          </p:cNvSpPr>
          <p:nvPr>
            <p:ph type="sldNum" sz="quarter" idx="5"/>
          </p:nvPr>
        </p:nvSpPr>
        <p:spPr/>
        <p:txBody>
          <a:bodyPr/>
          <a:lstStyle/>
          <a:p>
            <a:fld id="{2113695D-81E3-43EE-BE29-D3AAB6BD7FD9}" type="slidenum">
              <a:rPr lang="en-US" smtClean="0"/>
              <a:t>5</a:t>
            </a:fld>
            <a:endParaRPr lang="en-US"/>
          </a:p>
        </p:txBody>
      </p:sp>
    </p:spTree>
    <p:extLst>
      <p:ext uri="{BB962C8B-B14F-4D97-AF65-F5344CB8AC3E}">
        <p14:creationId xmlns:p14="http://schemas.microsoft.com/office/powerpoint/2010/main" val="2098943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HMIS data portal has updated screenshots of recent LSA data.</a:t>
            </a:r>
          </a:p>
          <a:p>
            <a:endParaRPr lang="en-US" dirty="0"/>
          </a:p>
          <a:p>
            <a:r>
              <a:rPr lang="en-US" dirty="0"/>
              <a:t>I will go over the next few slides briefly to show you some of the types of data available from the LSA.</a:t>
            </a:r>
          </a:p>
        </p:txBody>
      </p:sp>
      <p:sp>
        <p:nvSpPr>
          <p:cNvPr id="4" name="Slide Number Placeholder 3"/>
          <p:cNvSpPr>
            <a:spLocks noGrp="1"/>
          </p:cNvSpPr>
          <p:nvPr>
            <p:ph type="sldNum" sz="quarter" idx="5"/>
          </p:nvPr>
        </p:nvSpPr>
        <p:spPr/>
        <p:txBody>
          <a:bodyPr/>
          <a:lstStyle/>
          <a:p>
            <a:fld id="{2113695D-81E3-43EE-BE29-D3AAB6BD7FD9}" type="slidenum">
              <a:rPr lang="en-US" smtClean="0"/>
              <a:t>6</a:t>
            </a:fld>
            <a:endParaRPr lang="en-US"/>
          </a:p>
        </p:txBody>
      </p:sp>
    </p:spTree>
    <p:extLst>
      <p:ext uri="{BB962C8B-B14F-4D97-AF65-F5344CB8AC3E}">
        <p14:creationId xmlns:p14="http://schemas.microsoft.com/office/powerpoint/2010/main" val="3027923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the average days homeless, number of households served, and some demographic information.</a:t>
            </a:r>
          </a:p>
        </p:txBody>
      </p:sp>
      <p:sp>
        <p:nvSpPr>
          <p:cNvPr id="4" name="Slide Number Placeholder 3"/>
          <p:cNvSpPr>
            <a:spLocks noGrp="1"/>
          </p:cNvSpPr>
          <p:nvPr>
            <p:ph type="sldNum" sz="quarter" idx="5"/>
          </p:nvPr>
        </p:nvSpPr>
        <p:spPr/>
        <p:txBody>
          <a:bodyPr/>
          <a:lstStyle/>
          <a:p>
            <a:fld id="{2113695D-81E3-43EE-BE29-D3AAB6BD7FD9}" type="slidenum">
              <a:rPr lang="en-US" smtClean="0"/>
              <a:t>7</a:t>
            </a:fld>
            <a:endParaRPr lang="en-US"/>
          </a:p>
        </p:txBody>
      </p:sp>
    </p:spTree>
    <p:extLst>
      <p:ext uri="{BB962C8B-B14F-4D97-AF65-F5344CB8AC3E}">
        <p14:creationId xmlns:p14="http://schemas.microsoft.com/office/powerpoint/2010/main" val="1769526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Exits from the Homeless system by destination type and housing composition.</a:t>
            </a:r>
          </a:p>
        </p:txBody>
      </p:sp>
      <p:sp>
        <p:nvSpPr>
          <p:cNvPr id="4" name="Slide Number Placeholder 3"/>
          <p:cNvSpPr>
            <a:spLocks noGrp="1"/>
          </p:cNvSpPr>
          <p:nvPr>
            <p:ph type="sldNum" sz="quarter" idx="5"/>
          </p:nvPr>
        </p:nvSpPr>
        <p:spPr/>
        <p:txBody>
          <a:bodyPr/>
          <a:lstStyle/>
          <a:p>
            <a:fld id="{2113695D-81E3-43EE-BE29-D3AAB6BD7FD9}" type="slidenum">
              <a:rPr lang="en-US" smtClean="0"/>
              <a:t>8</a:t>
            </a:fld>
            <a:endParaRPr lang="en-US"/>
          </a:p>
        </p:txBody>
      </p:sp>
    </p:spTree>
    <p:extLst>
      <p:ext uri="{BB962C8B-B14F-4D97-AF65-F5344CB8AC3E}">
        <p14:creationId xmlns:p14="http://schemas.microsoft.com/office/powerpoint/2010/main" val="2352963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Returns to homelessness by household type.</a:t>
            </a:r>
          </a:p>
        </p:txBody>
      </p:sp>
      <p:sp>
        <p:nvSpPr>
          <p:cNvPr id="4" name="Slide Number Placeholder 3"/>
          <p:cNvSpPr>
            <a:spLocks noGrp="1"/>
          </p:cNvSpPr>
          <p:nvPr>
            <p:ph type="sldNum" sz="quarter" idx="5"/>
          </p:nvPr>
        </p:nvSpPr>
        <p:spPr/>
        <p:txBody>
          <a:bodyPr/>
          <a:lstStyle/>
          <a:p>
            <a:fld id="{2113695D-81E3-43EE-BE29-D3AAB6BD7FD9}" type="slidenum">
              <a:rPr lang="en-US" smtClean="0"/>
              <a:t>9</a:t>
            </a:fld>
            <a:endParaRPr lang="en-US"/>
          </a:p>
        </p:txBody>
      </p:sp>
    </p:spTree>
    <p:extLst>
      <p:ext uri="{BB962C8B-B14F-4D97-AF65-F5344CB8AC3E}">
        <p14:creationId xmlns:p14="http://schemas.microsoft.com/office/powerpoint/2010/main" val="2281647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 ihcda title slide ">
    <p:spTree>
      <p:nvGrpSpPr>
        <p:cNvPr id="1" name=""/>
        <p:cNvGrpSpPr/>
        <p:nvPr/>
      </p:nvGrpSpPr>
      <p:grpSpPr>
        <a:xfrm>
          <a:off x="0" y="0"/>
          <a:ext cx="0" cy="0"/>
          <a:chOff x="0" y="0"/>
          <a:chExt cx="0" cy="0"/>
        </a:xfrm>
      </p:grpSpPr>
      <p:sp>
        <p:nvSpPr>
          <p:cNvPr id="2" name="Title 1"/>
          <p:cNvSpPr>
            <a:spLocks noGrp="1"/>
          </p:cNvSpPr>
          <p:nvPr>
            <p:ph type="ctrTitle"/>
          </p:nvPr>
        </p:nvSpPr>
        <p:spPr>
          <a:xfrm>
            <a:off x="447031" y="1280970"/>
            <a:ext cx="10363200" cy="1139841"/>
          </a:xfrm>
        </p:spPr>
        <p:txBody>
          <a:bodyPr/>
          <a:lstStyle>
            <a:lvl1pPr>
              <a:defRPr cap="all">
                <a:solidFill>
                  <a:schemeClr val="accent5"/>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42766D1B-CB4E-2EEA-AA7A-FED84D05A45A}"/>
              </a:ext>
            </a:extLst>
          </p:cNvPr>
          <p:cNvSpPr>
            <a:spLocks noGrp="1"/>
          </p:cNvSpPr>
          <p:nvPr>
            <p:ph type="sldNum" sz="quarter" idx="10"/>
          </p:nvPr>
        </p:nvSpPr>
        <p:spPr>
          <a:xfrm>
            <a:off x="433917" y="6146805"/>
            <a:ext cx="2844800" cy="365125"/>
          </a:xfrm>
          <a:prstGeom prst="rect">
            <a:avLst/>
          </a:prstGeom>
        </p:spPr>
        <p:txBody>
          <a:bodyPr/>
          <a:lstStyle>
            <a:lvl1pPr>
              <a:defRPr/>
            </a:lvl1pPr>
          </a:lstStyle>
          <a:p>
            <a:fld id="{2B2E78FD-816B-4335-8C38-763A6F2E01E2}" type="slidenum">
              <a:rPr lang="en-US" smtClean="0"/>
              <a:t>‹#›</a:t>
            </a:fld>
            <a:endParaRPr lang="en-US"/>
          </a:p>
        </p:txBody>
      </p:sp>
    </p:spTree>
    <p:extLst>
      <p:ext uri="{BB962C8B-B14F-4D97-AF65-F5344CB8AC3E}">
        <p14:creationId xmlns:p14="http://schemas.microsoft.com/office/powerpoint/2010/main" val="134366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 ihcda title slide two">
    <p:spTree>
      <p:nvGrpSpPr>
        <p:cNvPr id="1" name=""/>
        <p:cNvGrpSpPr/>
        <p:nvPr/>
      </p:nvGrpSpPr>
      <p:grpSpPr>
        <a:xfrm>
          <a:off x="0" y="0"/>
          <a:ext cx="0" cy="0"/>
          <a:chOff x="0" y="0"/>
          <a:chExt cx="0" cy="0"/>
        </a:xfrm>
      </p:grpSpPr>
      <p:sp>
        <p:nvSpPr>
          <p:cNvPr id="2" name="Title 1"/>
          <p:cNvSpPr>
            <a:spLocks noGrp="1"/>
          </p:cNvSpPr>
          <p:nvPr>
            <p:ph type="ctrTitle"/>
          </p:nvPr>
        </p:nvSpPr>
        <p:spPr>
          <a:xfrm>
            <a:off x="447031" y="1266747"/>
            <a:ext cx="10363200" cy="1139841"/>
          </a:xfrm>
        </p:spPr>
        <p:txBody>
          <a:bodyPr/>
          <a:lstStyle>
            <a:lvl1pPr>
              <a:defRPr sz="2800" cap="all">
                <a:solidFill>
                  <a:schemeClr val="accent5"/>
                </a:solidFill>
                <a:latin typeface="Arial Bold"/>
                <a:cs typeface="Arial Bold"/>
              </a:defRPr>
            </a:lvl1pPr>
          </a:lstStyle>
          <a:p>
            <a:r>
              <a:rPr lang="en-US"/>
              <a:t>Click to edit Master title style</a:t>
            </a:r>
          </a:p>
        </p:txBody>
      </p:sp>
      <p:sp>
        <p:nvSpPr>
          <p:cNvPr id="3" name="Slide Number Placeholder 5">
            <a:extLst>
              <a:ext uri="{FF2B5EF4-FFF2-40B4-BE49-F238E27FC236}">
                <a16:creationId xmlns:a16="http://schemas.microsoft.com/office/drawing/2014/main" id="{E549136D-6AE4-F097-6174-D3CEF6A46973}"/>
              </a:ext>
            </a:extLst>
          </p:cNvPr>
          <p:cNvSpPr>
            <a:spLocks noGrp="1"/>
          </p:cNvSpPr>
          <p:nvPr>
            <p:ph type="sldNum" sz="quarter" idx="10"/>
          </p:nvPr>
        </p:nvSpPr>
        <p:spPr>
          <a:xfrm>
            <a:off x="433917" y="6261105"/>
            <a:ext cx="2844800" cy="365125"/>
          </a:xfrm>
          <a:prstGeom prst="rect">
            <a:avLst/>
          </a:prstGeom>
        </p:spPr>
        <p:txBody>
          <a:bodyPr/>
          <a:lstStyle>
            <a:lvl1pPr>
              <a:defRPr/>
            </a:lvl1pPr>
          </a:lstStyle>
          <a:p>
            <a:fld id="{2B2E78FD-816B-4335-8C38-763A6F2E01E2}" type="slidenum">
              <a:rPr lang="en-US" smtClean="0"/>
              <a:t>‹#›</a:t>
            </a:fld>
            <a:endParaRPr lang="en-US"/>
          </a:p>
        </p:txBody>
      </p:sp>
    </p:spTree>
    <p:extLst>
      <p:ext uri="{BB962C8B-B14F-4D97-AF65-F5344CB8AC3E}">
        <p14:creationId xmlns:p14="http://schemas.microsoft.com/office/powerpoint/2010/main" val="69780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3000" b="1" cap="all"/>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
        <p:nvSpPr>
          <p:cNvPr id="4" name="Slide Number Placeholder 5">
            <a:extLst>
              <a:ext uri="{FF2B5EF4-FFF2-40B4-BE49-F238E27FC236}">
                <a16:creationId xmlns:a16="http://schemas.microsoft.com/office/drawing/2014/main" id="{C561BFA0-0DC4-7148-89C0-74096F1F2050}"/>
              </a:ext>
            </a:extLst>
          </p:cNvPr>
          <p:cNvSpPr>
            <a:spLocks noGrp="1"/>
          </p:cNvSpPr>
          <p:nvPr>
            <p:ph type="sldNum" sz="quarter" idx="10"/>
          </p:nvPr>
        </p:nvSpPr>
        <p:spPr>
          <a:xfrm>
            <a:off x="433917" y="6261105"/>
            <a:ext cx="2844800" cy="365125"/>
          </a:xfrm>
          <a:prstGeom prst="rect">
            <a:avLst/>
          </a:prstGeom>
        </p:spPr>
        <p:txBody>
          <a:bodyPr/>
          <a:lstStyle>
            <a:lvl1pPr>
              <a:defRPr/>
            </a:lvl1pPr>
          </a:lstStyle>
          <a:p>
            <a:fld id="{2B2E78FD-816B-4335-8C38-763A6F2E01E2}" type="slidenum">
              <a:rPr lang="en-US" smtClean="0"/>
              <a:t>‹#›</a:t>
            </a:fld>
            <a:endParaRPr lang="en-US"/>
          </a:p>
        </p:txBody>
      </p:sp>
    </p:spTree>
    <p:extLst>
      <p:ext uri="{BB962C8B-B14F-4D97-AF65-F5344CB8AC3E}">
        <p14:creationId xmlns:p14="http://schemas.microsoft.com/office/powerpoint/2010/main" val="1327060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 ihcda 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1" i="0" cap="all">
                <a:latin typeface="Arial Bold"/>
                <a:cs typeface="Arial Bold"/>
              </a:defRPr>
            </a:lvl1pPr>
          </a:lstStyle>
          <a:p>
            <a:r>
              <a:rPr lang="en-US"/>
              <a:t>Click to edit Master title style</a:t>
            </a:r>
          </a:p>
        </p:txBody>
      </p:sp>
      <p:sp>
        <p:nvSpPr>
          <p:cNvPr id="3" name="Content Placeholder 2"/>
          <p:cNvSpPr>
            <a:spLocks noGrp="1"/>
          </p:cNvSpPr>
          <p:nvPr>
            <p:ph idx="1"/>
          </p:nvPr>
        </p:nvSpPr>
        <p:spPr>
          <a:xfrm>
            <a:off x="447034" y="1426025"/>
            <a:ext cx="11152785" cy="4525963"/>
          </a:xfrm>
        </p:spPr>
        <p:txBody>
          <a:bodyPr/>
          <a:lstStyle>
            <a:lvl1pPr marL="0" indent="0">
              <a:buNone/>
              <a:defRPr sz="1800" b="0" i="0">
                <a:latin typeface="Arial"/>
                <a:cs typeface="Arial"/>
              </a:defRPr>
            </a:lvl1pPr>
            <a:lvl2pPr marL="687371" indent="-225420">
              <a:buClr>
                <a:srgbClr val="003359"/>
              </a:buClr>
              <a:buFont typeface="Arial" pitchFamily="34" charset="0"/>
              <a:buChar char="•"/>
              <a:defRPr sz="1600" b="0" i="0">
                <a:latin typeface="Arial"/>
                <a:cs typeface="Arial"/>
              </a:defRPr>
            </a:lvl2pPr>
            <a:lvl3pPr marL="1141385" indent="-227008">
              <a:buClr>
                <a:srgbClr val="003359"/>
              </a:buClr>
              <a:buFont typeface="Frutiger LT Std 45 Light" pitchFamily="34" charset="0"/>
              <a:buChar char="‐"/>
              <a:defRPr sz="1400" b="0" i="0">
                <a:latin typeface="Arial"/>
                <a:cs typeface="Arial"/>
              </a:defRPr>
            </a:lvl3pPr>
            <a:lvl4pPr marL="1601748" indent="-225420">
              <a:buClr>
                <a:srgbClr val="003359"/>
              </a:buClr>
              <a:buFont typeface="Arial" pitchFamily="34" charset="0"/>
              <a:buChar char="•"/>
              <a:defRPr sz="1200" b="0" i="0">
                <a:latin typeface="Arial"/>
                <a:cs typeface="Arial"/>
              </a:defRPr>
            </a:lvl4pPr>
            <a:lvl5pPr marL="2055762" indent="-227008">
              <a:buClr>
                <a:srgbClr val="003359"/>
              </a:buClr>
              <a:buFont typeface="Frutiger LT Std 45 Light" pitchFamily="34" charset="0"/>
              <a:buChar char="‐"/>
              <a:defRPr sz="1000" b="0" i="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489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2 ihcda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12463" y="4093381"/>
            <a:ext cx="10414508" cy="1362075"/>
          </a:xfrm>
        </p:spPr>
        <p:txBody>
          <a:bodyPr anchor="t">
            <a:normAutofit/>
          </a:bodyPr>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401610" y="2593194"/>
            <a:ext cx="10425361" cy="1500187"/>
          </a:xfrm>
        </p:spPr>
        <p:txBody>
          <a:bodyPr anchor="b">
            <a:normAutofit/>
          </a:bodyPr>
          <a:lstStyle>
            <a:lvl1pPr marL="0" indent="0">
              <a:buNone/>
              <a:defRPr sz="1800">
                <a:solidFill>
                  <a:srgbClr val="003359"/>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B8634FD1-AA87-7394-7EF9-B9DC7A79EFBA}"/>
              </a:ext>
            </a:extLst>
          </p:cNvPr>
          <p:cNvSpPr>
            <a:spLocks noGrp="1"/>
          </p:cNvSpPr>
          <p:nvPr>
            <p:ph type="sldNum" sz="quarter" idx="10"/>
          </p:nvPr>
        </p:nvSpPr>
        <p:spPr>
          <a:xfrm>
            <a:off x="433917" y="6146805"/>
            <a:ext cx="2844800" cy="365125"/>
          </a:xfrm>
          <a:prstGeom prst="rect">
            <a:avLst/>
          </a:prstGeom>
        </p:spPr>
        <p:txBody>
          <a:bodyPr/>
          <a:lstStyle>
            <a:lvl1pPr>
              <a:defRPr/>
            </a:lvl1pPr>
          </a:lstStyle>
          <a:p>
            <a:fld id="{2B2E78FD-816B-4335-8C38-763A6F2E01E2}" type="slidenum">
              <a:rPr lang="en-US" smtClean="0"/>
              <a:t>‹#›</a:t>
            </a:fld>
            <a:endParaRPr lang="en-US"/>
          </a:p>
        </p:txBody>
      </p:sp>
    </p:spTree>
    <p:extLst>
      <p:ext uri="{BB962C8B-B14F-4D97-AF65-F5344CB8AC3E}">
        <p14:creationId xmlns:p14="http://schemas.microsoft.com/office/powerpoint/2010/main" val="23966749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ihcd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4171" y="274638"/>
            <a:ext cx="11165164" cy="1143000"/>
          </a:xfrm>
        </p:spPr>
        <p:txBody>
          <a:bodyPr/>
          <a:lstStyle>
            <a:lvl1pPr>
              <a:defRPr sz="2800" cap="all"/>
            </a:lvl1pPr>
          </a:lstStyle>
          <a:p>
            <a:r>
              <a:rPr lang="en-US"/>
              <a:t>Click to edit Master title style</a:t>
            </a:r>
          </a:p>
        </p:txBody>
      </p:sp>
      <p:sp>
        <p:nvSpPr>
          <p:cNvPr id="3" name="Content Placeholder 2"/>
          <p:cNvSpPr>
            <a:spLocks noGrp="1"/>
          </p:cNvSpPr>
          <p:nvPr>
            <p:ph sz="half" idx="1"/>
          </p:nvPr>
        </p:nvSpPr>
        <p:spPr>
          <a:xfrm>
            <a:off x="434169" y="1600205"/>
            <a:ext cx="5409275" cy="4525963"/>
          </a:xfrm>
        </p:spPr>
        <p:txBody>
          <a:bodyPr/>
          <a:lstStyle>
            <a:lvl1pPr>
              <a:buNone/>
              <a:defRPr sz="1800"/>
            </a:lvl1pPr>
            <a:lvl2pPr>
              <a:buClr>
                <a:srgbClr val="003359"/>
              </a:buClr>
              <a:buFont typeface="Arial" pitchFamily="34" charset="0"/>
              <a:buChar char="•"/>
              <a:defRPr sz="1600"/>
            </a:lvl2pPr>
            <a:lvl3pPr>
              <a:buClr>
                <a:srgbClr val="003359"/>
              </a:buClr>
              <a:buFont typeface="Frutiger LT Std 45 Light" pitchFamily="34" charset="0"/>
              <a:buChar char="‐"/>
              <a:defRPr sz="1400"/>
            </a:lvl3pPr>
            <a:lvl4pPr>
              <a:buClr>
                <a:srgbClr val="003359"/>
              </a:buClr>
              <a:buFont typeface="Arial" pitchFamily="34" charset="0"/>
              <a:buChar char="•"/>
              <a:defRPr sz="1200"/>
            </a:lvl4pPr>
            <a:lvl5pPr>
              <a:buClr>
                <a:srgbClr val="003359"/>
              </a:buClr>
              <a:buFont typeface="Frutiger LT Std 45 Light" pitchFamily="34" charset="0"/>
              <a:buChar cha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normAutofit/>
          </a:bodyPr>
          <a:lstStyle>
            <a:lvl1pPr>
              <a:buNone/>
              <a:defRPr sz="1800">
                <a:solidFill>
                  <a:srgbClr val="003359"/>
                </a:solidFill>
              </a:defRPr>
            </a:lvl1pPr>
            <a:lvl2pPr>
              <a:buClr>
                <a:srgbClr val="003359"/>
              </a:buClr>
              <a:buFont typeface="Arial" pitchFamily="34" charset="0"/>
              <a:buChar char="•"/>
              <a:defRPr sz="1600">
                <a:solidFill>
                  <a:srgbClr val="003359"/>
                </a:solidFill>
              </a:defRPr>
            </a:lvl2pPr>
            <a:lvl3pPr>
              <a:buClr>
                <a:srgbClr val="003359"/>
              </a:buClr>
              <a:buFont typeface="Frutiger LT Std 45 Light" pitchFamily="34" charset="0"/>
              <a:buChar char="‐"/>
              <a:defRPr sz="1400">
                <a:solidFill>
                  <a:srgbClr val="003359"/>
                </a:solidFill>
              </a:defRPr>
            </a:lvl3pPr>
            <a:lvl4pPr>
              <a:buClr>
                <a:srgbClr val="003359"/>
              </a:buClr>
              <a:buFont typeface="Arial" pitchFamily="34" charset="0"/>
              <a:buChar char="•"/>
              <a:defRPr sz="1200">
                <a:solidFill>
                  <a:srgbClr val="003359"/>
                </a:solidFill>
              </a:defRPr>
            </a:lvl4pPr>
            <a:lvl5pPr>
              <a:buClr>
                <a:srgbClr val="003359"/>
              </a:buClr>
              <a:buFont typeface="Frutiger LT Std 45 Light" pitchFamily="34" charset="0"/>
              <a:buChar char="‐"/>
              <a:defRPr sz="1000">
                <a:solidFill>
                  <a:srgbClr val="0033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E696A06F-7698-356F-7F53-E81A607EF6EE}"/>
              </a:ext>
            </a:extLst>
          </p:cNvPr>
          <p:cNvSpPr>
            <a:spLocks noGrp="1"/>
          </p:cNvSpPr>
          <p:nvPr>
            <p:ph type="sldNum" sz="quarter" idx="10"/>
          </p:nvPr>
        </p:nvSpPr>
        <p:spPr>
          <a:xfrm>
            <a:off x="433917" y="6146805"/>
            <a:ext cx="2844800" cy="365125"/>
          </a:xfrm>
          <a:prstGeom prst="rect">
            <a:avLst/>
          </a:prstGeom>
        </p:spPr>
        <p:txBody>
          <a:bodyPr/>
          <a:lstStyle>
            <a:lvl1pPr>
              <a:defRPr/>
            </a:lvl1pPr>
          </a:lstStyle>
          <a:p>
            <a:fld id="{2B2E78FD-816B-4335-8C38-763A6F2E01E2}" type="slidenum">
              <a:rPr lang="en-US" smtClean="0"/>
              <a:t>‹#›</a:t>
            </a:fld>
            <a:endParaRPr lang="en-US"/>
          </a:p>
        </p:txBody>
      </p:sp>
    </p:spTree>
    <p:extLst>
      <p:ext uri="{BB962C8B-B14F-4D97-AF65-F5344CB8AC3E}">
        <p14:creationId xmlns:p14="http://schemas.microsoft.com/office/powerpoint/2010/main" val="2457870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2 ihcd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cap="all"/>
            </a:lvl1pPr>
          </a:lstStyle>
          <a:p>
            <a:r>
              <a:rPr lang="en-US"/>
              <a:t>Click to edit Master title style</a:t>
            </a:r>
          </a:p>
        </p:txBody>
      </p:sp>
      <p:sp>
        <p:nvSpPr>
          <p:cNvPr id="3" name="Slide Number Placeholder 5">
            <a:extLst>
              <a:ext uri="{FF2B5EF4-FFF2-40B4-BE49-F238E27FC236}">
                <a16:creationId xmlns:a16="http://schemas.microsoft.com/office/drawing/2014/main" id="{F12DAAC6-4F04-4A95-AA2B-BE99754DEB9C}"/>
              </a:ext>
            </a:extLst>
          </p:cNvPr>
          <p:cNvSpPr>
            <a:spLocks noGrp="1"/>
          </p:cNvSpPr>
          <p:nvPr>
            <p:ph type="sldNum" sz="quarter" idx="10"/>
          </p:nvPr>
        </p:nvSpPr>
        <p:spPr>
          <a:xfrm>
            <a:off x="433917" y="6146805"/>
            <a:ext cx="2844800" cy="365125"/>
          </a:xfrm>
          <a:prstGeom prst="rect">
            <a:avLst/>
          </a:prstGeom>
        </p:spPr>
        <p:txBody>
          <a:bodyPr/>
          <a:lstStyle>
            <a:lvl1pPr>
              <a:defRPr/>
            </a:lvl1pPr>
          </a:lstStyle>
          <a:p>
            <a:fld id="{2B2E78FD-816B-4335-8C38-763A6F2E01E2}" type="slidenum">
              <a:rPr lang="en-US" smtClean="0"/>
              <a:t>‹#›</a:t>
            </a:fld>
            <a:endParaRPr lang="en-US"/>
          </a:p>
        </p:txBody>
      </p:sp>
    </p:spTree>
    <p:extLst>
      <p:ext uri="{BB962C8B-B14F-4D97-AF65-F5344CB8AC3E}">
        <p14:creationId xmlns:p14="http://schemas.microsoft.com/office/powerpoint/2010/main" val="3573118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2 ihcda 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6AA3B4E7-27B8-9F5F-AE99-441BE5DDAFED}"/>
              </a:ext>
            </a:extLst>
          </p:cNvPr>
          <p:cNvSpPr>
            <a:spLocks noGrp="1"/>
          </p:cNvSpPr>
          <p:nvPr>
            <p:ph type="sldNum" sz="quarter" idx="10"/>
          </p:nvPr>
        </p:nvSpPr>
        <p:spPr>
          <a:xfrm>
            <a:off x="433917" y="6146805"/>
            <a:ext cx="2844800" cy="365125"/>
          </a:xfrm>
          <a:prstGeom prst="rect">
            <a:avLst/>
          </a:prstGeom>
        </p:spPr>
        <p:txBody>
          <a:bodyPr/>
          <a:lstStyle>
            <a:lvl1pPr>
              <a:defRPr/>
            </a:lvl1pPr>
          </a:lstStyle>
          <a:p>
            <a:fld id="{2B2E78FD-816B-4335-8C38-763A6F2E01E2}" type="slidenum">
              <a:rPr lang="en-US" smtClean="0"/>
              <a:t>‹#›</a:t>
            </a:fld>
            <a:endParaRPr lang="en-US"/>
          </a:p>
        </p:txBody>
      </p:sp>
    </p:spTree>
    <p:extLst>
      <p:ext uri="{BB962C8B-B14F-4D97-AF65-F5344CB8AC3E}">
        <p14:creationId xmlns:p14="http://schemas.microsoft.com/office/powerpoint/2010/main" val="10586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2 ihcda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4171" y="273050"/>
            <a:ext cx="4186516" cy="1162050"/>
          </a:xfrm>
        </p:spPr>
        <p:txBody>
          <a:bodyPr anchor="b">
            <a:noAutofit/>
          </a:bodyPr>
          <a:lstStyle>
            <a:lvl1pPr algn="l">
              <a:defRPr sz="2000" b="1" cap="all"/>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normAutofit/>
          </a:bodyPr>
          <a:lstStyle>
            <a:lvl1pPr>
              <a:buClr>
                <a:srgbClr val="003359"/>
              </a:buClr>
              <a:buFont typeface="Arial" pitchFamily="34" charset="0"/>
              <a:buChar char="•"/>
              <a:defRPr sz="1600"/>
            </a:lvl1pPr>
            <a:lvl2pPr>
              <a:buClr>
                <a:srgbClr val="003359"/>
              </a:buClr>
              <a:buFont typeface="Frutiger LT Std 45 Light" pitchFamily="34" charset="0"/>
              <a:buChar char="‐"/>
              <a:defRPr sz="1400"/>
            </a:lvl2pPr>
            <a:lvl3pPr>
              <a:buClr>
                <a:srgbClr val="003359"/>
              </a:buClr>
              <a:buFont typeface="Arial" pitchFamily="34" charset="0"/>
              <a:buChar char="•"/>
              <a:defRPr sz="1200"/>
            </a:lvl3pPr>
            <a:lvl4pPr>
              <a:buClr>
                <a:srgbClr val="003359"/>
              </a:buClr>
              <a:buFont typeface="Frutiger LT Std 45 Light" pitchFamily="34" charset="0"/>
              <a:buChar char="‐"/>
              <a:defRPr sz="1000"/>
            </a:lvl4pPr>
            <a:lvl5pPr>
              <a:buClr>
                <a:srgbClr val="003359"/>
              </a:buClr>
              <a:buFont typeface="Arial" pitchFamily="34" charset="0"/>
              <a:buChar char="•"/>
              <a:defRPr sz="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4171" y="1435103"/>
            <a:ext cx="4186516" cy="4691063"/>
          </a:xfrm>
        </p:spPr>
        <p:txBody>
          <a:bodyPr>
            <a:normAutofit/>
          </a:bodyPr>
          <a:lstStyle>
            <a:lvl1pPr marL="0" indent="0">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a:extLst>
              <a:ext uri="{FF2B5EF4-FFF2-40B4-BE49-F238E27FC236}">
                <a16:creationId xmlns:a16="http://schemas.microsoft.com/office/drawing/2014/main" id="{05456F4D-76E7-5066-1B95-91F26B4A8421}"/>
              </a:ext>
            </a:extLst>
          </p:cNvPr>
          <p:cNvSpPr>
            <a:spLocks noGrp="1"/>
          </p:cNvSpPr>
          <p:nvPr>
            <p:ph type="sldNum" sz="quarter" idx="10"/>
          </p:nvPr>
        </p:nvSpPr>
        <p:spPr>
          <a:xfrm>
            <a:off x="433917" y="6146805"/>
            <a:ext cx="2844800" cy="365125"/>
          </a:xfrm>
          <a:prstGeom prst="rect">
            <a:avLst/>
          </a:prstGeom>
        </p:spPr>
        <p:txBody>
          <a:bodyPr/>
          <a:lstStyle>
            <a:lvl1pPr>
              <a:defRPr/>
            </a:lvl1pPr>
          </a:lstStyle>
          <a:p>
            <a:fld id="{2B2E78FD-816B-4335-8C38-763A6F2E01E2}" type="slidenum">
              <a:rPr lang="en-US" smtClean="0"/>
              <a:t>‹#›</a:t>
            </a:fld>
            <a:endParaRPr lang="en-US"/>
          </a:p>
        </p:txBody>
      </p:sp>
    </p:spTree>
    <p:extLst>
      <p:ext uri="{BB962C8B-B14F-4D97-AF65-F5344CB8AC3E}">
        <p14:creationId xmlns:p14="http://schemas.microsoft.com/office/powerpoint/2010/main" val="2809597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3000" b="1" cap="all"/>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
        <p:nvSpPr>
          <p:cNvPr id="4" name="Slide Number Placeholder 5">
            <a:extLst>
              <a:ext uri="{FF2B5EF4-FFF2-40B4-BE49-F238E27FC236}">
                <a16:creationId xmlns:a16="http://schemas.microsoft.com/office/drawing/2014/main" id="{680DCF9F-26FA-B667-CA53-4C1BC8F4A627}"/>
              </a:ext>
            </a:extLst>
          </p:cNvPr>
          <p:cNvSpPr>
            <a:spLocks noGrp="1"/>
          </p:cNvSpPr>
          <p:nvPr>
            <p:ph type="sldNum" sz="quarter" idx="10"/>
          </p:nvPr>
        </p:nvSpPr>
        <p:spPr>
          <a:xfrm>
            <a:off x="433917" y="6146805"/>
            <a:ext cx="2844800" cy="365125"/>
          </a:xfrm>
          <a:prstGeom prst="rect">
            <a:avLst/>
          </a:prstGeom>
        </p:spPr>
        <p:txBody>
          <a:bodyPr/>
          <a:lstStyle>
            <a:lvl1pPr>
              <a:defRPr/>
            </a:lvl1pPr>
          </a:lstStyle>
          <a:p>
            <a:fld id="{2B2E78FD-816B-4335-8C38-763A6F2E01E2}" type="slidenum">
              <a:rPr lang="en-US" smtClean="0"/>
              <a:t>‹#›</a:t>
            </a:fld>
            <a:endParaRPr lang="en-US"/>
          </a:p>
        </p:txBody>
      </p:sp>
    </p:spTree>
    <p:extLst>
      <p:ext uri="{BB962C8B-B14F-4D97-AF65-F5344CB8AC3E}">
        <p14:creationId xmlns:p14="http://schemas.microsoft.com/office/powerpoint/2010/main" val="323961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1 ihcda title slide 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7031" y="1280970"/>
            <a:ext cx="10363200" cy="1139841"/>
          </a:xfrm>
        </p:spPr>
        <p:txBody>
          <a:bodyPr/>
          <a:lstStyle>
            <a:lvl1pPr>
              <a:defRPr cap="all">
                <a:solidFill>
                  <a:srgbClr val="FFFFFF"/>
                </a:solidFill>
              </a:defRPr>
            </a:lvl1pPr>
          </a:lstStyle>
          <a:p>
            <a:r>
              <a:rPr lang="en-US"/>
              <a:t>Click to edit Master title style</a:t>
            </a:r>
          </a:p>
        </p:txBody>
      </p:sp>
    </p:spTree>
    <p:extLst>
      <p:ext uri="{BB962C8B-B14F-4D97-AF65-F5344CB8AC3E}">
        <p14:creationId xmlns:p14="http://schemas.microsoft.com/office/powerpoint/2010/main" val="128836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in.gov/ihcda/"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in.gov/ihcda/indiana-balance-of-state-continuum-of-care/development-days/"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52C79872-27D0-A6E1-FD01-0ABDFB86ADA3}"/>
              </a:ext>
            </a:extLst>
          </p:cNvPr>
          <p:cNvSpPr>
            <a:spLocks noGrp="1"/>
          </p:cNvSpPr>
          <p:nvPr>
            <p:ph type="title"/>
          </p:nvPr>
        </p:nvSpPr>
        <p:spPr bwMode="auto">
          <a:xfrm>
            <a:off x="446619" y="274638"/>
            <a:ext cx="1115271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ENTER HEADLINE</a:t>
            </a:r>
          </a:p>
        </p:txBody>
      </p:sp>
      <p:sp>
        <p:nvSpPr>
          <p:cNvPr id="2051" name="Text Placeholder 2">
            <a:extLst>
              <a:ext uri="{FF2B5EF4-FFF2-40B4-BE49-F238E27FC236}">
                <a16:creationId xmlns:a16="http://schemas.microsoft.com/office/drawing/2014/main" id="{19AF6BA9-F4A5-271B-605B-83B0C69A8DF7}"/>
              </a:ext>
            </a:extLst>
          </p:cNvPr>
          <p:cNvSpPr>
            <a:spLocks noGrp="1"/>
          </p:cNvSpPr>
          <p:nvPr>
            <p:ph type="body" idx="1"/>
          </p:nvPr>
        </p:nvSpPr>
        <p:spPr bwMode="auto">
          <a:xfrm>
            <a:off x="446619" y="1600205"/>
            <a:ext cx="11152716"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 name="Picture 1">
            <a:hlinkClick r:id="rId13"/>
            <a:extLst>
              <a:ext uri="{FF2B5EF4-FFF2-40B4-BE49-F238E27FC236}">
                <a16:creationId xmlns:a16="http://schemas.microsoft.com/office/drawing/2014/main" id="{A213D566-77FB-1747-CD4D-3B73AB770972}"/>
              </a:ext>
            </a:extLst>
          </p:cNvPr>
          <p:cNvPicPr>
            <a:picLocks noChangeAspect="1"/>
          </p:cNvPicPr>
          <p:nvPr userDrawn="1"/>
        </p:nvPicPr>
        <p:blipFill>
          <a:blip r:embed="rId14"/>
          <a:srcRect t="1" b="6355"/>
          <a:stretch>
            <a:fillRect/>
          </a:stretch>
        </p:blipFill>
        <p:spPr>
          <a:xfrm>
            <a:off x="8879288" y="5972095"/>
            <a:ext cx="2866090" cy="838201"/>
          </a:xfrm>
          <a:prstGeom prst="rect">
            <a:avLst/>
          </a:prstGeom>
        </p:spPr>
      </p:pic>
      <p:pic>
        <p:nvPicPr>
          <p:cNvPr id="3" name="Picture 2" descr="Graphical user interface, application">
            <a:hlinkClick r:id="rId15"/>
            <a:extLst>
              <a:ext uri="{FF2B5EF4-FFF2-40B4-BE49-F238E27FC236}">
                <a16:creationId xmlns:a16="http://schemas.microsoft.com/office/drawing/2014/main" id="{1F315839-170E-D613-4C98-1214A14ABB7C}"/>
              </a:ext>
            </a:extLst>
          </p:cNvPr>
          <p:cNvPicPr>
            <a:picLocks noChangeAspect="1" noChangeArrowheads="1"/>
          </p:cNvPicPr>
          <p:nvPr userDrawn="1"/>
        </p:nvPicPr>
        <p:blipFill rotWithShape="1">
          <a:blip r:embed="rId16">
            <a:extLst>
              <a:ext uri="{28A0092B-C50C-407E-A947-70E740481C1C}">
                <a14:useLocalDpi xmlns:a14="http://schemas.microsoft.com/office/drawing/2010/main" val="0"/>
              </a:ext>
            </a:extLst>
          </a:blip>
          <a:srcRect l="4477" t="11682" r="4258" b="13134"/>
          <a:stretch>
            <a:fillRect/>
          </a:stretch>
        </p:blipFill>
        <p:spPr bwMode="auto">
          <a:xfrm>
            <a:off x="446619" y="5972095"/>
            <a:ext cx="3425804" cy="78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3059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000" b="1" kern="1200">
          <a:solidFill>
            <a:schemeClr val="accent5"/>
          </a:solidFill>
          <a:latin typeface="Arial Bold"/>
          <a:ea typeface="ＭＳ Ｐゴシック" pitchFamily="-112" charset="-128"/>
          <a:cs typeface="Arial Bold"/>
        </a:defRPr>
      </a:lvl1pPr>
      <a:lvl2pPr algn="l" rtl="0" eaLnBrk="1" fontAlgn="base" hangingPunct="1">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2pPr>
      <a:lvl3pPr algn="l" rtl="0" eaLnBrk="1" fontAlgn="base" hangingPunct="1">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3pPr>
      <a:lvl4pPr algn="l" rtl="0" eaLnBrk="1" fontAlgn="base" hangingPunct="1">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4pPr>
      <a:lvl5pPr algn="l" rtl="0" eaLnBrk="1" fontAlgn="base" hangingPunct="1">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5pPr>
      <a:lvl6pPr marL="457189" algn="l" rtl="0" eaLnBrk="1" fontAlgn="base" hangingPunct="1">
        <a:spcBef>
          <a:spcPct val="0"/>
        </a:spcBef>
        <a:spcAft>
          <a:spcPct val="0"/>
        </a:spcAft>
        <a:defRPr sz="3000">
          <a:solidFill>
            <a:srgbClr val="F0AB00"/>
          </a:solidFill>
          <a:latin typeface="NeutraText-Demi" pitchFamily="-112" charset="0"/>
          <a:ea typeface="ＭＳ Ｐゴシック" pitchFamily="-112" charset="-128"/>
        </a:defRPr>
      </a:lvl6pPr>
      <a:lvl7pPr marL="914377" algn="l" rtl="0" eaLnBrk="1" fontAlgn="base" hangingPunct="1">
        <a:spcBef>
          <a:spcPct val="0"/>
        </a:spcBef>
        <a:spcAft>
          <a:spcPct val="0"/>
        </a:spcAft>
        <a:defRPr sz="3000">
          <a:solidFill>
            <a:srgbClr val="F0AB00"/>
          </a:solidFill>
          <a:latin typeface="NeutraText-Demi" pitchFamily="-112" charset="0"/>
          <a:ea typeface="ＭＳ Ｐゴシック" pitchFamily="-112" charset="-128"/>
        </a:defRPr>
      </a:lvl7pPr>
      <a:lvl8pPr marL="1371566" algn="l" rtl="0" eaLnBrk="1" fontAlgn="base" hangingPunct="1">
        <a:spcBef>
          <a:spcPct val="0"/>
        </a:spcBef>
        <a:spcAft>
          <a:spcPct val="0"/>
        </a:spcAft>
        <a:defRPr sz="3000">
          <a:solidFill>
            <a:srgbClr val="F0AB00"/>
          </a:solidFill>
          <a:latin typeface="NeutraText-Demi" pitchFamily="-112" charset="0"/>
          <a:ea typeface="ＭＳ Ｐゴシック" pitchFamily="-112" charset="-128"/>
        </a:defRPr>
      </a:lvl8pPr>
      <a:lvl9pPr marL="1828754" algn="l" rtl="0" eaLnBrk="1" fontAlgn="base" hangingPunct="1">
        <a:spcBef>
          <a:spcPct val="0"/>
        </a:spcBef>
        <a:spcAft>
          <a:spcPct val="0"/>
        </a:spcAft>
        <a:defRPr sz="3000">
          <a:solidFill>
            <a:srgbClr val="F0AB00"/>
          </a:solidFill>
          <a:latin typeface="NeutraText-Demi" pitchFamily="-112" charset="0"/>
          <a:ea typeface="ＭＳ Ｐゴシック" pitchFamily="-112" charset="-128"/>
        </a:defRPr>
      </a:lvl9pPr>
    </p:titleStyle>
    <p:bodyStyle>
      <a:lvl1pPr marL="687371" indent="-225420" algn="l" rtl="0" eaLnBrk="1" fontAlgn="base" hangingPunct="1">
        <a:spcBef>
          <a:spcPct val="0"/>
        </a:spcBef>
        <a:spcAft>
          <a:spcPct val="0"/>
        </a:spcAft>
        <a:buClr>
          <a:srgbClr val="003359"/>
        </a:buClr>
        <a:buFont typeface="Arial" panose="020B0604020202020204" pitchFamily="34" charset="0"/>
        <a:buChar char="•"/>
        <a:defRPr sz="1600" kern="1200">
          <a:solidFill>
            <a:srgbClr val="003359"/>
          </a:solidFill>
          <a:latin typeface="Arial"/>
          <a:ea typeface="ＭＳ Ｐゴシック" pitchFamily="-112" charset="-128"/>
          <a:cs typeface="Arial"/>
        </a:defRPr>
      </a:lvl1pPr>
      <a:lvl2pPr marL="1141385" indent="-227008" algn="l" rtl="0" eaLnBrk="1" fontAlgn="base" hangingPunct="1">
        <a:spcBef>
          <a:spcPct val="0"/>
        </a:spcBef>
        <a:spcAft>
          <a:spcPct val="0"/>
        </a:spcAft>
        <a:buClr>
          <a:srgbClr val="003359"/>
        </a:buClr>
        <a:buFont typeface="Frutiger LT Std 45 Light"/>
        <a:buChar char="‐"/>
        <a:defRPr sz="1400" kern="1200">
          <a:solidFill>
            <a:srgbClr val="003359"/>
          </a:solidFill>
          <a:latin typeface="Arial"/>
          <a:ea typeface="ＭＳ Ｐゴシック" pitchFamily="-112" charset="-128"/>
          <a:cs typeface="Arial"/>
        </a:defRPr>
      </a:lvl2pPr>
      <a:lvl3pPr marL="1601748" indent="-225420" algn="l" rtl="0" eaLnBrk="1" fontAlgn="base" hangingPunct="1">
        <a:spcBef>
          <a:spcPct val="0"/>
        </a:spcBef>
        <a:spcAft>
          <a:spcPct val="0"/>
        </a:spcAft>
        <a:buClr>
          <a:srgbClr val="003359"/>
        </a:buClr>
        <a:buFont typeface="Arial" panose="020B0604020202020204" pitchFamily="34" charset="0"/>
        <a:buChar char="•"/>
        <a:defRPr sz="1200" kern="1200">
          <a:solidFill>
            <a:srgbClr val="003359"/>
          </a:solidFill>
          <a:latin typeface="Arial"/>
          <a:ea typeface="ＭＳ Ｐゴシック" pitchFamily="-112" charset="-128"/>
          <a:cs typeface="Arial"/>
        </a:defRPr>
      </a:lvl3pPr>
      <a:lvl4pPr marL="2055762" indent="-227008" algn="l" rtl="0" eaLnBrk="1" fontAlgn="base" hangingPunct="1">
        <a:spcBef>
          <a:spcPct val="0"/>
        </a:spcBef>
        <a:spcAft>
          <a:spcPct val="0"/>
        </a:spcAft>
        <a:buClr>
          <a:srgbClr val="003359"/>
        </a:buClr>
        <a:buFont typeface="Frutiger LT Std 45 Light"/>
        <a:buChar char="‐"/>
        <a:defRPr sz="1000" kern="1200">
          <a:solidFill>
            <a:srgbClr val="003359"/>
          </a:solidFill>
          <a:latin typeface="Arial"/>
          <a:ea typeface="ＭＳ Ｐゴシック" pitchFamily="-112" charset="-128"/>
          <a:cs typeface="Arial"/>
        </a:defRPr>
      </a:lvl4pPr>
      <a:lvl5pPr marL="2516125" indent="-225420" algn="l" rtl="0" eaLnBrk="1" fontAlgn="base" hangingPunct="1">
        <a:spcBef>
          <a:spcPct val="0"/>
        </a:spcBef>
        <a:spcAft>
          <a:spcPct val="0"/>
        </a:spcAft>
        <a:buClr>
          <a:srgbClr val="003359"/>
        </a:buClr>
        <a:buFont typeface="Arial" panose="020B0604020202020204" pitchFamily="34" charset="0"/>
        <a:buChar char="•"/>
        <a:defRPr sz="800" kern="1200">
          <a:solidFill>
            <a:srgbClr val="003359"/>
          </a:solidFill>
          <a:latin typeface="Arial"/>
          <a:ea typeface="ＭＳ Ｐゴシック" pitchFamily="-112" charset="-128"/>
          <a:cs typeface="Arial"/>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hyperlink" Target="https://www.in.gov/ihcda/indiana-balance-of-state-continuum-of-care/hmis_data_portal/" TargetMode="External"/><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s://www.prosperityindiana.org/News/1352480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ata.census.gov/profile/Indiana?g=040XX00US18"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hyperlink" Target="https://app.powerbigov.us/view?r=eyJrIjoiM2Y2OTQ2MTAtODVkNC00YmM2LThhOWEtZWY4MGU5YWFmZDFmIiwidCI6IjYxNTUyNGM1LTIyZTktNGJjZC1hODkzLTExODBhNTNmYzdiMiJ9&amp;fbclid=IwAR0_kyM-wz6DNkkUOUTHejB1__rbMM_f5D49mE7AdOw74UGZsRttkGfjxcg" TargetMode="External"/><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in.gov/ihcda/indiana-balance-of-state-continuum-of-care/regional-structure/" TargetMode="External"/><Relationship Id="rId5" Type="http://schemas.openxmlformats.org/officeDocument/2006/relationships/image" Target="../media/image47.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hyperlink" Target="https://indianahousingdashboard.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8" Type="http://schemas.openxmlformats.org/officeDocument/2006/relationships/hyperlink" Target="https://data.census.gov/profile/Indiana?g=040XX00US18" TargetMode="External"/><Relationship Id="rId3" Type="http://schemas.openxmlformats.org/officeDocument/2006/relationships/image" Target="../media/image50.png"/><Relationship Id="rId7" Type="http://schemas.openxmlformats.org/officeDocument/2006/relationships/hyperlink" Target="https://nlihc.org/housing-needs-by-state/indian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indianahousingdashboard.com/" TargetMode="External"/><Relationship Id="rId5" Type="http://schemas.openxmlformats.org/officeDocument/2006/relationships/hyperlink" Target="https://app.powerbigov.us/view?r=eyJrIjoiM2Y2OTQ2MTAtODVkNC00YmM2LThhOWEtZWY4MGU5YWFmZDFmIiwidCI6IjYxNTUyNGM1LTIyZTktNGJjZC1hODkzLTExODBhNTNmYzdiMiJ9&amp;fbclid=IwAR0_kyM-wz6DNkkUOUTHejB1__rbMM_f5D49mE7AdOw74UGZsRttkGfjxcg" TargetMode="External"/><Relationship Id="rId4" Type="http://schemas.openxmlformats.org/officeDocument/2006/relationships/hyperlink" Target="https://www.in.gov/ihcda/indiana-balance-of-state-continuum-of-care/hmis_data_portal/" TargetMode="External"/><Relationship Id="rId9" Type="http://schemas.openxmlformats.org/officeDocument/2006/relationships/hyperlink" Target="https://www.unitedforalice.org/key-findings/Indian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in.gov/ihcda/indiana-balance-of-state-continuum-of-care/hmis_data_portal/" TargetMode="External"/><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hyperlink" Target="https://www.in.gov/ihcda/indiana-balance-of-state-continuum-of-care/hmis_data_portal/" TargetMode="External"/><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hyperlink" Target="https://www.in.gov/ihcda/indiana-balance-of-state-continuum-of-care/hmis_data_porta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in.gov/ihcda/indiana-balance-of-state-continuum-of-care/hmis_data_portal/"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in.gov/ihcda/indiana-balance-of-state-continuum-of-care/hmis_data_portal/" TargetMode="Externa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C5D1881-C3CF-563B-C68D-346C3C23E9EE}"/>
              </a:ext>
            </a:extLst>
          </p:cNvPr>
          <p:cNvSpPr>
            <a:spLocks noGrp="1"/>
          </p:cNvSpPr>
          <p:nvPr>
            <p:ph type="ctrTitle"/>
          </p:nvPr>
        </p:nvSpPr>
        <p:spPr>
          <a:xfrm>
            <a:off x="460373" y="364154"/>
            <a:ext cx="11189081" cy="2209505"/>
          </a:xfrm>
        </p:spPr>
        <p:txBody>
          <a:bodyPr/>
          <a:lstStyle/>
          <a:p>
            <a:r>
              <a:rPr lang="en-US" sz="2800" b="0" dirty="0"/>
              <a:t>Housing Affordability, Availability &amp; Need: </a:t>
            </a:r>
            <a:br>
              <a:rPr lang="en-US" sz="2800" b="0" dirty="0"/>
            </a:br>
            <a:r>
              <a:rPr lang="en-US" sz="2800" b="0" dirty="0"/>
              <a:t>Using Available Data to Advocate </a:t>
            </a:r>
            <a:br>
              <a:rPr lang="en-US" sz="2800" b="0" dirty="0"/>
            </a:br>
            <a:r>
              <a:rPr lang="en-US" sz="2800" b="0" dirty="0"/>
              <a:t>for Affordable Housing</a:t>
            </a:r>
            <a:endParaRPr lang="en-US" altLang="en-US" sz="2800" cap="none" dirty="0">
              <a:latin typeface="Arial Bold" panose="020B0704020202020204" pitchFamily="34" charset="0"/>
              <a:ea typeface="ＭＳ Ｐゴシック" panose="020B0600070205080204" pitchFamily="34" charset="-128"/>
              <a:cs typeface="Arial Bold" panose="020B0704020202020204" pitchFamily="34" charset="0"/>
            </a:endParaRPr>
          </a:p>
        </p:txBody>
      </p:sp>
      <p:sp>
        <p:nvSpPr>
          <p:cNvPr id="13316" name="TextBox 4">
            <a:extLst>
              <a:ext uri="{FF2B5EF4-FFF2-40B4-BE49-F238E27FC236}">
                <a16:creationId xmlns:a16="http://schemas.microsoft.com/office/drawing/2014/main" id="{9EC6AB11-DB4A-A308-C544-722273B81C12}"/>
              </a:ext>
            </a:extLst>
          </p:cNvPr>
          <p:cNvSpPr txBox="1">
            <a:spLocks noChangeArrowheads="1"/>
          </p:cNvSpPr>
          <p:nvPr/>
        </p:nvSpPr>
        <p:spPr bwMode="auto">
          <a:xfrm>
            <a:off x="460373" y="4812309"/>
            <a:ext cx="19886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chemeClr val="bg1"/>
                </a:solidFill>
              </a:rPr>
              <a:t>August 27</a:t>
            </a:r>
            <a:r>
              <a:rPr lang="en-US" altLang="en-US" baseline="30000">
                <a:solidFill>
                  <a:schemeClr val="bg1"/>
                </a:solidFill>
              </a:rPr>
              <a:t>th</a:t>
            </a:r>
            <a:r>
              <a:rPr lang="en-US" altLang="en-US">
                <a:solidFill>
                  <a:schemeClr val="bg1"/>
                </a:solidFill>
              </a:rPr>
              <a:t>, 2025</a:t>
            </a:r>
          </a:p>
        </p:txBody>
      </p:sp>
      <p:sp>
        <p:nvSpPr>
          <p:cNvPr id="13317" name="TextBox 5">
            <a:extLst>
              <a:ext uri="{FF2B5EF4-FFF2-40B4-BE49-F238E27FC236}">
                <a16:creationId xmlns:a16="http://schemas.microsoft.com/office/drawing/2014/main" id="{4069594D-5751-57E3-60D7-26276B84A9DB}"/>
              </a:ext>
            </a:extLst>
          </p:cNvPr>
          <p:cNvSpPr txBox="1">
            <a:spLocks noChangeArrowheads="1"/>
          </p:cNvSpPr>
          <p:nvPr/>
        </p:nvSpPr>
        <p:spPr bwMode="auto">
          <a:xfrm>
            <a:off x="460373" y="2668885"/>
            <a:ext cx="718878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dirty="0">
                <a:solidFill>
                  <a:schemeClr val="bg1"/>
                </a:solidFill>
              </a:rPr>
              <a:t>IHCDA</a:t>
            </a:r>
          </a:p>
          <a:p>
            <a:r>
              <a:rPr lang="en-US" altLang="en-US" dirty="0">
                <a:solidFill>
                  <a:schemeClr val="bg1"/>
                </a:solidFill>
              </a:rPr>
              <a:t>	Stephen Enz - Real Estate Policy and Data Manager</a:t>
            </a:r>
          </a:p>
          <a:p>
            <a:r>
              <a:rPr lang="en-US" altLang="en-US" dirty="0">
                <a:solidFill>
                  <a:schemeClr val="bg1"/>
                </a:solidFill>
              </a:rPr>
              <a:t>	David Boltz – HMIS Data Analyst</a:t>
            </a:r>
          </a:p>
          <a:p>
            <a:endParaRPr lang="en-US" altLang="en-US" dirty="0">
              <a:solidFill>
                <a:schemeClr val="bg1"/>
              </a:solidFill>
            </a:endParaRPr>
          </a:p>
          <a:p>
            <a:r>
              <a:rPr lang="en-US" altLang="en-US" dirty="0">
                <a:solidFill>
                  <a:schemeClr val="bg1"/>
                </a:solidFill>
              </a:rPr>
              <a:t>Center for the Homeless</a:t>
            </a:r>
          </a:p>
          <a:p>
            <a:r>
              <a:rPr lang="en-US" altLang="en-US" dirty="0">
                <a:solidFill>
                  <a:schemeClr val="bg1"/>
                </a:solidFill>
              </a:rPr>
              <a:t>	Lani Vivirito - Chief Policy and Resource Officer</a:t>
            </a:r>
          </a:p>
        </p:txBody>
      </p:sp>
      <p:pic>
        <p:nvPicPr>
          <p:cNvPr id="3" name="Picture 2" descr="A picture containing text&#10;&#10;AI-generated content may be incorrect.">
            <a:extLst>
              <a:ext uri="{FF2B5EF4-FFF2-40B4-BE49-F238E27FC236}">
                <a16:creationId xmlns:a16="http://schemas.microsoft.com/office/drawing/2014/main" id="{F86DC5AB-0016-B3A2-E337-ACD1B3D873AC}"/>
              </a:ext>
            </a:extLst>
          </p:cNvPr>
          <p:cNvPicPr>
            <a:picLocks noChangeAspect="1"/>
          </p:cNvPicPr>
          <p:nvPr/>
        </p:nvPicPr>
        <p:blipFill>
          <a:blip r:embed="rId4">
            <a:extLst>
              <a:ext uri="{28A0092B-C50C-407E-A947-70E740481C1C}">
                <a14:useLocalDpi xmlns:a14="http://schemas.microsoft.com/office/drawing/2010/main" val="0"/>
              </a:ext>
            </a:extLst>
          </a:blip>
          <a:srcRect b="5716"/>
          <a:stretch>
            <a:fillRect/>
          </a:stretch>
        </p:blipFill>
        <p:spPr>
          <a:xfrm>
            <a:off x="4875675" y="5390496"/>
            <a:ext cx="2440649" cy="1103350"/>
          </a:xfrm>
          <a:prstGeom prst="rect">
            <a:avLst/>
          </a:prstGeom>
        </p:spPr>
      </p:pic>
      <p:pic>
        <p:nvPicPr>
          <p:cNvPr id="7" name="Picture 2" descr="Indiana Balance of State Continuum of Care">
            <a:extLst>
              <a:ext uri="{FF2B5EF4-FFF2-40B4-BE49-F238E27FC236}">
                <a16:creationId xmlns:a16="http://schemas.microsoft.com/office/drawing/2014/main" id="{979D18FD-4AA2-AB99-1CB7-DA6BC21D44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173" y="5570739"/>
            <a:ext cx="4111617" cy="11490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82CE7-7677-2AF8-5C7E-B0D04350DADE}"/>
            </a:ext>
          </a:extLst>
        </p:cNvPr>
        <p:cNvGrpSpPr/>
        <p:nvPr/>
      </p:nvGrpSpPr>
      <p:grpSpPr>
        <a:xfrm>
          <a:off x="0" y="0"/>
          <a:ext cx="0" cy="0"/>
          <a:chOff x="0" y="0"/>
          <a:chExt cx="0" cy="0"/>
        </a:xfrm>
      </p:grpSpPr>
      <p:pic>
        <p:nvPicPr>
          <p:cNvPr id="12" name="Picture 11" descr="Graphical user interface, application&#10;&#10;AI-generated content may be incorrect.">
            <a:extLst>
              <a:ext uri="{FF2B5EF4-FFF2-40B4-BE49-F238E27FC236}">
                <a16:creationId xmlns:a16="http://schemas.microsoft.com/office/drawing/2014/main" id="{EEEBDF6A-626B-89BE-2966-343F3005D586}"/>
              </a:ext>
            </a:extLst>
          </p:cNvPr>
          <p:cNvPicPr>
            <a:picLocks noChangeAspect="1"/>
          </p:cNvPicPr>
          <p:nvPr/>
        </p:nvPicPr>
        <p:blipFill>
          <a:blip r:embed="rId3">
            <a:extLst>
              <a:ext uri="{28A0092B-C50C-407E-A947-70E740481C1C}">
                <a14:useLocalDpi xmlns:a14="http://schemas.microsoft.com/office/drawing/2010/main" val="0"/>
              </a:ext>
            </a:extLst>
          </a:blip>
          <a:srcRect l="11227" r="63101" b="51999"/>
          <a:stretch>
            <a:fillRect/>
          </a:stretch>
        </p:blipFill>
        <p:spPr>
          <a:xfrm>
            <a:off x="341549" y="3429000"/>
            <a:ext cx="2109821" cy="2475689"/>
          </a:xfrm>
          <a:prstGeom prst="rect">
            <a:avLst/>
          </a:prstGeom>
          <a:effectLst/>
        </p:spPr>
      </p:pic>
      <p:pic>
        <p:nvPicPr>
          <p:cNvPr id="8" name="Picture 7" descr="Graphical user interface, timeline&#10;&#10;AI-generated content may be incorrect.">
            <a:extLst>
              <a:ext uri="{FF2B5EF4-FFF2-40B4-BE49-F238E27FC236}">
                <a16:creationId xmlns:a16="http://schemas.microsoft.com/office/drawing/2014/main" id="{3147198B-37FB-B756-2B03-47DFE6B84971}"/>
              </a:ext>
            </a:extLst>
          </p:cNvPr>
          <p:cNvPicPr>
            <a:picLocks noChangeAspect="1"/>
          </p:cNvPicPr>
          <p:nvPr/>
        </p:nvPicPr>
        <p:blipFill>
          <a:blip r:embed="rId4">
            <a:extLst>
              <a:ext uri="{28A0092B-C50C-407E-A947-70E740481C1C}">
                <a14:useLocalDpi xmlns:a14="http://schemas.microsoft.com/office/drawing/2010/main" val="0"/>
              </a:ext>
            </a:extLst>
          </a:blip>
          <a:srcRect t="14855" r="67221" b="44892"/>
          <a:stretch>
            <a:fillRect/>
          </a:stretch>
        </p:blipFill>
        <p:spPr>
          <a:xfrm>
            <a:off x="8810010" y="3404953"/>
            <a:ext cx="2595200" cy="2700745"/>
          </a:xfrm>
          <a:prstGeom prst="rect">
            <a:avLst/>
          </a:prstGeom>
          <a:effectLst/>
        </p:spPr>
      </p:pic>
      <p:sp>
        <p:nvSpPr>
          <p:cNvPr id="2" name="Title 1">
            <a:extLst>
              <a:ext uri="{FF2B5EF4-FFF2-40B4-BE49-F238E27FC236}">
                <a16:creationId xmlns:a16="http://schemas.microsoft.com/office/drawing/2014/main" id="{0BC9D93E-1F3C-805F-3A30-46E340D4A678}"/>
              </a:ext>
            </a:extLst>
          </p:cNvPr>
          <p:cNvSpPr>
            <a:spLocks noGrp="1"/>
          </p:cNvSpPr>
          <p:nvPr>
            <p:ph type="title"/>
          </p:nvPr>
        </p:nvSpPr>
        <p:spPr>
          <a:xfrm>
            <a:off x="3860052" y="0"/>
            <a:ext cx="3305176" cy="1220207"/>
          </a:xfrm>
        </p:spPr>
        <p:txBody>
          <a:bodyPr/>
          <a:lstStyle/>
          <a:p>
            <a:pPr algn="ctr"/>
            <a:r>
              <a:rPr lang="en-US"/>
              <a:t>Demographics</a:t>
            </a:r>
          </a:p>
        </p:txBody>
      </p:sp>
      <p:pic>
        <p:nvPicPr>
          <p:cNvPr id="4" name="Picture 3">
            <a:extLst>
              <a:ext uri="{FF2B5EF4-FFF2-40B4-BE49-F238E27FC236}">
                <a16:creationId xmlns:a16="http://schemas.microsoft.com/office/drawing/2014/main" id="{9BD2230C-DA0F-A26A-C4DD-D0D99B5985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624" y="450699"/>
            <a:ext cx="2595200" cy="2978301"/>
          </a:xfrm>
          <a:prstGeom prst="rect">
            <a:avLst/>
          </a:prstGeom>
          <a:effectLst/>
        </p:spPr>
      </p:pic>
      <p:pic>
        <p:nvPicPr>
          <p:cNvPr id="6" name="Picture 5" descr="Graphical user interface&#10;&#10;AI-generated content may be incorrect.">
            <a:extLst>
              <a:ext uri="{FF2B5EF4-FFF2-40B4-BE49-F238E27FC236}">
                <a16:creationId xmlns:a16="http://schemas.microsoft.com/office/drawing/2014/main" id="{6F8132E6-AE02-98D3-ADB4-02DD08792A22}"/>
              </a:ext>
            </a:extLst>
          </p:cNvPr>
          <p:cNvPicPr>
            <a:picLocks noChangeAspect="1"/>
          </p:cNvPicPr>
          <p:nvPr/>
        </p:nvPicPr>
        <p:blipFill>
          <a:blip r:embed="rId6">
            <a:extLst>
              <a:ext uri="{28A0092B-C50C-407E-A947-70E740481C1C}">
                <a14:useLocalDpi xmlns:a14="http://schemas.microsoft.com/office/drawing/2010/main" val="0"/>
              </a:ext>
            </a:extLst>
          </a:blip>
          <a:srcRect t="40391" b="34225"/>
          <a:stretch>
            <a:fillRect/>
          </a:stretch>
        </p:blipFill>
        <p:spPr>
          <a:xfrm>
            <a:off x="2936749" y="1455087"/>
            <a:ext cx="5151783" cy="937994"/>
          </a:xfrm>
          <a:prstGeom prst="rect">
            <a:avLst/>
          </a:prstGeom>
          <a:effectLst/>
        </p:spPr>
      </p:pic>
      <p:pic>
        <p:nvPicPr>
          <p:cNvPr id="13" name="Picture 12" descr="Graphical user interface, application&#10;&#10;AI-generated content may be incorrect.">
            <a:extLst>
              <a:ext uri="{FF2B5EF4-FFF2-40B4-BE49-F238E27FC236}">
                <a16:creationId xmlns:a16="http://schemas.microsoft.com/office/drawing/2014/main" id="{39FBD6DE-1603-C91C-E616-20983673841D}"/>
              </a:ext>
            </a:extLst>
          </p:cNvPr>
          <p:cNvPicPr>
            <a:picLocks noChangeAspect="1"/>
          </p:cNvPicPr>
          <p:nvPr/>
        </p:nvPicPr>
        <p:blipFill>
          <a:blip r:embed="rId3">
            <a:extLst>
              <a:ext uri="{28A0092B-C50C-407E-A947-70E740481C1C}">
                <a14:useLocalDpi xmlns:a14="http://schemas.microsoft.com/office/drawing/2010/main" val="0"/>
              </a:ext>
            </a:extLst>
          </a:blip>
          <a:srcRect l="54301" r="4080" b="42551"/>
          <a:stretch>
            <a:fillRect/>
          </a:stretch>
        </p:blipFill>
        <p:spPr>
          <a:xfrm>
            <a:off x="8364769" y="450699"/>
            <a:ext cx="3485682" cy="3019503"/>
          </a:xfrm>
          <a:prstGeom prst="rect">
            <a:avLst/>
          </a:prstGeom>
          <a:effectLst/>
        </p:spPr>
      </p:pic>
      <p:pic>
        <p:nvPicPr>
          <p:cNvPr id="16" name="Picture 15">
            <a:extLst>
              <a:ext uri="{FF2B5EF4-FFF2-40B4-BE49-F238E27FC236}">
                <a16:creationId xmlns:a16="http://schemas.microsoft.com/office/drawing/2014/main" id="{471AA7D7-1E01-155C-F98B-C261B5F87860}"/>
              </a:ext>
            </a:extLst>
          </p:cNvPr>
          <p:cNvPicPr>
            <a:picLocks noChangeAspect="1"/>
          </p:cNvPicPr>
          <p:nvPr/>
        </p:nvPicPr>
        <p:blipFill>
          <a:blip r:embed="rId7"/>
          <a:stretch>
            <a:fillRect/>
          </a:stretch>
        </p:blipFill>
        <p:spPr>
          <a:xfrm>
            <a:off x="3393624" y="2475870"/>
            <a:ext cx="4247579" cy="3237719"/>
          </a:xfrm>
          <a:prstGeom prst="rect">
            <a:avLst/>
          </a:prstGeom>
          <a:effectLst/>
        </p:spPr>
      </p:pic>
      <p:sp>
        <p:nvSpPr>
          <p:cNvPr id="3" name="Rectangle: Rounded Corners 2">
            <a:extLst>
              <a:ext uri="{FF2B5EF4-FFF2-40B4-BE49-F238E27FC236}">
                <a16:creationId xmlns:a16="http://schemas.microsoft.com/office/drawing/2014/main" id="{989946CE-D857-8059-ED7F-F8F43995F90B}"/>
              </a:ext>
            </a:extLst>
          </p:cNvPr>
          <p:cNvSpPr/>
          <p:nvPr/>
        </p:nvSpPr>
        <p:spPr>
          <a:xfrm>
            <a:off x="4683785" y="6002135"/>
            <a:ext cx="3356618" cy="714375"/>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a:solidFill>
                  <a:schemeClr val="accent4"/>
                </a:solidFill>
              </a:rPr>
              <a:t>Source: HMIS Data Portal</a:t>
            </a:r>
          </a:p>
          <a:p>
            <a:pPr algn="ctr"/>
            <a:r>
              <a:rPr lang="en-US" sz="1400">
                <a:solidFill>
                  <a:schemeClr val="accent3"/>
                </a:solidFill>
                <a:hlinkClick r:id="rId8">
                  <a:extLst>
                    <a:ext uri="{A12FA001-AC4F-418D-AE19-62706E023703}">
                      <ahyp:hlinkClr xmlns:ahyp="http://schemas.microsoft.com/office/drawing/2018/hyperlinkcolor" val="tx"/>
                    </a:ext>
                  </a:extLst>
                </a:hlinkClick>
              </a:rPr>
              <a:t>Website</a:t>
            </a:r>
            <a:endParaRPr lang="en-US" sz="1400">
              <a:solidFill>
                <a:schemeClr val="accent3"/>
              </a:solidFill>
            </a:endParaRPr>
          </a:p>
          <a:p>
            <a:pPr algn="ctr"/>
            <a:endParaRPr lang="en-US">
              <a:solidFill>
                <a:schemeClr val="accent4"/>
              </a:solidFill>
            </a:endParaRPr>
          </a:p>
        </p:txBody>
      </p:sp>
    </p:spTree>
    <p:extLst>
      <p:ext uri="{BB962C8B-B14F-4D97-AF65-F5344CB8AC3E}">
        <p14:creationId xmlns:p14="http://schemas.microsoft.com/office/powerpoint/2010/main" val="480475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1A39D40-AF1F-4333-3874-86CFD7D86DE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25D87D9-9270-32A6-C79C-99C52EF45B62}"/>
              </a:ext>
            </a:extLst>
          </p:cNvPr>
          <p:cNvPicPr>
            <a:picLocks noChangeAspect="1"/>
          </p:cNvPicPr>
          <p:nvPr/>
        </p:nvPicPr>
        <p:blipFill>
          <a:blip r:embed="rId3"/>
          <a:stretch>
            <a:fillRect/>
          </a:stretch>
        </p:blipFill>
        <p:spPr>
          <a:xfrm>
            <a:off x="513056" y="5799353"/>
            <a:ext cx="3629532" cy="838317"/>
          </a:xfrm>
          <a:prstGeom prst="rect">
            <a:avLst/>
          </a:prstGeom>
        </p:spPr>
      </p:pic>
      <p:sp>
        <p:nvSpPr>
          <p:cNvPr id="7" name="Rectangle: Rounded Corners 6">
            <a:extLst>
              <a:ext uri="{FF2B5EF4-FFF2-40B4-BE49-F238E27FC236}">
                <a16:creationId xmlns:a16="http://schemas.microsoft.com/office/drawing/2014/main" id="{0DCDACF6-5A9C-0AC2-09FE-F96C39F5DF7A}"/>
              </a:ext>
            </a:extLst>
          </p:cNvPr>
          <p:cNvSpPr/>
          <p:nvPr/>
        </p:nvSpPr>
        <p:spPr>
          <a:xfrm>
            <a:off x="5039771" y="5861265"/>
            <a:ext cx="2743200" cy="714375"/>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accent4"/>
              </a:solidFill>
            </a:endParaRPr>
          </a:p>
          <a:p>
            <a:pPr algn="ctr"/>
            <a:r>
              <a:rPr lang="en-US" sz="1400">
                <a:solidFill>
                  <a:schemeClr val="accent4"/>
                </a:solidFill>
              </a:rPr>
              <a:t>Source: Prosperity Indiana</a:t>
            </a:r>
            <a:endParaRPr lang="en-US" sz="1400">
              <a:solidFill>
                <a:srgbClr val="467886"/>
              </a:solidFill>
              <a:hlinkClick r:id="rId4">
                <a:extLst>
                  <a:ext uri="{A12FA001-AC4F-418D-AE19-62706E023703}">
                    <ahyp:hlinkClr xmlns:ahyp="http://schemas.microsoft.com/office/drawing/2018/hyperlinkcolor" val="tx"/>
                  </a:ext>
                </a:extLst>
              </a:hlinkClick>
            </a:endParaRPr>
          </a:p>
          <a:p>
            <a:pPr algn="ctr"/>
            <a:r>
              <a:rPr lang="en-US" sz="1400">
                <a:solidFill>
                  <a:schemeClr val="accent3"/>
                </a:solidFill>
                <a:hlinkClick r:id="rId4">
                  <a:extLst>
                    <a:ext uri="{A12FA001-AC4F-418D-AE19-62706E023703}">
                      <ahyp:hlinkClr xmlns:ahyp="http://schemas.microsoft.com/office/drawing/2018/hyperlinkcolor" val="tx"/>
                    </a:ext>
                  </a:extLst>
                </a:hlinkClick>
              </a:rPr>
              <a:t>Out of Reach Report</a:t>
            </a:r>
            <a:endParaRPr lang="en-US" sz="1400">
              <a:solidFill>
                <a:schemeClr val="accent3"/>
              </a:solidFill>
            </a:endParaRPr>
          </a:p>
          <a:p>
            <a:pPr algn="ctr"/>
            <a:endParaRPr lang="en-US">
              <a:solidFill>
                <a:schemeClr val="accent4"/>
              </a:solidFill>
            </a:endParaRPr>
          </a:p>
        </p:txBody>
      </p:sp>
      <p:pic>
        <p:nvPicPr>
          <p:cNvPr id="12" name="Picture 11">
            <a:extLst>
              <a:ext uri="{FF2B5EF4-FFF2-40B4-BE49-F238E27FC236}">
                <a16:creationId xmlns:a16="http://schemas.microsoft.com/office/drawing/2014/main" id="{936ADF6E-4FE1-92BC-728D-B5138EF884D3}"/>
              </a:ext>
            </a:extLst>
          </p:cNvPr>
          <p:cNvPicPr>
            <a:picLocks noChangeAspect="1"/>
          </p:cNvPicPr>
          <p:nvPr/>
        </p:nvPicPr>
        <p:blipFill>
          <a:blip r:embed="rId5"/>
          <a:stretch>
            <a:fillRect/>
          </a:stretch>
        </p:blipFill>
        <p:spPr>
          <a:xfrm>
            <a:off x="1298058" y="513857"/>
            <a:ext cx="8507423" cy="2170672"/>
          </a:xfrm>
          <a:prstGeom prst="rect">
            <a:avLst/>
          </a:prstGeom>
        </p:spPr>
      </p:pic>
      <p:pic>
        <p:nvPicPr>
          <p:cNvPr id="8" name="Picture 7">
            <a:extLst>
              <a:ext uri="{FF2B5EF4-FFF2-40B4-BE49-F238E27FC236}">
                <a16:creationId xmlns:a16="http://schemas.microsoft.com/office/drawing/2014/main" id="{A0A3A0C6-8FEE-100F-B00B-E8BC849384BE}"/>
              </a:ext>
            </a:extLst>
          </p:cNvPr>
          <p:cNvPicPr>
            <a:picLocks noChangeAspect="1"/>
          </p:cNvPicPr>
          <p:nvPr/>
        </p:nvPicPr>
        <p:blipFill>
          <a:blip r:embed="rId6"/>
          <a:srcRect r="50000" b="57781"/>
          <a:stretch>
            <a:fillRect/>
          </a:stretch>
        </p:blipFill>
        <p:spPr>
          <a:xfrm>
            <a:off x="3482994" y="3294421"/>
            <a:ext cx="2205346" cy="1882241"/>
          </a:xfrm>
          <a:prstGeom prst="rect">
            <a:avLst/>
          </a:prstGeom>
        </p:spPr>
      </p:pic>
      <p:pic>
        <p:nvPicPr>
          <p:cNvPr id="10" name="Picture 9">
            <a:extLst>
              <a:ext uri="{FF2B5EF4-FFF2-40B4-BE49-F238E27FC236}">
                <a16:creationId xmlns:a16="http://schemas.microsoft.com/office/drawing/2014/main" id="{7CC7602B-F88C-9500-6279-0A1BF9B857EE}"/>
              </a:ext>
            </a:extLst>
          </p:cNvPr>
          <p:cNvPicPr>
            <a:picLocks noChangeAspect="1"/>
          </p:cNvPicPr>
          <p:nvPr/>
        </p:nvPicPr>
        <p:blipFill>
          <a:blip r:embed="rId6"/>
          <a:srcRect l="49809" b="57781"/>
          <a:stretch>
            <a:fillRect/>
          </a:stretch>
        </p:blipFill>
        <p:spPr>
          <a:xfrm>
            <a:off x="1298058" y="3294420"/>
            <a:ext cx="2213786" cy="1882241"/>
          </a:xfrm>
          <a:prstGeom prst="rect">
            <a:avLst/>
          </a:prstGeom>
        </p:spPr>
      </p:pic>
      <p:pic>
        <p:nvPicPr>
          <p:cNvPr id="5" name="Picture 4">
            <a:extLst>
              <a:ext uri="{FF2B5EF4-FFF2-40B4-BE49-F238E27FC236}">
                <a16:creationId xmlns:a16="http://schemas.microsoft.com/office/drawing/2014/main" id="{6570CCB1-804E-99B0-B78E-393A38165872}"/>
              </a:ext>
            </a:extLst>
          </p:cNvPr>
          <p:cNvPicPr>
            <a:picLocks noChangeAspect="1"/>
          </p:cNvPicPr>
          <p:nvPr/>
        </p:nvPicPr>
        <p:blipFill>
          <a:blip r:embed="rId7"/>
          <a:srcRect l="6186" r="7481"/>
          <a:stretch>
            <a:fillRect/>
          </a:stretch>
        </p:blipFill>
        <p:spPr>
          <a:xfrm>
            <a:off x="8680155" y="5680216"/>
            <a:ext cx="2475525" cy="1076475"/>
          </a:xfrm>
          <a:prstGeom prst="rect">
            <a:avLst/>
          </a:prstGeom>
        </p:spPr>
      </p:pic>
      <p:grpSp>
        <p:nvGrpSpPr>
          <p:cNvPr id="11" name="Group 10">
            <a:extLst>
              <a:ext uri="{FF2B5EF4-FFF2-40B4-BE49-F238E27FC236}">
                <a16:creationId xmlns:a16="http://schemas.microsoft.com/office/drawing/2014/main" id="{477B5524-9E5A-02EE-730C-0B3F461FDAFA}"/>
              </a:ext>
            </a:extLst>
          </p:cNvPr>
          <p:cNvGrpSpPr/>
          <p:nvPr/>
        </p:nvGrpSpPr>
        <p:grpSpPr>
          <a:xfrm>
            <a:off x="5765248" y="2942554"/>
            <a:ext cx="4363635" cy="2585974"/>
            <a:chOff x="6173824" y="2942554"/>
            <a:chExt cx="4363635" cy="2585974"/>
          </a:xfrm>
        </p:grpSpPr>
        <p:pic>
          <p:nvPicPr>
            <p:cNvPr id="9" name="Picture 8">
              <a:extLst>
                <a:ext uri="{FF2B5EF4-FFF2-40B4-BE49-F238E27FC236}">
                  <a16:creationId xmlns:a16="http://schemas.microsoft.com/office/drawing/2014/main" id="{09811DB0-9608-7166-D880-6FF6F22A8921}"/>
                </a:ext>
              </a:extLst>
            </p:cNvPr>
            <p:cNvPicPr>
              <a:picLocks noChangeAspect="1"/>
            </p:cNvPicPr>
            <p:nvPr/>
          </p:nvPicPr>
          <p:blipFill>
            <a:blip r:embed="rId6"/>
            <a:srcRect l="4163" t="41997"/>
            <a:stretch>
              <a:fillRect/>
            </a:stretch>
          </p:blipFill>
          <p:spPr>
            <a:xfrm>
              <a:off x="6173824" y="2942554"/>
              <a:ext cx="4227109" cy="2585974"/>
            </a:xfrm>
            <a:prstGeom prst="rect">
              <a:avLst/>
            </a:prstGeom>
          </p:spPr>
        </p:pic>
        <p:sp>
          <p:nvSpPr>
            <p:cNvPr id="6" name="Rectangle 5">
              <a:extLst>
                <a:ext uri="{FF2B5EF4-FFF2-40B4-BE49-F238E27FC236}">
                  <a16:creationId xmlns:a16="http://schemas.microsoft.com/office/drawing/2014/main" id="{447A6DAA-41FB-A78B-8426-9AE7CFA26B83}"/>
                </a:ext>
              </a:extLst>
            </p:cNvPr>
            <p:cNvSpPr/>
            <p:nvPr/>
          </p:nvSpPr>
          <p:spPr>
            <a:xfrm>
              <a:off x="9485906" y="5041127"/>
              <a:ext cx="1051553" cy="4874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6869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55E31-4DF8-3EBB-3C1D-5DE1F0768D83}"/>
              </a:ext>
            </a:extLst>
          </p:cNvPr>
          <p:cNvSpPr>
            <a:spLocks noGrp="1"/>
          </p:cNvSpPr>
          <p:nvPr>
            <p:ph type="title"/>
          </p:nvPr>
        </p:nvSpPr>
        <p:spPr/>
        <p:txBody>
          <a:bodyPr/>
          <a:lstStyle/>
          <a:p>
            <a:r>
              <a:rPr lang="en-US"/>
              <a:t>Indiana Census Data</a:t>
            </a:r>
          </a:p>
        </p:txBody>
      </p:sp>
      <p:sp>
        <p:nvSpPr>
          <p:cNvPr id="4" name="Rectangle: Rounded Corners 3">
            <a:extLst>
              <a:ext uri="{FF2B5EF4-FFF2-40B4-BE49-F238E27FC236}">
                <a16:creationId xmlns:a16="http://schemas.microsoft.com/office/drawing/2014/main" id="{811FC836-C695-FD23-042C-38E6B8346EB7}"/>
              </a:ext>
            </a:extLst>
          </p:cNvPr>
          <p:cNvSpPr/>
          <p:nvPr/>
        </p:nvSpPr>
        <p:spPr>
          <a:xfrm>
            <a:off x="5029199" y="6011862"/>
            <a:ext cx="2818001" cy="714375"/>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a:solidFill>
                  <a:schemeClr val="accent4"/>
                </a:solidFill>
              </a:rPr>
              <a:t>Source: Indiana Census Data</a:t>
            </a:r>
          </a:p>
          <a:p>
            <a:pPr algn="ctr"/>
            <a:r>
              <a:rPr lang="en-US" sz="1400">
                <a:solidFill>
                  <a:schemeClr val="accent3"/>
                </a:solidFill>
                <a:hlinkClick r:id="rId3">
                  <a:extLst>
                    <a:ext uri="{A12FA001-AC4F-418D-AE19-62706E023703}">
                      <ahyp:hlinkClr xmlns:ahyp="http://schemas.microsoft.com/office/drawing/2018/hyperlinkcolor" val="tx"/>
                    </a:ext>
                  </a:extLst>
                </a:hlinkClick>
              </a:rPr>
              <a:t>Website</a:t>
            </a:r>
            <a:endParaRPr lang="en-US" sz="1400">
              <a:solidFill>
                <a:schemeClr val="accent3"/>
              </a:solidFill>
            </a:endParaRPr>
          </a:p>
          <a:p>
            <a:pPr algn="ctr"/>
            <a:endParaRPr lang="en-US">
              <a:solidFill>
                <a:schemeClr val="accent4"/>
              </a:solidFill>
            </a:endParaRPr>
          </a:p>
        </p:txBody>
      </p:sp>
      <p:pic>
        <p:nvPicPr>
          <p:cNvPr id="8" name="Picture 7">
            <a:extLst>
              <a:ext uri="{FF2B5EF4-FFF2-40B4-BE49-F238E27FC236}">
                <a16:creationId xmlns:a16="http://schemas.microsoft.com/office/drawing/2014/main" id="{4379F096-A39A-0C96-EBE1-2B38CDE37B5B}"/>
              </a:ext>
            </a:extLst>
          </p:cNvPr>
          <p:cNvPicPr>
            <a:picLocks noChangeAspect="1"/>
          </p:cNvPicPr>
          <p:nvPr/>
        </p:nvPicPr>
        <p:blipFill>
          <a:blip r:embed="rId4"/>
          <a:stretch>
            <a:fillRect/>
          </a:stretch>
        </p:blipFill>
        <p:spPr>
          <a:xfrm>
            <a:off x="1847217" y="1282882"/>
            <a:ext cx="8351520" cy="4292235"/>
          </a:xfrm>
          <a:prstGeom prst="rect">
            <a:avLst/>
          </a:prstGeom>
        </p:spPr>
      </p:pic>
    </p:spTree>
    <p:extLst>
      <p:ext uri="{BB962C8B-B14F-4D97-AF65-F5344CB8AC3E}">
        <p14:creationId xmlns:p14="http://schemas.microsoft.com/office/powerpoint/2010/main" val="2120051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24361-B94A-E364-3891-1CA38D5D314C}"/>
            </a:ext>
          </a:extLst>
        </p:cNvPr>
        <p:cNvGrpSpPr/>
        <p:nvPr/>
      </p:nvGrpSpPr>
      <p:grpSpPr>
        <a:xfrm>
          <a:off x="0" y="0"/>
          <a:ext cx="0" cy="0"/>
          <a:chOff x="0" y="0"/>
          <a:chExt cx="0" cy="0"/>
        </a:xfrm>
      </p:grpSpPr>
      <p:sp>
        <p:nvSpPr>
          <p:cNvPr id="26626" name="Title 1">
            <a:extLst>
              <a:ext uri="{FF2B5EF4-FFF2-40B4-BE49-F238E27FC236}">
                <a16:creationId xmlns:a16="http://schemas.microsoft.com/office/drawing/2014/main" id="{AA9FA76D-0DE8-7351-628D-715293D78AD5}"/>
              </a:ext>
            </a:extLst>
          </p:cNvPr>
          <p:cNvSpPr>
            <a:spLocks noGrp="1"/>
          </p:cNvSpPr>
          <p:nvPr>
            <p:ph type="title"/>
          </p:nvPr>
        </p:nvSpPr>
        <p:spPr/>
        <p:txBody>
          <a:bodyPr/>
          <a:lstStyle/>
          <a:p>
            <a:r>
              <a:rPr lang="en-US" altLang="en-US" cap="none">
                <a:solidFill>
                  <a:schemeClr val="accent5"/>
                </a:solidFill>
                <a:latin typeface="Arial Bold" panose="020B0704020202020204" pitchFamily="34" charset="0"/>
                <a:ea typeface="ＭＳ Ｐゴシック" panose="020B0600070205080204" pitchFamily="34" charset="-128"/>
                <a:cs typeface="Arial Bold" panose="020B0704020202020204" pitchFamily="34" charset="0"/>
              </a:rPr>
              <a:t>Indiana ALICE Report</a:t>
            </a:r>
          </a:p>
        </p:txBody>
      </p:sp>
      <p:pic>
        <p:nvPicPr>
          <p:cNvPr id="4" name="Picture 3">
            <a:extLst>
              <a:ext uri="{FF2B5EF4-FFF2-40B4-BE49-F238E27FC236}">
                <a16:creationId xmlns:a16="http://schemas.microsoft.com/office/drawing/2014/main" id="{8E1EB42F-9B6E-6CC8-A28B-44627276E656}"/>
              </a:ext>
            </a:extLst>
          </p:cNvPr>
          <p:cNvPicPr>
            <a:picLocks noChangeAspect="1"/>
          </p:cNvPicPr>
          <p:nvPr/>
        </p:nvPicPr>
        <p:blipFill>
          <a:blip r:embed="rId3"/>
          <a:stretch>
            <a:fillRect/>
          </a:stretch>
        </p:blipFill>
        <p:spPr>
          <a:xfrm>
            <a:off x="4818647" y="6027798"/>
            <a:ext cx="3447942" cy="676897"/>
          </a:xfrm>
          <a:prstGeom prst="rect">
            <a:avLst/>
          </a:prstGeom>
        </p:spPr>
      </p:pic>
      <p:graphicFrame>
        <p:nvGraphicFramePr>
          <p:cNvPr id="5" name="Chart 4">
            <a:extLst>
              <a:ext uri="{FF2B5EF4-FFF2-40B4-BE49-F238E27FC236}">
                <a16:creationId xmlns:a16="http://schemas.microsoft.com/office/drawing/2014/main" id="{74A9ACDE-B79A-4F2B-C768-338EDB6B3247}"/>
              </a:ext>
            </a:extLst>
          </p:cNvPr>
          <p:cNvGraphicFramePr>
            <a:graphicFrameLocks/>
          </p:cNvGraphicFramePr>
          <p:nvPr>
            <p:extLst>
              <p:ext uri="{D42A27DB-BD31-4B8C-83A1-F6EECF244321}">
                <p14:modId xmlns:p14="http://schemas.microsoft.com/office/powerpoint/2010/main" val="1710073969"/>
              </p:ext>
            </p:extLst>
          </p:nvPr>
        </p:nvGraphicFramePr>
        <p:xfrm>
          <a:off x="446619" y="1833445"/>
          <a:ext cx="5366809" cy="3418522"/>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a:extLst>
              <a:ext uri="{FF2B5EF4-FFF2-40B4-BE49-F238E27FC236}">
                <a16:creationId xmlns:a16="http://schemas.microsoft.com/office/drawing/2014/main" id="{64783F76-3967-DFB2-1E91-1E13881AA16A}"/>
              </a:ext>
            </a:extLst>
          </p:cNvPr>
          <p:cNvPicPr>
            <a:picLocks noChangeAspect="1"/>
          </p:cNvPicPr>
          <p:nvPr/>
        </p:nvPicPr>
        <p:blipFill>
          <a:blip r:embed="rId5"/>
          <a:stretch>
            <a:fillRect/>
          </a:stretch>
        </p:blipFill>
        <p:spPr>
          <a:xfrm>
            <a:off x="6542618" y="1833445"/>
            <a:ext cx="4872194" cy="3191110"/>
          </a:xfrm>
          <a:prstGeom prst="rect">
            <a:avLst/>
          </a:prstGeom>
        </p:spPr>
      </p:pic>
    </p:spTree>
    <p:extLst>
      <p:ext uri="{BB962C8B-B14F-4D97-AF65-F5344CB8AC3E}">
        <p14:creationId xmlns:p14="http://schemas.microsoft.com/office/powerpoint/2010/main" val="2973858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0D87D-2875-4671-46BD-B1A3D83729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18D51C-35BB-EFAA-4F47-F8A147E6A266}"/>
              </a:ext>
            </a:extLst>
          </p:cNvPr>
          <p:cNvSpPr>
            <a:spLocks noGrp="1"/>
          </p:cNvSpPr>
          <p:nvPr>
            <p:ph type="title"/>
          </p:nvPr>
        </p:nvSpPr>
        <p:spPr>
          <a:xfrm>
            <a:off x="446619" y="0"/>
            <a:ext cx="11152716" cy="1143000"/>
          </a:xfrm>
          <a:effectLst/>
        </p:spPr>
        <p:txBody>
          <a:bodyPr/>
          <a:lstStyle/>
          <a:p>
            <a:r>
              <a:rPr lang="en-US" sz="2200" dirty="0"/>
              <a:t>Housing Level Data: South Bend, St. Joseph &amp; Mishawaka</a:t>
            </a:r>
          </a:p>
        </p:txBody>
      </p:sp>
      <p:pic>
        <p:nvPicPr>
          <p:cNvPr id="18" name="Picture 17">
            <a:extLst>
              <a:ext uri="{FF2B5EF4-FFF2-40B4-BE49-F238E27FC236}">
                <a16:creationId xmlns:a16="http://schemas.microsoft.com/office/drawing/2014/main" id="{40E8B1D4-B5B3-CB9A-856E-B85666B0EC0B}"/>
              </a:ext>
            </a:extLst>
          </p:cNvPr>
          <p:cNvPicPr>
            <a:picLocks noChangeAspect="1"/>
          </p:cNvPicPr>
          <p:nvPr/>
        </p:nvPicPr>
        <p:blipFill>
          <a:blip r:embed="rId3"/>
          <a:srcRect l="3080"/>
          <a:stretch>
            <a:fillRect/>
          </a:stretch>
        </p:blipFill>
        <p:spPr>
          <a:xfrm>
            <a:off x="4584511" y="4253346"/>
            <a:ext cx="2964523" cy="910766"/>
          </a:xfrm>
          <a:prstGeom prst="rect">
            <a:avLst/>
          </a:prstGeom>
          <a:effectLst/>
        </p:spPr>
      </p:pic>
      <p:sp>
        <p:nvSpPr>
          <p:cNvPr id="19" name="Rectangle: Rounded Corners 18">
            <a:extLst>
              <a:ext uri="{FF2B5EF4-FFF2-40B4-BE49-F238E27FC236}">
                <a16:creationId xmlns:a16="http://schemas.microsoft.com/office/drawing/2014/main" id="{DAB6EDD8-9D29-0F22-44A9-0F5DA28EEB25}"/>
              </a:ext>
            </a:extLst>
          </p:cNvPr>
          <p:cNvSpPr/>
          <p:nvPr/>
        </p:nvSpPr>
        <p:spPr>
          <a:xfrm>
            <a:off x="4893277" y="5982679"/>
            <a:ext cx="3356618" cy="714375"/>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a:solidFill>
                  <a:schemeClr val="accent4"/>
                </a:solidFill>
              </a:rPr>
              <a:t>Source: Office of Public &amp; Indian Housing</a:t>
            </a:r>
          </a:p>
          <a:p>
            <a:pPr algn="ctr"/>
            <a:r>
              <a:rPr lang="en-US" sz="1400">
                <a:solidFill>
                  <a:schemeClr val="accent3"/>
                </a:solidFill>
                <a:hlinkClick r:id="rId4">
                  <a:extLst>
                    <a:ext uri="{A12FA001-AC4F-418D-AE19-62706E023703}">
                      <ahyp:hlinkClr xmlns:ahyp="http://schemas.microsoft.com/office/drawing/2018/hyperlinkcolor" val="tx"/>
                    </a:ext>
                  </a:extLst>
                </a:hlinkClick>
              </a:rPr>
              <a:t>Website</a:t>
            </a:r>
            <a:endParaRPr lang="en-US" sz="1400">
              <a:solidFill>
                <a:schemeClr val="accent3"/>
              </a:solidFill>
            </a:endParaRPr>
          </a:p>
          <a:p>
            <a:pPr algn="ctr"/>
            <a:endParaRPr lang="en-US">
              <a:solidFill>
                <a:schemeClr val="accent4"/>
              </a:solidFill>
            </a:endParaRPr>
          </a:p>
        </p:txBody>
      </p:sp>
      <p:pic>
        <p:nvPicPr>
          <p:cNvPr id="7" name="Picture 6">
            <a:extLst>
              <a:ext uri="{FF2B5EF4-FFF2-40B4-BE49-F238E27FC236}">
                <a16:creationId xmlns:a16="http://schemas.microsoft.com/office/drawing/2014/main" id="{D3887EE1-FB37-F171-3D46-BC6F9C3AB797}"/>
              </a:ext>
            </a:extLst>
          </p:cNvPr>
          <p:cNvPicPr>
            <a:picLocks noChangeAspect="1"/>
          </p:cNvPicPr>
          <p:nvPr/>
        </p:nvPicPr>
        <p:blipFill>
          <a:blip r:embed="rId5"/>
          <a:stretch>
            <a:fillRect/>
          </a:stretch>
        </p:blipFill>
        <p:spPr>
          <a:xfrm>
            <a:off x="143047" y="3956239"/>
            <a:ext cx="3272297" cy="1504981"/>
          </a:xfrm>
          <a:prstGeom prst="rect">
            <a:avLst/>
          </a:prstGeom>
          <a:effectLst/>
        </p:spPr>
      </p:pic>
      <p:pic>
        <p:nvPicPr>
          <p:cNvPr id="11" name="Picture 10">
            <a:extLst>
              <a:ext uri="{FF2B5EF4-FFF2-40B4-BE49-F238E27FC236}">
                <a16:creationId xmlns:a16="http://schemas.microsoft.com/office/drawing/2014/main" id="{4DE7D4F5-B876-0F27-3739-78826F16F910}"/>
              </a:ext>
            </a:extLst>
          </p:cNvPr>
          <p:cNvPicPr>
            <a:picLocks noChangeAspect="1"/>
          </p:cNvPicPr>
          <p:nvPr/>
        </p:nvPicPr>
        <p:blipFill>
          <a:blip r:embed="rId6"/>
          <a:stretch>
            <a:fillRect/>
          </a:stretch>
        </p:blipFill>
        <p:spPr>
          <a:xfrm>
            <a:off x="446619" y="1558345"/>
            <a:ext cx="2665154" cy="1945450"/>
          </a:xfrm>
          <a:prstGeom prst="rect">
            <a:avLst/>
          </a:prstGeom>
          <a:effectLst/>
        </p:spPr>
      </p:pic>
      <p:pic>
        <p:nvPicPr>
          <p:cNvPr id="13" name="Picture 12">
            <a:extLst>
              <a:ext uri="{FF2B5EF4-FFF2-40B4-BE49-F238E27FC236}">
                <a16:creationId xmlns:a16="http://schemas.microsoft.com/office/drawing/2014/main" id="{158099BE-1824-4EBC-3C9E-B2F663DBCC74}"/>
              </a:ext>
            </a:extLst>
          </p:cNvPr>
          <p:cNvPicPr>
            <a:picLocks noChangeAspect="1"/>
          </p:cNvPicPr>
          <p:nvPr/>
        </p:nvPicPr>
        <p:blipFill>
          <a:blip r:embed="rId7"/>
          <a:srcRect l="2746"/>
          <a:stretch>
            <a:fillRect/>
          </a:stretch>
        </p:blipFill>
        <p:spPr>
          <a:xfrm>
            <a:off x="8718201" y="2914722"/>
            <a:ext cx="2606595" cy="2546498"/>
          </a:xfrm>
          <a:prstGeom prst="rect">
            <a:avLst/>
          </a:prstGeom>
          <a:effectLst/>
        </p:spPr>
      </p:pic>
      <p:pic>
        <p:nvPicPr>
          <p:cNvPr id="17" name="Picture 16">
            <a:extLst>
              <a:ext uri="{FF2B5EF4-FFF2-40B4-BE49-F238E27FC236}">
                <a16:creationId xmlns:a16="http://schemas.microsoft.com/office/drawing/2014/main" id="{2E30A5B5-DF26-3097-F9CB-109BF219508D}"/>
              </a:ext>
            </a:extLst>
          </p:cNvPr>
          <p:cNvPicPr>
            <a:picLocks noChangeAspect="1"/>
          </p:cNvPicPr>
          <p:nvPr/>
        </p:nvPicPr>
        <p:blipFill>
          <a:blip r:embed="rId8"/>
          <a:srcRect l="6889"/>
          <a:stretch>
            <a:fillRect/>
          </a:stretch>
        </p:blipFill>
        <p:spPr>
          <a:xfrm>
            <a:off x="9174599" y="1558345"/>
            <a:ext cx="1687736" cy="978691"/>
          </a:xfrm>
          <a:prstGeom prst="rect">
            <a:avLst/>
          </a:prstGeom>
          <a:effectLst/>
        </p:spPr>
      </p:pic>
      <p:pic>
        <p:nvPicPr>
          <p:cNvPr id="21" name="Picture 20">
            <a:extLst>
              <a:ext uri="{FF2B5EF4-FFF2-40B4-BE49-F238E27FC236}">
                <a16:creationId xmlns:a16="http://schemas.microsoft.com/office/drawing/2014/main" id="{D0FD25D0-411C-349E-8D5B-E8F78D9807B2}"/>
              </a:ext>
            </a:extLst>
          </p:cNvPr>
          <p:cNvPicPr>
            <a:picLocks noChangeAspect="1"/>
          </p:cNvPicPr>
          <p:nvPr/>
        </p:nvPicPr>
        <p:blipFill>
          <a:blip r:embed="rId9"/>
          <a:stretch>
            <a:fillRect/>
          </a:stretch>
        </p:blipFill>
        <p:spPr>
          <a:xfrm>
            <a:off x="3942105" y="1558345"/>
            <a:ext cx="4307790" cy="1735739"/>
          </a:xfrm>
          <a:prstGeom prst="rect">
            <a:avLst/>
          </a:prstGeom>
          <a:effectLst/>
        </p:spPr>
      </p:pic>
    </p:spTree>
    <p:extLst>
      <p:ext uri="{BB962C8B-B14F-4D97-AF65-F5344CB8AC3E}">
        <p14:creationId xmlns:p14="http://schemas.microsoft.com/office/powerpoint/2010/main" val="3699244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B8E3E-C274-0113-BF46-4AB91F18239A}"/>
              </a:ext>
            </a:extLst>
          </p:cNvPr>
          <p:cNvSpPr>
            <a:spLocks noGrp="1"/>
          </p:cNvSpPr>
          <p:nvPr>
            <p:ph type="title"/>
          </p:nvPr>
        </p:nvSpPr>
        <p:spPr>
          <a:xfrm>
            <a:off x="0" y="27521"/>
            <a:ext cx="5111343" cy="1143000"/>
          </a:xfrm>
        </p:spPr>
        <p:txBody>
          <a:bodyPr/>
          <a:lstStyle/>
          <a:p>
            <a:pPr algn="ctr"/>
            <a:r>
              <a:rPr lang="en-US"/>
              <a:t>Data Snapshot for 2a</a:t>
            </a:r>
          </a:p>
        </p:txBody>
      </p:sp>
      <p:graphicFrame>
        <p:nvGraphicFramePr>
          <p:cNvPr id="6" name="Chart 5">
            <a:extLst>
              <a:ext uri="{FF2B5EF4-FFF2-40B4-BE49-F238E27FC236}">
                <a16:creationId xmlns:a16="http://schemas.microsoft.com/office/drawing/2014/main" id="{55920ECB-9F93-ADE5-7A0F-14916B0E7747}"/>
              </a:ext>
            </a:extLst>
          </p:cNvPr>
          <p:cNvGraphicFramePr/>
          <p:nvPr>
            <p:extLst>
              <p:ext uri="{D42A27DB-BD31-4B8C-83A1-F6EECF244321}">
                <p14:modId xmlns:p14="http://schemas.microsoft.com/office/powerpoint/2010/main" val="869339358"/>
              </p:ext>
            </p:extLst>
          </p:nvPr>
        </p:nvGraphicFramePr>
        <p:xfrm>
          <a:off x="7437761" y="806651"/>
          <a:ext cx="4617537" cy="3078358"/>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Group 15">
            <a:extLst>
              <a:ext uri="{FF2B5EF4-FFF2-40B4-BE49-F238E27FC236}">
                <a16:creationId xmlns:a16="http://schemas.microsoft.com/office/drawing/2014/main" id="{0B5FC16F-A832-DDD6-003B-865B54D42C3A}"/>
              </a:ext>
            </a:extLst>
          </p:cNvPr>
          <p:cNvGrpSpPr/>
          <p:nvPr/>
        </p:nvGrpSpPr>
        <p:grpSpPr>
          <a:xfrm>
            <a:off x="3610620" y="911948"/>
            <a:ext cx="5144449" cy="2861179"/>
            <a:chOff x="7053066" y="0"/>
            <a:chExt cx="5331242" cy="3552789"/>
          </a:xfrm>
        </p:grpSpPr>
        <p:graphicFrame>
          <p:nvGraphicFramePr>
            <p:cNvPr id="9" name="Chart 8">
              <a:extLst>
                <a:ext uri="{FF2B5EF4-FFF2-40B4-BE49-F238E27FC236}">
                  <a16:creationId xmlns:a16="http://schemas.microsoft.com/office/drawing/2014/main" id="{41F10462-AC22-36CD-87E8-CD85F1005CBF}"/>
                </a:ext>
              </a:extLst>
            </p:cNvPr>
            <p:cNvGraphicFramePr/>
            <p:nvPr>
              <p:extLst>
                <p:ext uri="{D42A27DB-BD31-4B8C-83A1-F6EECF244321}">
                  <p14:modId xmlns:p14="http://schemas.microsoft.com/office/powerpoint/2010/main" val="2420225493"/>
                </p:ext>
              </p:extLst>
            </p:nvPr>
          </p:nvGraphicFramePr>
          <p:xfrm>
            <a:off x="7055125" y="0"/>
            <a:ext cx="5329183" cy="3552789"/>
          </p:xfrm>
          <a:graphic>
            <a:graphicData uri="http://schemas.openxmlformats.org/drawingml/2006/chart">
              <c:chart xmlns:c="http://schemas.openxmlformats.org/drawingml/2006/chart" xmlns:r="http://schemas.openxmlformats.org/officeDocument/2006/relationships" r:id="rId4"/>
            </a:graphicData>
          </a:graphic>
        </p:graphicFrame>
        <p:sp>
          <p:nvSpPr>
            <p:cNvPr id="10" name="Right Brace 9">
              <a:extLst>
                <a:ext uri="{FF2B5EF4-FFF2-40B4-BE49-F238E27FC236}">
                  <a16:creationId xmlns:a16="http://schemas.microsoft.com/office/drawing/2014/main" id="{A8C9556D-1FC0-4826-6F1F-5D9350AC9E3E}"/>
                </a:ext>
              </a:extLst>
            </p:cNvPr>
            <p:cNvSpPr/>
            <p:nvPr/>
          </p:nvSpPr>
          <p:spPr>
            <a:xfrm rot="16200000">
              <a:off x="9119341" y="-1163103"/>
              <a:ext cx="288443" cy="41479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E45C4A2D-C056-DB57-66FE-BE323A28CAFF}"/>
                </a:ext>
              </a:extLst>
            </p:cNvPr>
            <p:cNvSpPr txBox="1">
              <a:spLocks/>
            </p:cNvSpPr>
            <p:nvPr/>
          </p:nvSpPr>
          <p:spPr>
            <a:xfrm>
              <a:off x="7053066" y="308030"/>
              <a:ext cx="4546269" cy="458608"/>
            </a:xfrm>
            <a:prstGeom prst="rect">
              <a:avLst/>
            </a:prstGeom>
            <a:noFill/>
          </p:spPr>
          <p:txBody>
            <a:bodyPr wrap="square" rtlCol="0">
              <a:spAutoFit/>
            </a:bodyPr>
            <a:lstStyle/>
            <a:p>
              <a:pPr algn="ctr"/>
              <a:r>
                <a:rPr lang="en-US">
                  <a:solidFill>
                    <a:schemeClr val="accent4"/>
                  </a:solidFill>
                </a:rPr>
                <a:t>575 (Sheltered and Unsheltered)</a:t>
              </a:r>
            </a:p>
          </p:txBody>
        </p:sp>
      </p:grpSp>
      <p:graphicFrame>
        <p:nvGraphicFramePr>
          <p:cNvPr id="19" name="Chart 18">
            <a:extLst>
              <a:ext uri="{FF2B5EF4-FFF2-40B4-BE49-F238E27FC236}">
                <a16:creationId xmlns:a16="http://schemas.microsoft.com/office/drawing/2014/main" id="{581FEA85-F3D6-FBBA-2217-5EA5DE2DBD49}"/>
              </a:ext>
            </a:extLst>
          </p:cNvPr>
          <p:cNvGraphicFramePr/>
          <p:nvPr>
            <p:extLst>
              <p:ext uri="{D42A27DB-BD31-4B8C-83A1-F6EECF244321}">
                <p14:modId xmlns:p14="http://schemas.microsoft.com/office/powerpoint/2010/main" val="2030169129"/>
              </p:ext>
            </p:extLst>
          </p:nvPr>
        </p:nvGraphicFramePr>
        <p:xfrm>
          <a:off x="3025309" y="3162313"/>
          <a:ext cx="5509216" cy="3353075"/>
        </p:xfrm>
        <a:graphic>
          <a:graphicData uri="http://schemas.openxmlformats.org/drawingml/2006/chart">
            <c:chart xmlns:c="http://schemas.openxmlformats.org/drawingml/2006/chart" xmlns:r="http://schemas.openxmlformats.org/officeDocument/2006/relationships" r:id="rId5"/>
          </a:graphicData>
        </a:graphic>
      </p:graphicFrame>
      <p:grpSp>
        <p:nvGrpSpPr>
          <p:cNvPr id="21" name="Group 20">
            <a:extLst>
              <a:ext uri="{FF2B5EF4-FFF2-40B4-BE49-F238E27FC236}">
                <a16:creationId xmlns:a16="http://schemas.microsoft.com/office/drawing/2014/main" id="{5C8A7D17-AF3F-6104-834E-998655FED78C}"/>
              </a:ext>
            </a:extLst>
          </p:cNvPr>
          <p:cNvGrpSpPr/>
          <p:nvPr/>
        </p:nvGrpSpPr>
        <p:grpSpPr>
          <a:xfrm>
            <a:off x="823066" y="1685293"/>
            <a:ext cx="2404964" cy="1252019"/>
            <a:chOff x="-3019571" y="3181733"/>
            <a:chExt cx="3184165" cy="5641004"/>
          </a:xfrm>
        </p:grpSpPr>
        <p:sp>
          <p:nvSpPr>
            <p:cNvPr id="22" name="Rectangle: Rounded Corners 21">
              <a:extLst>
                <a:ext uri="{FF2B5EF4-FFF2-40B4-BE49-F238E27FC236}">
                  <a16:creationId xmlns:a16="http://schemas.microsoft.com/office/drawing/2014/main" id="{B7755E70-8001-E5DB-1E10-B7C90F54DE10}"/>
                </a:ext>
              </a:extLst>
            </p:cNvPr>
            <p:cNvSpPr/>
            <p:nvPr/>
          </p:nvSpPr>
          <p:spPr>
            <a:xfrm>
              <a:off x="-3019571" y="3181733"/>
              <a:ext cx="3012358" cy="5641004"/>
            </a:xfrm>
            <a:prstGeom prst="roundRect">
              <a:avLst/>
            </a:prstGeom>
            <a:solidFill>
              <a:schemeClr val="accent4"/>
            </a:solid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rtl="0" eaLnBrk="0" fontAlgn="base" hangingPunct="0">
                <a:spcBef>
                  <a:spcPct val="0"/>
                </a:spcBef>
                <a:spcAft>
                  <a:spcPct val="0"/>
                </a:spcAft>
                <a:defRPr sz="1100" kern="1200">
                  <a:solidFill>
                    <a:schemeClr val="lt1"/>
                  </a:solidFill>
                  <a:latin typeface="+mn-lt"/>
                  <a:ea typeface="+mn-ea"/>
                  <a:cs typeface="+mn-cs"/>
                </a:defRPr>
              </a:lvl1pPr>
              <a:lvl2pPr marL="457200" indent="0" algn="l" rtl="0" eaLnBrk="0" fontAlgn="base" hangingPunct="0">
                <a:spcBef>
                  <a:spcPct val="0"/>
                </a:spcBef>
                <a:spcAft>
                  <a:spcPct val="0"/>
                </a:spcAft>
                <a:defRPr sz="1100" kern="1200">
                  <a:solidFill>
                    <a:schemeClr val="lt1"/>
                  </a:solidFill>
                  <a:latin typeface="+mn-lt"/>
                  <a:ea typeface="+mn-ea"/>
                  <a:cs typeface="+mn-cs"/>
                </a:defRPr>
              </a:lvl2pPr>
              <a:lvl3pPr marL="914400" indent="0" algn="l" rtl="0" eaLnBrk="0" fontAlgn="base" hangingPunct="0">
                <a:spcBef>
                  <a:spcPct val="0"/>
                </a:spcBef>
                <a:spcAft>
                  <a:spcPct val="0"/>
                </a:spcAft>
                <a:defRPr sz="1100" kern="1200">
                  <a:solidFill>
                    <a:schemeClr val="lt1"/>
                  </a:solidFill>
                  <a:latin typeface="+mn-lt"/>
                  <a:ea typeface="+mn-ea"/>
                  <a:cs typeface="+mn-cs"/>
                </a:defRPr>
              </a:lvl3pPr>
              <a:lvl4pPr marL="1371600" indent="0" algn="l" rtl="0" eaLnBrk="0" fontAlgn="base" hangingPunct="0">
                <a:spcBef>
                  <a:spcPct val="0"/>
                </a:spcBef>
                <a:spcAft>
                  <a:spcPct val="0"/>
                </a:spcAft>
                <a:defRPr sz="1100" kern="1200">
                  <a:solidFill>
                    <a:schemeClr val="lt1"/>
                  </a:solidFill>
                  <a:latin typeface="+mn-lt"/>
                  <a:ea typeface="+mn-ea"/>
                  <a:cs typeface="+mn-cs"/>
                </a:defRPr>
              </a:lvl4pPr>
              <a:lvl5pPr marL="1828800" indent="0" algn="l" rtl="0" eaLnBrk="0" fontAlgn="base" hangingPunct="0">
                <a:spcBef>
                  <a:spcPct val="0"/>
                </a:spcBef>
                <a:spcAft>
                  <a:spcPct val="0"/>
                </a:spcAft>
                <a:defRPr sz="1100" kern="1200">
                  <a:solidFill>
                    <a:schemeClr val="lt1"/>
                  </a:solidFill>
                  <a:latin typeface="+mn-lt"/>
                  <a:ea typeface="+mn-ea"/>
                  <a:cs typeface="+mn-cs"/>
                </a:defRPr>
              </a:lvl5pPr>
              <a:lvl6pPr marL="2286000" indent="0" algn="l" defTabSz="914400" rtl="0" eaLnBrk="1" latinLnBrk="0" hangingPunct="1">
                <a:defRPr sz="1100" kern="1200">
                  <a:solidFill>
                    <a:schemeClr val="lt1"/>
                  </a:solidFill>
                  <a:latin typeface="+mn-lt"/>
                  <a:ea typeface="+mn-ea"/>
                  <a:cs typeface="+mn-cs"/>
                </a:defRPr>
              </a:lvl6pPr>
              <a:lvl7pPr marL="2743200" indent="0" algn="l" defTabSz="914400" rtl="0" eaLnBrk="1" latinLnBrk="0" hangingPunct="1">
                <a:defRPr sz="1100" kern="1200">
                  <a:solidFill>
                    <a:schemeClr val="lt1"/>
                  </a:solidFill>
                  <a:latin typeface="+mn-lt"/>
                  <a:ea typeface="+mn-ea"/>
                  <a:cs typeface="+mn-cs"/>
                </a:defRPr>
              </a:lvl7pPr>
              <a:lvl8pPr marL="3200400" indent="0" algn="l" defTabSz="914400" rtl="0" eaLnBrk="1" latinLnBrk="0" hangingPunct="1">
                <a:defRPr sz="1100" kern="1200">
                  <a:solidFill>
                    <a:schemeClr val="lt1"/>
                  </a:solidFill>
                  <a:latin typeface="+mn-lt"/>
                  <a:ea typeface="+mn-ea"/>
                  <a:cs typeface="+mn-cs"/>
                </a:defRPr>
              </a:lvl8pPr>
              <a:lvl9pPr marL="3657600" indent="0" algn="l" defTabSz="914400" rtl="0" eaLnBrk="1" latinLnBrk="0" hangingPunct="1">
                <a:defRPr sz="1100" kern="1200">
                  <a:solidFill>
                    <a:schemeClr val="lt1"/>
                  </a:solidFill>
                  <a:latin typeface="+mn-lt"/>
                  <a:ea typeface="+mn-ea"/>
                  <a:cs typeface="+mn-cs"/>
                </a:defRPr>
              </a:lvl9pPr>
            </a:lstStyle>
            <a:p>
              <a:pPr algn="ctr"/>
              <a:endParaRPr lang="en-US" sz="1800" b="1">
                <a:solidFill>
                  <a:schemeClr val="accent4"/>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6D093029-69D4-AC02-DE69-0ED572DCD291}"/>
                </a:ext>
              </a:extLst>
            </p:cNvPr>
            <p:cNvSpPr/>
            <p:nvPr/>
          </p:nvSpPr>
          <p:spPr>
            <a:xfrm>
              <a:off x="-2847764" y="3463206"/>
              <a:ext cx="3012358" cy="5359531"/>
            </a:xfrm>
            <a:prstGeom prst="roundRect">
              <a:avLst/>
            </a:prstGeom>
            <a:solidFill>
              <a:schemeClr val="accent2"/>
            </a:solid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rtl="0" eaLnBrk="0" fontAlgn="base" hangingPunct="0">
                <a:spcBef>
                  <a:spcPct val="0"/>
                </a:spcBef>
                <a:spcAft>
                  <a:spcPct val="0"/>
                </a:spcAft>
                <a:defRPr sz="1100" kern="1200">
                  <a:solidFill>
                    <a:schemeClr val="lt1"/>
                  </a:solidFill>
                  <a:latin typeface="+mn-lt"/>
                  <a:ea typeface="+mn-ea"/>
                  <a:cs typeface="+mn-cs"/>
                </a:defRPr>
              </a:lvl1pPr>
              <a:lvl2pPr marL="457200" indent="0" algn="l" rtl="0" eaLnBrk="0" fontAlgn="base" hangingPunct="0">
                <a:spcBef>
                  <a:spcPct val="0"/>
                </a:spcBef>
                <a:spcAft>
                  <a:spcPct val="0"/>
                </a:spcAft>
                <a:defRPr sz="1100" kern="1200">
                  <a:solidFill>
                    <a:schemeClr val="lt1"/>
                  </a:solidFill>
                  <a:latin typeface="+mn-lt"/>
                  <a:ea typeface="+mn-ea"/>
                  <a:cs typeface="+mn-cs"/>
                </a:defRPr>
              </a:lvl2pPr>
              <a:lvl3pPr marL="914400" indent="0" algn="l" rtl="0" eaLnBrk="0" fontAlgn="base" hangingPunct="0">
                <a:spcBef>
                  <a:spcPct val="0"/>
                </a:spcBef>
                <a:spcAft>
                  <a:spcPct val="0"/>
                </a:spcAft>
                <a:defRPr sz="1100" kern="1200">
                  <a:solidFill>
                    <a:schemeClr val="lt1"/>
                  </a:solidFill>
                  <a:latin typeface="+mn-lt"/>
                  <a:ea typeface="+mn-ea"/>
                  <a:cs typeface="+mn-cs"/>
                </a:defRPr>
              </a:lvl3pPr>
              <a:lvl4pPr marL="1371600" indent="0" algn="l" rtl="0" eaLnBrk="0" fontAlgn="base" hangingPunct="0">
                <a:spcBef>
                  <a:spcPct val="0"/>
                </a:spcBef>
                <a:spcAft>
                  <a:spcPct val="0"/>
                </a:spcAft>
                <a:defRPr sz="1100" kern="1200">
                  <a:solidFill>
                    <a:schemeClr val="lt1"/>
                  </a:solidFill>
                  <a:latin typeface="+mn-lt"/>
                  <a:ea typeface="+mn-ea"/>
                  <a:cs typeface="+mn-cs"/>
                </a:defRPr>
              </a:lvl4pPr>
              <a:lvl5pPr marL="1828800" indent="0" algn="l" rtl="0" eaLnBrk="0" fontAlgn="base" hangingPunct="0">
                <a:spcBef>
                  <a:spcPct val="0"/>
                </a:spcBef>
                <a:spcAft>
                  <a:spcPct val="0"/>
                </a:spcAft>
                <a:defRPr sz="1100" kern="1200">
                  <a:solidFill>
                    <a:schemeClr val="lt1"/>
                  </a:solidFill>
                  <a:latin typeface="+mn-lt"/>
                  <a:ea typeface="+mn-ea"/>
                  <a:cs typeface="+mn-cs"/>
                </a:defRPr>
              </a:lvl5pPr>
              <a:lvl6pPr marL="2286000" indent="0" algn="l" defTabSz="914400" rtl="0" eaLnBrk="1" latinLnBrk="0" hangingPunct="1">
                <a:defRPr sz="1100" kern="1200">
                  <a:solidFill>
                    <a:schemeClr val="lt1"/>
                  </a:solidFill>
                  <a:latin typeface="+mn-lt"/>
                  <a:ea typeface="+mn-ea"/>
                  <a:cs typeface="+mn-cs"/>
                </a:defRPr>
              </a:lvl6pPr>
              <a:lvl7pPr marL="2743200" indent="0" algn="l" defTabSz="914400" rtl="0" eaLnBrk="1" latinLnBrk="0" hangingPunct="1">
                <a:defRPr sz="1100" kern="1200">
                  <a:solidFill>
                    <a:schemeClr val="lt1"/>
                  </a:solidFill>
                  <a:latin typeface="+mn-lt"/>
                  <a:ea typeface="+mn-ea"/>
                  <a:cs typeface="+mn-cs"/>
                </a:defRPr>
              </a:lvl7pPr>
              <a:lvl8pPr marL="3200400" indent="0" algn="l" defTabSz="914400" rtl="0" eaLnBrk="1" latinLnBrk="0" hangingPunct="1">
                <a:defRPr sz="1100" kern="1200">
                  <a:solidFill>
                    <a:schemeClr val="lt1"/>
                  </a:solidFill>
                  <a:latin typeface="+mn-lt"/>
                  <a:ea typeface="+mn-ea"/>
                  <a:cs typeface="+mn-cs"/>
                </a:defRPr>
              </a:lvl8pPr>
              <a:lvl9pPr marL="3657600" indent="0" algn="l" defTabSz="914400" rtl="0" eaLnBrk="1" latinLnBrk="0" hangingPunct="1">
                <a:defRPr sz="1100" kern="1200">
                  <a:solidFill>
                    <a:schemeClr val="lt1"/>
                  </a:solidFill>
                  <a:latin typeface="+mn-lt"/>
                  <a:ea typeface="+mn-ea"/>
                  <a:cs typeface="+mn-cs"/>
                </a:defRPr>
              </a:lvl9pPr>
            </a:lstStyle>
            <a:p>
              <a:pPr algn="ctr"/>
              <a:r>
                <a:rPr lang="en-US" sz="1800" dirty="0">
                  <a:solidFill>
                    <a:schemeClr val="bg1"/>
                  </a:solidFill>
                </a:rPr>
                <a:t>Point in Time Count (1/29/25)</a:t>
              </a:r>
            </a:p>
          </p:txBody>
        </p:sp>
      </p:grpSp>
      <p:grpSp>
        <p:nvGrpSpPr>
          <p:cNvPr id="25" name="Group 24">
            <a:extLst>
              <a:ext uri="{FF2B5EF4-FFF2-40B4-BE49-F238E27FC236}">
                <a16:creationId xmlns:a16="http://schemas.microsoft.com/office/drawing/2014/main" id="{E93EC18F-8352-3CE7-3BAF-B11B23948609}"/>
              </a:ext>
            </a:extLst>
          </p:cNvPr>
          <p:cNvGrpSpPr/>
          <p:nvPr/>
        </p:nvGrpSpPr>
        <p:grpSpPr>
          <a:xfrm>
            <a:off x="823066" y="4138498"/>
            <a:ext cx="2404964" cy="1400706"/>
            <a:chOff x="-3019571" y="3181733"/>
            <a:chExt cx="3184165" cy="5641004"/>
          </a:xfrm>
        </p:grpSpPr>
        <p:sp>
          <p:nvSpPr>
            <p:cNvPr id="26" name="Rectangle: Rounded Corners 25">
              <a:extLst>
                <a:ext uri="{FF2B5EF4-FFF2-40B4-BE49-F238E27FC236}">
                  <a16:creationId xmlns:a16="http://schemas.microsoft.com/office/drawing/2014/main" id="{27C7CDCA-CBAF-A3CB-5CC6-AEC1FD489814}"/>
                </a:ext>
              </a:extLst>
            </p:cNvPr>
            <p:cNvSpPr/>
            <p:nvPr/>
          </p:nvSpPr>
          <p:spPr>
            <a:xfrm>
              <a:off x="-3019571" y="3181733"/>
              <a:ext cx="3012358" cy="5641004"/>
            </a:xfrm>
            <a:prstGeom prst="roundRect">
              <a:avLst/>
            </a:prstGeom>
            <a:solidFill>
              <a:schemeClr val="accent4"/>
            </a:solid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rtl="0" eaLnBrk="0" fontAlgn="base" hangingPunct="0">
                <a:spcBef>
                  <a:spcPct val="0"/>
                </a:spcBef>
                <a:spcAft>
                  <a:spcPct val="0"/>
                </a:spcAft>
                <a:defRPr sz="1100" kern="1200">
                  <a:solidFill>
                    <a:schemeClr val="lt1"/>
                  </a:solidFill>
                  <a:latin typeface="+mn-lt"/>
                  <a:ea typeface="+mn-ea"/>
                  <a:cs typeface="+mn-cs"/>
                </a:defRPr>
              </a:lvl1pPr>
              <a:lvl2pPr marL="457200" indent="0" algn="l" rtl="0" eaLnBrk="0" fontAlgn="base" hangingPunct="0">
                <a:spcBef>
                  <a:spcPct val="0"/>
                </a:spcBef>
                <a:spcAft>
                  <a:spcPct val="0"/>
                </a:spcAft>
                <a:defRPr sz="1100" kern="1200">
                  <a:solidFill>
                    <a:schemeClr val="lt1"/>
                  </a:solidFill>
                  <a:latin typeface="+mn-lt"/>
                  <a:ea typeface="+mn-ea"/>
                  <a:cs typeface="+mn-cs"/>
                </a:defRPr>
              </a:lvl2pPr>
              <a:lvl3pPr marL="914400" indent="0" algn="l" rtl="0" eaLnBrk="0" fontAlgn="base" hangingPunct="0">
                <a:spcBef>
                  <a:spcPct val="0"/>
                </a:spcBef>
                <a:spcAft>
                  <a:spcPct val="0"/>
                </a:spcAft>
                <a:defRPr sz="1100" kern="1200">
                  <a:solidFill>
                    <a:schemeClr val="lt1"/>
                  </a:solidFill>
                  <a:latin typeface="+mn-lt"/>
                  <a:ea typeface="+mn-ea"/>
                  <a:cs typeface="+mn-cs"/>
                </a:defRPr>
              </a:lvl3pPr>
              <a:lvl4pPr marL="1371600" indent="0" algn="l" rtl="0" eaLnBrk="0" fontAlgn="base" hangingPunct="0">
                <a:spcBef>
                  <a:spcPct val="0"/>
                </a:spcBef>
                <a:spcAft>
                  <a:spcPct val="0"/>
                </a:spcAft>
                <a:defRPr sz="1100" kern="1200">
                  <a:solidFill>
                    <a:schemeClr val="lt1"/>
                  </a:solidFill>
                  <a:latin typeface="+mn-lt"/>
                  <a:ea typeface="+mn-ea"/>
                  <a:cs typeface="+mn-cs"/>
                </a:defRPr>
              </a:lvl4pPr>
              <a:lvl5pPr marL="1828800" indent="0" algn="l" rtl="0" eaLnBrk="0" fontAlgn="base" hangingPunct="0">
                <a:spcBef>
                  <a:spcPct val="0"/>
                </a:spcBef>
                <a:spcAft>
                  <a:spcPct val="0"/>
                </a:spcAft>
                <a:defRPr sz="1100" kern="1200">
                  <a:solidFill>
                    <a:schemeClr val="lt1"/>
                  </a:solidFill>
                  <a:latin typeface="+mn-lt"/>
                  <a:ea typeface="+mn-ea"/>
                  <a:cs typeface="+mn-cs"/>
                </a:defRPr>
              </a:lvl5pPr>
              <a:lvl6pPr marL="2286000" indent="0" algn="l" defTabSz="914400" rtl="0" eaLnBrk="1" latinLnBrk="0" hangingPunct="1">
                <a:defRPr sz="1100" kern="1200">
                  <a:solidFill>
                    <a:schemeClr val="lt1"/>
                  </a:solidFill>
                  <a:latin typeface="+mn-lt"/>
                  <a:ea typeface="+mn-ea"/>
                  <a:cs typeface="+mn-cs"/>
                </a:defRPr>
              </a:lvl6pPr>
              <a:lvl7pPr marL="2743200" indent="0" algn="l" defTabSz="914400" rtl="0" eaLnBrk="1" latinLnBrk="0" hangingPunct="1">
                <a:defRPr sz="1100" kern="1200">
                  <a:solidFill>
                    <a:schemeClr val="lt1"/>
                  </a:solidFill>
                  <a:latin typeface="+mn-lt"/>
                  <a:ea typeface="+mn-ea"/>
                  <a:cs typeface="+mn-cs"/>
                </a:defRPr>
              </a:lvl7pPr>
              <a:lvl8pPr marL="3200400" indent="0" algn="l" defTabSz="914400" rtl="0" eaLnBrk="1" latinLnBrk="0" hangingPunct="1">
                <a:defRPr sz="1100" kern="1200">
                  <a:solidFill>
                    <a:schemeClr val="lt1"/>
                  </a:solidFill>
                  <a:latin typeface="+mn-lt"/>
                  <a:ea typeface="+mn-ea"/>
                  <a:cs typeface="+mn-cs"/>
                </a:defRPr>
              </a:lvl8pPr>
              <a:lvl9pPr marL="3657600" indent="0" algn="l" defTabSz="914400" rtl="0" eaLnBrk="1" latinLnBrk="0" hangingPunct="1">
                <a:defRPr sz="1100" kern="1200">
                  <a:solidFill>
                    <a:schemeClr val="lt1"/>
                  </a:solidFill>
                  <a:latin typeface="+mn-lt"/>
                  <a:ea typeface="+mn-ea"/>
                  <a:cs typeface="+mn-cs"/>
                </a:defRPr>
              </a:lvl9pPr>
            </a:lstStyle>
            <a:p>
              <a:pPr algn="ctr"/>
              <a:endParaRPr lang="en-US" sz="1800" b="1">
                <a:solidFill>
                  <a:schemeClr val="accent4"/>
                </a:solidFill>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B43694CB-73F9-20D6-C9BF-DED670590E0A}"/>
                </a:ext>
              </a:extLst>
            </p:cNvPr>
            <p:cNvSpPr/>
            <p:nvPr/>
          </p:nvSpPr>
          <p:spPr>
            <a:xfrm>
              <a:off x="-2847764" y="3463206"/>
              <a:ext cx="3012358" cy="5359531"/>
            </a:xfrm>
            <a:prstGeom prst="roundRect">
              <a:avLst/>
            </a:prstGeom>
            <a:solidFill>
              <a:schemeClr val="accent2"/>
            </a:solid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rtl="0" eaLnBrk="0" fontAlgn="base" hangingPunct="0">
                <a:spcBef>
                  <a:spcPct val="0"/>
                </a:spcBef>
                <a:spcAft>
                  <a:spcPct val="0"/>
                </a:spcAft>
                <a:defRPr sz="1100" kern="1200">
                  <a:solidFill>
                    <a:schemeClr val="lt1"/>
                  </a:solidFill>
                  <a:latin typeface="+mn-lt"/>
                  <a:ea typeface="+mn-ea"/>
                  <a:cs typeface="+mn-cs"/>
                </a:defRPr>
              </a:lvl1pPr>
              <a:lvl2pPr marL="457200" indent="0" algn="l" rtl="0" eaLnBrk="0" fontAlgn="base" hangingPunct="0">
                <a:spcBef>
                  <a:spcPct val="0"/>
                </a:spcBef>
                <a:spcAft>
                  <a:spcPct val="0"/>
                </a:spcAft>
                <a:defRPr sz="1100" kern="1200">
                  <a:solidFill>
                    <a:schemeClr val="lt1"/>
                  </a:solidFill>
                  <a:latin typeface="+mn-lt"/>
                  <a:ea typeface="+mn-ea"/>
                  <a:cs typeface="+mn-cs"/>
                </a:defRPr>
              </a:lvl2pPr>
              <a:lvl3pPr marL="914400" indent="0" algn="l" rtl="0" eaLnBrk="0" fontAlgn="base" hangingPunct="0">
                <a:spcBef>
                  <a:spcPct val="0"/>
                </a:spcBef>
                <a:spcAft>
                  <a:spcPct val="0"/>
                </a:spcAft>
                <a:defRPr sz="1100" kern="1200">
                  <a:solidFill>
                    <a:schemeClr val="lt1"/>
                  </a:solidFill>
                  <a:latin typeface="+mn-lt"/>
                  <a:ea typeface="+mn-ea"/>
                  <a:cs typeface="+mn-cs"/>
                </a:defRPr>
              </a:lvl3pPr>
              <a:lvl4pPr marL="1371600" indent="0" algn="l" rtl="0" eaLnBrk="0" fontAlgn="base" hangingPunct="0">
                <a:spcBef>
                  <a:spcPct val="0"/>
                </a:spcBef>
                <a:spcAft>
                  <a:spcPct val="0"/>
                </a:spcAft>
                <a:defRPr sz="1100" kern="1200">
                  <a:solidFill>
                    <a:schemeClr val="lt1"/>
                  </a:solidFill>
                  <a:latin typeface="+mn-lt"/>
                  <a:ea typeface="+mn-ea"/>
                  <a:cs typeface="+mn-cs"/>
                </a:defRPr>
              </a:lvl4pPr>
              <a:lvl5pPr marL="1828800" indent="0" algn="l" rtl="0" eaLnBrk="0" fontAlgn="base" hangingPunct="0">
                <a:spcBef>
                  <a:spcPct val="0"/>
                </a:spcBef>
                <a:spcAft>
                  <a:spcPct val="0"/>
                </a:spcAft>
                <a:defRPr sz="1100" kern="1200">
                  <a:solidFill>
                    <a:schemeClr val="lt1"/>
                  </a:solidFill>
                  <a:latin typeface="+mn-lt"/>
                  <a:ea typeface="+mn-ea"/>
                  <a:cs typeface="+mn-cs"/>
                </a:defRPr>
              </a:lvl5pPr>
              <a:lvl6pPr marL="2286000" indent="0" algn="l" defTabSz="914400" rtl="0" eaLnBrk="1" latinLnBrk="0" hangingPunct="1">
                <a:defRPr sz="1100" kern="1200">
                  <a:solidFill>
                    <a:schemeClr val="lt1"/>
                  </a:solidFill>
                  <a:latin typeface="+mn-lt"/>
                  <a:ea typeface="+mn-ea"/>
                  <a:cs typeface="+mn-cs"/>
                </a:defRPr>
              </a:lvl6pPr>
              <a:lvl7pPr marL="2743200" indent="0" algn="l" defTabSz="914400" rtl="0" eaLnBrk="1" latinLnBrk="0" hangingPunct="1">
                <a:defRPr sz="1100" kern="1200">
                  <a:solidFill>
                    <a:schemeClr val="lt1"/>
                  </a:solidFill>
                  <a:latin typeface="+mn-lt"/>
                  <a:ea typeface="+mn-ea"/>
                  <a:cs typeface="+mn-cs"/>
                </a:defRPr>
              </a:lvl7pPr>
              <a:lvl8pPr marL="3200400" indent="0" algn="l" defTabSz="914400" rtl="0" eaLnBrk="1" latinLnBrk="0" hangingPunct="1">
                <a:defRPr sz="1100" kern="1200">
                  <a:solidFill>
                    <a:schemeClr val="lt1"/>
                  </a:solidFill>
                  <a:latin typeface="+mn-lt"/>
                  <a:ea typeface="+mn-ea"/>
                  <a:cs typeface="+mn-cs"/>
                </a:defRPr>
              </a:lvl8pPr>
              <a:lvl9pPr marL="3657600" indent="0" algn="l" defTabSz="914400" rtl="0" eaLnBrk="1" latinLnBrk="0" hangingPunct="1">
                <a:defRPr sz="1100" kern="1200">
                  <a:solidFill>
                    <a:schemeClr val="lt1"/>
                  </a:solidFill>
                  <a:latin typeface="+mn-lt"/>
                  <a:ea typeface="+mn-ea"/>
                  <a:cs typeface="+mn-cs"/>
                </a:defRPr>
              </a:lvl9pPr>
            </a:lstStyle>
            <a:p>
              <a:r>
                <a:rPr lang="en-US" sz="1700" dirty="0">
                  <a:solidFill>
                    <a:schemeClr val="bg1"/>
                  </a:solidFill>
                </a:rPr>
                <a:t>First Time Homeless*</a:t>
              </a:r>
            </a:p>
            <a:p>
              <a:r>
                <a:rPr lang="en-US" sz="1800" dirty="0">
                  <a:solidFill>
                    <a:schemeClr val="bg1"/>
                  </a:solidFill>
                </a:rPr>
                <a:t>(1/30/24 – 1/29/25)</a:t>
              </a:r>
            </a:p>
          </p:txBody>
        </p:sp>
      </p:grpSp>
      <p:grpSp>
        <p:nvGrpSpPr>
          <p:cNvPr id="32" name="Group 31">
            <a:extLst>
              <a:ext uri="{FF2B5EF4-FFF2-40B4-BE49-F238E27FC236}">
                <a16:creationId xmlns:a16="http://schemas.microsoft.com/office/drawing/2014/main" id="{41972DCD-1B20-FA3C-145E-26E6BD1F4499}"/>
              </a:ext>
            </a:extLst>
          </p:cNvPr>
          <p:cNvGrpSpPr/>
          <p:nvPr/>
        </p:nvGrpSpPr>
        <p:grpSpPr>
          <a:xfrm>
            <a:off x="8083628" y="4247566"/>
            <a:ext cx="3155542" cy="1252461"/>
            <a:chOff x="919819" y="2898407"/>
            <a:chExt cx="3169821" cy="2746338"/>
          </a:xfrm>
        </p:grpSpPr>
        <p:sp>
          <p:nvSpPr>
            <p:cNvPr id="33" name="Rectangle: Rounded Corners 32">
              <a:extLst>
                <a:ext uri="{FF2B5EF4-FFF2-40B4-BE49-F238E27FC236}">
                  <a16:creationId xmlns:a16="http://schemas.microsoft.com/office/drawing/2014/main" id="{F96D5CCA-6FEC-D011-C5B8-51DD6D72002A}"/>
                </a:ext>
              </a:extLst>
            </p:cNvPr>
            <p:cNvSpPr/>
            <p:nvPr/>
          </p:nvSpPr>
          <p:spPr>
            <a:xfrm>
              <a:off x="919819" y="2898407"/>
              <a:ext cx="2998788" cy="2746338"/>
            </a:xfrm>
            <a:prstGeom prst="roundRect">
              <a:avLst/>
            </a:prstGeom>
            <a:solidFill>
              <a:schemeClr val="accent4"/>
            </a:solid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accent4"/>
                </a:solidFill>
                <a:latin typeface="Arial" panose="020B0604020202020204" pitchFamily="34" charset="0"/>
                <a:cs typeface="Arial" panose="020B0604020202020204" pitchFamily="34" charset="0"/>
              </a:endParaRPr>
            </a:p>
          </p:txBody>
        </p:sp>
        <p:sp>
          <p:nvSpPr>
            <p:cNvPr id="34" name="Rectangle: Rounded Corners 33">
              <a:extLst>
                <a:ext uri="{FF2B5EF4-FFF2-40B4-BE49-F238E27FC236}">
                  <a16:creationId xmlns:a16="http://schemas.microsoft.com/office/drawing/2014/main" id="{A7961CDB-558A-CC5F-5068-295E546D849C}"/>
                </a:ext>
              </a:extLst>
            </p:cNvPr>
            <p:cNvSpPr/>
            <p:nvPr/>
          </p:nvSpPr>
          <p:spPr>
            <a:xfrm>
              <a:off x="1090852" y="3035444"/>
              <a:ext cx="2998788" cy="2609301"/>
            </a:xfrm>
            <a:prstGeom prst="roundRect">
              <a:avLst/>
            </a:prstGeom>
            <a:solidFill>
              <a:schemeClr val="accent2"/>
            </a:solid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1700">
                  <a:solidFill>
                    <a:schemeClr val="bg1"/>
                  </a:solidFill>
                </a:rPr>
                <a:t>*Clients who did not have ES, SH, TH, or PH enrollments in the prior 24 months.</a:t>
              </a:r>
            </a:p>
          </p:txBody>
        </p:sp>
      </p:grpSp>
    </p:spTree>
    <p:extLst>
      <p:ext uri="{BB962C8B-B14F-4D97-AF65-F5344CB8AC3E}">
        <p14:creationId xmlns:p14="http://schemas.microsoft.com/office/powerpoint/2010/main" val="2894665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B501B-ADD4-DB1E-C21D-88984833571F}"/>
              </a:ext>
            </a:extLst>
          </p:cNvPr>
          <p:cNvSpPr>
            <a:spLocks noGrp="1"/>
          </p:cNvSpPr>
          <p:nvPr>
            <p:ph type="title"/>
          </p:nvPr>
        </p:nvSpPr>
        <p:spPr>
          <a:xfrm>
            <a:off x="393909" y="78256"/>
            <a:ext cx="11152716" cy="796387"/>
          </a:xfrm>
        </p:spPr>
        <p:txBody>
          <a:bodyPr/>
          <a:lstStyle/>
          <a:p>
            <a:r>
              <a:rPr lang="en-US" dirty="0"/>
              <a:t>Regional contact Page</a:t>
            </a:r>
          </a:p>
        </p:txBody>
      </p:sp>
      <p:pic>
        <p:nvPicPr>
          <p:cNvPr id="5" name="Picture 2">
            <a:extLst>
              <a:ext uri="{FF2B5EF4-FFF2-40B4-BE49-F238E27FC236}">
                <a16:creationId xmlns:a16="http://schemas.microsoft.com/office/drawing/2014/main" id="{904ADC5E-528A-C9F2-ED14-4307BD6808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4816"/>
          <a:stretch>
            <a:fillRect/>
          </a:stretch>
        </p:blipFill>
        <p:spPr bwMode="auto">
          <a:xfrm>
            <a:off x="9195464" y="1236823"/>
            <a:ext cx="2513390" cy="438435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302B881-9F80-30F5-72EB-5081935257A1}"/>
              </a:ext>
            </a:extLst>
          </p:cNvPr>
          <p:cNvPicPr>
            <a:picLocks noChangeAspect="1"/>
          </p:cNvPicPr>
          <p:nvPr/>
        </p:nvPicPr>
        <p:blipFill>
          <a:blip r:embed="rId4"/>
          <a:srcRect l="872" r="-993"/>
          <a:stretch>
            <a:fillRect/>
          </a:stretch>
        </p:blipFill>
        <p:spPr>
          <a:xfrm>
            <a:off x="481013" y="2550124"/>
            <a:ext cx="3947686" cy="2070470"/>
          </a:xfrm>
          <a:prstGeom prst="rect">
            <a:avLst/>
          </a:prstGeom>
          <a:effectLst/>
        </p:spPr>
      </p:pic>
      <p:pic>
        <p:nvPicPr>
          <p:cNvPr id="11" name="Picture 10">
            <a:extLst>
              <a:ext uri="{FF2B5EF4-FFF2-40B4-BE49-F238E27FC236}">
                <a16:creationId xmlns:a16="http://schemas.microsoft.com/office/drawing/2014/main" id="{6D91F45B-EE99-635B-C7A5-815ECA02C6F6}"/>
              </a:ext>
            </a:extLst>
          </p:cNvPr>
          <p:cNvPicPr>
            <a:picLocks noChangeAspect="1"/>
          </p:cNvPicPr>
          <p:nvPr/>
        </p:nvPicPr>
        <p:blipFill>
          <a:blip r:embed="rId5"/>
          <a:srcRect r="462"/>
          <a:stretch>
            <a:fillRect/>
          </a:stretch>
        </p:blipFill>
        <p:spPr>
          <a:xfrm>
            <a:off x="446620" y="4660154"/>
            <a:ext cx="7872086" cy="1014751"/>
          </a:xfrm>
          <a:prstGeom prst="rect">
            <a:avLst/>
          </a:prstGeom>
          <a:effectLst/>
        </p:spPr>
      </p:pic>
      <p:sp>
        <p:nvSpPr>
          <p:cNvPr id="12" name="Rectangle: Rounded Corners 11">
            <a:extLst>
              <a:ext uri="{FF2B5EF4-FFF2-40B4-BE49-F238E27FC236}">
                <a16:creationId xmlns:a16="http://schemas.microsoft.com/office/drawing/2014/main" id="{E3A94C76-7C8D-5A83-C4F0-48E1EC71E102}"/>
              </a:ext>
            </a:extLst>
          </p:cNvPr>
          <p:cNvSpPr/>
          <p:nvPr/>
        </p:nvSpPr>
        <p:spPr>
          <a:xfrm>
            <a:off x="4841463" y="6024872"/>
            <a:ext cx="3356618" cy="714375"/>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a:solidFill>
                  <a:schemeClr val="accent4"/>
                </a:solidFill>
              </a:rPr>
              <a:t>Source: Regional Structure Page</a:t>
            </a:r>
          </a:p>
          <a:p>
            <a:pPr algn="ctr"/>
            <a:r>
              <a:rPr lang="en-US" sz="1400">
                <a:solidFill>
                  <a:schemeClr val="accent3"/>
                </a:solidFill>
                <a:hlinkClick r:id="rId6">
                  <a:extLst>
                    <a:ext uri="{A12FA001-AC4F-418D-AE19-62706E023703}">
                      <ahyp:hlinkClr xmlns:ahyp="http://schemas.microsoft.com/office/drawing/2018/hyperlinkcolor" val="tx"/>
                    </a:ext>
                  </a:extLst>
                </a:hlinkClick>
              </a:rPr>
              <a:t>Website</a:t>
            </a:r>
            <a:endParaRPr lang="en-US" sz="1400">
              <a:solidFill>
                <a:schemeClr val="accent3"/>
              </a:solidFill>
            </a:endParaRPr>
          </a:p>
          <a:p>
            <a:pPr algn="ctr"/>
            <a:endParaRPr lang="en-US">
              <a:solidFill>
                <a:schemeClr val="accent4"/>
              </a:solidFill>
            </a:endParaRPr>
          </a:p>
        </p:txBody>
      </p:sp>
      <p:sp>
        <p:nvSpPr>
          <p:cNvPr id="14" name="Rectangle: Rounded Corners 13">
            <a:extLst>
              <a:ext uri="{FF2B5EF4-FFF2-40B4-BE49-F238E27FC236}">
                <a16:creationId xmlns:a16="http://schemas.microsoft.com/office/drawing/2014/main" id="{3605772B-8535-09F8-E76A-65381DE5548A}"/>
              </a:ext>
            </a:extLst>
          </p:cNvPr>
          <p:cNvSpPr/>
          <p:nvPr/>
        </p:nvSpPr>
        <p:spPr>
          <a:xfrm>
            <a:off x="4841463" y="2760469"/>
            <a:ext cx="2985279" cy="1337062"/>
          </a:xfrm>
          <a:prstGeom prst="roundRect">
            <a:avLst/>
          </a:prstGeom>
          <a:solidFill>
            <a:schemeClr val="accent4"/>
          </a:solid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accent4"/>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EB2C536F-0319-9F78-BCB7-180BEB01A05A}"/>
              </a:ext>
            </a:extLst>
          </p:cNvPr>
          <p:cNvSpPr/>
          <p:nvPr/>
        </p:nvSpPr>
        <p:spPr>
          <a:xfrm>
            <a:off x="4963086" y="2875826"/>
            <a:ext cx="2985279" cy="1270345"/>
          </a:xfrm>
          <a:prstGeom prst="roundRect">
            <a:avLst/>
          </a:prstGeom>
          <a:solidFill>
            <a:schemeClr val="accent2"/>
          </a:solid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a:solidFill>
                  <a:schemeClr val="bg1"/>
                </a:solidFill>
              </a:rPr>
              <a:t>Regional Data Leads </a:t>
            </a:r>
          </a:p>
          <a:p>
            <a:pPr lvl="0"/>
            <a:r>
              <a:rPr lang="en-US" sz="1400">
                <a:solidFill>
                  <a:schemeClr val="bg1"/>
                </a:solidFill>
              </a:rPr>
              <a:t>Contact Information Coming Soon</a:t>
            </a:r>
          </a:p>
        </p:txBody>
      </p:sp>
      <p:pic>
        <p:nvPicPr>
          <p:cNvPr id="4" name="Picture 3">
            <a:extLst>
              <a:ext uri="{FF2B5EF4-FFF2-40B4-BE49-F238E27FC236}">
                <a16:creationId xmlns:a16="http://schemas.microsoft.com/office/drawing/2014/main" id="{A7E4354C-2ED5-8CB3-28E2-2405BAF9BFA5}"/>
              </a:ext>
            </a:extLst>
          </p:cNvPr>
          <p:cNvPicPr>
            <a:picLocks noChangeAspect="1"/>
          </p:cNvPicPr>
          <p:nvPr/>
        </p:nvPicPr>
        <p:blipFill>
          <a:blip r:embed="rId7"/>
          <a:srcRect l="-1" r="5259"/>
          <a:stretch>
            <a:fillRect/>
          </a:stretch>
        </p:blipFill>
        <p:spPr>
          <a:xfrm>
            <a:off x="483146" y="923283"/>
            <a:ext cx="7835559" cy="1452342"/>
          </a:xfrm>
          <a:prstGeom prst="rect">
            <a:avLst/>
          </a:prstGeom>
        </p:spPr>
      </p:pic>
    </p:spTree>
    <p:extLst>
      <p:ext uri="{BB962C8B-B14F-4D97-AF65-F5344CB8AC3E}">
        <p14:creationId xmlns:p14="http://schemas.microsoft.com/office/powerpoint/2010/main" val="3185671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15016F1-83A9-DE9A-B539-E3786CC918A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9374D02-DC8C-D58C-7B6C-CE94A4304DB8}"/>
              </a:ext>
            </a:extLst>
          </p:cNvPr>
          <p:cNvSpPr>
            <a:spLocks noGrp="1"/>
          </p:cNvSpPr>
          <p:nvPr>
            <p:ph type="ctrTitle"/>
          </p:nvPr>
        </p:nvSpPr>
        <p:spPr/>
        <p:txBody>
          <a:bodyPr/>
          <a:lstStyle/>
          <a:p>
            <a:r>
              <a:rPr lang="en-US" altLang="en-US">
                <a:solidFill>
                  <a:schemeClr val="bg1"/>
                </a:solidFill>
              </a:rPr>
              <a:t>Stephen Enz (IHCDA)</a:t>
            </a:r>
            <a:br>
              <a:rPr lang="en-US" altLang="en-US">
                <a:solidFill>
                  <a:schemeClr val="bg1"/>
                </a:solidFill>
              </a:rPr>
            </a:br>
            <a:endParaRPr lang="en-US"/>
          </a:p>
        </p:txBody>
      </p:sp>
      <p:sp>
        <p:nvSpPr>
          <p:cNvPr id="5" name="TextBox 4">
            <a:extLst>
              <a:ext uri="{FF2B5EF4-FFF2-40B4-BE49-F238E27FC236}">
                <a16:creationId xmlns:a16="http://schemas.microsoft.com/office/drawing/2014/main" id="{13B7DC88-11BF-5F81-BF5D-D1852AA4D40A}"/>
              </a:ext>
            </a:extLst>
          </p:cNvPr>
          <p:cNvSpPr txBox="1"/>
          <p:nvPr/>
        </p:nvSpPr>
        <p:spPr>
          <a:xfrm>
            <a:off x="447031" y="2176063"/>
            <a:ext cx="4953662" cy="369332"/>
          </a:xfrm>
          <a:prstGeom prst="rect">
            <a:avLst/>
          </a:prstGeom>
          <a:noFill/>
        </p:spPr>
        <p:txBody>
          <a:bodyPr wrap="square" lIns="91440" tIns="45720" rIns="91440" bIns="45720" rtlCol="0" anchor="t">
            <a:spAutoFit/>
          </a:bodyPr>
          <a:lstStyle/>
          <a:p>
            <a:r>
              <a:rPr lang="en-US" altLang="en-US" dirty="0">
                <a:solidFill>
                  <a:schemeClr val="bg1"/>
                </a:solidFill>
                <a:latin typeface="Arial"/>
                <a:ea typeface="ＭＳ Ｐゴシック"/>
                <a:cs typeface="Arial"/>
              </a:rPr>
              <a:t>Director of Real Estate Data and Policy</a:t>
            </a:r>
          </a:p>
        </p:txBody>
      </p:sp>
      <p:pic>
        <p:nvPicPr>
          <p:cNvPr id="9" name="Picture 2" descr="Indiana Balance of State Continuum of Care">
            <a:extLst>
              <a:ext uri="{FF2B5EF4-FFF2-40B4-BE49-F238E27FC236}">
                <a16:creationId xmlns:a16="http://schemas.microsoft.com/office/drawing/2014/main" id="{40C6FF74-81C9-B765-E1C5-3ADDF22009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173" y="5570739"/>
            <a:ext cx="4111617" cy="1149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341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6E61-1E8A-6010-1784-D8993691AFF3}"/>
              </a:ext>
            </a:extLst>
          </p:cNvPr>
          <p:cNvSpPr>
            <a:spLocks noGrp="1"/>
          </p:cNvSpPr>
          <p:nvPr>
            <p:ph type="title"/>
          </p:nvPr>
        </p:nvSpPr>
        <p:spPr>
          <a:xfrm>
            <a:off x="519641" y="0"/>
            <a:ext cx="11152716" cy="1143000"/>
          </a:xfrm>
        </p:spPr>
        <p:txBody>
          <a:bodyPr/>
          <a:lstStyle/>
          <a:p>
            <a:r>
              <a:rPr lang="en-US" dirty="0">
                <a:ea typeface="ＭＳ Ｐゴシック"/>
              </a:rPr>
              <a:t>Indiana housing Dashboard</a:t>
            </a:r>
            <a:endParaRPr lang="en-US" dirty="0"/>
          </a:p>
        </p:txBody>
      </p:sp>
      <p:pic>
        <p:nvPicPr>
          <p:cNvPr id="8" name="Picture 7">
            <a:hlinkClick r:id="rId3"/>
            <a:extLst>
              <a:ext uri="{FF2B5EF4-FFF2-40B4-BE49-F238E27FC236}">
                <a16:creationId xmlns:a16="http://schemas.microsoft.com/office/drawing/2014/main" id="{1F525101-04DE-F569-09E7-34AC68FD3389}"/>
              </a:ext>
            </a:extLst>
          </p:cNvPr>
          <p:cNvPicPr>
            <a:picLocks noChangeAspect="1"/>
          </p:cNvPicPr>
          <p:nvPr/>
        </p:nvPicPr>
        <p:blipFill>
          <a:blip r:embed="rId4"/>
          <a:stretch>
            <a:fillRect/>
          </a:stretch>
        </p:blipFill>
        <p:spPr>
          <a:xfrm>
            <a:off x="2065021" y="1143000"/>
            <a:ext cx="7810491" cy="4266340"/>
          </a:xfrm>
          <a:prstGeom prst="rect">
            <a:avLst/>
          </a:prstGeom>
          <a:effectLst>
            <a:outerShdw blurRad="50800" dist="38100" dir="2700000" algn="tl" rotWithShape="0">
              <a:prstClr val="black">
                <a:alpha val="40000"/>
              </a:prstClr>
            </a:outerShdw>
          </a:effectLst>
        </p:spPr>
      </p:pic>
      <p:sp>
        <p:nvSpPr>
          <p:cNvPr id="10" name="Rectangle: Rounded Corners 9">
            <a:extLst>
              <a:ext uri="{FF2B5EF4-FFF2-40B4-BE49-F238E27FC236}">
                <a16:creationId xmlns:a16="http://schemas.microsoft.com/office/drawing/2014/main" id="{C130D961-B483-E098-8432-E7DED9DB17FA}"/>
              </a:ext>
            </a:extLst>
          </p:cNvPr>
          <p:cNvSpPr/>
          <p:nvPr/>
        </p:nvSpPr>
        <p:spPr>
          <a:xfrm>
            <a:off x="4826979" y="6021589"/>
            <a:ext cx="3356618" cy="714375"/>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a:solidFill>
                  <a:schemeClr val="accent4"/>
                </a:solidFill>
              </a:rPr>
              <a:t>Source: Indiana Housing Dashboard</a:t>
            </a:r>
          </a:p>
          <a:p>
            <a:pPr algn="ctr"/>
            <a:r>
              <a:rPr lang="en-US" sz="1400">
                <a:solidFill>
                  <a:schemeClr val="accent3"/>
                </a:solidFill>
                <a:hlinkClick r:id="rId3">
                  <a:extLst>
                    <a:ext uri="{A12FA001-AC4F-418D-AE19-62706E023703}">
                      <ahyp:hlinkClr xmlns:ahyp="http://schemas.microsoft.com/office/drawing/2018/hyperlinkcolor" val="tx"/>
                    </a:ext>
                  </a:extLst>
                </a:hlinkClick>
              </a:rPr>
              <a:t>Website</a:t>
            </a:r>
            <a:endParaRPr lang="en-US" sz="1400">
              <a:solidFill>
                <a:schemeClr val="accent3"/>
              </a:solidFill>
            </a:endParaRPr>
          </a:p>
          <a:p>
            <a:pPr algn="ctr"/>
            <a:endParaRPr lang="en-US">
              <a:solidFill>
                <a:schemeClr val="accent4"/>
              </a:solidFill>
            </a:endParaRPr>
          </a:p>
        </p:txBody>
      </p:sp>
    </p:spTree>
    <p:extLst>
      <p:ext uri="{BB962C8B-B14F-4D97-AF65-F5344CB8AC3E}">
        <p14:creationId xmlns:p14="http://schemas.microsoft.com/office/powerpoint/2010/main" val="1224661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AD270C1-2E60-3B13-B713-B40A2AFB8C34}"/>
            </a:ext>
          </a:extLst>
        </p:cNvPr>
        <p:cNvGrpSpPr/>
        <p:nvPr/>
      </p:nvGrpSpPr>
      <p:grpSpPr>
        <a:xfrm>
          <a:off x="0" y="0"/>
          <a:ext cx="0" cy="0"/>
          <a:chOff x="0" y="0"/>
          <a:chExt cx="0" cy="0"/>
        </a:xfrm>
      </p:grpSpPr>
      <p:pic>
        <p:nvPicPr>
          <p:cNvPr id="7" name="Picture 6" descr="A picture containing text&#10;&#10;AI-generated content may be incorrect.">
            <a:extLst>
              <a:ext uri="{FF2B5EF4-FFF2-40B4-BE49-F238E27FC236}">
                <a16:creationId xmlns:a16="http://schemas.microsoft.com/office/drawing/2014/main" id="{9CEC562F-F7DB-24E6-C8E5-08F87B958C71}"/>
              </a:ext>
            </a:extLst>
          </p:cNvPr>
          <p:cNvPicPr>
            <a:picLocks noChangeAspect="1"/>
          </p:cNvPicPr>
          <p:nvPr/>
        </p:nvPicPr>
        <p:blipFill>
          <a:blip r:embed="rId4">
            <a:extLst>
              <a:ext uri="{28A0092B-C50C-407E-A947-70E740481C1C}">
                <a14:useLocalDpi xmlns:a14="http://schemas.microsoft.com/office/drawing/2010/main" val="0"/>
              </a:ext>
            </a:extLst>
          </a:blip>
          <a:srcRect b="5716"/>
          <a:stretch>
            <a:fillRect/>
          </a:stretch>
        </p:blipFill>
        <p:spPr>
          <a:xfrm>
            <a:off x="4875675" y="5390496"/>
            <a:ext cx="2440649" cy="1103350"/>
          </a:xfrm>
          <a:prstGeom prst="rect">
            <a:avLst/>
          </a:prstGeom>
        </p:spPr>
      </p:pic>
      <p:sp>
        <p:nvSpPr>
          <p:cNvPr id="12" name="Title 3">
            <a:extLst>
              <a:ext uri="{FF2B5EF4-FFF2-40B4-BE49-F238E27FC236}">
                <a16:creationId xmlns:a16="http://schemas.microsoft.com/office/drawing/2014/main" id="{1D5B28C4-C5DE-407F-1EF5-521FAC070F2D}"/>
              </a:ext>
            </a:extLst>
          </p:cNvPr>
          <p:cNvSpPr>
            <a:spLocks noGrp="1"/>
          </p:cNvSpPr>
          <p:nvPr>
            <p:ph type="ctrTitle"/>
          </p:nvPr>
        </p:nvSpPr>
        <p:spPr>
          <a:xfrm>
            <a:off x="447031" y="1280970"/>
            <a:ext cx="10363200" cy="1139841"/>
          </a:xfrm>
        </p:spPr>
        <p:txBody>
          <a:bodyPr/>
          <a:lstStyle/>
          <a:p>
            <a:r>
              <a:rPr lang="en-US" altLang="en-US">
                <a:solidFill>
                  <a:schemeClr val="bg1"/>
                </a:solidFill>
              </a:rPr>
              <a:t>Lani Vivirito (CFH)</a:t>
            </a:r>
            <a:br>
              <a:rPr lang="en-US" altLang="en-US">
                <a:solidFill>
                  <a:schemeClr val="bg1"/>
                </a:solidFill>
              </a:rPr>
            </a:br>
            <a:endParaRPr lang="en-US"/>
          </a:p>
        </p:txBody>
      </p:sp>
      <p:sp>
        <p:nvSpPr>
          <p:cNvPr id="13" name="TextBox 12">
            <a:extLst>
              <a:ext uri="{FF2B5EF4-FFF2-40B4-BE49-F238E27FC236}">
                <a16:creationId xmlns:a16="http://schemas.microsoft.com/office/drawing/2014/main" id="{3D0AF9EC-BDEC-3A7D-CEA1-8109F736CA67}"/>
              </a:ext>
            </a:extLst>
          </p:cNvPr>
          <p:cNvSpPr txBox="1"/>
          <p:nvPr/>
        </p:nvSpPr>
        <p:spPr>
          <a:xfrm>
            <a:off x="447031" y="2176063"/>
            <a:ext cx="4953662" cy="369332"/>
          </a:xfrm>
          <a:prstGeom prst="rect">
            <a:avLst/>
          </a:prstGeom>
          <a:noFill/>
        </p:spPr>
        <p:txBody>
          <a:bodyPr wrap="square" rtlCol="0">
            <a:spAutoFit/>
          </a:bodyPr>
          <a:lstStyle/>
          <a:p>
            <a:r>
              <a:rPr lang="en-US" altLang="en-US">
                <a:solidFill>
                  <a:schemeClr val="bg1"/>
                </a:solidFill>
              </a:rPr>
              <a:t>Chief Policy and Resource Officer</a:t>
            </a:r>
            <a:endParaRPr lang="en-US"/>
          </a:p>
        </p:txBody>
      </p:sp>
      <p:pic>
        <p:nvPicPr>
          <p:cNvPr id="8" name="Picture 2" descr="Indiana Balance of State Continuum of Care">
            <a:extLst>
              <a:ext uri="{FF2B5EF4-FFF2-40B4-BE49-F238E27FC236}">
                <a16:creationId xmlns:a16="http://schemas.microsoft.com/office/drawing/2014/main" id="{CF750AC7-5D23-C9F9-2996-685745A0B7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173" y="5570739"/>
            <a:ext cx="4111617" cy="1149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322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113F477-0206-0CBF-B6CF-D4713CEC7DB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F418819-B929-8330-22E6-53858F85D57C}"/>
              </a:ext>
            </a:extLst>
          </p:cNvPr>
          <p:cNvSpPr>
            <a:spLocks noGrp="1"/>
          </p:cNvSpPr>
          <p:nvPr>
            <p:ph type="ctrTitle"/>
          </p:nvPr>
        </p:nvSpPr>
        <p:spPr/>
        <p:txBody>
          <a:bodyPr/>
          <a:lstStyle/>
          <a:p>
            <a:r>
              <a:rPr lang="en-US" altLang="en-US">
                <a:solidFill>
                  <a:schemeClr val="bg1"/>
                </a:solidFill>
              </a:rPr>
              <a:t>David Boltz (IHCDA)</a:t>
            </a:r>
            <a:br>
              <a:rPr lang="en-US" altLang="en-US">
                <a:solidFill>
                  <a:schemeClr val="bg1"/>
                </a:solidFill>
              </a:rPr>
            </a:br>
            <a:endParaRPr lang="en-US"/>
          </a:p>
        </p:txBody>
      </p:sp>
      <p:sp>
        <p:nvSpPr>
          <p:cNvPr id="5" name="TextBox 4">
            <a:extLst>
              <a:ext uri="{FF2B5EF4-FFF2-40B4-BE49-F238E27FC236}">
                <a16:creationId xmlns:a16="http://schemas.microsoft.com/office/drawing/2014/main" id="{21692504-3EA7-FEF5-40E1-818B07AE1BF8}"/>
              </a:ext>
            </a:extLst>
          </p:cNvPr>
          <p:cNvSpPr txBox="1"/>
          <p:nvPr/>
        </p:nvSpPr>
        <p:spPr>
          <a:xfrm>
            <a:off x="447030" y="2176063"/>
            <a:ext cx="6136649" cy="369332"/>
          </a:xfrm>
          <a:prstGeom prst="rect">
            <a:avLst/>
          </a:prstGeom>
          <a:noFill/>
        </p:spPr>
        <p:txBody>
          <a:bodyPr wrap="square" rtlCol="0">
            <a:spAutoFit/>
          </a:bodyPr>
          <a:lstStyle/>
          <a:p>
            <a:r>
              <a:rPr lang="en-US" altLang="en-US">
                <a:solidFill>
                  <a:schemeClr val="bg1"/>
                </a:solidFill>
              </a:rPr>
              <a:t>Data Analyst - Homeless Management Information System</a:t>
            </a:r>
            <a:endParaRPr lang="en-US"/>
          </a:p>
        </p:txBody>
      </p:sp>
      <p:pic>
        <p:nvPicPr>
          <p:cNvPr id="13" name="Picture 2" descr="Indiana Balance of State Continuum of Care">
            <a:extLst>
              <a:ext uri="{FF2B5EF4-FFF2-40B4-BE49-F238E27FC236}">
                <a16:creationId xmlns:a16="http://schemas.microsoft.com/office/drawing/2014/main" id="{CD113D5B-2F27-FA81-7BF6-618CAD9521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173" y="5570739"/>
            <a:ext cx="4111617" cy="1149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413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FE245-2A2A-2E90-40B6-BF89832C0C85}"/>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4F05F339-4170-C837-9562-E3F4F3E3A1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7758" r="4072" b="16936"/>
          <a:stretch>
            <a:fillRect/>
          </a:stretch>
        </p:blipFill>
        <p:spPr bwMode="auto">
          <a:xfrm>
            <a:off x="4867054" y="5700767"/>
            <a:ext cx="2457892" cy="102571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EDCA7865-3513-8A33-974A-6378FAE24441}"/>
              </a:ext>
            </a:extLst>
          </p:cNvPr>
          <p:cNvSpPr>
            <a:spLocks noGrp="1"/>
          </p:cNvSpPr>
          <p:nvPr>
            <p:ph type="title"/>
          </p:nvPr>
        </p:nvSpPr>
        <p:spPr>
          <a:xfrm>
            <a:off x="446619" y="274638"/>
            <a:ext cx="11152716" cy="1143000"/>
          </a:xfrm>
        </p:spPr>
        <p:txBody>
          <a:bodyPr/>
          <a:lstStyle/>
          <a:p>
            <a:r>
              <a:rPr lang="en-US" dirty="0"/>
              <a:t>State of Homelessness: </a:t>
            </a:r>
            <a:br>
              <a:rPr lang="en-US" dirty="0"/>
            </a:br>
            <a:r>
              <a:rPr lang="en-US" sz="2000" dirty="0"/>
              <a:t>Region 2a (St. Joseph County)</a:t>
            </a:r>
          </a:p>
        </p:txBody>
      </p:sp>
      <p:pic>
        <p:nvPicPr>
          <p:cNvPr id="7" name="Picture 6">
            <a:extLst>
              <a:ext uri="{FF2B5EF4-FFF2-40B4-BE49-F238E27FC236}">
                <a16:creationId xmlns:a16="http://schemas.microsoft.com/office/drawing/2014/main" id="{2E8172D8-9CA3-029D-C416-133B4AF2C9A4}"/>
              </a:ext>
            </a:extLst>
          </p:cNvPr>
          <p:cNvPicPr>
            <a:picLocks noChangeAspect="1"/>
          </p:cNvPicPr>
          <p:nvPr/>
        </p:nvPicPr>
        <p:blipFill>
          <a:blip r:embed="rId4"/>
          <a:srcRect t="15781"/>
          <a:stretch>
            <a:fillRect/>
          </a:stretch>
        </p:blipFill>
        <p:spPr>
          <a:xfrm>
            <a:off x="5513176" y="1552074"/>
            <a:ext cx="6232205" cy="3753849"/>
          </a:xfrm>
          <a:prstGeom prst="rect">
            <a:avLst/>
          </a:prstGeom>
        </p:spPr>
      </p:pic>
      <p:pic>
        <p:nvPicPr>
          <p:cNvPr id="9" name="Picture 8">
            <a:extLst>
              <a:ext uri="{FF2B5EF4-FFF2-40B4-BE49-F238E27FC236}">
                <a16:creationId xmlns:a16="http://schemas.microsoft.com/office/drawing/2014/main" id="{AC30B1A6-080E-E37A-92E5-13158E77388B}"/>
              </a:ext>
            </a:extLst>
          </p:cNvPr>
          <p:cNvPicPr>
            <a:picLocks noChangeAspect="1"/>
          </p:cNvPicPr>
          <p:nvPr/>
        </p:nvPicPr>
        <p:blipFill>
          <a:blip r:embed="rId5"/>
          <a:stretch>
            <a:fillRect/>
          </a:stretch>
        </p:blipFill>
        <p:spPr>
          <a:xfrm>
            <a:off x="446619" y="2645191"/>
            <a:ext cx="4830920" cy="1567616"/>
          </a:xfrm>
          <a:prstGeom prst="rect">
            <a:avLst/>
          </a:prstGeom>
        </p:spPr>
      </p:pic>
    </p:spTree>
    <p:extLst>
      <p:ext uri="{BB962C8B-B14F-4D97-AF65-F5344CB8AC3E}">
        <p14:creationId xmlns:p14="http://schemas.microsoft.com/office/powerpoint/2010/main" val="1432481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83B3B-CB94-978E-1455-DA6011CC82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AA0719-46BF-BC2F-3720-A41C0431D64A}"/>
              </a:ext>
            </a:extLst>
          </p:cNvPr>
          <p:cNvSpPr>
            <a:spLocks noGrp="1"/>
          </p:cNvSpPr>
          <p:nvPr>
            <p:ph type="title"/>
          </p:nvPr>
        </p:nvSpPr>
        <p:spPr/>
        <p:txBody>
          <a:bodyPr/>
          <a:lstStyle/>
          <a:p>
            <a:r>
              <a:rPr lang="en-US" dirty="0"/>
              <a:t>State of Homelessness: </a:t>
            </a:r>
            <a:br>
              <a:rPr lang="en-US" dirty="0"/>
            </a:br>
            <a:r>
              <a:rPr lang="en-US" sz="2000" dirty="0"/>
              <a:t>Region 2a (St. Joseph County)</a:t>
            </a:r>
          </a:p>
        </p:txBody>
      </p:sp>
      <p:pic>
        <p:nvPicPr>
          <p:cNvPr id="1026" name="Picture 2">
            <a:extLst>
              <a:ext uri="{FF2B5EF4-FFF2-40B4-BE49-F238E27FC236}">
                <a16:creationId xmlns:a16="http://schemas.microsoft.com/office/drawing/2014/main" id="{CAFA42D0-6AF8-8DC1-9E78-17DD793435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7758" r="4072" b="16936"/>
          <a:stretch>
            <a:fillRect/>
          </a:stretch>
        </p:blipFill>
        <p:spPr bwMode="auto">
          <a:xfrm>
            <a:off x="4867054" y="5700767"/>
            <a:ext cx="2457892" cy="10257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0B5E6E8-23DF-6D42-73FE-CA33E7A5502D}"/>
              </a:ext>
            </a:extLst>
          </p:cNvPr>
          <p:cNvPicPr>
            <a:picLocks noChangeAspect="1"/>
          </p:cNvPicPr>
          <p:nvPr/>
        </p:nvPicPr>
        <p:blipFill>
          <a:blip r:embed="rId4"/>
          <a:stretch>
            <a:fillRect/>
          </a:stretch>
        </p:blipFill>
        <p:spPr>
          <a:xfrm>
            <a:off x="6096000" y="1253985"/>
            <a:ext cx="5320364" cy="4279665"/>
          </a:xfrm>
          <a:prstGeom prst="rect">
            <a:avLst/>
          </a:prstGeom>
        </p:spPr>
      </p:pic>
      <p:pic>
        <p:nvPicPr>
          <p:cNvPr id="7" name="Picture 6">
            <a:extLst>
              <a:ext uri="{FF2B5EF4-FFF2-40B4-BE49-F238E27FC236}">
                <a16:creationId xmlns:a16="http://schemas.microsoft.com/office/drawing/2014/main" id="{9E32DF14-352A-0A25-F24A-37D02B43D325}"/>
              </a:ext>
            </a:extLst>
          </p:cNvPr>
          <p:cNvPicPr>
            <a:picLocks noChangeAspect="1"/>
          </p:cNvPicPr>
          <p:nvPr/>
        </p:nvPicPr>
        <p:blipFill>
          <a:blip r:embed="rId5"/>
          <a:stretch>
            <a:fillRect/>
          </a:stretch>
        </p:blipFill>
        <p:spPr>
          <a:xfrm>
            <a:off x="1189529" y="1854301"/>
            <a:ext cx="3607469" cy="3679349"/>
          </a:xfrm>
          <a:prstGeom prst="rect">
            <a:avLst/>
          </a:prstGeom>
        </p:spPr>
      </p:pic>
    </p:spTree>
    <p:extLst>
      <p:ext uri="{BB962C8B-B14F-4D97-AF65-F5344CB8AC3E}">
        <p14:creationId xmlns:p14="http://schemas.microsoft.com/office/powerpoint/2010/main" val="2098277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8E30B-6A3B-E201-88E9-DF20854C63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D0A1EC-5E1A-A889-7BEE-7A4CB673F9D2}"/>
              </a:ext>
            </a:extLst>
          </p:cNvPr>
          <p:cNvSpPr>
            <a:spLocks noGrp="1"/>
          </p:cNvSpPr>
          <p:nvPr>
            <p:ph type="title"/>
          </p:nvPr>
        </p:nvSpPr>
        <p:spPr/>
        <p:txBody>
          <a:bodyPr/>
          <a:lstStyle/>
          <a:p>
            <a:r>
              <a:rPr lang="en-US" dirty="0"/>
              <a:t>State of Homelessness: </a:t>
            </a:r>
            <a:br>
              <a:rPr lang="en-US" dirty="0"/>
            </a:br>
            <a:r>
              <a:rPr lang="en-US" sz="2000" dirty="0"/>
              <a:t>Region 2a (St. Joseph County)</a:t>
            </a:r>
          </a:p>
        </p:txBody>
      </p:sp>
      <p:pic>
        <p:nvPicPr>
          <p:cNvPr id="1026" name="Picture 2">
            <a:extLst>
              <a:ext uri="{FF2B5EF4-FFF2-40B4-BE49-F238E27FC236}">
                <a16:creationId xmlns:a16="http://schemas.microsoft.com/office/drawing/2014/main" id="{75CF4A5A-E877-AE7E-2A6B-61AE23D034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7758" r="4072" b="16936"/>
          <a:stretch>
            <a:fillRect/>
          </a:stretch>
        </p:blipFill>
        <p:spPr bwMode="auto">
          <a:xfrm>
            <a:off x="4867054" y="5700767"/>
            <a:ext cx="2457892" cy="10257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hart, funnel chart&#10;&#10;AI-generated content may be incorrect.">
            <a:extLst>
              <a:ext uri="{FF2B5EF4-FFF2-40B4-BE49-F238E27FC236}">
                <a16:creationId xmlns:a16="http://schemas.microsoft.com/office/drawing/2014/main" id="{59E666B3-5B9E-1CD3-60C0-D580186253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507" y="1475340"/>
            <a:ext cx="11200985" cy="3907320"/>
          </a:xfrm>
          <a:prstGeom prst="rect">
            <a:avLst/>
          </a:prstGeom>
        </p:spPr>
      </p:pic>
    </p:spTree>
    <p:extLst>
      <p:ext uri="{BB962C8B-B14F-4D97-AF65-F5344CB8AC3E}">
        <p14:creationId xmlns:p14="http://schemas.microsoft.com/office/powerpoint/2010/main" val="3734803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7F10C-DE2E-5C63-5FD7-1C54FBAA3FD1}"/>
              </a:ext>
            </a:extLst>
          </p:cNvPr>
          <p:cNvSpPr>
            <a:spLocks noGrp="1"/>
          </p:cNvSpPr>
          <p:nvPr>
            <p:ph type="title"/>
          </p:nvPr>
        </p:nvSpPr>
        <p:spPr/>
        <p:txBody>
          <a:bodyPr/>
          <a:lstStyle/>
          <a:p>
            <a:r>
              <a:rPr lang="en-US"/>
              <a:t>Resource Links</a:t>
            </a:r>
          </a:p>
        </p:txBody>
      </p:sp>
      <p:pic>
        <p:nvPicPr>
          <p:cNvPr id="1026" name="Picture 2">
            <a:extLst>
              <a:ext uri="{FF2B5EF4-FFF2-40B4-BE49-F238E27FC236}">
                <a16:creationId xmlns:a16="http://schemas.microsoft.com/office/drawing/2014/main" id="{39176565-1B38-8B47-885C-49112E6774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7758" r="4072" b="16936"/>
          <a:stretch>
            <a:fillRect/>
          </a:stretch>
        </p:blipFill>
        <p:spPr bwMode="auto">
          <a:xfrm>
            <a:off x="4867054" y="5700767"/>
            <a:ext cx="2457892" cy="1025719"/>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58E0031C-B6C1-F2A2-5E87-2FA4A5E3FDCD}"/>
              </a:ext>
            </a:extLst>
          </p:cNvPr>
          <p:cNvGrpSpPr/>
          <p:nvPr/>
        </p:nvGrpSpPr>
        <p:grpSpPr>
          <a:xfrm>
            <a:off x="1891648" y="1990156"/>
            <a:ext cx="4204352" cy="866326"/>
            <a:chOff x="4232318" y="1708703"/>
            <a:chExt cx="6266949" cy="866326"/>
          </a:xfrm>
        </p:grpSpPr>
        <p:sp>
          <p:nvSpPr>
            <p:cNvPr id="20" name="Rectangle: Rounded Corners 19">
              <a:extLst>
                <a:ext uri="{FF2B5EF4-FFF2-40B4-BE49-F238E27FC236}">
                  <a16:creationId xmlns:a16="http://schemas.microsoft.com/office/drawing/2014/main" id="{28986600-53F5-AFD0-216C-CF639BCCCF25}"/>
                </a:ext>
                <a:ext uri="{C183D7F6-B498-43B3-948B-1728B52AA6E4}">
                  <adec:decorative xmlns:adec="http://schemas.microsoft.com/office/drawing/2017/decorative" val="1"/>
                </a:ext>
              </a:extLst>
            </p:cNvPr>
            <p:cNvSpPr/>
            <p:nvPr/>
          </p:nvSpPr>
          <p:spPr>
            <a:xfrm flipV="1">
              <a:off x="4232318" y="1708703"/>
              <a:ext cx="6215404" cy="780500"/>
            </a:xfrm>
            <a:prstGeom prst="roundRect">
              <a:avLst/>
            </a:prstGeom>
            <a:solidFill>
              <a:srgbClr val="006D70"/>
            </a:solid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2F8E6D33-FB7E-D41D-C674-4B2F3AE9A96D}"/>
                </a:ext>
              </a:extLst>
            </p:cNvPr>
            <p:cNvSpPr/>
            <p:nvPr/>
          </p:nvSpPr>
          <p:spPr>
            <a:xfrm>
              <a:off x="4283862" y="1794529"/>
              <a:ext cx="6215405" cy="780500"/>
            </a:xfrm>
            <a:prstGeom prst="roundRect">
              <a:avLst/>
            </a:prstGeom>
            <a:solidFill>
              <a:srgbClr val="89BABC"/>
            </a:solid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HMIS Data Portal</a:t>
              </a:r>
              <a:endParaRPr lang="en-US" sz="2400" b="1">
                <a:solidFill>
                  <a:schemeClr val="bg1"/>
                </a:solidFill>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C103F5C3-2AE9-8CB8-5D27-993C4A9696BC}"/>
              </a:ext>
            </a:extLst>
          </p:cNvPr>
          <p:cNvGrpSpPr/>
          <p:nvPr/>
        </p:nvGrpSpPr>
        <p:grpSpPr>
          <a:xfrm>
            <a:off x="1874358" y="3074121"/>
            <a:ext cx="4204352" cy="866326"/>
            <a:chOff x="4232318" y="1708703"/>
            <a:chExt cx="6266949" cy="866326"/>
          </a:xfrm>
        </p:grpSpPr>
        <p:sp>
          <p:nvSpPr>
            <p:cNvPr id="32" name="Rectangle: Rounded Corners 31">
              <a:extLst>
                <a:ext uri="{FF2B5EF4-FFF2-40B4-BE49-F238E27FC236}">
                  <a16:creationId xmlns:a16="http://schemas.microsoft.com/office/drawing/2014/main" id="{7DC4DEDB-8BF9-425F-CBA8-0D32AF301A95}"/>
                </a:ext>
                <a:ext uri="{C183D7F6-B498-43B3-948B-1728B52AA6E4}">
                  <adec:decorative xmlns:adec="http://schemas.microsoft.com/office/drawing/2017/decorative" val="1"/>
                </a:ext>
              </a:extLst>
            </p:cNvPr>
            <p:cNvSpPr/>
            <p:nvPr/>
          </p:nvSpPr>
          <p:spPr>
            <a:xfrm flipV="1">
              <a:off x="4232318" y="1708703"/>
              <a:ext cx="6215404" cy="780500"/>
            </a:xfrm>
            <a:prstGeom prst="roundRect">
              <a:avLst/>
            </a:prstGeom>
            <a:solidFill>
              <a:srgbClr val="006D70"/>
            </a:solid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Arial" panose="020B0604020202020204" pitchFamily="34" charset="0"/>
                <a:cs typeface="Arial" panose="020B0604020202020204" pitchFamily="34" charset="0"/>
              </a:endParaRPr>
            </a:p>
          </p:txBody>
        </p:sp>
        <p:sp>
          <p:nvSpPr>
            <p:cNvPr id="33" name="Rectangle: Rounded Corners 32">
              <a:extLst>
                <a:ext uri="{FF2B5EF4-FFF2-40B4-BE49-F238E27FC236}">
                  <a16:creationId xmlns:a16="http://schemas.microsoft.com/office/drawing/2014/main" id="{2136BC4B-574C-7D09-870D-C4EA5316050D}"/>
                </a:ext>
              </a:extLst>
            </p:cNvPr>
            <p:cNvSpPr/>
            <p:nvPr/>
          </p:nvSpPr>
          <p:spPr>
            <a:xfrm>
              <a:off x="4283862" y="1794529"/>
              <a:ext cx="6215405" cy="780500"/>
            </a:xfrm>
            <a:prstGeom prst="roundRect">
              <a:avLst/>
            </a:prstGeom>
            <a:solidFill>
              <a:srgbClr val="89BABC"/>
            </a:solid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hlinkClick r:id="rId5">
                    <a:extLst>
                      <a:ext uri="{A12FA001-AC4F-418D-AE19-62706E023703}">
                        <ahyp:hlinkClr xmlns:ahyp="http://schemas.microsoft.com/office/drawing/2018/hyperlinkcolor" val="tx"/>
                      </a:ext>
                    </a:extLst>
                  </a:hlinkClick>
                </a:rPr>
                <a:t>Office of Public &amp; </a:t>
              </a:r>
            </a:p>
            <a:p>
              <a:pPr algn="ctr"/>
              <a:r>
                <a:rPr lang="en-US" sz="2400" b="1">
                  <a:solidFill>
                    <a:schemeClr val="bg1"/>
                  </a:solidFill>
                  <a:hlinkClick r:id="rId5">
                    <a:extLst>
                      <a:ext uri="{A12FA001-AC4F-418D-AE19-62706E023703}">
                        <ahyp:hlinkClr xmlns:ahyp="http://schemas.microsoft.com/office/drawing/2018/hyperlinkcolor" val="tx"/>
                      </a:ext>
                    </a:extLst>
                  </a:hlinkClick>
                </a:rPr>
                <a:t>Indian Housing</a:t>
              </a:r>
              <a:endParaRPr lang="en-US" sz="2400" b="1">
                <a:solidFill>
                  <a:schemeClr val="bg1"/>
                </a:solidFill>
              </a:endParaRPr>
            </a:p>
          </p:txBody>
        </p:sp>
      </p:grpSp>
      <p:grpSp>
        <p:nvGrpSpPr>
          <p:cNvPr id="34" name="Group 33">
            <a:extLst>
              <a:ext uri="{FF2B5EF4-FFF2-40B4-BE49-F238E27FC236}">
                <a16:creationId xmlns:a16="http://schemas.microsoft.com/office/drawing/2014/main" id="{8596FC7A-CAFE-E59A-D32C-CF5DCDC8C905}"/>
              </a:ext>
            </a:extLst>
          </p:cNvPr>
          <p:cNvGrpSpPr/>
          <p:nvPr/>
        </p:nvGrpSpPr>
        <p:grpSpPr>
          <a:xfrm>
            <a:off x="6418085" y="1990156"/>
            <a:ext cx="4204352" cy="866326"/>
            <a:chOff x="4232318" y="1708703"/>
            <a:chExt cx="6266949" cy="866326"/>
          </a:xfrm>
        </p:grpSpPr>
        <p:sp>
          <p:nvSpPr>
            <p:cNvPr id="35" name="Rectangle: Rounded Corners 34">
              <a:extLst>
                <a:ext uri="{FF2B5EF4-FFF2-40B4-BE49-F238E27FC236}">
                  <a16:creationId xmlns:a16="http://schemas.microsoft.com/office/drawing/2014/main" id="{21E36418-E26F-D5A7-A90D-2520C6C64D9F}"/>
                </a:ext>
                <a:ext uri="{C183D7F6-B498-43B3-948B-1728B52AA6E4}">
                  <adec:decorative xmlns:adec="http://schemas.microsoft.com/office/drawing/2017/decorative" val="1"/>
                </a:ext>
              </a:extLst>
            </p:cNvPr>
            <p:cNvSpPr/>
            <p:nvPr/>
          </p:nvSpPr>
          <p:spPr>
            <a:xfrm flipV="1">
              <a:off x="4232318" y="1708703"/>
              <a:ext cx="6215404" cy="780500"/>
            </a:xfrm>
            <a:prstGeom prst="roundRect">
              <a:avLst/>
            </a:prstGeom>
            <a:solidFill>
              <a:srgbClr val="006D70"/>
            </a:solid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Arial" panose="020B0604020202020204" pitchFamily="34" charset="0"/>
                <a:cs typeface="Arial" panose="020B0604020202020204" pitchFamily="34" charset="0"/>
              </a:endParaRPr>
            </a:p>
          </p:txBody>
        </p:sp>
        <p:sp>
          <p:nvSpPr>
            <p:cNvPr id="36" name="Rectangle: Rounded Corners 35">
              <a:extLst>
                <a:ext uri="{FF2B5EF4-FFF2-40B4-BE49-F238E27FC236}">
                  <a16:creationId xmlns:a16="http://schemas.microsoft.com/office/drawing/2014/main" id="{0468D2F0-298E-D511-47C1-59CE162D24DA}"/>
                </a:ext>
              </a:extLst>
            </p:cNvPr>
            <p:cNvSpPr/>
            <p:nvPr/>
          </p:nvSpPr>
          <p:spPr>
            <a:xfrm>
              <a:off x="4283862" y="1794529"/>
              <a:ext cx="6215405" cy="780500"/>
            </a:xfrm>
            <a:prstGeom prst="roundRect">
              <a:avLst/>
            </a:prstGeom>
            <a:solidFill>
              <a:srgbClr val="89BABC"/>
            </a:solid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Indiana Housing Dashboard</a:t>
              </a:r>
              <a:endParaRPr lang="en-US" sz="2400" b="1">
                <a:solidFill>
                  <a:schemeClr val="bg1"/>
                </a:solidFill>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CB5727D5-C75C-7440-1FA5-799E1548FA82}"/>
              </a:ext>
            </a:extLst>
          </p:cNvPr>
          <p:cNvGrpSpPr/>
          <p:nvPr/>
        </p:nvGrpSpPr>
        <p:grpSpPr>
          <a:xfrm>
            <a:off x="6400795" y="3074121"/>
            <a:ext cx="4204352" cy="866326"/>
            <a:chOff x="4232318" y="1708703"/>
            <a:chExt cx="6266949" cy="866326"/>
          </a:xfrm>
        </p:grpSpPr>
        <p:sp>
          <p:nvSpPr>
            <p:cNvPr id="38" name="Rectangle: Rounded Corners 37">
              <a:extLst>
                <a:ext uri="{FF2B5EF4-FFF2-40B4-BE49-F238E27FC236}">
                  <a16:creationId xmlns:a16="http://schemas.microsoft.com/office/drawing/2014/main" id="{0E798E65-5E5B-DCB5-D995-E5D0DC12E1F2}"/>
                </a:ext>
                <a:ext uri="{C183D7F6-B498-43B3-948B-1728B52AA6E4}">
                  <adec:decorative xmlns:adec="http://schemas.microsoft.com/office/drawing/2017/decorative" val="1"/>
                </a:ext>
              </a:extLst>
            </p:cNvPr>
            <p:cNvSpPr/>
            <p:nvPr/>
          </p:nvSpPr>
          <p:spPr>
            <a:xfrm flipV="1">
              <a:off x="4232318" y="1708703"/>
              <a:ext cx="6215404" cy="780500"/>
            </a:xfrm>
            <a:prstGeom prst="roundRect">
              <a:avLst/>
            </a:prstGeom>
            <a:solidFill>
              <a:srgbClr val="006D70"/>
            </a:solid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Arial" panose="020B0604020202020204" pitchFamily="34" charset="0"/>
                <a:cs typeface="Arial" panose="020B0604020202020204" pitchFamily="34" charset="0"/>
              </a:endParaRPr>
            </a:p>
          </p:txBody>
        </p:sp>
        <p:sp>
          <p:nvSpPr>
            <p:cNvPr id="39" name="Rectangle: Rounded Corners 38">
              <a:extLst>
                <a:ext uri="{FF2B5EF4-FFF2-40B4-BE49-F238E27FC236}">
                  <a16:creationId xmlns:a16="http://schemas.microsoft.com/office/drawing/2014/main" id="{EA2012A6-206E-B358-185F-B32B897479C8}"/>
                </a:ext>
              </a:extLst>
            </p:cNvPr>
            <p:cNvSpPr/>
            <p:nvPr/>
          </p:nvSpPr>
          <p:spPr>
            <a:xfrm>
              <a:off x="4283862" y="1794529"/>
              <a:ext cx="6215405" cy="780500"/>
            </a:xfrm>
            <a:prstGeom prst="roundRect">
              <a:avLst/>
            </a:prstGeom>
            <a:solidFill>
              <a:srgbClr val="89BABC"/>
            </a:solid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hlinkClick r:id="rId7">
                    <a:extLst>
                      <a:ext uri="{A12FA001-AC4F-418D-AE19-62706E023703}">
                        <ahyp:hlinkClr xmlns:ahyp="http://schemas.microsoft.com/office/drawing/2018/hyperlinkcolor" val="tx"/>
                      </a:ext>
                    </a:extLst>
                  </a:hlinkClick>
                </a:rPr>
                <a:t>National Low-Income </a:t>
              </a:r>
            </a:p>
            <a:p>
              <a:pPr algn="ctr"/>
              <a:r>
                <a:rPr lang="en-US" sz="2400" b="1">
                  <a:solidFill>
                    <a:schemeClr val="bg1"/>
                  </a:solidFill>
                  <a:hlinkClick r:id="rId7">
                    <a:extLst>
                      <a:ext uri="{A12FA001-AC4F-418D-AE19-62706E023703}">
                        <ahyp:hlinkClr xmlns:ahyp="http://schemas.microsoft.com/office/drawing/2018/hyperlinkcolor" val="tx"/>
                      </a:ext>
                    </a:extLst>
                  </a:hlinkClick>
                </a:rPr>
                <a:t>Housing Coalition</a:t>
              </a:r>
              <a:endParaRPr lang="en-US" sz="2400" b="1">
                <a:solidFill>
                  <a:schemeClr val="bg1"/>
                </a:solidFill>
              </a:endParaRPr>
            </a:p>
          </p:txBody>
        </p:sp>
      </p:grpSp>
      <p:grpSp>
        <p:nvGrpSpPr>
          <p:cNvPr id="40" name="Group 39">
            <a:extLst>
              <a:ext uri="{FF2B5EF4-FFF2-40B4-BE49-F238E27FC236}">
                <a16:creationId xmlns:a16="http://schemas.microsoft.com/office/drawing/2014/main" id="{E9C2F6FA-8724-EC01-B860-F5A388F8961C}"/>
              </a:ext>
            </a:extLst>
          </p:cNvPr>
          <p:cNvGrpSpPr/>
          <p:nvPr/>
        </p:nvGrpSpPr>
        <p:grpSpPr>
          <a:xfrm>
            <a:off x="1874358" y="4261923"/>
            <a:ext cx="4204352" cy="866326"/>
            <a:chOff x="4232318" y="1708703"/>
            <a:chExt cx="6266949" cy="866326"/>
          </a:xfrm>
        </p:grpSpPr>
        <p:sp>
          <p:nvSpPr>
            <p:cNvPr id="41" name="Rectangle: Rounded Corners 40">
              <a:extLst>
                <a:ext uri="{FF2B5EF4-FFF2-40B4-BE49-F238E27FC236}">
                  <a16:creationId xmlns:a16="http://schemas.microsoft.com/office/drawing/2014/main" id="{D6D89261-9B1C-1059-C218-2AD53237B113}"/>
                </a:ext>
                <a:ext uri="{C183D7F6-B498-43B3-948B-1728B52AA6E4}">
                  <adec:decorative xmlns:adec="http://schemas.microsoft.com/office/drawing/2017/decorative" val="1"/>
                </a:ext>
              </a:extLst>
            </p:cNvPr>
            <p:cNvSpPr/>
            <p:nvPr/>
          </p:nvSpPr>
          <p:spPr>
            <a:xfrm flipV="1">
              <a:off x="4232318" y="1708703"/>
              <a:ext cx="6215404" cy="780500"/>
            </a:xfrm>
            <a:prstGeom prst="roundRect">
              <a:avLst/>
            </a:prstGeom>
            <a:solidFill>
              <a:srgbClr val="006D70"/>
            </a:solid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Arial" panose="020B0604020202020204" pitchFamily="34" charset="0"/>
                <a:cs typeface="Arial" panose="020B0604020202020204" pitchFamily="34" charset="0"/>
              </a:endParaRPr>
            </a:p>
          </p:txBody>
        </p:sp>
        <p:sp>
          <p:nvSpPr>
            <p:cNvPr id="42" name="Rectangle: Rounded Corners 41">
              <a:extLst>
                <a:ext uri="{FF2B5EF4-FFF2-40B4-BE49-F238E27FC236}">
                  <a16:creationId xmlns:a16="http://schemas.microsoft.com/office/drawing/2014/main" id="{0827EDD6-F261-3119-C218-4B26FEEDEE0B}"/>
                </a:ext>
              </a:extLst>
            </p:cNvPr>
            <p:cNvSpPr/>
            <p:nvPr/>
          </p:nvSpPr>
          <p:spPr>
            <a:xfrm>
              <a:off x="4283862" y="1794529"/>
              <a:ext cx="6215405" cy="780500"/>
            </a:xfrm>
            <a:prstGeom prst="roundRect">
              <a:avLst/>
            </a:prstGeom>
            <a:solidFill>
              <a:srgbClr val="89BABC"/>
            </a:solid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hlinkClick r:id="rId8">
                    <a:extLst>
                      <a:ext uri="{A12FA001-AC4F-418D-AE19-62706E023703}">
                        <ahyp:hlinkClr xmlns:ahyp="http://schemas.microsoft.com/office/drawing/2018/hyperlinkcolor" val="tx"/>
                      </a:ext>
                    </a:extLst>
                  </a:hlinkClick>
                </a:rPr>
                <a:t>Indiana Census Data</a:t>
              </a:r>
              <a:endParaRPr lang="en-US" sz="2400" b="1">
                <a:solidFill>
                  <a:schemeClr val="bg1"/>
                </a:solidFill>
              </a:endParaRPr>
            </a:p>
          </p:txBody>
        </p:sp>
      </p:grpSp>
      <p:grpSp>
        <p:nvGrpSpPr>
          <p:cNvPr id="43" name="Group 42">
            <a:extLst>
              <a:ext uri="{FF2B5EF4-FFF2-40B4-BE49-F238E27FC236}">
                <a16:creationId xmlns:a16="http://schemas.microsoft.com/office/drawing/2014/main" id="{F51351A4-DBDD-C8A5-3987-F38384CB4153}"/>
              </a:ext>
            </a:extLst>
          </p:cNvPr>
          <p:cNvGrpSpPr/>
          <p:nvPr/>
        </p:nvGrpSpPr>
        <p:grpSpPr>
          <a:xfrm>
            <a:off x="6400795" y="4261923"/>
            <a:ext cx="4204352" cy="866326"/>
            <a:chOff x="4232318" y="1708703"/>
            <a:chExt cx="6266949" cy="866326"/>
          </a:xfrm>
        </p:grpSpPr>
        <p:sp>
          <p:nvSpPr>
            <p:cNvPr id="44" name="Rectangle: Rounded Corners 43">
              <a:extLst>
                <a:ext uri="{FF2B5EF4-FFF2-40B4-BE49-F238E27FC236}">
                  <a16:creationId xmlns:a16="http://schemas.microsoft.com/office/drawing/2014/main" id="{9F2AE954-DF06-A8D9-093A-E634BAE9118A}"/>
                </a:ext>
                <a:ext uri="{C183D7F6-B498-43B3-948B-1728B52AA6E4}">
                  <adec:decorative xmlns:adec="http://schemas.microsoft.com/office/drawing/2017/decorative" val="1"/>
                </a:ext>
              </a:extLst>
            </p:cNvPr>
            <p:cNvSpPr/>
            <p:nvPr/>
          </p:nvSpPr>
          <p:spPr>
            <a:xfrm flipV="1">
              <a:off x="4232318" y="1708703"/>
              <a:ext cx="6215404" cy="780500"/>
            </a:xfrm>
            <a:prstGeom prst="roundRect">
              <a:avLst/>
            </a:prstGeom>
            <a:solidFill>
              <a:srgbClr val="006D70"/>
            </a:solid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Arial" panose="020B0604020202020204" pitchFamily="34" charset="0"/>
                <a:cs typeface="Arial" panose="020B0604020202020204" pitchFamily="34" charset="0"/>
              </a:endParaRPr>
            </a:p>
          </p:txBody>
        </p:sp>
        <p:sp>
          <p:nvSpPr>
            <p:cNvPr id="45" name="Rectangle: Rounded Corners 44">
              <a:extLst>
                <a:ext uri="{FF2B5EF4-FFF2-40B4-BE49-F238E27FC236}">
                  <a16:creationId xmlns:a16="http://schemas.microsoft.com/office/drawing/2014/main" id="{30C803AD-4C91-5F7C-4CFC-DCD21A543216}"/>
                </a:ext>
              </a:extLst>
            </p:cNvPr>
            <p:cNvSpPr/>
            <p:nvPr/>
          </p:nvSpPr>
          <p:spPr>
            <a:xfrm>
              <a:off x="4283862" y="1794529"/>
              <a:ext cx="6215405" cy="780500"/>
            </a:xfrm>
            <a:prstGeom prst="roundRect">
              <a:avLst/>
            </a:prstGeom>
            <a:solidFill>
              <a:srgbClr val="89BABC"/>
            </a:solid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United for ALICE</a:t>
              </a:r>
              <a:endParaRPr lang="en-US" sz="2400" b="1">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57798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F07CB-4114-4056-9BCD-F2E3E2EFBFF0}"/>
              </a:ext>
            </a:extLst>
          </p:cNvPr>
          <p:cNvSpPr>
            <a:spLocks noGrp="1"/>
          </p:cNvSpPr>
          <p:nvPr>
            <p:ph type="ctrTitle"/>
          </p:nvPr>
        </p:nvSpPr>
        <p:spPr>
          <a:xfrm>
            <a:off x="2203835" y="1144988"/>
            <a:ext cx="7784327" cy="2830665"/>
          </a:xfrm>
        </p:spPr>
        <p:txBody>
          <a:bodyPr/>
          <a:lstStyle/>
          <a:p>
            <a:pPr algn="ctr"/>
            <a:r>
              <a:rPr lang="en-US" sz="5400" dirty="0">
                <a:solidFill>
                  <a:schemeClr val="bg1"/>
                </a:solidFill>
                <a:latin typeface="Arial" panose="020B0604020202020204" pitchFamily="34" charset="0"/>
                <a:cs typeface="Arial" panose="020B0604020202020204" pitchFamily="34" charset="0"/>
              </a:rPr>
              <a:t>Thank you for joining us today!</a:t>
            </a:r>
            <a:endParaRPr lang="en-US" sz="5400" dirty="0">
              <a:solidFill>
                <a:schemeClr val="bg1"/>
              </a:solidFill>
            </a:endParaRPr>
          </a:p>
        </p:txBody>
      </p:sp>
      <p:pic>
        <p:nvPicPr>
          <p:cNvPr id="16" name="Picture 15" descr="A picture containing text&#10;&#10;AI-generated content may be incorrect.">
            <a:extLst>
              <a:ext uri="{FF2B5EF4-FFF2-40B4-BE49-F238E27FC236}">
                <a16:creationId xmlns:a16="http://schemas.microsoft.com/office/drawing/2014/main" id="{AA927085-E9C5-3694-D88B-C65EBF286715}"/>
              </a:ext>
            </a:extLst>
          </p:cNvPr>
          <p:cNvPicPr>
            <a:picLocks noChangeAspect="1"/>
          </p:cNvPicPr>
          <p:nvPr/>
        </p:nvPicPr>
        <p:blipFill>
          <a:blip r:embed="rId4">
            <a:extLst>
              <a:ext uri="{28A0092B-C50C-407E-A947-70E740481C1C}">
                <a14:useLocalDpi xmlns:a14="http://schemas.microsoft.com/office/drawing/2010/main" val="0"/>
              </a:ext>
            </a:extLst>
          </a:blip>
          <a:srcRect b="5716"/>
          <a:stretch>
            <a:fillRect/>
          </a:stretch>
        </p:blipFill>
        <p:spPr>
          <a:xfrm>
            <a:off x="4875675" y="5390496"/>
            <a:ext cx="2440649" cy="1103350"/>
          </a:xfrm>
          <a:prstGeom prst="rect">
            <a:avLst/>
          </a:prstGeom>
        </p:spPr>
      </p:pic>
      <p:pic>
        <p:nvPicPr>
          <p:cNvPr id="7" name="Picture 2" descr="Indiana Balance of State Continuum of Care">
            <a:extLst>
              <a:ext uri="{FF2B5EF4-FFF2-40B4-BE49-F238E27FC236}">
                <a16:creationId xmlns:a16="http://schemas.microsoft.com/office/drawing/2014/main" id="{61203901-2022-B53E-2E17-5518836139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173" y="5570739"/>
            <a:ext cx="4111617" cy="1149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628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4B053-F335-6428-24CE-68A41162CACC}"/>
              </a:ext>
            </a:extLst>
          </p:cNvPr>
          <p:cNvSpPr>
            <a:spLocks noGrp="1"/>
          </p:cNvSpPr>
          <p:nvPr>
            <p:ph type="title"/>
          </p:nvPr>
        </p:nvSpPr>
        <p:spPr/>
        <p:txBody>
          <a:bodyPr/>
          <a:lstStyle/>
          <a:p>
            <a:r>
              <a:rPr lang="en-US"/>
              <a:t>Where data Portal Information comes from?</a:t>
            </a:r>
          </a:p>
        </p:txBody>
      </p:sp>
      <p:grpSp>
        <p:nvGrpSpPr>
          <p:cNvPr id="4" name="Group 3">
            <a:extLst>
              <a:ext uri="{FF2B5EF4-FFF2-40B4-BE49-F238E27FC236}">
                <a16:creationId xmlns:a16="http://schemas.microsoft.com/office/drawing/2014/main" id="{2EB81232-6814-9CD6-C956-15AC20BE65D9}"/>
              </a:ext>
            </a:extLst>
          </p:cNvPr>
          <p:cNvGrpSpPr/>
          <p:nvPr/>
        </p:nvGrpSpPr>
        <p:grpSpPr>
          <a:xfrm>
            <a:off x="8018941" y="2055831"/>
            <a:ext cx="3169821" cy="2746338"/>
            <a:chOff x="919819" y="2898407"/>
            <a:chExt cx="3169821" cy="2746338"/>
          </a:xfrm>
        </p:grpSpPr>
        <p:sp>
          <p:nvSpPr>
            <p:cNvPr id="5" name="Rectangle: Rounded Corners 4">
              <a:extLst>
                <a:ext uri="{FF2B5EF4-FFF2-40B4-BE49-F238E27FC236}">
                  <a16:creationId xmlns:a16="http://schemas.microsoft.com/office/drawing/2014/main" id="{B3D2F5E2-6B13-78FE-C586-A3B25234E121}"/>
                </a:ext>
              </a:extLst>
            </p:cNvPr>
            <p:cNvSpPr/>
            <p:nvPr/>
          </p:nvSpPr>
          <p:spPr>
            <a:xfrm>
              <a:off x="919819" y="2898407"/>
              <a:ext cx="2998788" cy="2746338"/>
            </a:xfrm>
            <a:prstGeom prst="roundRect">
              <a:avLst/>
            </a:prstGeom>
            <a:solidFill>
              <a:schemeClr val="accent4"/>
            </a:solid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accent4"/>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DF0E4823-EE44-F0B8-1282-42E3310D9044}"/>
                </a:ext>
              </a:extLst>
            </p:cNvPr>
            <p:cNvSpPr/>
            <p:nvPr/>
          </p:nvSpPr>
          <p:spPr>
            <a:xfrm>
              <a:off x="1090852" y="3035445"/>
              <a:ext cx="2998788" cy="2609300"/>
            </a:xfrm>
            <a:prstGeom prst="roundRect">
              <a:avLst/>
            </a:prstGeom>
            <a:solidFill>
              <a:schemeClr val="accent2"/>
            </a:solid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Arial" panose="020B0604020202020204" pitchFamily="34" charset="0"/>
                  <a:cs typeface="Arial" panose="020B0604020202020204" pitchFamily="34" charset="0"/>
                </a:rPr>
                <a:t>HUD Federal Reports Archive</a:t>
              </a:r>
            </a:p>
            <a:p>
              <a:pPr algn="ctr"/>
              <a:r>
                <a:rPr lang="en-US" sz="2400">
                  <a:solidFill>
                    <a:schemeClr val="bg1"/>
                  </a:solidFill>
                  <a:latin typeface="Arial" panose="020B0604020202020204" pitchFamily="34" charset="0"/>
                  <a:cs typeface="Arial" panose="020B0604020202020204" pitchFamily="34" charset="0"/>
                </a:rPr>
                <a:t>HIC, PIT, LSA, SPM</a:t>
              </a:r>
            </a:p>
          </p:txBody>
        </p:sp>
      </p:grpSp>
      <p:grpSp>
        <p:nvGrpSpPr>
          <p:cNvPr id="7" name="Group 6">
            <a:extLst>
              <a:ext uri="{FF2B5EF4-FFF2-40B4-BE49-F238E27FC236}">
                <a16:creationId xmlns:a16="http://schemas.microsoft.com/office/drawing/2014/main" id="{4AFC94DD-20D9-5012-E568-9095041B857D}"/>
              </a:ext>
            </a:extLst>
          </p:cNvPr>
          <p:cNvGrpSpPr/>
          <p:nvPr/>
        </p:nvGrpSpPr>
        <p:grpSpPr>
          <a:xfrm>
            <a:off x="4352549" y="2055831"/>
            <a:ext cx="3169821" cy="2746338"/>
            <a:chOff x="919819" y="2898407"/>
            <a:chExt cx="3169821" cy="2746338"/>
          </a:xfrm>
        </p:grpSpPr>
        <p:sp>
          <p:nvSpPr>
            <p:cNvPr id="8" name="Rectangle: Rounded Corners 7">
              <a:extLst>
                <a:ext uri="{FF2B5EF4-FFF2-40B4-BE49-F238E27FC236}">
                  <a16:creationId xmlns:a16="http://schemas.microsoft.com/office/drawing/2014/main" id="{403B387E-7620-9141-1E43-FDCF30FFDCED}"/>
                </a:ext>
              </a:extLst>
            </p:cNvPr>
            <p:cNvSpPr/>
            <p:nvPr/>
          </p:nvSpPr>
          <p:spPr>
            <a:xfrm>
              <a:off x="919819" y="2898407"/>
              <a:ext cx="2998788" cy="2746338"/>
            </a:xfrm>
            <a:prstGeom prst="roundRect">
              <a:avLst/>
            </a:prstGeom>
            <a:solidFill>
              <a:schemeClr val="accent4"/>
            </a:solid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accent4"/>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6FA44BEA-2702-2574-9ABC-7581DBD037E7}"/>
                </a:ext>
              </a:extLst>
            </p:cNvPr>
            <p:cNvSpPr/>
            <p:nvPr/>
          </p:nvSpPr>
          <p:spPr>
            <a:xfrm>
              <a:off x="1090852" y="3035445"/>
              <a:ext cx="2998788" cy="2609300"/>
            </a:xfrm>
            <a:prstGeom prst="roundRect">
              <a:avLst/>
            </a:prstGeom>
            <a:solidFill>
              <a:schemeClr val="accent2"/>
            </a:solid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Arial" panose="020B0604020202020204" pitchFamily="34" charset="0"/>
                  <a:cs typeface="Arial" panose="020B0604020202020204" pitchFamily="34" charset="0"/>
                </a:rPr>
                <a:t>DV </a:t>
              </a:r>
              <a:r>
                <a:rPr lang="en-US" sz="2400" b="1" err="1">
                  <a:solidFill>
                    <a:schemeClr val="bg1"/>
                  </a:solidFill>
                  <a:latin typeface="Arial" panose="020B0604020202020204" pitchFamily="34" charset="0"/>
                  <a:cs typeface="Arial" panose="020B0604020202020204" pitchFamily="34" charset="0"/>
                </a:rPr>
                <a:t>ClientTrack</a:t>
              </a:r>
              <a:endParaRPr lang="en-US" sz="2400" b="1">
                <a:solidFill>
                  <a:schemeClr val="bg1"/>
                </a:solidFill>
                <a:latin typeface="Arial" panose="020B0604020202020204" pitchFamily="34" charset="0"/>
                <a:cs typeface="Arial" panose="020B0604020202020204" pitchFamily="34" charset="0"/>
              </a:endParaRPr>
            </a:p>
            <a:p>
              <a:pPr algn="ctr"/>
              <a:r>
                <a:rPr lang="en-US" sz="2400">
                  <a:solidFill>
                    <a:schemeClr val="bg1"/>
                  </a:solidFill>
                  <a:latin typeface="Arial" panose="020B0604020202020204" pitchFamily="34" charset="0"/>
                  <a:cs typeface="Arial" panose="020B0604020202020204" pitchFamily="34" charset="0"/>
                </a:rPr>
                <a:t>Domestic Violence comparable system</a:t>
              </a:r>
            </a:p>
          </p:txBody>
        </p:sp>
      </p:grpSp>
      <p:grpSp>
        <p:nvGrpSpPr>
          <p:cNvPr id="10" name="Group 9">
            <a:extLst>
              <a:ext uri="{FF2B5EF4-FFF2-40B4-BE49-F238E27FC236}">
                <a16:creationId xmlns:a16="http://schemas.microsoft.com/office/drawing/2014/main" id="{69634AD8-037F-D7A1-C2EA-1DB3005D07D9}"/>
              </a:ext>
            </a:extLst>
          </p:cNvPr>
          <p:cNvGrpSpPr/>
          <p:nvPr/>
        </p:nvGrpSpPr>
        <p:grpSpPr>
          <a:xfrm>
            <a:off x="686157" y="2055831"/>
            <a:ext cx="3169821" cy="2746338"/>
            <a:chOff x="919819" y="2898407"/>
            <a:chExt cx="3169821" cy="2746338"/>
          </a:xfrm>
        </p:grpSpPr>
        <p:sp>
          <p:nvSpPr>
            <p:cNvPr id="11" name="Rectangle: Rounded Corners 10">
              <a:extLst>
                <a:ext uri="{FF2B5EF4-FFF2-40B4-BE49-F238E27FC236}">
                  <a16:creationId xmlns:a16="http://schemas.microsoft.com/office/drawing/2014/main" id="{A67C5DCE-68F5-648A-F323-C22FC65CE061}"/>
                </a:ext>
              </a:extLst>
            </p:cNvPr>
            <p:cNvSpPr/>
            <p:nvPr/>
          </p:nvSpPr>
          <p:spPr>
            <a:xfrm>
              <a:off x="919819" y="2898407"/>
              <a:ext cx="2998788" cy="2746338"/>
            </a:xfrm>
            <a:prstGeom prst="roundRect">
              <a:avLst/>
            </a:prstGeom>
            <a:solidFill>
              <a:schemeClr val="accent4"/>
            </a:solid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accent4"/>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BFDD174B-4ED1-8EA5-1CAF-8B99F7DB80C3}"/>
                </a:ext>
              </a:extLst>
            </p:cNvPr>
            <p:cNvSpPr/>
            <p:nvPr/>
          </p:nvSpPr>
          <p:spPr>
            <a:xfrm>
              <a:off x="1090852" y="3035445"/>
              <a:ext cx="2998788" cy="2609300"/>
            </a:xfrm>
            <a:prstGeom prst="roundRect">
              <a:avLst/>
            </a:prstGeom>
            <a:solidFill>
              <a:schemeClr val="accent2"/>
            </a:solid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Arial" panose="020B0604020202020204" pitchFamily="34" charset="0"/>
                  <a:cs typeface="Arial" panose="020B0604020202020204" pitchFamily="34" charset="0"/>
                </a:rPr>
                <a:t>HMIS</a:t>
              </a:r>
            </a:p>
            <a:p>
              <a:pPr algn="ctr"/>
              <a:r>
                <a:rPr lang="en-US" sz="2400">
                  <a:solidFill>
                    <a:schemeClr val="bg1"/>
                  </a:solidFill>
                  <a:latin typeface="Arial" panose="020B0604020202020204" pitchFamily="34" charset="0"/>
                  <a:cs typeface="Arial" panose="020B0604020202020204" pitchFamily="34" charset="0"/>
                </a:rPr>
                <a:t>Homeless Management Information System</a:t>
              </a:r>
            </a:p>
          </p:txBody>
        </p:sp>
      </p:grpSp>
    </p:spTree>
    <p:extLst>
      <p:ext uri="{BB962C8B-B14F-4D97-AF65-F5344CB8AC3E}">
        <p14:creationId xmlns:p14="http://schemas.microsoft.com/office/powerpoint/2010/main" val="3956079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DE1BE-9CFC-B26D-B143-94C9D3CE8A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AC0A85-02AB-F89B-ED04-CA1C8F997FDC}"/>
              </a:ext>
            </a:extLst>
          </p:cNvPr>
          <p:cNvSpPr>
            <a:spLocks noGrp="1"/>
          </p:cNvSpPr>
          <p:nvPr>
            <p:ph type="title"/>
          </p:nvPr>
        </p:nvSpPr>
        <p:spPr/>
        <p:txBody>
          <a:bodyPr/>
          <a:lstStyle/>
          <a:p>
            <a:r>
              <a:rPr lang="en-US"/>
              <a:t>Where to find information?</a:t>
            </a:r>
          </a:p>
        </p:txBody>
      </p:sp>
      <p:graphicFrame>
        <p:nvGraphicFramePr>
          <p:cNvPr id="9" name="Diagram 8">
            <a:extLst>
              <a:ext uri="{FF2B5EF4-FFF2-40B4-BE49-F238E27FC236}">
                <a16:creationId xmlns:a16="http://schemas.microsoft.com/office/drawing/2014/main" id="{76D870C7-351C-36B0-8857-38FDEC2B6161}"/>
              </a:ext>
            </a:extLst>
          </p:cNvPr>
          <p:cNvGraphicFramePr/>
          <p:nvPr>
            <p:extLst>
              <p:ext uri="{D42A27DB-BD31-4B8C-83A1-F6EECF244321}">
                <p14:modId xmlns:p14="http://schemas.microsoft.com/office/powerpoint/2010/main" val="2285741208"/>
              </p:ext>
            </p:extLst>
          </p:nvPr>
        </p:nvGraphicFramePr>
        <p:xfrm>
          <a:off x="5242551" y="2090358"/>
          <a:ext cx="6661432" cy="2677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a:extLst>
              <a:ext uri="{FF2B5EF4-FFF2-40B4-BE49-F238E27FC236}">
                <a16:creationId xmlns:a16="http://schemas.microsoft.com/office/drawing/2014/main" id="{56CCFCE8-F203-8825-9FED-83B3EEB9E0FC}"/>
              </a:ext>
            </a:extLst>
          </p:cNvPr>
          <p:cNvGraphicFramePr>
            <a:graphicFrameLocks noGrp="1"/>
          </p:cNvGraphicFramePr>
          <p:nvPr>
            <p:ph idx="1"/>
            <p:extLst>
              <p:ext uri="{D42A27DB-BD31-4B8C-83A1-F6EECF244321}">
                <p14:modId xmlns:p14="http://schemas.microsoft.com/office/powerpoint/2010/main" val="2671024173"/>
              </p:ext>
            </p:extLst>
          </p:nvPr>
        </p:nvGraphicFramePr>
        <p:xfrm>
          <a:off x="446619" y="2567654"/>
          <a:ext cx="4636498" cy="17226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50912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9A7CA-00F7-568C-CE43-E713E1F2A04F}"/>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D6D421D-1FA1-CFFB-D23D-674B6DFA6DCA}"/>
              </a:ext>
            </a:extLst>
          </p:cNvPr>
          <p:cNvSpPr/>
          <p:nvPr/>
        </p:nvSpPr>
        <p:spPr>
          <a:xfrm>
            <a:off x="4683785" y="6002135"/>
            <a:ext cx="3356618" cy="714375"/>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a:solidFill>
                  <a:schemeClr val="accent4"/>
                </a:solidFill>
              </a:rPr>
              <a:t>Source: HMIS Data Portal</a:t>
            </a:r>
          </a:p>
          <a:p>
            <a:pPr algn="ctr"/>
            <a:r>
              <a:rPr lang="en-US" sz="1400">
                <a:solidFill>
                  <a:schemeClr val="accent3"/>
                </a:solidFill>
                <a:hlinkClick r:id="rId3">
                  <a:extLst>
                    <a:ext uri="{A12FA001-AC4F-418D-AE19-62706E023703}">
                      <ahyp:hlinkClr xmlns:ahyp="http://schemas.microsoft.com/office/drawing/2018/hyperlinkcolor" val="tx"/>
                    </a:ext>
                  </a:extLst>
                </a:hlinkClick>
              </a:rPr>
              <a:t>Website</a:t>
            </a:r>
            <a:endParaRPr lang="en-US" sz="1400">
              <a:solidFill>
                <a:schemeClr val="accent3"/>
              </a:solidFill>
            </a:endParaRPr>
          </a:p>
          <a:p>
            <a:pPr algn="ctr"/>
            <a:endParaRPr lang="en-US">
              <a:solidFill>
                <a:schemeClr val="accent4"/>
              </a:solidFill>
            </a:endParaRPr>
          </a:p>
        </p:txBody>
      </p:sp>
      <p:pic>
        <p:nvPicPr>
          <p:cNvPr id="6" name="Picture 5">
            <a:extLst>
              <a:ext uri="{FF2B5EF4-FFF2-40B4-BE49-F238E27FC236}">
                <a16:creationId xmlns:a16="http://schemas.microsoft.com/office/drawing/2014/main" id="{FDD83DE3-36EA-74D4-2AAA-4E34DF3E04C2}"/>
              </a:ext>
            </a:extLst>
          </p:cNvPr>
          <p:cNvPicPr>
            <a:picLocks noChangeAspect="1"/>
          </p:cNvPicPr>
          <p:nvPr/>
        </p:nvPicPr>
        <p:blipFill>
          <a:blip r:embed="rId4"/>
          <a:srcRect r="18730"/>
          <a:stretch>
            <a:fillRect/>
          </a:stretch>
        </p:blipFill>
        <p:spPr>
          <a:xfrm>
            <a:off x="6743227" y="720727"/>
            <a:ext cx="4844145" cy="1375522"/>
          </a:xfrm>
          <a:prstGeom prst="rect">
            <a:avLst/>
          </a:prstGeom>
        </p:spPr>
      </p:pic>
      <p:pic>
        <p:nvPicPr>
          <p:cNvPr id="9" name="Picture 8">
            <a:extLst>
              <a:ext uri="{FF2B5EF4-FFF2-40B4-BE49-F238E27FC236}">
                <a16:creationId xmlns:a16="http://schemas.microsoft.com/office/drawing/2014/main" id="{2C6EE156-77D7-2365-FDA4-E81B4AB86FC6}"/>
              </a:ext>
            </a:extLst>
          </p:cNvPr>
          <p:cNvPicPr>
            <a:picLocks noChangeAspect="1"/>
          </p:cNvPicPr>
          <p:nvPr/>
        </p:nvPicPr>
        <p:blipFill>
          <a:blip r:embed="rId5"/>
          <a:srcRect r="63534"/>
          <a:stretch>
            <a:fillRect/>
          </a:stretch>
        </p:blipFill>
        <p:spPr>
          <a:xfrm>
            <a:off x="9350380" y="2179175"/>
            <a:ext cx="2369842" cy="3397932"/>
          </a:xfrm>
          <a:prstGeom prst="rect">
            <a:avLst/>
          </a:prstGeom>
          <a:effectLst/>
        </p:spPr>
      </p:pic>
      <p:pic>
        <p:nvPicPr>
          <p:cNvPr id="10" name="Picture 9">
            <a:extLst>
              <a:ext uri="{FF2B5EF4-FFF2-40B4-BE49-F238E27FC236}">
                <a16:creationId xmlns:a16="http://schemas.microsoft.com/office/drawing/2014/main" id="{33A684A4-4E66-9E35-5B86-FB22DABF9A2B}"/>
              </a:ext>
            </a:extLst>
          </p:cNvPr>
          <p:cNvPicPr>
            <a:picLocks noChangeAspect="1"/>
          </p:cNvPicPr>
          <p:nvPr/>
        </p:nvPicPr>
        <p:blipFill>
          <a:blip r:embed="rId5"/>
          <a:srcRect l="63534"/>
          <a:stretch>
            <a:fillRect/>
          </a:stretch>
        </p:blipFill>
        <p:spPr>
          <a:xfrm>
            <a:off x="6719374" y="2179175"/>
            <a:ext cx="2408661" cy="3397932"/>
          </a:xfrm>
          <a:prstGeom prst="rect">
            <a:avLst/>
          </a:prstGeom>
          <a:effectLst/>
        </p:spPr>
      </p:pic>
      <p:pic>
        <p:nvPicPr>
          <p:cNvPr id="12" name="Picture 11">
            <a:extLst>
              <a:ext uri="{FF2B5EF4-FFF2-40B4-BE49-F238E27FC236}">
                <a16:creationId xmlns:a16="http://schemas.microsoft.com/office/drawing/2014/main" id="{57DAE603-7448-881C-30B8-E2B9EFB59EA6}"/>
              </a:ext>
            </a:extLst>
          </p:cNvPr>
          <p:cNvPicPr>
            <a:picLocks noChangeAspect="1"/>
          </p:cNvPicPr>
          <p:nvPr/>
        </p:nvPicPr>
        <p:blipFill>
          <a:blip r:embed="rId6"/>
          <a:stretch>
            <a:fillRect/>
          </a:stretch>
        </p:blipFill>
        <p:spPr>
          <a:xfrm>
            <a:off x="393883" y="2096249"/>
            <a:ext cx="2521029" cy="2162888"/>
          </a:xfrm>
          <a:prstGeom prst="rect">
            <a:avLst/>
          </a:prstGeom>
        </p:spPr>
      </p:pic>
      <p:pic>
        <p:nvPicPr>
          <p:cNvPr id="14" name="Picture 13">
            <a:extLst>
              <a:ext uri="{FF2B5EF4-FFF2-40B4-BE49-F238E27FC236}">
                <a16:creationId xmlns:a16="http://schemas.microsoft.com/office/drawing/2014/main" id="{40BC93B6-3292-06E2-D9B0-D47DCEA193B1}"/>
              </a:ext>
            </a:extLst>
          </p:cNvPr>
          <p:cNvPicPr>
            <a:picLocks noChangeAspect="1"/>
          </p:cNvPicPr>
          <p:nvPr/>
        </p:nvPicPr>
        <p:blipFill>
          <a:blip r:embed="rId7"/>
          <a:stretch>
            <a:fillRect/>
          </a:stretch>
        </p:blipFill>
        <p:spPr>
          <a:xfrm>
            <a:off x="3098438" y="2023671"/>
            <a:ext cx="3170694" cy="1375522"/>
          </a:xfrm>
          <a:prstGeom prst="rect">
            <a:avLst/>
          </a:prstGeom>
        </p:spPr>
      </p:pic>
      <p:pic>
        <p:nvPicPr>
          <p:cNvPr id="16" name="Picture 15">
            <a:extLst>
              <a:ext uri="{FF2B5EF4-FFF2-40B4-BE49-F238E27FC236}">
                <a16:creationId xmlns:a16="http://schemas.microsoft.com/office/drawing/2014/main" id="{B5FE96A4-9245-D182-AA03-8DD02D7A0F82}"/>
              </a:ext>
            </a:extLst>
          </p:cNvPr>
          <p:cNvPicPr>
            <a:picLocks noChangeAspect="1"/>
          </p:cNvPicPr>
          <p:nvPr/>
        </p:nvPicPr>
        <p:blipFill>
          <a:blip r:embed="rId8"/>
          <a:srcRect l="2742" r="27459"/>
          <a:stretch>
            <a:fillRect/>
          </a:stretch>
        </p:blipFill>
        <p:spPr>
          <a:xfrm>
            <a:off x="3098438" y="3353097"/>
            <a:ext cx="3175228" cy="2224010"/>
          </a:xfrm>
          <a:prstGeom prst="rect">
            <a:avLst/>
          </a:prstGeom>
          <a:effectLst/>
        </p:spPr>
      </p:pic>
      <p:sp>
        <p:nvSpPr>
          <p:cNvPr id="2" name="Title 1">
            <a:extLst>
              <a:ext uri="{FF2B5EF4-FFF2-40B4-BE49-F238E27FC236}">
                <a16:creationId xmlns:a16="http://schemas.microsoft.com/office/drawing/2014/main" id="{A29A4FC9-18AC-8B07-5523-30E7BC438EAD}"/>
              </a:ext>
            </a:extLst>
          </p:cNvPr>
          <p:cNvSpPr>
            <a:spLocks noGrp="1"/>
          </p:cNvSpPr>
          <p:nvPr>
            <p:ph type="title"/>
          </p:nvPr>
        </p:nvSpPr>
        <p:spPr>
          <a:xfrm>
            <a:off x="393883" y="457244"/>
            <a:ext cx="3939203" cy="1220207"/>
          </a:xfrm>
        </p:spPr>
        <p:txBody>
          <a:bodyPr/>
          <a:lstStyle/>
          <a:p>
            <a:r>
              <a:rPr lang="en-US"/>
              <a:t>HMIS Data Portal</a:t>
            </a:r>
          </a:p>
        </p:txBody>
      </p:sp>
    </p:spTree>
    <p:extLst>
      <p:ext uri="{BB962C8B-B14F-4D97-AF65-F5344CB8AC3E}">
        <p14:creationId xmlns:p14="http://schemas.microsoft.com/office/powerpoint/2010/main" val="1228746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456EF-8D17-B291-E5BA-A28A38A472B9}"/>
              </a:ext>
            </a:extLst>
          </p:cNvPr>
          <p:cNvSpPr>
            <a:spLocks noGrp="1"/>
          </p:cNvSpPr>
          <p:nvPr>
            <p:ph type="title"/>
          </p:nvPr>
        </p:nvSpPr>
        <p:spPr>
          <a:xfrm>
            <a:off x="274988" y="220639"/>
            <a:ext cx="6955398" cy="1220207"/>
          </a:xfrm>
        </p:spPr>
        <p:txBody>
          <a:bodyPr/>
          <a:lstStyle/>
          <a:p>
            <a:r>
              <a:rPr lang="en-US"/>
              <a:t>System Performance Overview</a:t>
            </a:r>
          </a:p>
        </p:txBody>
      </p:sp>
      <p:pic>
        <p:nvPicPr>
          <p:cNvPr id="5" name="Picture 4" descr="Graphical user interface, text, application, email, website&#10;&#10;AI-generated content may be incorrect.">
            <a:extLst>
              <a:ext uri="{FF2B5EF4-FFF2-40B4-BE49-F238E27FC236}">
                <a16:creationId xmlns:a16="http://schemas.microsoft.com/office/drawing/2014/main" id="{C673369C-6F93-47F3-C4A0-8E2058FEF5A1}"/>
              </a:ext>
            </a:extLst>
          </p:cNvPr>
          <p:cNvPicPr>
            <a:picLocks noChangeAspect="1"/>
          </p:cNvPicPr>
          <p:nvPr/>
        </p:nvPicPr>
        <p:blipFill>
          <a:blip r:embed="rId3">
            <a:extLst>
              <a:ext uri="{28A0092B-C50C-407E-A947-70E740481C1C}">
                <a14:useLocalDpi xmlns:a14="http://schemas.microsoft.com/office/drawing/2010/main" val="0"/>
              </a:ext>
            </a:extLst>
          </a:blip>
          <a:srcRect l="23717" t="43548" r="25782" b="39414"/>
          <a:stretch>
            <a:fillRect/>
          </a:stretch>
        </p:blipFill>
        <p:spPr>
          <a:xfrm>
            <a:off x="7652261" y="464751"/>
            <a:ext cx="3900361" cy="731984"/>
          </a:xfrm>
          <a:prstGeom prst="rect">
            <a:avLst/>
          </a:prstGeom>
        </p:spPr>
      </p:pic>
      <p:pic>
        <p:nvPicPr>
          <p:cNvPr id="9" name="Picture 8" descr="Graphical user interface, application&#10;&#10;AI-generated content may be incorrect.">
            <a:extLst>
              <a:ext uri="{FF2B5EF4-FFF2-40B4-BE49-F238E27FC236}">
                <a16:creationId xmlns:a16="http://schemas.microsoft.com/office/drawing/2014/main" id="{A85AAFBE-3A4D-A58B-D5B0-BDABF2DEE9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11313"/>
            <a:ext cx="7230386" cy="3435373"/>
          </a:xfrm>
          <a:prstGeom prst="rect">
            <a:avLst/>
          </a:prstGeom>
        </p:spPr>
      </p:pic>
      <p:pic>
        <p:nvPicPr>
          <p:cNvPr id="11" name="Picture 10">
            <a:extLst>
              <a:ext uri="{FF2B5EF4-FFF2-40B4-BE49-F238E27FC236}">
                <a16:creationId xmlns:a16="http://schemas.microsoft.com/office/drawing/2014/main" id="{21C7D784-B04A-F87C-FDC5-72EB62FF6B29}"/>
              </a:ext>
            </a:extLst>
          </p:cNvPr>
          <p:cNvPicPr>
            <a:picLocks noChangeAspect="1"/>
          </p:cNvPicPr>
          <p:nvPr/>
        </p:nvPicPr>
        <p:blipFill>
          <a:blip r:embed="rId5"/>
          <a:stretch>
            <a:fillRect/>
          </a:stretch>
        </p:blipFill>
        <p:spPr>
          <a:xfrm>
            <a:off x="8436375" y="3508205"/>
            <a:ext cx="2610214" cy="2162477"/>
          </a:xfrm>
          <a:prstGeom prst="rect">
            <a:avLst/>
          </a:prstGeom>
        </p:spPr>
      </p:pic>
      <p:pic>
        <p:nvPicPr>
          <p:cNvPr id="13" name="Picture 12">
            <a:extLst>
              <a:ext uri="{FF2B5EF4-FFF2-40B4-BE49-F238E27FC236}">
                <a16:creationId xmlns:a16="http://schemas.microsoft.com/office/drawing/2014/main" id="{D1DAC271-5FCE-6358-8E7E-DB90214CB52F}"/>
              </a:ext>
            </a:extLst>
          </p:cNvPr>
          <p:cNvPicPr>
            <a:picLocks noChangeAspect="1"/>
          </p:cNvPicPr>
          <p:nvPr/>
        </p:nvPicPr>
        <p:blipFill>
          <a:blip r:embed="rId6"/>
          <a:stretch>
            <a:fillRect/>
          </a:stretch>
        </p:blipFill>
        <p:spPr>
          <a:xfrm>
            <a:off x="9602441" y="1517432"/>
            <a:ext cx="2505425" cy="2095792"/>
          </a:xfrm>
          <a:prstGeom prst="rect">
            <a:avLst/>
          </a:prstGeom>
        </p:spPr>
      </p:pic>
      <p:pic>
        <p:nvPicPr>
          <p:cNvPr id="15" name="Picture 14">
            <a:extLst>
              <a:ext uri="{FF2B5EF4-FFF2-40B4-BE49-F238E27FC236}">
                <a16:creationId xmlns:a16="http://schemas.microsoft.com/office/drawing/2014/main" id="{2D184A97-DA9E-BC8C-89C1-1AF0595DE725}"/>
              </a:ext>
            </a:extLst>
          </p:cNvPr>
          <p:cNvPicPr>
            <a:picLocks noChangeAspect="1"/>
          </p:cNvPicPr>
          <p:nvPr/>
        </p:nvPicPr>
        <p:blipFill>
          <a:blip r:embed="rId7"/>
          <a:stretch>
            <a:fillRect/>
          </a:stretch>
        </p:blipFill>
        <p:spPr>
          <a:xfrm>
            <a:off x="7369426" y="1565063"/>
            <a:ext cx="2372056" cy="2048161"/>
          </a:xfrm>
          <a:prstGeom prst="rect">
            <a:avLst/>
          </a:prstGeom>
        </p:spPr>
      </p:pic>
      <p:sp>
        <p:nvSpPr>
          <p:cNvPr id="3" name="Rectangle: Rounded Corners 2">
            <a:extLst>
              <a:ext uri="{FF2B5EF4-FFF2-40B4-BE49-F238E27FC236}">
                <a16:creationId xmlns:a16="http://schemas.microsoft.com/office/drawing/2014/main" id="{3683A4B6-3867-B16C-F235-0F2468409338}"/>
              </a:ext>
            </a:extLst>
          </p:cNvPr>
          <p:cNvSpPr/>
          <p:nvPr/>
        </p:nvSpPr>
        <p:spPr>
          <a:xfrm>
            <a:off x="4683785" y="6002135"/>
            <a:ext cx="3356618" cy="714375"/>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a:solidFill>
                  <a:schemeClr val="accent4"/>
                </a:solidFill>
              </a:rPr>
              <a:t>Source: HMIS Data Portal</a:t>
            </a:r>
          </a:p>
          <a:p>
            <a:pPr algn="ctr"/>
            <a:r>
              <a:rPr lang="en-US" sz="1400">
                <a:solidFill>
                  <a:schemeClr val="accent3"/>
                </a:solidFill>
                <a:hlinkClick r:id="rId8">
                  <a:extLst>
                    <a:ext uri="{A12FA001-AC4F-418D-AE19-62706E023703}">
                      <ahyp:hlinkClr xmlns:ahyp="http://schemas.microsoft.com/office/drawing/2018/hyperlinkcolor" val="tx"/>
                    </a:ext>
                  </a:extLst>
                </a:hlinkClick>
              </a:rPr>
              <a:t>Website</a:t>
            </a:r>
            <a:endParaRPr lang="en-US" sz="1400">
              <a:solidFill>
                <a:schemeClr val="accent3"/>
              </a:solidFill>
            </a:endParaRPr>
          </a:p>
          <a:p>
            <a:pPr algn="ctr"/>
            <a:endParaRPr lang="en-US">
              <a:solidFill>
                <a:schemeClr val="accent4"/>
              </a:solidFill>
            </a:endParaRPr>
          </a:p>
        </p:txBody>
      </p:sp>
    </p:spTree>
    <p:extLst>
      <p:ext uri="{BB962C8B-B14F-4D97-AF65-F5344CB8AC3E}">
        <p14:creationId xmlns:p14="http://schemas.microsoft.com/office/powerpoint/2010/main" val="1285471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AF5C7-1BF2-EF89-2AD6-254556CFCC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C52999-F3BF-0547-0697-A42F61208C6C}"/>
              </a:ext>
            </a:extLst>
          </p:cNvPr>
          <p:cNvSpPr>
            <a:spLocks noGrp="1"/>
          </p:cNvSpPr>
          <p:nvPr>
            <p:ph type="title"/>
          </p:nvPr>
        </p:nvSpPr>
        <p:spPr>
          <a:xfrm>
            <a:off x="3829878" y="41904"/>
            <a:ext cx="4532243" cy="1220207"/>
          </a:xfrm>
        </p:spPr>
        <p:txBody>
          <a:bodyPr/>
          <a:lstStyle/>
          <a:p>
            <a:pPr algn="ctr"/>
            <a:r>
              <a:rPr lang="en-US"/>
              <a:t>Days Homeless</a:t>
            </a:r>
          </a:p>
        </p:txBody>
      </p:sp>
      <p:pic>
        <p:nvPicPr>
          <p:cNvPr id="11" name="Picture 10" descr="Graphical user interface, chart&#10;&#10;AI-generated content may be incorrect.">
            <a:extLst>
              <a:ext uri="{FF2B5EF4-FFF2-40B4-BE49-F238E27FC236}">
                <a16:creationId xmlns:a16="http://schemas.microsoft.com/office/drawing/2014/main" id="{5942952C-16D9-3655-6091-78615749ED25}"/>
              </a:ext>
            </a:extLst>
          </p:cNvPr>
          <p:cNvPicPr>
            <a:picLocks noChangeAspect="1"/>
          </p:cNvPicPr>
          <p:nvPr/>
        </p:nvPicPr>
        <p:blipFill>
          <a:blip r:embed="rId3">
            <a:extLst>
              <a:ext uri="{28A0092B-C50C-407E-A947-70E740481C1C}">
                <a14:useLocalDpi xmlns:a14="http://schemas.microsoft.com/office/drawing/2010/main" val="0"/>
              </a:ext>
            </a:extLst>
          </a:blip>
          <a:srcRect l="25032" r="25103" b="87479"/>
          <a:stretch>
            <a:fillRect/>
          </a:stretch>
        </p:blipFill>
        <p:spPr>
          <a:xfrm>
            <a:off x="7384548" y="1413614"/>
            <a:ext cx="4499716" cy="699422"/>
          </a:xfrm>
          <a:prstGeom prst="rect">
            <a:avLst/>
          </a:prstGeom>
        </p:spPr>
      </p:pic>
      <p:pic>
        <p:nvPicPr>
          <p:cNvPr id="21" name="Picture 20">
            <a:extLst>
              <a:ext uri="{FF2B5EF4-FFF2-40B4-BE49-F238E27FC236}">
                <a16:creationId xmlns:a16="http://schemas.microsoft.com/office/drawing/2014/main" id="{A64E37AE-687E-5151-1CA8-77814DBBA27B}"/>
              </a:ext>
            </a:extLst>
          </p:cNvPr>
          <p:cNvPicPr>
            <a:picLocks noChangeAspect="1"/>
          </p:cNvPicPr>
          <p:nvPr/>
        </p:nvPicPr>
        <p:blipFill>
          <a:blip r:embed="rId4"/>
          <a:stretch>
            <a:fillRect/>
          </a:stretch>
        </p:blipFill>
        <p:spPr>
          <a:xfrm>
            <a:off x="438588" y="1357315"/>
            <a:ext cx="6096000" cy="1716014"/>
          </a:xfrm>
          <a:prstGeom prst="rect">
            <a:avLst/>
          </a:prstGeom>
        </p:spPr>
      </p:pic>
      <p:pic>
        <p:nvPicPr>
          <p:cNvPr id="23" name="Picture 22">
            <a:extLst>
              <a:ext uri="{FF2B5EF4-FFF2-40B4-BE49-F238E27FC236}">
                <a16:creationId xmlns:a16="http://schemas.microsoft.com/office/drawing/2014/main" id="{58A86BA8-E856-5BD6-2CF1-F654DD4D385F}"/>
              </a:ext>
            </a:extLst>
          </p:cNvPr>
          <p:cNvPicPr>
            <a:picLocks noChangeAspect="1"/>
          </p:cNvPicPr>
          <p:nvPr/>
        </p:nvPicPr>
        <p:blipFill>
          <a:blip r:embed="rId5"/>
          <a:stretch>
            <a:fillRect/>
          </a:stretch>
        </p:blipFill>
        <p:spPr>
          <a:xfrm>
            <a:off x="7157126" y="2424137"/>
            <a:ext cx="1650542" cy="2009726"/>
          </a:xfrm>
          <a:prstGeom prst="rect">
            <a:avLst/>
          </a:prstGeom>
        </p:spPr>
      </p:pic>
      <p:pic>
        <p:nvPicPr>
          <p:cNvPr id="25" name="Picture 24">
            <a:extLst>
              <a:ext uri="{FF2B5EF4-FFF2-40B4-BE49-F238E27FC236}">
                <a16:creationId xmlns:a16="http://schemas.microsoft.com/office/drawing/2014/main" id="{64C28465-34C0-76B0-E928-C85F2EA84CF5}"/>
              </a:ext>
            </a:extLst>
          </p:cNvPr>
          <p:cNvPicPr>
            <a:picLocks noChangeAspect="1"/>
          </p:cNvPicPr>
          <p:nvPr/>
        </p:nvPicPr>
        <p:blipFill>
          <a:blip r:embed="rId6"/>
          <a:stretch>
            <a:fillRect/>
          </a:stretch>
        </p:blipFill>
        <p:spPr>
          <a:xfrm>
            <a:off x="8807668" y="2344338"/>
            <a:ext cx="1653476" cy="2083716"/>
          </a:xfrm>
          <a:prstGeom prst="rect">
            <a:avLst/>
          </a:prstGeom>
        </p:spPr>
      </p:pic>
      <p:pic>
        <p:nvPicPr>
          <p:cNvPr id="27" name="Picture 26">
            <a:extLst>
              <a:ext uri="{FF2B5EF4-FFF2-40B4-BE49-F238E27FC236}">
                <a16:creationId xmlns:a16="http://schemas.microsoft.com/office/drawing/2014/main" id="{3F3525A8-AEC7-A746-A990-DEB3B7C9B308}"/>
              </a:ext>
            </a:extLst>
          </p:cNvPr>
          <p:cNvPicPr>
            <a:picLocks noChangeAspect="1"/>
          </p:cNvPicPr>
          <p:nvPr/>
        </p:nvPicPr>
        <p:blipFill>
          <a:blip r:embed="rId7"/>
          <a:stretch>
            <a:fillRect/>
          </a:stretch>
        </p:blipFill>
        <p:spPr>
          <a:xfrm>
            <a:off x="10458210" y="2387142"/>
            <a:ext cx="1560678" cy="2083716"/>
          </a:xfrm>
          <a:prstGeom prst="rect">
            <a:avLst/>
          </a:prstGeom>
        </p:spPr>
      </p:pic>
      <p:grpSp>
        <p:nvGrpSpPr>
          <p:cNvPr id="29" name="Group 28">
            <a:extLst>
              <a:ext uri="{FF2B5EF4-FFF2-40B4-BE49-F238E27FC236}">
                <a16:creationId xmlns:a16="http://schemas.microsoft.com/office/drawing/2014/main" id="{AB503604-F934-DA63-D78E-80B4F2802A6E}"/>
              </a:ext>
            </a:extLst>
          </p:cNvPr>
          <p:cNvGrpSpPr/>
          <p:nvPr/>
        </p:nvGrpSpPr>
        <p:grpSpPr>
          <a:xfrm>
            <a:off x="513893" y="3073329"/>
            <a:ext cx="6020695" cy="2617816"/>
            <a:chOff x="513893" y="3073329"/>
            <a:chExt cx="6020695" cy="2617816"/>
          </a:xfrm>
        </p:grpSpPr>
        <p:pic>
          <p:nvPicPr>
            <p:cNvPr id="6" name="Picture 5" descr="Graphical user interface, application&#10;&#10;AI-generated content may be incorrect.">
              <a:extLst>
                <a:ext uri="{FF2B5EF4-FFF2-40B4-BE49-F238E27FC236}">
                  <a16:creationId xmlns:a16="http://schemas.microsoft.com/office/drawing/2014/main" id="{C259F7C6-0452-22BC-C1CE-D4A6E44834CB}"/>
                </a:ext>
              </a:extLst>
            </p:cNvPr>
            <p:cNvPicPr>
              <a:picLocks noChangeAspect="1"/>
            </p:cNvPicPr>
            <p:nvPr/>
          </p:nvPicPr>
          <p:blipFill>
            <a:blip r:embed="rId8">
              <a:extLst>
                <a:ext uri="{28A0092B-C50C-407E-A947-70E740481C1C}">
                  <a14:useLocalDpi xmlns:a14="http://schemas.microsoft.com/office/drawing/2010/main" val="0"/>
                </a:ext>
              </a:extLst>
            </a:blip>
            <a:srcRect t="48962"/>
            <a:stretch>
              <a:fillRect/>
            </a:stretch>
          </p:blipFill>
          <p:spPr>
            <a:xfrm>
              <a:off x="513893" y="3184435"/>
              <a:ext cx="5955011" cy="2506710"/>
            </a:xfrm>
            <a:prstGeom prst="rect">
              <a:avLst/>
            </a:prstGeom>
          </p:spPr>
        </p:pic>
        <p:sp>
          <p:nvSpPr>
            <p:cNvPr id="28" name="Rectangle 27">
              <a:extLst>
                <a:ext uri="{FF2B5EF4-FFF2-40B4-BE49-F238E27FC236}">
                  <a16:creationId xmlns:a16="http://schemas.microsoft.com/office/drawing/2014/main" id="{F26C50F1-AEA4-E5AA-8F0F-1E362DF0951F}"/>
                </a:ext>
              </a:extLst>
            </p:cNvPr>
            <p:cNvSpPr/>
            <p:nvPr/>
          </p:nvSpPr>
          <p:spPr>
            <a:xfrm>
              <a:off x="5144494" y="3073329"/>
              <a:ext cx="1390094" cy="5127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grpSp>
      <p:sp>
        <p:nvSpPr>
          <p:cNvPr id="3" name="Rectangle: Rounded Corners 2">
            <a:extLst>
              <a:ext uri="{FF2B5EF4-FFF2-40B4-BE49-F238E27FC236}">
                <a16:creationId xmlns:a16="http://schemas.microsoft.com/office/drawing/2014/main" id="{DDECA78C-3372-D4D6-CCD8-84946483187F}"/>
              </a:ext>
            </a:extLst>
          </p:cNvPr>
          <p:cNvSpPr/>
          <p:nvPr/>
        </p:nvSpPr>
        <p:spPr>
          <a:xfrm>
            <a:off x="4683785" y="6002135"/>
            <a:ext cx="3356618" cy="714375"/>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a:solidFill>
                  <a:schemeClr val="accent4"/>
                </a:solidFill>
              </a:rPr>
              <a:t>Source: HMIS Data Portal</a:t>
            </a:r>
          </a:p>
          <a:p>
            <a:pPr algn="ctr"/>
            <a:r>
              <a:rPr lang="en-US" sz="1400">
                <a:solidFill>
                  <a:schemeClr val="accent3"/>
                </a:solidFill>
                <a:hlinkClick r:id="rId9">
                  <a:extLst>
                    <a:ext uri="{A12FA001-AC4F-418D-AE19-62706E023703}">
                      <ahyp:hlinkClr xmlns:ahyp="http://schemas.microsoft.com/office/drawing/2018/hyperlinkcolor" val="tx"/>
                    </a:ext>
                  </a:extLst>
                </a:hlinkClick>
              </a:rPr>
              <a:t>Website</a:t>
            </a:r>
            <a:endParaRPr lang="en-US" sz="1400">
              <a:solidFill>
                <a:schemeClr val="accent3"/>
              </a:solidFill>
            </a:endParaRPr>
          </a:p>
          <a:p>
            <a:pPr algn="ctr"/>
            <a:endParaRPr lang="en-US">
              <a:solidFill>
                <a:schemeClr val="accent4"/>
              </a:solidFill>
            </a:endParaRPr>
          </a:p>
        </p:txBody>
      </p:sp>
    </p:spTree>
    <p:extLst>
      <p:ext uri="{BB962C8B-B14F-4D97-AF65-F5344CB8AC3E}">
        <p14:creationId xmlns:p14="http://schemas.microsoft.com/office/powerpoint/2010/main" val="70445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2E823-C96F-5114-A7EC-7A1F53EB76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1930BE-C568-EEA6-DA2D-6221FB5C06A0}"/>
              </a:ext>
            </a:extLst>
          </p:cNvPr>
          <p:cNvSpPr>
            <a:spLocks noGrp="1"/>
          </p:cNvSpPr>
          <p:nvPr>
            <p:ph type="title"/>
          </p:nvPr>
        </p:nvSpPr>
        <p:spPr>
          <a:xfrm>
            <a:off x="3829878" y="4743"/>
            <a:ext cx="4532243" cy="1220207"/>
          </a:xfrm>
        </p:spPr>
        <p:txBody>
          <a:bodyPr/>
          <a:lstStyle/>
          <a:p>
            <a:pPr algn="ctr"/>
            <a:r>
              <a:rPr lang="en-US"/>
              <a:t>Exits</a:t>
            </a:r>
          </a:p>
        </p:txBody>
      </p:sp>
      <p:pic>
        <p:nvPicPr>
          <p:cNvPr id="6" name="Picture 5" descr="Chart&#10;&#10;AI-generated content may be incorrect.">
            <a:extLst>
              <a:ext uri="{FF2B5EF4-FFF2-40B4-BE49-F238E27FC236}">
                <a16:creationId xmlns:a16="http://schemas.microsoft.com/office/drawing/2014/main" id="{0653E8BD-7422-B952-FFA8-E3EE2BD3F1FD}"/>
              </a:ext>
            </a:extLst>
          </p:cNvPr>
          <p:cNvPicPr>
            <a:picLocks noChangeAspect="1"/>
          </p:cNvPicPr>
          <p:nvPr/>
        </p:nvPicPr>
        <p:blipFill>
          <a:blip r:embed="rId3">
            <a:extLst>
              <a:ext uri="{28A0092B-C50C-407E-A947-70E740481C1C}">
                <a14:useLocalDpi xmlns:a14="http://schemas.microsoft.com/office/drawing/2010/main" val="0"/>
              </a:ext>
            </a:extLst>
          </a:blip>
          <a:srcRect t="47145"/>
          <a:stretch>
            <a:fillRect/>
          </a:stretch>
        </p:blipFill>
        <p:spPr>
          <a:xfrm>
            <a:off x="1855294" y="3158355"/>
            <a:ext cx="8481409" cy="2808065"/>
          </a:xfrm>
          <a:prstGeom prst="rect">
            <a:avLst/>
          </a:prstGeom>
          <a:effectLst/>
        </p:spPr>
      </p:pic>
      <p:grpSp>
        <p:nvGrpSpPr>
          <p:cNvPr id="12" name="Group 11">
            <a:extLst>
              <a:ext uri="{FF2B5EF4-FFF2-40B4-BE49-F238E27FC236}">
                <a16:creationId xmlns:a16="http://schemas.microsoft.com/office/drawing/2014/main" id="{25F6A79C-B8CB-2E5E-41D7-000E4E175C66}"/>
              </a:ext>
            </a:extLst>
          </p:cNvPr>
          <p:cNvGrpSpPr/>
          <p:nvPr/>
        </p:nvGrpSpPr>
        <p:grpSpPr>
          <a:xfrm>
            <a:off x="9017" y="1095866"/>
            <a:ext cx="7659757" cy="2030685"/>
            <a:chOff x="9017" y="1224950"/>
            <a:chExt cx="7659757" cy="2030685"/>
          </a:xfrm>
          <a:effectLst/>
        </p:grpSpPr>
        <p:pic>
          <p:nvPicPr>
            <p:cNvPr id="4" name="Picture 3" descr="Graphical user interface, application&#10;&#10;AI-generated content may be incorrect.">
              <a:extLst>
                <a:ext uri="{FF2B5EF4-FFF2-40B4-BE49-F238E27FC236}">
                  <a16:creationId xmlns:a16="http://schemas.microsoft.com/office/drawing/2014/main" id="{8D47E741-7BB9-20B3-359F-BBD46B07C7A7}"/>
                </a:ext>
              </a:extLst>
            </p:cNvPr>
            <p:cNvPicPr>
              <a:picLocks noChangeAspect="1"/>
            </p:cNvPicPr>
            <p:nvPr/>
          </p:nvPicPr>
          <p:blipFill>
            <a:blip r:embed="rId4">
              <a:extLst>
                <a:ext uri="{28A0092B-C50C-407E-A947-70E740481C1C}">
                  <a14:useLocalDpi xmlns:a14="http://schemas.microsoft.com/office/drawing/2010/main" val="0"/>
                </a:ext>
              </a:extLst>
            </a:blip>
            <a:srcRect t="35623"/>
            <a:stretch>
              <a:fillRect/>
            </a:stretch>
          </p:blipFill>
          <p:spPr>
            <a:xfrm>
              <a:off x="9017" y="1224950"/>
              <a:ext cx="7659757" cy="2030685"/>
            </a:xfrm>
            <a:prstGeom prst="rect">
              <a:avLst/>
            </a:prstGeom>
          </p:spPr>
        </p:pic>
        <p:sp>
          <p:nvSpPr>
            <p:cNvPr id="11" name="Rectangle 10">
              <a:extLst>
                <a:ext uri="{FF2B5EF4-FFF2-40B4-BE49-F238E27FC236}">
                  <a16:creationId xmlns:a16="http://schemas.microsoft.com/office/drawing/2014/main" id="{6D033F41-F618-8D8C-6F9B-B35C57848724}"/>
                </a:ext>
              </a:extLst>
            </p:cNvPr>
            <p:cNvSpPr/>
            <p:nvPr/>
          </p:nvSpPr>
          <p:spPr>
            <a:xfrm>
              <a:off x="6095998" y="1224950"/>
              <a:ext cx="1505449" cy="405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grpSp>
      <p:pic>
        <p:nvPicPr>
          <p:cNvPr id="10" name="Picture 9">
            <a:extLst>
              <a:ext uri="{FF2B5EF4-FFF2-40B4-BE49-F238E27FC236}">
                <a16:creationId xmlns:a16="http://schemas.microsoft.com/office/drawing/2014/main" id="{6394DF2C-64BF-7CB0-F526-795FC031CD9C}"/>
              </a:ext>
            </a:extLst>
          </p:cNvPr>
          <p:cNvPicPr>
            <a:picLocks noChangeAspect="1"/>
          </p:cNvPicPr>
          <p:nvPr/>
        </p:nvPicPr>
        <p:blipFill>
          <a:blip r:embed="rId5"/>
          <a:srcRect t="1820"/>
          <a:stretch>
            <a:fillRect/>
          </a:stretch>
        </p:blipFill>
        <p:spPr>
          <a:xfrm>
            <a:off x="7000073" y="1095866"/>
            <a:ext cx="3491962" cy="2030686"/>
          </a:xfrm>
          <a:prstGeom prst="rect">
            <a:avLst/>
          </a:prstGeom>
          <a:effectLst/>
        </p:spPr>
      </p:pic>
      <p:sp>
        <p:nvSpPr>
          <p:cNvPr id="3" name="Rectangle: Rounded Corners 2">
            <a:extLst>
              <a:ext uri="{FF2B5EF4-FFF2-40B4-BE49-F238E27FC236}">
                <a16:creationId xmlns:a16="http://schemas.microsoft.com/office/drawing/2014/main" id="{146198C7-CA01-646F-9E1E-4CA9B80FCB7C}"/>
              </a:ext>
            </a:extLst>
          </p:cNvPr>
          <p:cNvSpPr/>
          <p:nvPr/>
        </p:nvSpPr>
        <p:spPr>
          <a:xfrm>
            <a:off x="4683785" y="6002135"/>
            <a:ext cx="3356618" cy="714375"/>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a:solidFill>
                  <a:schemeClr val="accent4"/>
                </a:solidFill>
              </a:rPr>
              <a:t>Source: HMIS Data Portal</a:t>
            </a:r>
          </a:p>
          <a:p>
            <a:pPr algn="ctr"/>
            <a:r>
              <a:rPr lang="en-US" sz="1400">
                <a:solidFill>
                  <a:schemeClr val="accent3"/>
                </a:solidFill>
                <a:hlinkClick r:id="rId6">
                  <a:extLst>
                    <a:ext uri="{A12FA001-AC4F-418D-AE19-62706E023703}">
                      <ahyp:hlinkClr xmlns:ahyp="http://schemas.microsoft.com/office/drawing/2018/hyperlinkcolor" val="tx"/>
                    </a:ext>
                  </a:extLst>
                </a:hlinkClick>
              </a:rPr>
              <a:t>Website</a:t>
            </a:r>
            <a:endParaRPr lang="en-US" sz="1400">
              <a:solidFill>
                <a:schemeClr val="accent3"/>
              </a:solidFill>
            </a:endParaRPr>
          </a:p>
          <a:p>
            <a:pPr algn="ctr"/>
            <a:endParaRPr lang="en-US">
              <a:solidFill>
                <a:schemeClr val="accent4"/>
              </a:solidFill>
            </a:endParaRPr>
          </a:p>
        </p:txBody>
      </p:sp>
    </p:spTree>
    <p:extLst>
      <p:ext uri="{BB962C8B-B14F-4D97-AF65-F5344CB8AC3E}">
        <p14:creationId xmlns:p14="http://schemas.microsoft.com/office/powerpoint/2010/main" val="487400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B17B9-3B0D-EB80-B097-532EA1F9D179}"/>
            </a:ext>
          </a:extLst>
        </p:cNvPr>
        <p:cNvGrpSpPr/>
        <p:nvPr/>
      </p:nvGrpSpPr>
      <p:grpSpPr>
        <a:xfrm>
          <a:off x="0" y="0"/>
          <a:ext cx="0" cy="0"/>
          <a:chOff x="0" y="0"/>
          <a:chExt cx="0" cy="0"/>
        </a:xfrm>
      </p:grpSpPr>
      <p:pic>
        <p:nvPicPr>
          <p:cNvPr id="8" name="Picture 7" descr="A picture containing graphical user interface&#10;&#10;AI-generated content may be incorrect.">
            <a:extLst>
              <a:ext uri="{FF2B5EF4-FFF2-40B4-BE49-F238E27FC236}">
                <a16:creationId xmlns:a16="http://schemas.microsoft.com/office/drawing/2014/main" id="{55E4A62C-7D3A-1A57-A015-BEA9E8E0B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1508" y="1467669"/>
            <a:ext cx="7134970" cy="3572496"/>
          </a:xfrm>
          <a:prstGeom prst="rect">
            <a:avLst/>
          </a:prstGeom>
          <a:effectLst/>
        </p:spPr>
      </p:pic>
      <p:sp>
        <p:nvSpPr>
          <p:cNvPr id="2" name="Title 1">
            <a:extLst>
              <a:ext uri="{FF2B5EF4-FFF2-40B4-BE49-F238E27FC236}">
                <a16:creationId xmlns:a16="http://schemas.microsoft.com/office/drawing/2014/main" id="{C4F33C9E-CF53-46E2-C293-5B2D8091911B}"/>
              </a:ext>
            </a:extLst>
          </p:cNvPr>
          <p:cNvSpPr>
            <a:spLocks noGrp="1"/>
          </p:cNvSpPr>
          <p:nvPr>
            <p:ph type="title"/>
          </p:nvPr>
        </p:nvSpPr>
        <p:spPr>
          <a:xfrm>
            <a:off x="3829878" y="980"/>
            <a:ext cx="4532243" cy="1220207"/>
          </a:xfrm>
        </p:spPr>
        <p:txBody>
          <a:bodyPr/>
          <a:lstStyle/>
          <a:p>
            <a:pPr algn="ctr"/>
            <a:r>
              <a:rPr lang="en-US"/>
              <a:t>Returns</a:t>
            </a:r>
          </a:p>
        </p:txBody>
      </p:sp>
      <p:pic>
        <p:nvPicPr>
          <p:cNvPr id="6" name="Picture 5" descr="Graphical user interface, text, application&#10;&#10;AI-generated content may be incorrect.">
            <a:extLst>
              <a:ext uri="{FF2B5EF4-FFF2-40B4-BE49-F238E27FC236}">
                <a16:creationId xmlns:a16="http://schemas.microsoft.com/office/drawing/2014/main" id="{12E9E213-57CD-F31E-CFF7-A7CDDA55E2FF}"/>
              </a:ext>
            </a:extLst>
          </p:cNvPr>
          <p:cNvPicPr>
            <a:picLocks noChangeAspect="1"/>
          </p:cNvPicPr>
          <p:nvPr/>
        </p:nvPicPr>
        <p:blipFill>
          <a:blip r:embed="rId4">
            <a:extLst>
              <a:ext uri="{28A0092B-C50C-407E-A947-70E740481C1C}">
                <a14:useLocalDpi xmlns:a14="http://schemas.microsoft.com/office/drawing/2010/main" val="0"/>
              </a:ext>
            </a:extLst>
          </a:blip>
          <a:srcRect l="24248" t="25141" r="19815"/>
          <a:stretch>
            <a:fillRect/>
          </a:stretch>
        </p:blipFill>
        <p:spPr>
          <a:xfrm>
            <a:off x="64050" y="1467669"/>
            <a:ext cx="4421369" cy="3285808"/>
          </a:xfrm>
          <a:prstGeom prst="rect">
            <a:avLst/>
          </a:prstGeom>
          <a:effectLst/>
        </p:spPr>
      </p:pic>
      <p:sp>
        <p:nvSpPr>
          <p:cNvPr id="3" name="Rectangle: Rounded Corners 2">
            <a:extLst>
              <a:ext uri="{FF2B5EF4-FFF2-40B4-BE49-F238E27FC236}">
                <a16:creationId xmlns:a16="http://schemas.microsoft.com/office/drawing/2014/main" id="{FBB0E50D-6AF3-1486-60DC-F29BD952AB48}"/>
              </a:ext>
            </a:extLst>
          </p:cNvPr>
          <p:cNvSpPr/>
          <p:nvPr/>
        </p:nvSpPr>
        <p:spPr>
          <a:xfrm>
            <a:off x="4683785" y="6002135"/>
            <a:ext cx="3356618" cy="714375"/>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a:solidFill>
                  <a:schemeClr val="accent4"/>
                </a:solidFill>
              </a:rPr>
              <a:t>Source: HMIS Data Portal</a:t>
            </a:r>
          </a:p>
          <a:p>
            <a:pPr algn="ctr"/>
            <a:r>
              <a:rPr lang="en-US" sz="1400">
                <a:solidFill>
                  <a:schemeClr val="accent3"/>
                </a:solidFill>
                <a:hlinkClick r:id="rId5">
                  <a:extLst>
                    <a:ext uri="{A12FA001-AC4F-418D-AE19-62706E023703}">
                      <ahyp:hlinkClr xmlns:ahyp="http://schemas.microsoft.com/office/drawing/2018/hyperlinkcolor" val="tx"/>
                    </a:ext>
                  </a:extLst>
                </a:hlinkClick>
              </a:rPr>
              <a:t>Website</a:t>
            </a:r>
            <a:endParaRPr lang="en-US" sz="1400">
              <a:solidFill>
                <a:schemeClr val="accent3"/>
              </a:solidFill>
            </a:endParaRPr>
          </a:p>
          <a:p>
            <a:pPr algn="ctr"/>
            <a:endParaRPr lang="en-US">
              <a:solidFill>
                <a:schemeClr val="accent4"/>
              </a:solidFill>
            </a:endParaRPr>
          </a:p>
        </p:txBody>
      </p:sp>
      <p:sp>
        <p:nvSpPr>
          <p:cNvPr id="4" name="Rectangle 3">
            <a:extLst>
              <a:ext uri="{FF2B5EF4-FFF2-40B4-BE49-F238E27FC236}">
                <a16:creationId xmlns:a16="http://schemas.microsoft.com/office/drawing/2014/main" id="{E765E07D-0D70-747D-6920-57DD2E1CD0BF}"/>
              </a:ext>
            </a:extLst>
          </p:cNvPr>
          <p:cNvSpPr/>
          <p:nvPr/>
        </p:nvSpPr>
        <p:spPr>
          <a:xfrm>
            <a:off x="10265134" y="1221187"/>
            <a:ext cx="1521344" cy="62351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0238867"/>
      </p:ext>
    </p:extLst>
  </p:cSld>
  <p:clrMapOvr>
    <a:masterClrMapping/>
  </p:clrMapOvr>
</p:sld>
</file>

<file path=ppt/theme/theme1.xml><?xml version="1.0" encoding="utf-8"?>
<a:theme xmlns:a="http://schemas.openxmlformats.org/drawingml/2006/main" name="Theme1">
  <a:themeElements>
    <a:clrScheme name="CoC color scheme">
      <a:dk1>
        <a:sysClr val="windowText" lastClr="000000"/>
      </a:dk1>
      <a:lt1>
        <a:sysClr val="window" lastClr="FFFFFF"/>
      </a:lt1>
      <a:dk2>
        <a:srgbClr val="0E2841"/>
      </a:dk2>
      <a:lt2>
        <a:srgbClr val="E8E8E8"/>
      </a:lt2>
      <a:accent1>
        <a:srgbClr val="005051"/>
      </a:accent1>
      <a:accent2>
        <a:srgbClr val="89BABC"/>
      </a:accent2>
      <a:accent3>
        <a:srgbClr val="F7941D"/>
      </a:accent3>
      <a:accent4>
        <a:srgbClr val="006D70"/>
      </a:accent4>
      <a:accent5>
        <a:srgbClr val="5B9C9F"/>
      </a:accent5>
      <a:accent6>
        <a:srgbClr val="FAB562"/>
      </a:accent6>
      <a:hlink>
        <a:srgbClr val="467886"/>
      </a:hlink>
      <a:folHlink>
        <a:srgbClr val="96607D"/>
      </a:folHlink>
    </a:clrScheme>
    <a:fontScheme name="Healthiest Employers">
      <a:majorFont>
        <a:latin typeface="Frutiger LT Std 57 Cn"/>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60E60A15-B6B7-4BC1-A1DE-5D87723A019F}" vid="{E0F7E26E-D491-406F-BB8F-7446ADFDAE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5CB8BB3ACFC324A9082EC1B5B5861A8" ma:contentTypeVersion="3" ma:contentTypeDescription="Create a new document." ma:contentTypeScope="" ma:versionID="148733d1d4ea37767903c7937edf41a7">
  <xsd:schema xmlns:xsd="http://www.w3.org/2001/XMLSchema" xmlns:xs="http://www.w3.org/2001/XMLSchema" xmlns:p="http://schemas.microsoft.com/office/2006/metadata/properties" xmlns:ns2="893893c5-d318-4e76-be44-6c6be2c77e04" targetNamespace="http://schemas.microsoft.com/office/2006/metadata/properties" ma:root="true" ma:fieldsID="1ebc3dace5a76b3e1983cf9fcf6d4522" ns2:_="">
    <xsd:import namespace="893893c5-d318-4e76-be44-6c6be2c77e04"/>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3893c5-d318-4e76-be44-6c6be2c77e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14F304-0907-4A13-91A7-79C30D9B0B7C}">
  <ds:schemaRefs>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 ds:uri="893893c5-d318-4e76-be44-6c6be2c77e04"/>
    <ds:schemaRef ds:uri="http://schemas.microsoft.com/office/2006/metadata/properties"/>
  </ds:schemaRefs>
</ds:datastoreItem>
</file>

<file path=customXml/itemProps2.xml><?xml version="1.0" encoding="utf-8"?>
<ds:datastoreItem xmlns:ds="http://schemas.openxmlformats.org/officeDocument/2006/customXml" ds:itemID="{4150B16F-0522-4423-B392-078D34426927}">
  <ds:schemaRefs>
    <ds:schemaRef ds:uri="893893c5-d318-4e76-be44-6c6be2c77e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F12DF47-F1AD-4779-95B8-1A42F5CB8E04}">
  <ds:schemaRefs>
    <ds:schemaRef ds:uri="http://schemas.microsoft.com/sharepoint/v3/contenttype/forms"/>
  </ds:schemaRefs>
</ds:datastoreItem>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emplate>Theme1</Template>
  <TotalTime>64</TotalTime>
  <Words>1596</Words>
  <Application>Microsoft Office PowerPoint</Application>
  <PresentationFormat>Widescreen</PresentationFormat>
  <Paragraphs>244</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ＭＳ Ｐゴシック</vt:lpstr>
      <vt:lpstr>Aptos</vt:lpstr>
      <vt:lpstr>Arial</vt:lpstr>
      <vt:lpstr>Arial Bold</vt:lpstr>
      <vt:lpstr>Frutiger LT Std 45 Light</vt:lpstr>
      <vt:lpstr>Frutiger LT Std 57 Cn</vt:lpstr>
      <vt:lpstr>NeutraText-Demi</vt:lpstr>
      <vt:lpstr>Theme1</vt:lpstr>
      <vt:lpstr>Housing Affordability, Availability &amp; Need:  Using Available Data to Advocate  for Affordable Housing</vt:lpstr>
      <vt:lpstr>David Boltz (IHCDA) </vt:lpstr>
      <vt:lpstr>Where data Portal Information comes from?</vt:lpstr>
      <vt:lpstr>Where to find information?</vt:lpstr>
      <vt:lpstr>HMIS Data Portal</vt:lpstr>
      <vt:lpstr>System Performance Overview</vt:lpstr>
      <vt:lpstr>Days Homeless</vt:lpstr>
      <vt:lpstr>Exits</vt:lpstr>
      <vt:lpstr>Returns</vt:lpstr>
      <vt:lpstr>Demographics</vt:lpstr>
      <vt:lpstr>PowerPoint Presentation</vt:lpstr>
      <vt:lpstr>Indiana Census Data</vt:lpstr>
      <vt:lpstr>Indiana ALICE Report</vt:lpstr>
      <vt:lpstr>Housing Level Data: South Bend, St. Joseph &amp; Mishawaka</vt:lpstr>
      <vt:lpstr>Data Snapshot for 2a</vt:lpstr>
      <vt:lpstr>Regional contact Page</vt:lpstr>
      <vt:lpstr>Stephen Enz (IHCDA) </vt:lpstr>
      <vt:lpstr>Indiana housing Dashboard</vt:lpstr>
      <vt:lpstr>Lani Vivirito (CFH) </vt:lpstr>
      <vt:lpstr>State of Homelessness:  Region 2a (St. Joseph County)</vt:lpstr>
      <vt:lpstr>State of Homelessness:  Region 2a (St. Joseph County)</vt:lpstr>
      <vt:lpstr>State of Homelessness:  Region 2a (St. Joseph County)</vt:lpstr>
      <vt:lpstr>Resource Links</vt:lpstr>
      <vt:lpstr>Thank you for joining us today!</vt:lpstr>
    </vt:vector>
  </TitlesOfParts>
  <Company>Indiana Office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Boltz, David (IHCDA)</dc:creator>
  <cp:lastModifiedBy>Boltz, David (IHCDA)</cp:lastModifiedBy>
  <cp:revision>10</cp:revision>
  <dcterms:created xsi:type="dcterms:W3CDTF">2025-08-15T14:39:24Z</dcterms:created>
  <dcterms:modified xsi:type="dcterms:W3CDTF">2025-08-26T20:13:14Z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0x010100F5CB8BB3ACFC324A9082EC1B5B5861A8</vt:lpwstr>
  </property>
</Properties>
</file>