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43"/>
  </p:notesMasterIdLst>
  <p:sldIdLst>
    <p:sldId id="256" r:id="rId3"/>
    <p:sldId id="407" r:id="rId4"/>
    <p:sldId id="344" r:id="rId5"/>
    <p:sldId id="259" r:id="rId6"/>
    <p:sldId id="279" r:id="rId7"/>
    <p:sldId id="321" r:id="rId8"/>
    <p:sldId id="411" r:id="rId9"/>
    <p:sldId id="277" r:id="rId10"/>
    <p:sldId id="274" r:id="rId11"/>
    <p:sldId id="290" r:id="rId12"/>
    <p:sldId id="295" r:id="rId13"/>
    <p:sldId id="296" r:id="rId14"/>
    <p:sldId id="291" r:id="rId15"/>
    <p:sldId id="397" r:id="rId16"/>
    <p:sldId id="358" r:id="rId17"/>
    <p:sldId id="360" r:id="rId18"/>
    <p:sldId id="404" r:id="rId19"/>
    <p:sldId id="405" r:id="rId20"/>
    <p:sldId id="340" r:id="rId21"/>
    <p:sldId id="312" r:id="rId22"/>
    <p:sldId id="318" r:id="rId23"/>
    <p:sldId id="313" r:id="rId24"/>
    <p:sldId id="349" r:id="rId25"/>
    <p:sldId id="401" r:id="rId26"/>
    <p:sldId id="350" r:id="rId27"/>
    <p:sldId id="314" r:id="rId28"/>
    <p:sldId id="316" r:id="rId29"/>
    <p:sldId id="352" r:id="rId30"/>
    <p:sldId id="353" r:id="rId31"/>
    <p:sldId id="362" r:id="rId32"/>
    <p:sldId id="406" r:id="rId33"/>
    <p:sldId id="342" r:id="rId34"/>
    <p:sldId id="413" r:id="rId35"/>
    <p:sldId id="356" r:id="rId36"/>
    <p:sldId id="367" r:id="rId37"/>
    <p:sldId id="402" r:id="rId38"/>
    <p:sldId id="410" r:id="rId39"/>
    <p:sldId id="374" r:id="rId40"/>
    <p:sldId id="391" r:id="rId41"/>
    <p:sldId id="409" r:id="rId4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36793B-9FF9-DDF6-FF84-59A2B45CAD48}" name="Glassley, Gregory" initials="GG" userId="S::GGlassley@ihcda.IN.gov::df4b6441-30ae-4a46-af71-33445a7858b7" providerId="AD"/>
  <p188:author id="{EED03179-A039-04CD-125F-7E46CD73A39B}" name="Hartnett-Russell, Thomas (IHCDA)" initials="HRT(" userId="S::THartnettRussell@ihcda.IN.gov::ff22d1a9-9ee9-4681-abc3-6ec413881456" providerId="AD"/>
  <p188:author id="{AA25B089-24B6-0E4A-DBAE-2665C639DFF7}" name="Pope, Joely" initials="PJ" userId="S::JoPope@ihcda.IN.gov::d63410dc-cc10-4a05-ba35-4ebe93f94b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th, Renee" initials="SR" lastIdx="1" clrIdx="0">
    <p:extLst>
      <p:ext uri="{19B8F6BF-5375-455C-9EA6-DF929625EA0E}">
        <p15:presenceInfo xmlns:p15="http://schemas.microsoft.com/office/powerpoint/2012/main" userId="S::ReSmith@ihcda.IN.gov::ef4627d0-174a-47d6-a889-f9c8d4a79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D00"/>
    <a:srgbClr val="FFFFFF"/>
    <a:srgbClr val="003359"/>
    <a:srgbClr val="F0AB00"/>
    <a:srgbClr val="1B242A"/>
    <a:srgbClr val="512B1B"/>
    <a:srgbClr val="000000"/>
    <a:srgbClr val="6A7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220C4-9D97-4ED9-8CA9-883337477E61}" v="1653" dt="2022-09-15T16:21:22.910"/>
    <p1510:client id="{EC410E55-0621-4460-86FA-FB6FE9111DB4}" v="63" dt="2022-09-19T12:55:0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2" Type="http://schemas.openxmlformats.org/officeDocument/2006/relationships/hyperlink" Target="http://eap.ihcda.in.gov/" TargetMode="External"/><Relationship Id="rId1" Type="http://schemas.openxmlformats.org/officeDocument/2006/relationships/hyperlink" Target="http://in211.communityos.org/"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eap.ihcda.in.gov/" TargetMode="External"/><Relationship Id="rId1" Type="http://schemas.openxmlformats.org/officeDocument/2006/relationships/hyperlink" Target="http://in211.communityo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EAA59-7EEE-407E-B9BF-A3E9FA42409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A73D4FE-EF28-4A0A-8469-4DD77201A820}">
      <dgm:prSet/>
      <dgm:spPr/>
      <dgm:t>
        <a:bodyPr/>
        <a:lstStyle/>
        <a:p>
          <a:r>
            <a:rPr lang="en-US"/>
            <a:t>Vendors will be sent a 30-day letter notifying them of when the session is to begin.</a:t>
          </a:r>
          <a:br>
            <a:rPr lang="en-US"/>
          </a:br>
          <a:endParaRPr lang="en-US"/>
        </a:p>
      </dgm:t>
    </dgm:pt>
    <dgm:pt modelId="{640F45AC-07E7-496B-A285-EE022AB7955E}" type="parTrans" cxnId="{C95169E4-01C8-4B70-8A60-7C69E6D9CEB4}">
      <dgm:prSet/>
      <dgm:spPr/>
      <dgm:t>
        <a:bodyPr/>
        <a:lstStyle/>
        <a:p>
          <a:endParaRPr lang="en-US"/>
        </a:p>
      </dgm:t>
    </dgm:pt>
    <dgm:pt modelId="{44071F2C-8519-48B9-8F68-0CFFFC162BE3}" type="sibTrans" cxnId="{C95169E4-01C8-4B70-8A60-7C69E6D9CEB4}">
      <dgm:prSet/>
      <dgm:spPr/>
      <dgm:t>
        <a:bodyPr/>
        <a:lstStyle/>
        <a:p>
          <a:endParaRPr lang="en-US"/>
        </a:p>
      </dgm:t>
    </dgm:pt>
    <dgm:pt modelId="{CA8B2AC3-C9FA-4A64-A849-D6EC5D0E0D95}">
      <dgm:prSet/>
      <dgm:spPr/>
      <dgm:t>
        <a:bodyPr/>
        <a:lstStyle/>
        <a:p>
          <a:r>
            <a:rPr lang="en-US"/>
            <a:t>Vendors will be required to submit requested documentation prior to the start of the monitoring session.</a:t>
          </a:r>
        </a:p>
      </dgm:t>
    </dgm:pt>
    <dgm:pt modelId="{4195CE4C-BF27-4A59-9220-B1C3BE67F7D8}" type="parTrans" cxnId="{DD86C814-A834-42C5-9158-07326992EED1}">
      <dgm:prSet/>
      <dgm:spPr/>
      <dgm:t>
        <a:bodyPr/>
        <a:lstStyle/>
        <a:p>
          <a:endParaRPr lang="en-US"/>
        </a:p>
      </dgm:t>
    </dgm:pt>
    <dgm:pt modelId="{7E6C7ABF-C36D-4626-B8F8-716717F43FEC}" type="sibTrans" cxnId="{DD86C814-A834-42C5-9158-07326992EED1}">
      <dgm:prSet/>
      <dgm:spPr/>
      <dgm:t>
        <a:bodyPr/>
        <a:lstStyle/>
        <a:p>
          <a:endParaRPr lang="en-US"/>
        </a:p>
      </dgm:t>
    </dgm:pt>
    <dgm:pt modelId="{940BB35B-EF8F-4DF0-BB03-1AB86F7AE4B0}">
      <dgm:prSet/>
      <dgm:spPr/>
      <dgm:t>
        <a:bodyPr/>
        <a:lstStyle/>
        <a:p>
          <a:r>
            <a:rPr lang="en-US"/>
            <a:t>All vendors being monitored will receive an Assessment Completion Report within 30 days of IHCDA completing the desktop review.</a:t>
          </a:r>
        </a:p>
      </dgm:t>
    </dgm:pt>
    <dgm:pt modelId="{E1AA9174-ACC6-4D5E-BEDB-68E60CB71D2C}" type="parTrans" cxnId="{E5AF1E58-69A4-496A-AA5B-F50537FB028B}">
      <dgm:prSet/>
      <dgm:spPr/>
      <dgm:t>
        <a:bodyPr/>
        <a:lstStyle/>
        <a:p>
          <a:endParaRPr lang="en-US"/>
        </a:p>
      </dgm:t>
    </dgm:pt>
    <dgm:pt modelId="{F8D46386-FE59-42A7-8D95-C9C558FCC068}" type="sibTrans" cxnId="{E5AF1E58-69A4-496A-AA5B-F50537FB028B}">
      <dgm:prSet/>
      <dgm:spPr/>
      <dgm:t>
        <a:bodyPr/>
        <a:lstStyle/>
        <a:p>
          <a:endParaRPr lang="en-US"/>
        </a:p>
      </dgm:t>
    </dgm:pt>
    <dgm:pt modelId="{F69AD2DC-8A6D-4421-95E4-00AE734BDC3D}">
      <dgm:prSet/>
      <dgm:spPr/>
      <dgm:t>
        <a:bodyPr/>
        <a:lstStyle/>
        <a:p>
          <a:r>
            <a:rPr lang="en-US">
              <a:solidFill>
                <a:schemeClr val="bg1"/>
              </a:solidFill>
            </a:rPr>
            <a:t>Vendors will be required to complete a Water Utility Supplier Survey.</a:t>
          </a:r>
          <a:br>
            <a:rPr lang="en-US"/>
          </a:br>
          <a:endParaRPr lang="en-US"/>
        </a:p>
      </dgm:t>
    </dgm:pt>
    <dgm:pt modelId="{253AAA22-F7E4-46C7-91A6-65D5CA7B2D6B}" type="parTrans" cxnId="{54AA4E82-06BA-497A-8CB4-F7D007072B63}">
      <dgm:prSet/>
      <dgm:spPr/>
      <dgm:t>
        <a:bodyPr/>
        <a:lstStyle/>
        <a:p>
          <a:endParaRPr lang="en-US"/>
        </a:p>
      </dgm:t>
    </dgm:pt>
    <dgm:pt modelId="{1B6628A0-9921-42EE-A9FE-92AE9083390F}" type="sibTrans" cxnId="{54AA4E82-06BA-497A-8CB4-F7D007072B63}">
      <dgm:prSet/>
      <dgm:spPr/>
      <dgm:t>
        <a:bodyPr/>
        <a:lstStyle/>
        <a:p>
          <a:endParaRPr lang="en-US"/>
        </a:p>
      </dgm:t>
    </dgm:pt>
    <dgm:pt modelId="{0FC57F24-B4FD-415E-A70E-A504B7427FE2}" type="pres">
      <dgm:prSet presAssocID="{06DEAA59-7EEE-407E-B9BF-A3E9FA42409D}" presName="CompostProcess" presStyleCnt="0">
        <dgm:presLayoutVars>
          <dgm:dir/>
          <dgm:resizeHandles val="exact"/>
        </dgm:presLayoutVars>
      </dgm:prSet>
      <dgm:spPr/>
    </dgm:pt>
    <dgm:pt modelId="{A31565F2-6503-49A8-B97D-8F27B8FCE4DB}" type="pres">
      <dgm:prSet presAssocID="{06DEAA59-7EEE-407E-B9BF-A3E9FA42409D}" presName="arrow" presStyleLbl="bgShp" presStyleIdx="0" presStyleCnt="1"/>
      <dgm:spPr/>
    </dgm:pt>
    <dgm:pt modelId="{123D5485-16B8-4754-A47F-1ADEFA3AAC05}" type="pres">
      <dgm:prSet presAssocID="{06DEAA59-7EEE-407E-B9BF-A3E9FA42409D}" presName="linearProcess" presStyleCnt="0"/>
      <dgm:spPr/>
    </dgm:pt>
    <dgm:pt modelId="{9480360F-F273-49CD-A63F-ADAC85224AF1}" type="pres">
      <dgm:prSet presAssocID="{6A73D4FE-EF28-4A0A-8469-4DD77201A820}" presName="textNode" presStyleLbl="node1" presStyleIdx="0" presStyleCnt="4">
        <dgm:presLayoutVars>
          <dgm:bulletEnabled val="1"/>
        </dgm:presLayoutVars>
      </dgm:prSet>
      <dgm:spPr/>
    </dgm:pt>
    <dgm:pt modelId="{99413405-B01B-4F6F-982E-85F5E0BC112F}" type="pres">
      <dgm:prSet presAssocID="{44071F2C-8519-48B9-8F68-0CFFFC162BE3}" presName="sibTrans" presStyleCnt="0"/>
      <dgm:spPr/>
    </dgm:pt>
    <dgm:pt modelId="{A3B3C1F6-BE1A-46B2-A279-1CD9C26E01AC}" type="pres">
      <dgm:prSet presAssocID="{CA8B2AC3-C9FA-4A64-A849-D6EC5D0E0D95}" presName="textNode" presStyleLbl="node1" presStyleIdx="1" presStyleCnt="4">
        <dgm:presLayoutVars>
          <dgm:bulletEnabled val="1"/>
        </dgm:presLayoutVars>
      </dgm:prSet>
      <dgm:spPr/>
    </dgm:pt>
    <dgm:pt modelId="{0B349F7B-7BEA-43FF-8454-87B367E24705}" type="pres">
      <dgm:prSet presAssocID="{7E6C7ABF-C36D-4626-B8F8-716717F43FEC}" presName="sibTrans" presStyleCnt="0"/>
      <dgm:spPr/>
    </dgm:pt>
    <dgm:pt modelId="{E33ADFB6-FDF1-49B2-9813-91965657FFED}" type="pres">
      <dgm:prSet presAssocID="{F69AD2DC-8A6D-4421-95E4-00AE734BDC3D}" presName="textNode" presStyleLbl="node1" presStyleIdx="2" presStyleCnt="4">
        <dgm:presLayoutVars>
          <dgm:bulletEnabled val="1"/>
        </dgm:presLayoutVars>
      </dgm:prSet>
      <dgm:spPr/>
    </dgm:pt>
    <dgm:pt modelId="{388F5BD2-61CB-49CB-8DF1-115F0FE7A2D7}" type="pres">
      <dgm:prSet presAssocID="{1B6628A0-9921-42EE-A9FE-92AE9083390F}" presName="sibTrans" presStyleCnt="0"/>
      <dgm:spPr/>
    </dgm:pt>
    <dgm:pt modelId="{76A3D62B-97CF-43EC-8B98-417B3C4543BC}" type="pres">
      <dgm:prSet presAssocID="{940BB35B-EF8F-4DF0-BB03-1AB86F7AE4B0}" presName="textNode" presStyleLbl="node1" presStyleIdx="3" presStyleCnt="4">
        <dgm:presLayoutVars>
          <dgm:bulletEnabled val="1"/>
        </dgm:presLayoutVars>
      </dgm:prSet>
      <dgm:spPr/>
    </dgm:pt>
  </dgm:ptLst>
  <dgm:cxnLst>
    <dgm:cxn modelId="{DE72BD07-0941-4B65-B0A0-323BBA32FAA7}" type="presOf" srcId="{06DEAA59-7EEE-407E-B9BF-A3E9FA42409D}" destId="{0FC57F24-B4FD-415E-A70E-A504B7427FE2}" srcOrd="0" destOrd="0" presId="urn:microsoft.com/office/officeart/2005/8/layout/hProcess9"/>
    <dgm:cxn modelId="{C5590C0C-BC19-4DB6-B5A2-F65700FC1450}" type="presOf" srcId="{6A73D4FE-EF28-4A0A-8469-4DD77201A820}" destId="{9480360F-F273-49CD-A63F-ADAC85224AF1}" srcOrd="0" destOrd="0" presId="urn:microsoft.com/office/officeart/2005/8/layout/hProcess9"/>
    <dgm:cxn modelId="{DD86C814-A834-42C5-9158-07326992EED1}" srcId="{06DEAA59-7EEE-407E-B9BF-A3E9FA42409D}" destId="{CA8B2AC3-C9FA-4A64-A849-D6EC5D0E0D95}" srcOrd="1" destOrd="0" parTransId="{4195CE4C-BF27-4A59-9220-B1C3BE67F7D8}" sibTransId="{7E6C7ABF-C36D-4626-B8F8-716717F43FEC}"/>
    <dgm:cxn modelId="{E5AF1E58-69A4-496A-AA5B-F50537FB028B}" srcId="{06DEAA59-7EEE-407E-B9BF-A3E9FA42409D}" destId="{940BB35B-EF8F-4DF0-BB03-1AB86F7AE4B0}" srcOrd="3" destOrd="0" parTransId="{E1AA9174-ACC6-4D5E-BEDB-68E60CB71D2C}" sibTransId="{F8D46386-FE59-42A7-8D95-C9C558FCC068}"/>
    <dgm:cxn modelId="{42AC6378-61A8-46D3-9661-BA8473E3A033}" type="presOf" srcId="{CA8B2AC3-C9FA-4A64-A849-D6EC5D0E0D95}" destId="{A3B3C1F6-BE1A-46B2-A279-1CD9C26E01AC}" srcOrd="0" destOrd="0" presId="urn:microsoft.com/office/officeart/2005/8/layout/hProcess9"/>
    <dgm:cxn modelId="{54AA4E82-06BA-497A-8CB4-F7D007072B63}" srcId="{06DEAA59-7EEE-407E-B9BF-A3E9FA42409D}" destId="{F69AD2DC-8A6D-4421-95E4-00AE734BDC3D}" srcOrd="2" destOrd="0" parTransId="{253AAA22-F7E4-46C7-91A6-65D5CA7B2D6B}" sibTransId="{1B6628A0-9921-42EE-A9FE-92AE9083390F}"/>
    <dgm:cxn modelId="{105B5FAF-6AC6-48D1-A10F-069E03A7EE73}" type="presOf" srcId="{940BB35B-EF8F-4DF0-BB03-1AB86F7AE4B0}" destId="{76A3D62B-97CF-43EC-8B98-417B3C4543BC}" srcOrd="0" destOrd="0" presId="urn:microsoft.com/office/officeart/2005/8/layout/hProcess9"/>
    <dgm:cxn modelId="{C95169E4-01C8-4B70-8A60-7C69E6D9CEB4}" srcId="{06DEAA59-7EEE-407E-B9BF-A3E9FA42409D}" destId="{6A73D4FE-EF28-4A0A-8469-4DD77201A820}" srcOrd="0" destOrd="0" parTransId="{640F45AC-07E7-496B-A285-EE022AB7955E}" sibTransId="{44071F2C-8519-48B9-8F68-0CFFFC162BE3}"/>
    <dgm:cxn modelId="{6AA030FA-7BEE-477A-BE7B-5F08CED3AC98}" type="presOf" srcId="{F69AD2DC-8A6D-4421-95E4-00AE734BDC3D}" destId="{E33ADFB6-FDF1-49B2-9813-91965657FFED}" srcOrd="0" destOrd="0" presId="urn:microsoft.com/office/officeart/2005/8/layout/hProcess9"/>
    <dgm:cxn modelId="{6AF372E0-889F-4404-84DD-3451C29F03E0}" type="presParOf" srcId="{0FC57F24-B4FD-415E-A70E-A504B7427FE2}" destId="{A31565F2-6503-49A8-B97D-8F27B8FCE4DB}" srcOrd="0" destOrd="0" presId="urn:microsoft.com/office/officeart/2005/8/layout/hProcess9"/>
    <dgm:cxn modelId="{CDCC7C80-C83A-4F1C-97DC-1942D8B5C890}" type="presParOf" srcId="{0FC57F24-B4FD-415E-A70E-A504B7427FE2}" destId="{123D5485-16B8-4754-A47F-1ADEFA3AAC05}" srcOrd="1" destOrd="0" presId="urn:microsoft.com/office/officeart/2005/8/layout/hProcess9"/>
    <dgm:cxn modelId="{95BE612F-D0E3-46EC-980F-AB9D0C7C7BFF}" type="presParOf" srcId="{123D5485-16B8-4754-A47F-1ADEFA3AAC05}" destId="{9480360F-F273-49CD-A63F-ADAC85224AF1}" srcOrd="0" destOrd="0" presId="urn:microsoft.com/office/officeart/2005/8/layout/hProcess9"/>
    <dgm:cxn modelId="{FAA8B2AD-A1F8-4245-8D78-2A9803A64E28}" type="presParOf" srcId="{123D5485-16B8-4754-A47F-1ADEFA3AAC05}" destId="{99413405-B01B-4F6F-982E-85F5E0BC112F}" srcOrd="1" destOrd="0" presId="urn:microsoft.com/office/officeart/2005/8/layout/hProcess9"/>
    <dgm:cxn modelId="{E246E2C7-AD09-459F-AC9A-3D3C5A8F959D}" type="presParOf" srcId="{123D5485-16B8-4754-A47F-1ADEFA3AAC05}" destId="{A3B3C1F6-BE1A-46B2-A279-1CD9C26E01AC}" srcOrd="2" destOrd="0" presId="urn:microsoft.com/office/officeart/2005/8/layout/hProcess9"/>
    <dgm:cxn modelId="{51AA4619-AD31-4877-B4A9-EBE3803DE70C}" type="presParOf" srcId="{123D5485-16B8-4754-A47F-1ADEFA3AAC05}" destId="{0B349F7B-7BEA-43FF-8454-87B367E24705}" srcOrd="3" destOrd="0" presId="urn:microsoft.com/office/officeart/2005/8/layout/hProcess9"/>
    <dgm:cxn modelId="{1F5B92D6-0CF9-42CA-96B3-CECEC4CF898F}" type="presParOf" srcId="{123D5485-16B8-4754-A47F-1ADEFA3AAC05}" destId="{E33ADFB6-FDF1-49B2-9813-91965657FFED}" srcOrd="4" destOrd="0" presId="urn:microsoft.com/office/officeart/2005/8/layout/hProcess9"/>
    <dgm:cxn modelId="{A44691E9-B951-42D9-B77F-C1295855F018}" type="presParOf" srcId="{123D5485-16B8-4754-A47F-1ADEFA3AAC05}" destId="{388F5BD2-61CB-49CB-8DF1-115F0FE7A2D7}" srcOrd="5" destOrd="0" presId="urn:microsoft.com/office/officeart/2005/8/layout/hProcess9"/>
    <dgm:cxn modelId="{84B5EBDA-9FAA-4100-8DBC-8C793A0E5820}" type="presParOf" srcId="{123D5485-16B8-4754-A47F-1ADEFA3AAC05}" destId="{76A3D62B-97CF-43EC-8B98-417B3C4543B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0B8A9-D961-4286-9BFD-6C9F189B29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0F382D-033A-44B5-9EBF-8A6495A359AB}">
      <dgm:prSet phldrT="[Text]"/>
      <dgm:spPr>
        <a:solidFill>
          <a:srgbClr val="A2AD00"/>
        </a:solidFill>
        <a:ln>
          <a:solidFill>
            <a:srgbClr val="A2AD00"/>
          </a:solidFill>
        </a:ln>
      </dgm:spPr>
      <dgm:t>
        <a:bodyPr/>
        <a:lstStyle/>
        <a:p>
          <a:r>
            <a:rPr lang="en-US"/>
            <a:t>LSP</a:t>
          </a:r>
        </a:p>
      </dgm:t>
    </dgm:pt>
    <dgm:pt modelId="{5FE7776E-CCAA-424D-A1F0-724ACDE8DB62}" type="parTrans" cxnId="{91BA8CCB-B4D8-4941-A988-97DE0F93D486}">
      <dgm:prSet/>
      <dgm:spPr/>
      <dgm:t>
        <a:bodyPr/>
        <a:lstStyle/>
        <a:p>
          <a:endParaRPr lang="en-US"/>
        </a:p>
      </dgm:t>
    </dgm:pt>
    <dgm:pt modelId="{AF297B29-5DD8-4785-A7D6-579541306C58}" type="sibTrans" cxnId="{91BA8CCB-B4D8-4941-A988-97DE0F93D486}">
      <dgm:prSet/>
      <dgm:spPr/>
      <dgm:t>
        <a:bodyPr/>
        <a:lstStyle/>
        <a:p>
          <a:endParaRPr lang="en-US"/>
        </a:p>
      </dgm:t>
    </dgm:pt>
    <dgm:pt modelId="{055B18E2-DFB7-43C4-BA6F-DED99BEEC76C}">
      <dgm:prSet phldrT="[Text]"/>
      <dgm:spPr>
        <a:solidFill>
          <a:srgbClr val="FFFFFF">
            <a:alpha val="90000"/>
          </a:srgbClr>
        </a:solidFill>
        <a:ln>
          <a:solidFill>
            <a:srgbClr val="A2AD00">
              <a:alpha val="90000"/>
            </a:srgbClr>
          </a:solidFill>
        </a:ln>
      </dgm:spPr>
      <dgm:t>
        <a:bodyPr/>
        <a:lstStyle/>
        <a:p>
          <a:r>
            <a:rPr lang="en-US"/>
            <a:t>Questions about a specific client/household</a:t>
          </a:r>
          <a:br>
            <a:rPr lang="en-US"/>
          </a:br>
          <a:endParaRPr lang="en-US"/>
        </a:p>
      </dgm:t>
    </dgm:pt>
    <dgm:pt modelId="{0515C27E-4B11-422B-A226-0A45AAEAD3E2}" type="parTrans" cxnId="{4A1563B3-22AA-47A2-A33D-D87062323CF9}">
      <dgm:prSet/>
      <dgm:spPr/>
      <dgm:t>
        <a:bodyPr/>
        <a:lstStyle/>
        <a:p>
          <a:endParaRPr lang="en-US"/>
        </a:p>
      </dgm:t>
    </dgm:pt>
    <dgm:pt modelId="{2026A397-7954-432D-8257-0513E314E075}" type="sibTrans" cxnId="{4A1563B3-22AA-47A2-A33D-D87062323CF9}">
      <dgm:prSet/>
      <dgm:spPr/>
      <dgm:t>
        <a:bodyPr/>
        <a:lstStyle/>
        <a:p>
          <a:endParaRPr lang="en-US"/>
        </a:p>
      </dgm:t>
    </dgm:pt>
    <dgm:pt modelId="{BEFBB081-6C87-4D24-9995-B506D65090C9}">
      <dgm:prSet phldrT="[Text]"/>
      <dgm:spPr>
        <a:solidFill>
          <a:srgbClr val="A2AD00"/>
        </a:solidFill>
        <a:ln>
          <a:solidFill>
            <a:srgbClr val="A2AD00"/>
          </a:solidFill>
        </a:ln>
      </dgm:spPr>
      <dgm:t>
        <a:bodyPr/>
        <a:lstStyle/>
        <a:p>
          <a:r>
            <a:rPr lang="en-US"/>
            <a:t>IHCDA</a:t>
          </a:r>
        </a:p>
      </dgm:t>
    </dgm:pt>
    <dgm:pt modelId="{D87BF9F7-A82B-4290-B5DF-9C3F0096B9D2}" type="parTrans" cxnId="{B21DA5D1-3DEC-4001-AF63-4B588C65B56E}">
      <dgm:prSet/>
      <dgm:spPr/>
      <dgm:t>
        <a:bodyPr/>
        <a:lstStyle/>
        <a:p>
          <a:endParaRPr lang="en-US"/>
        </a:p>
      </dgm:t>
    </dgm:pt>
    <dgm:pt modelId="{47C88CBC-07BF-47A1-B28B-D5E34C67341C}" type="sibTrans" cxnId="{B21DA5D1-3DEC-4001-AF63-4B588C65B56E}">
      <dgm:prSet/>
      <dgm:spPr/>
      <dgm:t>
        <a:bodyPr/>
        <a:lstStyle/>
        <a:p>
          <a:endParaRPr lang="en-US"/>
        </a:p>
      </dgm:t>
    </dgm:pt>
    <dgm:pt modelId="{C764E839-9CD9-4E0C-90C3-7D54B1557408}">
      <dgm:prSet phldrT="[Text]"/>
      <dgm:spPr>
        <a:solidFill>
          <a:srgbClr val="FFFFFF">
            <a:alpha val="90000"/>
          </a:srgbClr>
        </a:solidFill>
        <a:ln>
          <a:solidFill>
            <a:srgbClr val="A2AD00">
              <a:alpha val="90000"/>
            </a:srgbClr>
          </a:solidFill>
        </a:ln>
      </dgm:spPr>
      <dgm:t>
        <a:bodyPr/>
        <a:lstStyle/>
        <a:p>
          <a:r>
            <a:rPr lang="en-US"/>
            <a:t>Questions about payment that you are unable to answer after review of your transmittals and claim approval e-mails</a:t>
          </a:r>
          <a:br>
            <a:rPr lang="en-US"/>
          </a:br>
          <a:endParaRPr lang="en-US"/>
        </a:p>
      </dgm:t>
    </dgm:pt>
    <dgm:pt modelId="{800E0AAB-E525-4445-AC46-FC3C2459EB8F}" type="parTrans" cxnId="{AC283A12-DA84-495D-93C1-EFD75DA60359}">
      <dgm:prSet/>
      <dgm:spPr/>
      <dgm:t>
        <a:bodyPr/>
        <a:lstStyle/>
        <a:p>
          <a:endParaRPr lang="en-US"/>
        </a:p>
      </dgm:t>
    </dgm:pt>
    <dgm:pt modelId="{5CD8EE8F-41F4-4594-A97C-E154451A29BD}" type="sibTrans" cxnId="{AC283A12-DA84-495D-93C1-EFD75DA60359}">
      <dgm:prSet/>
      <dgm:spPr/>
      <dgm:t>
        <a:bodyPr/>
        <a:lstStyle/>
        <a:p>
          <a:endParaRPr lang="en-US"/>
        </a:p>
      </dgm:t>
    </dgm:pt>
    <dgm:pt modelId="{94147E41-4CB1-44E1-A171-4AA071694C7C}">
      <dgm:prSet phldrT="[Text]"/>
      <dgm:spPr>
        <a:solidFill>
          <a:srgbClr val="A2AD00"/>
        </a:solidFill>
        <a:ln>
          <a:solidFill>
            <a:srgbClr val="A2AD00"/>
          </a:solidFill>
        </a:ln>
      </dgm:spPr>
      <dgm:t>
        <a:bodyPr/>
        <a:lstStyle/>
        <a:p>
          <a:r>
            <a:rPr lang="en-US"/>
            <a:t>Assistance for Clients</a:t>
          </a:r>
        </a:p>
      </dgm:t>
    </dgm:pt>
    <dgm:pt modelId="{7536B96C-EC96-4093-ABB6-3265BB133BA5}" type="parTrans" cxnId="{28684839-6C53-4770-8CB9-7C3F5F51698A}">
      <dgm:prSet/>
      <dgm:spPr/>
      <dgm:t>
        <a:bodyPr/>
        <a:lstStyle/>
        <a:p>
          <a:endParaRPr lang="en-US"/>
        </a:p>
      </dgm:t>
    </dgm:pt>
    <dgm:pt modelId="{67B5B16E-2A36-40C4-9C32-30A942267286}" type="sibTrans" cxnId="{28684839-6C53-4770-8CB9-7C3F5F51698A}">
      <dgm:prSet/>
      <dgm:spPr/>
      <dgm:t>
        <a:bodyPr/>
        <a:lstStyle/>
        <a:p>
          <a:endParaRPr lang="en-US"/>
        </a:p>
      </dgm:t>
    </dgm:pt>
    <dgm:pt modelId="{2875DCC7-8601-4341-8783-E512D0CFB4F6}">
      <dgm:prSet/>
      <dgm:spPr>
        <a:solidFill>
          <a:srgbClr val="FFFFFF">
            <a:alpha val="90000"/>
          </a:srgbClr>
        </a:solidFill>
        <a:ln>
          <a:solidFill>
            <a:srgbClr val="A2AD00">
              <a:alpha val="90000"/>
            </a:srgbClr>
          </a:solidFill>
        </a:ln>
      </dgm:spPr>
      <dgm:t>
        <a:bodyPr/>
        <a:lstStyle/>
        <a:p>
          <a:r>
            <a:rPr lang="en-US"/>
            <a:t>Questions about a benefit</a:t>
          </a:r>
          <a:br>
            <a:rPr lang="en-US"/>
          </a:br>
          <a:endParaRPr lang="en-US"/>
        </a:p>
      </dgm:t>
    </dgm:pt>
    <dgm:pt modelId="{4FD7D015-5473-4A37-8ABC-6E243EE3FEC4}" type="parTrans" cxnId="{A1653F30-BCEE-420B-9718-B4CCEE27769B}">
      <dgm:prSet/>
      <dgm:spPr/>
      <dgm:t>
        <a:bodyPr/>
        <a:lstStyle/>
        <a:p>
          <a:endParaRPr lang="en-US"/>
        </a:p>
      </dgm:t>
    </dgm:pt>
    <dgm:pt modelId="{DC1264FF-AEF2-47D9-AE85-8FF80B48C7FB}" type="sibTrans" cxnId="{A1653F30-BCEE-420B-9718-B4CCEE27769B}">
      <dgm:prSet/>
      <dgm:spPr/>
      <dgm:t>
        <a:bodyPr/>
        <a:lstStyle/>
        <a:p>
          <a:endParaRPr lang="en-US"/>
        </a:p>
      </dgm:t>
    </dgm:pt>
    <dgm:pt modelId="{C1EE4661-25DB-41C6-B7EC-20FE6C9A2B0D}">
      <dgm:prSet/>
      <dgm:spPr>
        <a:solidFill>
          <a:srgbClr val="FFFFFF">
            <a:alpha val="90000"/>
          </a:srgbClr>
        </a:solidFill>
        <a:ln>
          <a:solidFill>
            <a:srgbClr val="A2AD00">
              <a:alpha val="90000"/>
            </a:srgbClr>
          </a:solidFill>
        </a:ln>
      </dgm:spPr>
      <dgm:t>
        <a:bodyPr/>
        <a:lstStyle/>
        <a:p>
          <a:r>
            <a:rPr lang="en-US"/>
            <a:t>Questions about submission of transmittal</a:t>
          </a:r>
          <a:br>
            <a:rPr lang="en-US"/>
          </a:br>
          <a:endParaRPr lang="en-US"/>
        </a:p>
      </dgm:t>
    </dgm:pt>
    <dgm:pt modelId="{911769B4-B90E-40B2-8A49-B1D132CC744D}" type="parTrans" cxnId="{C32CEA17-E1BA-4018-ACB3-B046C913C050}">
      <dgm:prSet/>
      <dgm:spPr/>
      <dgm:t>
        <a:bodyPr/>
        <a:lstStyle/>
        <a:p>
          <a:endParaRPr lang="en-US"/>
        </a:p>
      </dgm:t>
    </dgm:pt>
    <dgm:pt modelId="{3380BC44-CBD8-4FE7-9C52-56250C52EFC8}" type="sibTrans" cxnId="{C32CEA17-E1BA-4018-ACB3-B046C913C050}">
      <dgm:prSet/>
      <dgm:spPr/>
      <dgm:t>
        <a:bodyPr/>
        <a:lstStyle/>
        <a:p>
          <a:endParaRPr lang="en-US"/>
        </a:p>
      </dgm:t>
    </dgm:pt>
    <dgm:pt modelId="{948E0C8D-34D9-47BE-8446-C33A3DAF0D44}">
      <dgm:prSet/>
      <dgm:spPr>
        <a:solidFill>
          <a:srgbClr val="FFFFFF">
            <a:alpha val="90000"/>
          </a:srgbClr>
        </a:solidFill>
        <a:ln>
          <a:solidFill>
            <a:srgbClr val="A2AD00">
              <a:alpha val="90000"/>
            </a:srgbClr>
          </a:solidFill>
        </a:ln>
      </dgm:spPr>
      <dgm:t>
        <a:bodyPr/>
        <a:lstStyle/>
        <a:p>
          <a:r>
            <a:rPr lang="en-US"/>
            <a:t>Confirming application status</a:t>
          </a:r>
          <a:br>
            <a:rPr lang="en-US"/>
          </a:br>
          <a:endParaRPr lang="en-US"/>
        </a:p>
      </dgm:t>
    </dgm:pt>
    <dgm:pt modelId="{B2EB1644-9304-4C33-92EA-46963EDEB91A}" type="parTrans" cxnId="{4CEBD86A-D3CD-465B-91A9-BDC2BDFC869B}">
      <dgm:prSet/>
      <dgm:spPr/>
      <dgm:t>
        <a:bodyPr/>
        <a:lstStyle/>
        <a:p>
          <a:endParaRPr lang="en-US"/>
        </a:p>
      </dgm:t>
    </dgm:pt>
    <dgm:pt modelId="{60ABEC22-D7A9-4AD9-97A6-FB26E31A6945}" type="sibTrans" cxnId="{4CEBD86A-D3CD-465B-91A9-BDC2BDFC869B}">
      <dgm:prSet/>
      <dgm:spPr/>
      <dgm:t>
        <a:bodyPr/>
        <a:lstStyle/>
        <a:p>
          <a:endParaRPr lang="en-US"/>
        </a:p>
      </dgm:t>
    </dgm:pt>
    <dgm:pt modelId="{EC6168CD-6993-4780-9D3F-BF8B3F22EF13}">
      <dgm:prSet/>
      <dgm:spPr>
        <a:solidFill>
          <a:srgbClr val="FFFFFF">
            <a:alpha val="90000"/>
          </a:srgbClr>
        </a:solidFill>
        <a:ln>
          <a:solidFill>
            <a:srgbClr val="A2AD00">
              <a:alpha val="90000"/>
            </a:srgbClr>
          </a:solidFill>
        </a:ln>
      </dgm:spPr>
      <dgm:t>
        <a:bodyPr/>
        <a:lstStyle/>
        <a:p>
          <a:r>
            <a:rPr lang="en-US"/>
            <a:t>Notification of suspected customer meter tampering or unauthorized use when the customer is an LIHWAP client or applicant</a:t>
          </a:r>
        </a:p>
      </dgm:t>
    </dgm:pt>
    <dgm:pt modelId="{14CDE017-D990-499F-8C64-A377FF071EF4}" type="parTrans" cxnId="{9B37FD56-6050-4280-8C06-A905065D1C58}">
      <dgm:prSet/>
      <dgm:spPr/>
      <dgm:t>
        <a:bodyPr/>
        <a:lstStyle/>
        <a:p>
          <a:endParaRPr lang="en-US"/>
        </a:p>
      </dgm:t>
    </dgm:pt>
    <dgm:pt modelId="{747DF674-D618-4B0A-A91C-8BC570D5D6B4}" type="sibTrans" cxnId="{9B37FD56-6050-4280-8C06-A905065D1C58}">
      <dgm:prSet/>
      <dgm:spPr/>
      <dgm:t>
        <a:bodyPr/>
        <a:lstStyle/>
        <a:p>
          <a:endParaRPr lang="en-US"/>
        </a:p>
      </dgm:t>
    </dgm:pt>
    <dgm:pt modelId="{02EBC68D-9437-4DBA-BF00-B5FE4BE429B1}">
      <dgm:prSet/>
      <dgm:spPr>
        <a:solidFill>
          <a:srgbClr val="FFFFFF">
            <a:alpha val="90000"/>
          </a:srgbClr>
        </a:solidFill>
        <a:ln>
          <a:solidFill>
            <a:srgbClr val="A2AD00">
              <a:alpha val="90000"/>
            </a:srgbClr>
          </a:solidFill>
        </a:ln>
      </dgm:spPr>
      <dgm:t>
        <a:bodyPr/>
        <a:lstStyle/>
        <a:p>
          <a:r>
            <a:rPr lang="en-US"/>
            <a:t>Questions about MOA terms</a:t>
          </a:r>
          <a:br>
            <a:rPr lang="en-US"/>
          </a:br>
          <a:endParaRPr lang="en-US"/>
        </a:p>
      </dgm:t>
    </dgm:pt>
    <dgm:pt modelId="{43312203-90DE-4ADD-85AB-6169CFB5EEA7}" type="parTrans" cxnId="{492F3FF5-7AAE-4F90-91CB-1EFBA1B42756}">
      <dgm:prSet/>
      <dgm:spPr/>
      <dgm:t>
        <a:bodyPr/>
        <a:lstStyle/>
        <a:p>
          <a:endParaRPr lang="en-US"/>
        </a:p>
      </dgm:t>
    </dgm:pt>
    <dgm:pt modelId="{6487228E-5814-4D26-BA34-E8F3E7447645}" type="sibTrans" cxnId="{492F3FF5-7AAE-4F90-91CB-1EFBA1B42756}">
      <dgm:prSet/>
      <dgm:spPr/>
      <dgm:t>
        <a:bodyPr/>
        <a:lstStyle/>
        <a:p>
          <a:endParaRPr lang="en-US"/>
        </a:p>
      </dgm:t>
    </dgm:pt>
    <dgm:pt modelId="{29C160B9-C053-4680-AAAD-29988B79E973}">
      <dgm:prSet/>
      <dgm:spPr>
        <a:solidFill>
          <a:srgbClr val="FFFFFF">
            <a:alpha val="90000"/>
          </a:srgbClr>
        </a:solidFill>
        <a:ln>
          <a:solidFill>
            <a:srgbClr val="A2AD00">
              <a:alpha val="90000"/>
            </a:srgbClr>
          </a:solidFill>
        </a:ln>
      </dgm:spPr>
      <dgm:t>
        <a:bodyPr/>
        <a:lstStyle/>
        <a:p>
          <a:r>
            <a:rPr lang="en-US"/>
            <a:t>Problems getting information from LSPs</a:t>
          </a:r>
          <a:br>
            <a:rPr lang="en-US"/>
          </a:br>
          <a:endParaRPr lang="en-US"/>
        </a:p>
      </dgm:t>
    </dgm:pt>
    <dgm:pt modelId="{6FC1D7A9-2FCE-4E51-81FE-2BE690ECE946}" type="parTrans" cxnId="{EECFDFC1-D174-4E5A-9D21-9B4639C490C5}">
      <dgm:prSet/>
      <dgm:spPr/>
      <dgm:t>
        <a:bodyPr/>
        <a:lstStyle/>
        <a:p>
          <a:endParaRPr lang="en-US"/>
        </a:p>
      </dgm:t>
    </dgm:pt>
    <dgm:pt modelId="{D3EEC4D0-6221-4B02-9E9E-EB32B05B5ED7}" type="sibTrans" cxnId="{EECFDFC1-D174-4E5A-9D21-9B4639C490C5}">
      <dgm:prSet/>
      <dgm:spPr/>
      <dgm:t>
        <a:bodyPr/>
        <a:lstStyle/>
        <a:p>
          <a:endParaRPr lang="en-US"/>
        </a:p>
      </dgm:t>
    </dgm:pt>
    <dgm:pt modelId="{4DB2B876-EE97-467F-B4CB-BF8F8CD9DE96}">
      <dgm:prSet/>
      <dgm:spPr>
        <a:solidFill>
          <a:srgbClr val="FFFFFF">
            <a:alpha val="90000"/>
          </a:srgbClr>
        </a:solidFill>
        <a:ln>
          <a:solidFill>
            <a:srgbClr val="A2AD00">
              <a:alpha val="90000"/>
            </a:srgbClr>
          </a:solidFill>
        </a:ln>
      </dgm:spPr>
      <dgm:t>
        <a:bodyPr/>
        <a:lstStyle/>
        <a:p>
          <a:r>
            <a:rPr lang="en-US"/>
            <a:t>Follow-up on a refund or</a:t>
          </a:r>
        </a:p>
      </dgm:t>
    </dgm:pt>
    <dgm:pt modelId="{B675D24B-7354-42A9-BBD3-EE4C72B8C5B6}" type="parTrans" cxnId="{A609C7B2-89FC-4796-BE91-0229B53DE645}">
      <dgm:prSet/>
      <dgm:spPr/>
      <dgm:t>
        <a:bodyPr/>
        <a:lstStyle/>
        <a:p>
          <a:endParaRPr lang="en-US"/>
        </a:p>
      </dgm:t>
    </dgm:pt>
    <dgm:pt modelId="{F2703525-81BD-4A98-8B5E-F30F28FD662F}" type="sibTrans" cxnId="{A609C7B2-89FC-4796-BE91-0229B53DE645}">
      <dgm:prSet/>
      <dgm:spPr/>
      <dgm:t>
        <a:bodyPr/>
        <a:lstStyle/>
        <a:p>
          <a:endParaRPr lang="en-US"/>
        </a:p>
      </dgm:t>
    </dgm:pt>
    <dgm:pt modelId="{291E4D86-91FA-4A50-8CD5-25B061C0B4E6}">
      <dgm:prSet/>
      <dgm:spPr>
        <a:solidFill>
          <a:srgbClr val="FFFFFF">
            <a:alpha val="90000"/>
          </a:srgbClr>
        </a:solidFill>
        <a:ln>
          <a:solidFill>
            <a:srgbClr val="A2AD00">
              <a:alpha val="90000"/>
            </a:srgbClr>
          </a:solidFill>
        </a:ln>
      </dgm:spPr>
      <dgm:t>
        <a:bodyPr/>
        <a:lstStyle/>
        <a:p>
          <a:r>
            <a:rPr lang="en-US"/>
            <a:t>Suspicion of fraud/misconduct at LSP level</a:t>
          </a:r>
        </a:p>
      </dgm:t>
    </dgm:pt>
    <dgm:pt modelId="{44AB5E64-28AA-48A1-9DB9-E276669D20CB}" type="parTrans" cxnId="{E4A710D9-6DD9-45D9-A83C-CBBB6AF80C1A}">
      <dgm:prSet/>
      <dgm:spPr/>
      <dgm:t>
        <a:bodyPr/>
        <a:lstStyle/>
        <a:p>
          <a:endParaRPr lang="en-US"/>
        </a:p>
      </dgm:t>
    </dgm:pt>
    <dgm:pt modelId="{10198C16-F3AD-4B47-9C1F-31C891C21FF4}" type="sibTrans" cxnId="{E4A710D9-6DD9-45D9-A83C-CBBB6AF80C1A}">
      <dgm:prSet/>
      <dgm:spPr/>
      <dgm:t>
        <a:bodyPr/>
        <a:lstStyle/>
        <a:p>
          <a:endParaRPr lang="en-US"/>
        </a:p>
      </dgm:t>
    </dgm:pt>
    <dgm:pt modelId="{E94523AB-9CC2-4394-9469-429FDC439C83}">
      <dgm:prSet/>
      <dgm:spPr>
        <a:solidFill>
          <a:srgbClr val="FFFFFF">
            <a:alpha val="90000"/>
          </a:srgbClr>
        </a:solidFill>
        <a:ln>
          <a:solidFill>
            <a:srgbClr val="A2AD00">
              <a:alpha val="90000"/>
            </a:srgbClr>
          </a:solidFill>
        </a:ln>
      </dgm:spPr>
      <dgm:t>
        <a:bodyPr/>
        <a:lstStyle/>
        <a:p>
          <a:r>
            <a:rPr lang="en-US"/>
            <a:t>All referrals to LIHWAP from the vendors should be made to the appropriate LSP or 2-1-1.</a:t>
          </a:r>
          <a:br>
            <a:rPr lang="en-US"/>
          </a:br>
          <a:endParaRPr lang="en-US"/>
        </a:p>
      </dgm:t>
    </dgm:pt>
    <dgm:pt modelId="{F00483A5-0A00-420D-8C76-421BD63692C1}" type="parTrans" cxnId="{350BC10F-E8A7-48A4-8E9B-FF5A42303797}">
      <dgm:prSet/>
      <dgm:spPr/>
      <dgm:t>
        <a:bodyPr/>
        <a:lstStyle/>
        <a:p>
          <a:endParaRPr lang="en-US"/>
        </a:p>
      </dgm:t>
    </dgm:pt>
    <dgm:pt modelId="{DA1FDDBC-2CF7-4B1C-B209-3161354F5E66}" type="sibTrans" cxnId="{350BC10F-E8A7-48A4-8E9B-FF5A42303797}">
      <dgm:prSet/>
      <dgm:spPr/>
      <dgm:t>
        <a:bodyPr/>
        <a:lstStyle/>
        <a:p>
          <a:endParaRPr lang="en-US"/>
        </a:p>
      </dgm:t>
    </dgm:pt>
    <dgm:pt modelId="{8A908A44-1CA3-47B9-AA9C-6076DA060014}">
      <dgm:prSet/>
      <dgm:spPr>
        <a:solidFill>
          <a:srgbClr val="FFFFFF">
            <a:alpha val="90000"/>
          </a:srgbClr>
        </a:solidFill>
        <a:ln>
          <a:solidFill>
            <a:srgbClr val="A2AD00">
              <a:alpha val="90000"/>
            </a:srgbClr>
          </a:solidFill>
        </a:ln>
      </dgm:spPr>
      <dgm:t>
        <a:bodyPr/>
        <a:lstStyle/>
        <a:p>
          <a:r>
            <a:rPr lang="en-US"/>
            <a:t>2-1-1 or </a:t>
          </a:r>
          <a:r>
            <a:rPr lang="en-US">
              <a:hlinkClick xmlns:r="http://schemas.openxmlformats.org/officeDocument/2006/relationships" r:id="rId1"/>
            </a:rPr>
            <a:t>http://in211.communityos.org</a:t>
          </a:r>
          <a:br>
            <a:rPr lang="en-US"/>
          </a:br>
          <a:endParaRPr lang="en-US"/>
        </a:p>
      </dgm:t>
    </dgm:pt>
    <dgm:pt modelId="{5397F0B3-3537-4D50-AB7F-F60091B2148F}" type="parTrans" cxnId="{82C79D21-52A1-4304-8690-86126B8FED84}">
      <dgm:prSet/>
      <dgm:spPr/>
      <dgm:t>
        <a:bodyPr/>
        <a:lstStyle/>
        <a:p>
          <a:endParaRPr lang="en-US"/>
        </a:p>
      </dgm:t>
    </dgm:pt>
    <dgm:pt modelId="{2C6827F1-8467-476E-B5EA-27BA64380C8D}" type="sibTrans" cxnId="{82C79D21-52A1-4304-8690-86126B8FED84}">
      <dgm:prSet/>
      <dgm:spPr/>
      <dgm:t>
        <a:bodyPr/>
        <a:lstStyle/>
        <a:p>
          <a:endParaRPr lang="en-US"/>
        </a:p>
      </dgm:t>
    </dgm:pt>
    <dgm:pt modelId="{915CA8A8-4B36-49FA-BDE8-66425C88A9B2}">
      <dgm:prSet/>
      <dgm:spPr>
        <a:solidFill>
          <a:srgbClr val="FFFFFF">
            <a:alpha val="90000"/>
          </a:srgbClr>
        </a:solidFill>
        <a:ln>
          <a:solidFill>
            <a:srgbClr val="A2AD00">
              <a:alpha val="90000"/>
            </a:srgbClr>
          </a:solidFill>
        </a:ln>
      </dgm:spPr>
      <dgm:t>
        <a:bodyPr/>
        <a:lstStyle/>
        <a:p>
          <a:r>
            <a:rPr lang="en-US"/>
            <a:t>Customers may be referred to </a:t>
          </a:r>
          <a:r>
            <a:rPr lang="en-US">
              <a:hlinkClick xmlns:r="http://schemas.openxmlformats.org/officeDocument/2006/relationships" r:id="rId2"/>
            </a:rPr>
            <a:t>http://eap.ihcda.in.gov</a:t>
          </a:r>
          <a:r>
            <a:rPr lang="en-US"/>
            <a:t> for more detailed information or to apply online.</a:t>
          </a:r>
          <a:br>
            <a:rPr lang="en-US"/>
          </a:br>
          <a:endParaRPr lang="en-US"/>
        </a:p>
      </dgm:t>
    </dgm:pt>
    <dgm:pt modelId="{3174EA4A-6E0F-4456-8C0E-DB31142E9EE3}" type="parTrans" cxnId="{3B769AB4-7750-418C-AFAE-51286BE8F88D}">
      <dgm:prSet/>
      <dgm:spPr/>
      <dgm:t>
        <a:bodyPr/>
        <a:lstStyle/>
        <a:p>
          <a:endParaRPr lang="en-US"/>
        </a:p>
      </dgm:t>
    </dgm:pt>
    <dgm:pt modelId="{5FA6CCC5-A306-46B3-9D68-648F0DEA133D}" type="sibTrans" cxnId="{3B769AB4-7750-418C-AFAE-51286BE8F88D}">
      <dgm:prSet/>
      <dgm:spPr/>
      <dgm:t>
        <a:bodyPr/>
        <a:lstStyle/>
        <a:p>
          <a:endParaRPr lang="en-US"/>
        </a:p>
      </dgm:t>
    </dgm:pt>
    <dgm:pt modelId="{D8E66536-9F4E-429B-A8EC-60842450E89D}" type="pres">
      <dgm:prSet presAssocID="{B5D0B8A9-D961-4286-9BFD-6C9F189B29FB}" presName="Name0" presStyleCnt="0">
        <dgm:presLayoutVars>
          <dgm:dir/>
          <dgm:animLvl val="lvl"/>
          <dgm:resizeHandles val="exact"/>
        </dgm:presLayoutVars>
      </dgm:prSet>
      <dgm:spPr/>
    </dgm:pt>
    <dgm:pt modelId="{963C150C-EA55-4397-9ADE-6743891F1DAA}" type="pres">
      <dgm:prSet presAssocID="{5F0F382D-033A-44B5-9EBF-8A6495A359AB}" presName="composite" presStyleCnt="0"/>
      <dgm:spPr/>
    </dgm:pt>
    <dgm:pt modelId="{11AD27FA-F067-42E3-97D5-18870F8AB181}" type="pres">
      <dgm:prSet presAssocID="{5F0F382D-033A-44B5-9EBF-8A6495A359AB}" presName="parTx" presStyleLbl="alignNode1" presStyleIdx="0" presStyleCnt="3">
        <dgm:presLayoutVars>
          <dgm:chMax val="0"/>
          <dgm:chPref val="0"/>
          <dgm:bulletEnabled val="1"/>
        </dgm:presLayoutVars>
      </dgm:prSet>
      <dgm:spPr/>
    </dgm:pt>
    <dgm:pt modelId="{87AF0113-7219-42C0-AE06-E84BDDD1D464}" type="pres">
      <dgm:prSet presAssocID="{5F0F382D-033A-44B5-9EBF-8A6495A359AB}" presName="desTx" presStyleLbl="alignAccFollowNode1" presStyleIdx="0" presStyleCnt="3" custScaleY="97881">
        <dgm:presLayoutVars>
          <dgm:bulletEnabled val="1"/>
        </dgm:presLayoutVars>
      </dgm:prSet>
      <dgm:spPr/>
    </dgm:pt>
    <dgm:pt modelId="{66CFFC21-0AD5-44D6-9815-75D9A111F36C}" type="pres">
      <dgm:prSet presAssocID="{AF297B29-5DD8-4785-A7D6-579541306C58}" presName="space" presStyleCnt="0"/>
      <dgm:spPr/>
    </dgm:pt>
    <dgm:pt modelId="{3F1073E9-A283-4043-953E-3009748507B4}" type="pres">
      <dgm:prSet presAssocID="{BEFBB081-6C87-4D24-9995-B506D65090C9}" presName="composite" presStyleCnt="0"/>
      <dgm:spPr/>
    </dgm:pt>
    <dgm:pt modelId="{E239AC65-1384-47E2-9958-0CE282556B70}" type="pres">
      <dgm:prSet presAssocID="{BEFBB081-6C87-4D24-9995-B506D65090C9}" presName="parTx" presStyleLbl="alignNode1" presStyleIdx="1" presStyleCnt="3">
        <dgm:presLayoutVars>
          <dgm:chMax val="0"/>
          <dgm:chPref val="0"/>
          <dgm:bulletEnabled val="1"/>
        </dgm:presLayoutVars>
      </dgm:prSet>
      <dgm:spPr/>
    </dgm:pt>
    <dgm:pt modelId="{358E8FA6-0818-4D70-87C8-25A9DADA6B55}" type="pres">
      <dgm:prSet presAssocID="{BEFBB081-6C87-4D24-9995-B506D65090C9}" presName="desTx" presStyleLbl="alignAccFollowNode1" presStyleIdx="1" presStyleCnt="3" custScaleY="97881">
        <dgm:presLayoutVars>
          <dgm:bulletEnabled val="1"/>
        </dgm:presLayoutVars>
      </dgm:prSet>
      <dgm:spPr/>
    </dgm:pt>
    <dgm:pt modelId="{CC1F548C-CDA5-44E1-BAF9-659F4990A993}" type="pres">
      <dgm:prSet presAssocID="{47C88CBC-07BF-47A1-B28B-D5E34C67341C}" presName="space" presStyleCnt="0"/>
      <dgm:spPr/>
    </dgm:pt>
    <dgm:pt modelId="{0704C291-9563-493F-BFFD-2178CDFA7CFF}" type="pres">
      <dgm:prSet presAssocID="{94147E41-4CB1-44E1-A171-4AA071694C7C}" presName="composite" presStyleCnt="0"/>
      <dgm:spPr/>
    </dgm:pt>
    <dgm:pt modelId="{4F64CA23-B713-4522-94B8-D6CB8EF5D52B}" type="pres">
      <dgm:prSet presAssocID="{94147E41-4CB1-44E1-A171-4AA071694C7C}" presName="parTx" presStyleLbl="alignNode1" presStyleIdx="2" presStyleCnt="3">
        <dgm:presLayoutVars>
          <dgm:chMax val="0"/>
          <dgm:chPref val="0"/>
          <dgm:bulletEnabled val="1"/>
        </dgm:presLayoutVars>
      </dgm:prSet>
      <dgm:spPr/>
    </dgm:pt>
    <dgm:pt modelId="{7145DC5A-65D6-47A0-A5EB-CCE1676CC4E6}" type="pres">
      <dgm:prSet presAssocID="{94147E41-4CB1-44E1-A171-4AA071694C7C}" presName="desTx" presStyleLbl="alignAccFollowNode1" presStyleIdx="2" presStyleCnt="3" custScaleY="97881">
        <dgm:presLayoutVars>
          <dgm:bulletEnabled val="1"/>
        </dgm:presLayoutVars>
      </dgm:prSet>
      <dgm:spPr/>
    </dgm:pt>
  </dgm:ptLst>
  <dgm:cxnLst>
    <dgm:cxn modelId="{350BC10F-E8A7-48A4-8E9B-FF5A42303797}" srcId="{94147E41-4CB1-44E1-A171-4AA071694C7C}" destId="{E94523AB-9CC2-4394-9469-429FDC439C83}" srcOrd="0" destOrd="0" parTransId="{F00483A5-0A00-420D-8C76-421BD63692C1}" sibTransId="{DA1FDDBC-2CF7-4B1C-B209-3161354F5E66}"/>
    <dgm:cxn modelId="{2EF08410-6DF7-464F-9708-DEAF7509948F}" type="presOf" srcId="{BEFBB081-6C87-4D24-9995-B506D65090C9}" destId="{E239AC65-1384-47E2-9958-0CE282556B70}" srcOrd="0" destOrd="0" presId="urn:microsoft.com/office/officeart/2005/8/layout/hList1"/>
    <dgm:cxn modelId="{AC283A12-DA84-495D-93C1-EFD75DA60359}" srcId="{BEFBB081-6C87-4D24-9995-B506D65090C9}" destId="{C764E839-9CD9-4E0C-90C3-7D54B1557408}" srcOrd="0" destOrd="0" parTransId="{800E0AAB-E525-4445-AC46-FC3C2459EB8F}" sibTransId="{5CD8EE8F-41F4-4594-A97C-E154451A29BD}"/>
    <dgm:cxn modelId="{C32CEA17-E1BA-4018-ACB3-B046C913C050}" srcId="{5F0F382D-033A-44B5-9EBF-8A6495A359AB}" destId="{C1EE4661-25DB-41C6-B7EC-20FE6C9A2B0D}" srcOrd="2" destOrd="0" parTransId="{911769B4-B90E-40B2-8A49-B1D132CC744D}" sibTransId="{3380BC44-CBD8-4FE7-9C52-56250C52EFC8}"/>
    <dgm:cxn modelId="{82C79D21-52A1-4304-8690-86126B8FED84}" srcId="{94147E41-4CB1-44E1-A171-4AA071694C7C}" destId="{8A908A44-1CA3-47B9-AA9C-6076DA060014}" srcOrd="1" destOrd="0" parTransId="{5397F0B3-3537-4D50-AB7F-F60091B2148F}" sibTransId="{2C6827F1-8467-476E-B5EA-27BA64380C8D}"/>
    <dgm:cxn modelId="{A1653F30-BCEE-420B-9718-B4CCEE27769B}" srcId="{5F0F382D-033A-44B5-9EBF-8A6495A359AB}" destId="{2875DCC7-8601-4341-8783-E512D0CFB4F6}" srcOrd="1" destOrd="0" parTransId="{4FD7D015-5473-4A37-8ABC-6E243EE3FEC4}" sibTransId="{DC1264FF-AEF2-47D9-AE85-8FF80B48C7FB}"/>
    <dgm:cxn modelId="{9F772332-1A4B-449B-AF2F-F4589DE1DE71}" type="presOf" srcId="{B5D0B8A9-D961-4286-9BFD-6C9F189B29FB}" destId="{D8E66536-9F4E-429B-A8EC-60842450E89D}" srcOrd="0" destOrd="0" presId="urn:microsoft.com/office/officeart/2005/8/layout/hList1"/>
    <dgm:cxn modelId="{06CD5234-2A5E-45FB-A4D5-4A930D252A05}" type="presOf" srcId="{29C160B9-C053-4680-AAAD-29988B79E973}" destId="{358E8FA6-0818-4D70-87C8-25A9DADA6B55}" srcOrd="0" destOrd="2" presId="urn:microsoft.com/office/officeart/2005/8/layout/hList1"/>
    <dgm:cxn modelId="{2FEB0737-EBF2-447B-A762-3821DB593B65}" type="presOf" srcId="{915CA8A8-4B36-49FA-BDE8-66425C88A9B2}" destId="{7145DC5A-65D6-47A0-A5EB-CCE1676CC4E6}" srcOrd="0" destOrd="2" presId="urn:microsoft.com/office/officeart/2005/8/layout/hList1"/>
    <dgm:cxn modelId="{28684839-6C53-4770-8CB9-7C3F5F51698A}" srcId="{B5D0B8A9-D961-4286-9BFD-6C9F189B29FB}" destId="{94147E41-4CB1-44E1-A171-4AA071694C7C}" srcOrd="2" destOrd="0" parTransId="{7536B96C-EC96-4093-ABB6-3265BB133BA5}" sibTransId="{67B5B16E-2A36-40C4-9C32-30A942267286}"/>
    <dgm:cxn modelId="{351B1769-8047-4B2F-AB2F-2E71D332D285}" type="presOf" srcId="{8A908A44-1CA3-47B9-AA9C-6076DA060014}" destId="{7145DC5A-65D6-47A0-A5EB-CCE1676CC4E6}" srcOrd="0" destOrd="1" presId="urn:microsoft.com/office/officeart/2005/8/layout/hList1"/>
    <dgm:cxn modelId="{1AC7C96A-CE11-4C35-9D0C-CF1BCE960497}" type="presOf" srcId="{EC6168CD-6993-4780-9D3F-BF8B3F22EF13}" destId="{87AF0113-7219-42C0-AE06-E84BDDD1D464}" srcOrd="0" destOrd="4" presId="urn:microsoft.com/office/officeart/2005/8/layout/hList1"/>
    <dgm:cxn modelId="{4CEBD86A-D3CD-465B-91A9-BDC2BDFC869B}" srcId="{5F0F382D-033A-44B5-9EBF-8A6495A359AB}" destId="{948E0C8D-34D9-47BE-8446-C33A3DAF0D44}" srcOrd="3" destOrd="0" parTransId="{B2EB1644-9304-4C33-92EA-46963EDEB91A}" sibTransId="{60ABEC22-D7A9-4AD9-97A6-FB26E31A6945}"/>
    <dgm:cxn modelId="{9B37FD56-6050-4280-8C06-A905065D1C58}" srcId="{5F0F382D-033A-44B5-9EBF-8A6495A359AB}" destId="{EC6168CD-6993-4780-9D3F-BF8B3F22EF13}" srcOrd="4" destOrd="0" parTransId="{14CDE017-D990-499F-8C64-A377FF071EF4}" sibTransId="{747DF674-D618-4B0A-A91C-8BC570D5D6B4}"/>
    <dgm:cxn modelId="{04CCEE7C-ED4E-4EA3-9FB4-5721743C359F}" type="presOf" srcId="{C1EE4661-25DB-41C6-B7EC-20FE6C9A2B0D}" destId="{87AF0113-7219-42C0-AE06-E84BDDD1D464}" srcOrd="0" destOrd="2" presId="urn:microsoft.com/office/officeart/2005/8/layout/hList1"/>
    <dgm:cxn modelId="{1C66E088-A00F-4EDF-8E88-107956A524E6}" type="presOf" srcId="{E94523AB-9CC2-4394-9469-429FDC439C83}" destId="{7145DC5A-65D6-47A0-A5EB-CCE1676CC4E6}" srcOrd="0" destOrd="0" presId="urn:microsoft.com/office/officeart/2005/8/layout/hList1"/>
    <dgm:cxn modelId="{5217DF98-53C9-4FFC-A7BA-8CD2964AA28D}" type="presOf" srcId="{94147E41-4CB1-44E1-A171-4AA071694C7C}" destId="{4F64CA23-B713-4522-94B8-D6CB8EF5D52B}" srcOrd="0" destOrd="0" presId="urn:microsoft.com/office/officeart/2005/8/layout/hList1"/>
    <dgm:cxn modelId="{3E5C3FA1-1A97-402D-84E9-0423CC903C05}" type="presOf" srcId="{4DB2B876-EE97-467F-B4CB-BF8F8CD9DE96}" destId="{358E8FA6-0818-4D70-87C8-25A9DADA6B55}" srcOrd="0" destOrd="3" presId="urn:microsoft.com/office/officeart/2005/8/layout/hList1"/>
    <dgm:cxn modelId="{A609C7B2-89FC-4796-BE91-0229B53DE645}" srcId="{BEFBB081-6C87-4D24-9995-B506D65090C9}" destId="{4DB2B876-EE97-467F-B4CB-BF8F8CD9DE96}" srcOrd="3" destOrd="0" parTransId="{B675D24B-7354-42A9-BBD3-EE4C72B8C5B6}" sibTransId="{F2703525-81BD-4A98-8B5E-F30F28FD662F}"/>
    <dgm:cxn modelId="{4A1563B3-22AA-47A2-A33D-D87062323CF9}" srcId="{5F0F382D-033A-44B5-9EBF-8A6495A359AB}" destId="{055B18E2-DFB7-43C4-BA6F-DED99BEEC76C}" srcOrd="0" destOrd="0" parTransId="{0515C27E-4B11-422B-A226-0A45AAEAD3E2}" sibTransId="{2026A397-7954-432D-8257-0513E314E075}"/>
    <dgm:cxn modelId="{3B769AB4-7750-418C-AFAE-51286BE8F88D}" srcId="{94147E41-4CB1-44E1-A171-4AA071694C7C}" destId="{915CA8A8-4B36-49FA-BDE8-66425C88A9B2}" srcOrd="2" destOrd="0" parTransId="{3174EA4A-6E0F-4456-8C0E-DB31142E9EE3}" sibTransId="{5FA6CCC5-A306-46B3-9D68-648F0DEA133D}"/>
    <dgm:cxn modelId="{B6BF83BA-9948-4611-95A1-810383675A24}" type="presOf" srcId="{02EBC68D-9437-4DBA-BF00-B5FE4BE429B1}" destId="{358E8FA6-0818-4D70-87C8-25A9DADA6B55}" srcOrd="0" destOrd="1" presId="urn:microsoft.com/office/officeart/2005/8/layout/hList1"/>
    <dgm:cxn modelId="{6F7768BD-4B14-4772-9232-3FA564D27553}" type="presOf" srcId="{5F0F382D-033A-44B5-9EBF-8A6495A359AB}" destId="{11AD27FA-F067-42E3-97D5-18870F8AB181}" srcOrd="0" destOrd="0" presId="urn:microsoft.com/office/officeart/2005/8/layout/hList1"/>
    <dgm:cxn modelId="{EECFDFC1-D174-4E5A-9D21-9B4639C490C5}" srcId="{BEFBB081-6C87-4D24-9995-B506D65090C9}" destId="{29C160B9-C053-4680-AAAD-29988B79E973}" srcOrd="2" destOrd="0" parTransId="{6FC1D7A9-2FCE-4E51-81FE-2BE690ECE946}" sibTransId="{D3EEC4D0-6221-4B02-9E9E-EB32B05B5ED7}"/>
    <dgm:cxn modelId="{50D193C4-E057-40CE-A4BC-B3E9BE6C466B}" type="presOf" srcId="{2875DCC7-8601-4341-8783-E512D0CFB4F6}" destId="{87AF0113-7219-42C0-AE06-E84BDDD1D464}" srcOrd="0" destOrd="1" presId="urn:microsoft.com/office/officeart/2005/8/layout/hList1"/>
    <dgm:cxn modelId="{91BA8CCB-B4D8-4941-A988-97DE0F93D486}" srcId="{B5D0B8A9-D961-4286-9BFD-6C9F189B29FB}" destId="{5F0F382D-033A-44B5-9EBF-8A6495A359AB}" srcOrd="0" destOrd="0" parTransId="{5FE7776E-CCAA-424D-A1F0-724ACDE8DB62}" sibTransId="{AF297B29-5DD8-4785-A7D6-579541306C58}"/>
    <dgm:cxn modelId="{B21DA5D1-3DEC-4001-AF63-4B588C65B56E}" srcId="{B5D0B8A9-D961-4286-9BFD-6C9F189B29FB}" destId="{BEFBB081-6C87-4D24-9995-B506D65090C9}" srcOrd="1" destOrd="0" parTransId="{D87BF9F7-A82B-4290-B5DF-9C3F0096B9D2}" sibTransId="{47C88CBC-07BF-47A1-B28B-D5E34C67341C}"/>
    <dgm:cxn modelId="{346914D2-E6E6-45A8-8C8F-20342EA7188B}" type="presOf" srcId="{948E0C8D-34D9-47BE-8446-C33A3DAF0D44}" destId="{87AF0113-7219-42C0-AE06-E84BDDD1D464}" srcOrd="0" destOrd="3" presId="urn:microsoft.com/office/officeart/2005/8/layout/hList1"/>
    <dgm:cxn modelId="{99D2EFD5-3BF4-4231-BAB1-D935A4E33AD9}" type="presOf" srcId="{291E4D86-91FA-4A50-8CD5-25B061C0B4E6}" destId="{358E8FA6-0818-4D70-87C8-25A9DADA6B55}" srcOrd="0" destOrd="4" presId="urn:microsoft.com/office/officeart/2005/8/layout/hList1"/>
    <dgm:cxn modelId="{E4A710D9-6DD9-45D9-A83C-CBBB6AF80C1A}" srcId="{BEFBB081-6C87-4D24-9995-B506D65090C9}" destId="{291E4D86-91FA-4A50-8CD5-25B061C0B4E6}" srcOrd="4" destOrd="0" parTransId="{44AB5E64-28AA-48A1-9DB9-E276669D20CB}" sibTransId="{10198C16-F3AD-4B47-9C1F-31C891C21FF4}"/>
    <dgm:cxn modelId="{D0E621F5-96C7-4DAF-87FC-FAB50FC79D1B}" type="presOf" srcId="{C764E839-9CD9-4E0C-90C3-7D54B1557408}" destId="{358E8FA6-0818-4D70-87C8-25A9DADA6B55}" srcOrd="0" destOrd="0" presId="urn:microsoft.com/office/officeart/2005/8/layout/hList1"/>
    <dgm:cxn modelId="{492F3FF5-7AAE-4F90-91CB-1EFBA1B42756}" srcId="{BEFBB081-6C87-4D24-9995-B506D65090C9}" destId="{02EBC68D-9437-4DBA-BF00-B5FE4BE429B1}" srcOrd="1" destOrd="0" parTransId="{43312203-90DE-4ADD-85AB-6169CFB5EEA7}" sibTransId="{6487228E-5814-4D26-BA34-E8F3E7447645}"/>
    <dgm:cxn modelId="{E4079AFF-A21E-466E-8C2F-3AF9E07E60DF}" type="presOf" srcId="{055B18E2-DFB7-43C4-BA6F-DED99BEEC76C}" destId="{87AF0113-7219-42C0-AE06-E84BDDD1D464}" srcOrd="0" destOrd="0" presId="urn:microsoft.com/office/officeart/2005/8/layout/hList1"/>
    <dgm:cxn modelId="{C4D63879-3DAD-43CA-8F07-FB4278B3699B}" type="presParOf" srcId="{D8E66536-9F4E-429B-A8EC-60842450E89D}" destId="{963C150C-EA55-4397-9ADE-6743891F1DAA}" srcOrd="0" destOrd="0" presId="urn:microsoft.com/office/officeart/2005/8/layout/hList1"/>
    <dgm:cxn modelId="{D7C72272-D5DB-4CD7-9445-BE7C710379F4}" type="presParOf" srcId="{963C150C-EA55-4397-9ADE-6743891F1DAA}" destId="{11AD27FA-F067-42E3-97D5-18870F8AB181}" srcOrd="0" destOrd="0" presId="urn:microsoft.com/office/officeart/2005/8/layout/hList1"/>
    <dgm:cxn modelId="{053817B1-8FBF-4192-A84B-255D606829E3}" type="presParOf" srcId="{963C150C-EA55-4397-9ADE-6743891F1DAA}" destId="{87AF0113-7219-42C0-AE06-E84BDDD1D464}" srcOrd="1" destOrd="0" presId="urn:microsoft.com/office/officeart/2005/8/layout/hList1"/>
    <dgm:cxn modelId="{05F69079-BED5-4367-B1C7-E988CE1E8475}" type="presParOf" srcId="{D8E66536-9F4E-429B-A8EC-60842450E89D}" destId="{66CFFC21-0AD5-44D6-9815-75D9A111F36C}" srcOrd="1" destOrd="0" presId="urn:microsoft.com/office/officeart/2005/8/layout/hList1"/>
    <dgm:cxn modelId="{901E056C-6665-4740-962D-8AD175F3B196}" type="presParOf" srcId="{D8E66536-9F4E-429B-A8EC-60842450E89D}" destId="{3F1073E9-A283-4043-953E-3009748507B4}" srcOrd="2" destOrd="0" presId="urn:microsoft.com/office/officeart/2005/8/layout/hList1"/>
    <dgm:cxn modelId="{6E99854A-7D7C-40BF-8271-CF0347241A16}" type="presParOf" srcId="{3F1073E9-A283-4043-953E-3009748507B4}" destId="{E239AC65-1384-47E2-9958-0CE282556B70}" srcOrd="0" destOrd="0" presId="urn:microsoft.com/office/officeart/2005/8/layout/hList1"/>
    <dgm:cxn modelId="{D7B3C007-D0ED-43E7-8618-3CA201327AA2}" type="presParOf" srcId="{3F1073E9-A283-4043-953E-3009748507B4}" destId="{358E8FA6-0818-4D70-87C8-25A9DADA6B55}" srcOrd="1" destOrd="0" presId="urn:microsoft.com/office/officeart/2005/8/layout/hList1"/>
    <dgm:cxn modelId="{21F3439E-98B1-4394-901D-E13E6E9340C8}" type="presParOf" srcId="{D8E66536-9F4E-429B-A8EC-60842450E89D}" destId="{CC1F548C-CDA5-44E1-BAF9-659F4990A993}" srcOrd="3" destOrd="0" presId="urn:microsoft.com/office/officeart/2005/8/layout/hList1"/>
    <dgm:cxn modelId="{6EC9ADA8-AA8F-4879-90AD-BA8082787411}" type="presParOf" srcId="{D8E66536-9F4E-429B-A8EC-60842450E89D}" destId="{0704C291-9563-493F-BFFD-2178CDFA7CFF}" srcOrd="4" destOrd="0" presId="urn:microsoft.com/office/officeart/2005/8/layout/hList1"/>
    <dgm:cxn modelId="{FFB5BD5E-9ADB-46CC-9FCA-0F57E73602BD}" type="presParOf" srcId="{0704C291-9563-493F-BFFD-2178CDFA7CFF}" destId="{4F64CA23-B713-4522-94B8-D6CB8EF5D52B}" srcOrd="0" destOrd="0" presId="urn:microsoft.com/office/officeart/2005/8/layout/hList1"/>
    <dgm:cxn modelId="{DB1645F0-8F5D-40B0-B4BD-127C19B19C7F}" type="presParOf" srcId="{0704C291-9563-493F-BFFD-2178CDFA7CFF}" destId="{7145DC5A-65D6-47A0-A5EB-CCE1676CC4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65F2-6503-49A8-B97D-8F27B8FCE4DB}">
      <dsp:nvSpPr>
        <dsp:cNvPr id="0" name=""/>
        <dsp:cNvSpPr/>
      </dsp:nvSpPr>
      <dsp:spPr>
        <a:xfrm>
          <a:off x="597478" y="0"/>
          <a:ext cx="6771427" cy="4770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0360F-F273-49CD-A63F-ADAC85224AF1}">
      <dsp:nvSpPr>
        <dsp:cNvPr id="0" name=""/>
        <dsp:cNvSpPr/>
      </dsp:nvSpPr>
      <dsp:spPr>
        <a:xfrm>
          <a:off x="3987"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Vendors will be sent a 30-day letter notifying them of when the session is to begin.</a:t>
          </a:r>
          <a:br>
            <a:rPr lang="en-US" sz="1400" kern="1200"/>
          </a:br>
          <a:endParaRPr lang="en-US" sz="1400" kern="1200"/>
        </a:p>
      </dsp:txBody>
      <dsp:txXfrm>
        <a:off x="97138" y="1524312"/>
        <a:ext cx="1731387" cy="1721912"/>
      </dsp:txXfrm>
    </dsp:sp>
    <dsp:sp modelId="{A3B3C1F6-BE1A-46B2-A279-1CD9C26E01AC}">
      <dsp:nvSpPr>
        <dsp:cNvPr id="0" name=""/>
        <dsp:cNvSpPr/>
      </dsp:nvSpPr>
      <dsp:spPr>
        <a:xfrm>
          <a:off x="2017560"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Vendors will be required to submit requested documentation prior to the start of the monitoring session.</a:t>
          </a:r>
        </a:p>
      </dsp:txBody>
      <dsp:txXfrm>
        <a:off x="2110711" y="1524312"/>
        <a:ext cx="1731387" cy="1721912"/>
      </dsp:txXfrm>
    </dsp:sp>
    <dsp:sp modelId="{E33ADFB6-FDF1-49B2-9813-91965657FFED}">
      <dsp:nvSpPr>
        <dsp:cNvPr id="0" name=""/>
        <dsp:cNvSpPr/>
      </dsp:nvSpPr>
      <dsp:spPr>
        <a:xfrm>
          <a:off x="4031134"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Vendors will be required to complete a Water Utility Supplier Survey.</a:t>
          </a:r>
          <a:br>
            <a:rPr lang="en-US" sz="1400" kern="1200"/>
          </a:br>
          <a:endParaRPr lang="en-US" sz="1400" kern="1200"/>
        </a:p>
      </dsp:txBody>
      <dsp:txXfrm>
        <a:off x="4124285" y="1524312"/>
        <a:ext cx="1731387" cy="1721912"/>
      </dsp:txXfrm>
    </dsp:sp>
    <dsp:sp modelId="{76A3D62B-97CF-43EC-8B98-417B3C4543BC}">
      <dsp:nvSpPr>
        <dsp:cNvPr id="0" name=""/>
        <dsp:cNvSpPr/>
      </dsp:nvSpPr>
      <dsp:spPr>
        <a:xfrm>
          <a:off x="6044708" y="1431161"/>
          <a:ext cx="1917689" cy="1908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All vendors being monitored will receive an Assessment Completion Report within 30 days of IHCDA completing the desktop review.</a:t>
          </a:r>
        </a:p>
      </dsp:txBody>
      <dsp:txXfrm>
        <a:off x="6137859" y="1524312"/>
        <a:ext cx="1731387" cy="172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D27FA-F067-42E3-97D5-18870F8AB181}">
      <dsp:nvSpPr>
        <dsp:cNvPr id="0" name=""/>
        <dsp:cNvSpPr/>
      </dsp:nvSpPr>
      <dsp:spPr>
        <a:xfrm>
          <a:off x="2613" y="999585"/>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LSP</a:t>
          </a:r>
        </a:p>
      </dsp:txBody>
      <dsp:txXfrm>
        <a:off x="2613" y="999585"/>
        <a:ext cx="2548569" cy="403200"/>
      </dsp:txXfrm>
    </dsp:sp>
    <dsp:sp modelId="{87AF0113-7219-42C0-AE06-E84BDDD1D464}">
      <dsp:nvSpPr>
        <dsp:cNvPr id="0" name=""/>
        <dsp:cNvSpPr/>
      </dsp:nvSpPr>
      <dsp:spPr>
        <a:xfrm>
          <a:off x="2613" y="1437851"/>
          <a:ext cx="2548569" cy="3239462"/>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Questions about a specific client/household</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Questions about a benefit</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Questions about submission of transmittal</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Confirming application status</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Notification of suspected customer meter tampering or unauthorized use when the customer is an LIHWAP client or applicant</a:t>
          </a:r>
        </a:p>
      </dsp:txBody>
      <dsp:txXfrm>
        <a:off x="2613" y="1437851"/>
        <a:ext cx="2548569" cy="3239462"/>
      </dsp:txXfrm>
    </dsp:sp>
    <dsp:sp modelId="{E239AC65-1384-47E2-9958-0CE282556B70}">
      <dsp:nvSpPr>
        <dsp:cNvPr id="0" name=""/>
        <dsp:cNvSpPr/>
      </dsp:nvSpPr>
      <dsp:spPr>
        <a:xfrm>
          <a:off x="2907983" y="999585"/>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IHCDA</a:t>
          </a:r>
        </a:p>
      </dsp:txBody>
      <dsp:txXfrm>
        <a:off x="2907983" y="999585"/>
        <a:ext cx="2548569" cy="403200"/>
      </dsp:txXfrm>
    </dsp:sp>
    <dsp:sp modelId="{358E8FA6-0818-4D70-87C8-25A9DADA6B55}">
      <dsp:nvSpPr>
        <dsp:cNvPr id="0" name=""/>
        <dsp:cNvSpPr/>
      </dsp:nvSpPr>
      <dsp:spPr>
        <a:xfrm>
          <a:off x="2907983" y="1437851"/>
          <a:ext cx="2548569" cy="3239462"/>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Questions about payment that you are unable to answer after review of your transmittals and claim approval e-mails</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Questions about MOA terms</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Problems getting information from LSPs</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Follow-up on a refund or</a:t>
          </a:r>
        </a:p>
        <a:p>
          <a:pPr marL="114300" lvl="1" indent="-114300" algn="l" defTabSz="577850">
            <a:lnSpc>
              <a:spcPct val="90000"/>
            </a:lnSpc>
            <a:spcBef>
              <a:spcPct val="0"/>
            </a:spcBef>
            <a:spcAft>
              <a:spcPct val="15000"/>
            </a:spcAft>
            <a:buChar char="•"/>
          </a:pPr>
          <a:r>
            <a:rPr lang="en-US" sz="1300" kern="1200"/>
            <a:t>Suspicion of fraud/misconduct at LSP level</a:t>
          </a:r>
        </a:p>
      </dsp:txBody>
      <dsp:txXfrm>
        <a:off x="2907983" y="1437851"/>
        <a:ext cx="2548569" cy="3239462"/>
      </dsp:txXfrm>
    </dsp:sp>
    <dsp:sp modelId="{4F64CA23-B713-4522-94B8-D6CB8EF5D52B}">
      <dsp:nvSpPr>
        <dsp:cNvPr id="0" name=""/>
        <dsp:cNvSpPr/>
      </dsp:nvSpPr>
      <dsp:spPr>
        <a:xfrm>
          <a:off x="5813353" y="999585"/>
          <a:ext cx="2548569" cy="403200"/>
        </a:xfrm>
        <a:prstGeom prst="rect">
          <a:avLst/>
        </a:prstGeom>
        <a:solidFill>
          <a:srgbClr val="A2AD00"/>
        </a:solidFill>
        <a:ln w="25400" cap="flat" cmpd="sng" algn="ctr">
          <a:solidFill>
            <a:srgbClr val="A2A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Assistance for Clients</a:t>
          </a:r>
        </a:p>
      </dsp:txBody>
      <dsp:txXfrm>
        <a:off x="5813353" y="999585"/>
        <a:ext cx="2548569" cy="403200"/>
      </dsp:txXfrm>
    </dsp:sp>
    <dsp:sp modelId="{7145DC5A-65D6-47A0-A5EB-CCE1676CC4E6}">
      <dsp:nvSpPr>
        <dsp:cNvPr id="0" name=""/>
        <dsp:cNvSpPr/>
      </dsp:nvSpPr>
      <dsp:spPr>
        <a:xfrm>
          <a:off x="5813353" y="1437851"/>
          <a:ext cx="2548569" cy="3239462"/>
        </a:xfrm>
        <a:prstGeom prst="rect">
          <a:avLst/>
        </a:prstGeom>
        <a:solidFill>
          <a:srgbClr val="FFFFFF">
            <a:alpha val="90000"/>
          </a:srgbClr>
        </a:solidFill>
        <a:ln w="25400" cap="flat" cmpd="sng" algn="ctr">
          <a:solidFill>
            <a:srgbClr val="A2AD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All referrals to LIHWAP from the vendors should be made to the appropriate LSP or 2-1-1.</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2-1-1 or </a:t>
          </a:r>
          <a:r>
            <a:rPr lang="en-US" sz="1300" kern="1200">
              <a:hlinkClick xmlns:r="http://schemas.openxmlformats.org/officeDocument/2006/relationships" r:id="rId1"/>
            </a:rPr>
            <a:t>http://in211.communityos.org</a:t>
          </a:r>
          <a:br>
            <a:rPr lang="en-US" sz="1300" kern="1200"/>
          </a:br>
          <a:endParaRPr lang="en-US" sz="1300" kern="1200"/>
        </a:p>
        <a:p>
          <a:pPr marL="114300" lvl="1" indent="-114300" algn="l" defTabSz="577850">
            <a:lnSpc>
              <a:spcPct val="90000"/>
            </a:lnSpc>
            <a:spcBef>
              <a:spcPct val="0"/>
            </a:spcBef>
            <a:spcAft>
              <a:spcPct val="15000"/>
            </a:spcAft>
            <a:buChar char="•"/>
          </a:pPr>
          <a:r>
            <a:rPr lang="en-US" sz="1300" kern="1200"/>
            <a:t>Customers may be referred to </a:t>
          </a:r>
          <a:r>
            <a:rPr lang="en-US" sz="1300" kern="1200">
              <a:hlinkClick xmlns:r="http://schemas.openxmlformats.org/officeDocument/2006/relationships" r:id="rId2"/>
            </a:rPr>
            <a:t>http://eap.ihcda.in.gov</a:t>
          </a:r>
          <a:r>
            <a:rPr lang="en-US" sz="1300" kern="1200"/>
            <a:t> for more detailed information or to apply online.</a:t>
          </a:r>
          <a:br>
            <a:rPr lang="en-US" sz="1300" kern="1200"/>
          </a:br>
          <a:endParaRPr lang="en-US" sz="1300" kern="1200"/>
        </a:p>
      </dsp:txBody>
      <dsp:txXfrm>
        <a:off x="5813353" y="1437851"/>
        <a:ext cx="2548569" cy="32394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a:defRPr sz="1200">
                <a:latin typeface="Arial" panose="020B0604020202020204" pitchFamily="34" charset="0"/>
              </a:defRPr>
            </a:lvl1pPr>
          </a:lstStyle>
          <a:p>
            <a:pPr>
              <a:defRPr/>
            </a:pPr>
            <a:fld id="{E3C72BDE-8842-43C2-A6FB-927729F16A0C}" type="datetimeFigureOut">
              <a:rPr lang="en-US"/>
              <a:pPr>
                <a:defRPr/>
              </a:pPr>
              <a:t>9/19/2022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A9923B23-6CD3-45A8-BF97-56B493908DCD}" type="slidenum">
              <a:rPr lang="en-US" altLang="en-US"/>
              <a:pPr>
                <a:defRPr/>
              </a:pPr>
              <a:t>‹#›</a:t>
            </a:fld>
            <a:endParaRPr lang="en-US" altLang="en-US"/>
          </a:p>
        </p:txBody>
      </p:sp>
    </p:spTree>
    <p:extLst>
      <p:ext uri="{BB962C8B-B14F-4D97-AF65-F5344CB8AC3E}">
        <p14:creationId xmlns:p14="http://schemas.microsoft.com/office/powerpoint/2010/main" val="2199778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gov/ihcda/homeowners-and-renters/low-income-home-energy-assistance-program-lihe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238" indent="-290513">
              <a:defRPr>
                <a:solidFill>
                  <a:schemeClr val="tx1"/>
                </a:solidFill>
                <a:latin typeface="Arial" panose="020B0604020202020204" pitchFamily="34" charset="0"/>
                <a:ea typeface="ＭＳ Ｐゴシック" panose="020B0600070205080204" pitchFamily="34" charset="-128"/>
              </a:defRPr>
            </a:lvl2pPr>
            <a:lvl3pPr marL="1165225" indent="-231775">
              <a:defRPr>
                <a:solidFill>
                  <a:schemeClr val="tx1"/>
                </a:solidFill>
                <a:latin typeface="Arial" panose="020B0604020202020204" pitchFamily="34" charset="0"/>
                <a:ea typeface="ＭＳ Ｐゴシック" panose="020B0600070205080204" pitchFamily="34" charset="-128"/>
              </a:defRPr>
            </a:lvl3pPr>
            <a:lvl4pPr marL="1631950" indent="-231775">
              <a:defRPr>
                <a:solidFill>
                  <a:schemeClr val="tx1"/>
                </a:solidFill>
                <a:latin typeface="Arial" panose="020B0604020202020204" pitchFamily="34" charset="0"/>
                <a:ea typeface="ＭＳ Ｐゴシック" panose="020B0600070205080204" pitchFamily="34" charset="-128"/>
              </a:defRPr>
            </a:lvl4pPr>
            <a:lvl5pPr marL="2098675" indent="-231775">
              <a:defRPr>
                <a:solidFill>
                  <a:schemeClr val="tx1"/>
                </a:solidFill>
                <a:latin typeface="Arial" panose="020B0604020202020204" pitchFamily="34" charset="0"/>
                <a:ea typeface="ＭＳ Ｐゴシック" panose="020B0600070205080204" pitchFamily="34" charset="-128"/>
              </a:defRPr>
            </a:lvl5pPr>
            <a:lvl6pPr marL="25558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130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702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7475"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19D816-F93D-4DA0-A92D-32981EDB0381}" type="slidenum">
              <a:rPr lang="en-US" altLang="en-US" smtClean="0"/>
              <a:pPr/>
              <a:t>1</a:t>
            </a:fld>
            <a:endParaRPr lang="en-US" altLang="en-US"/>
          </a:p>
        </p:txBody>
      </p:sp>
    </p:spTree>
    <p:extLst>
      <p:ext uri="{BB962C8B-B14F-4D97-AF65-F5344CB8AC3E}">
        <p14:creationId xmlns:p14="http://schemas.microsoft.com/office/powerpoint/2010/main" val="196324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4F0A5AD-810A-6EA0-27B9-32EADA287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10673A9-F780-1163-B60F-9019FAB6DE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9F2C73DA-BFBD-F885-56AD-428C386B62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DD1B89-DDD1-47CD-BFBA-074607546B80}"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Open Sans" panose="020B0606030504020204" pitchFamily="34" charset="0"/>
              </a:rPr>
              <a:t>Indiana residents who qualify for energy assistance (EAP), you may be considered for LIHWAP funding as well. When completing the EAP application, check a box to apply for water assistance and submit your most recent bill..</a:t>
            </a:r>
            <a:br>
              <a:rPr lang="en-US" b="0" i="0">
                <a:solidFill>
                  <a:srgbClr val="333333"/>
                </a:solidFill>
                <a:effectLst/>
                <a:latin typeface="Open Sans" panose="020B0606030504020204" pitchFamily="34" charset="0"/>
              </a:rPr>
            </a:br>
            <a:r>
              <a:rPr lang="en-US"/>
              <a:t>You can apply for an energy assistance benefit for Program Year 2022 from October 1, 2021 until May 16, 2022. </a:t>
            </a:r>
            <a:r>
              <a:rPr lang="en-US" altLang="en-US" sz="1200">
                <a:solidFill>
                  <a:srgbClr val="103458"/>
                </a:solidFill>
                <a:latin typeface="Arial" panose="020B0604020202020204" pitchFamily="34" charset="0"/>
                <a:ea typeface="ＭＳ Ｐゴシック" panose="020B0600070205080204" pitchFamily="34" charset="-128"/>
                <a:cs typeface="Arial" panose="020B0604020202020204" pitchFamily="34" charset="0"/>
                <a:hlinkClick r:id="rId3"/>
              </a:rPr>
              <a:t>https://www.in.gov/ihcda/homeowners-and-renters/low-income-home-energy-assistance-program-liheap/</a:t>
            </a:r>
            <a:r>
              <a:rPr lang="en-US" altLang="en-US" sz="1200">
                <a:solidFill>
                  <a:srgbClr val="103458"/>
                </a:solidFill>
                <a:latin typeface="Arial" panose="020B0604020202020204" pitchFamily="34" charset="0"/>
                <a:ea typeface="ＭＳ Ｐゴシック" panose="020B0600070205080204" pitchFamily="34" charset="-128"/>
                <a:cs typeface="Arial" panose="020B0604020202020204" pitchFamily="34" charset="0"/>
              </a:rPr>
              <a:t> </a:t>
            </a:r>
          </a:p>
          <a:p>
            <a:endParaRPr lang="en-US"/>
          </a:p>
        </p:txBody>
      </p:sp>
      <p:sp>
        <p:nvSpPr>
          <p:cNvPr id="4" name="Slide Number Placeholder 3"/>
          <p:cNvSpPr>
            <a:spLocks noGrp="1"/>
          </p:cNvSpPr>
          <p:nvPr>
            <p:ph type="sldNum" sz="quarter" idx="5"/>
          </p:nvPr>
        </p:nvSpPr>
        <p:spPr/>
        <p:txBody>
          <a:bodyPr/>
          <a:lstStyle/>
          <a:p>
            <a:fld id="{727114E8-75DE-4A76-8DFD-4E9B7C8D1BE9}" type="slidenum">
              <a:rPr lang="en-US" smtClean="0"/>
              <a:t>6</a:t>
            </a:fld>
            <a:endParaRPr lang="en-US"/>
          </a:p>
        </p:txBody>
      </p:sp>
    </p:spTree>
    <p:extLst>
      <p:ext uri="{BB962C8B-B14F-4D97-AF65-F5344CB8AC3E}">
        <p14:creationId xmlns:p14="http://schemas.microsoft.com/office/powerpoint/2010/main" val="336140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A8D6C-6EAA-420E-87BB-DBB359A9FBC0}" type="slidenum">
              <a:rPr lang="en-US" altLang="en-US" smtClean="0">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229004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3659C3-A00F-479F-BA36-9CC7062231D1}" type="slidenum">
              <a:rPr lang="en-US" altLang="en-US" smtClean="0"/>
              <a:pPr/>
              <a:t>20</a:t>
            </a:fld>
            <a:endParaRPr lang="en-US" altLang="en-US"/>
          </a:p>
        </p:txBody>
      </p:sp>
    </p:spTree>
    <p:extLst>
      <p:ext uri="{BB962C8B-B14F-4D97-AF65-F5344CB8AC3E}">
        <p14:creationId xmlns:p14="http://schemas.microsoft.com/office/powerpoint/2010/main" val="101435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BA0643-B139-468B-9746-29D3FB8965BC}" type="slidenum">
              <a:rPr lang="en-US" altLang="en-US" smtClean="0"/>
              <a:pPr/>
              <a:t>21</a:t>
            </a:fld>
            <a:endParaRPr lang="en-US" altLang="en-US"/>
          </a:p>
        </p:txBody>
      </p:sp>
    </p:spTree>
    <p:extLst>
      <p:ext uri="{BB962C8B-B14F-4D97-AF65-F5344CB8AC3E}">
        <p14:creationId xmlns:p14="http://schemas.microsoft.com/office/powerpoint/2010/main" val="407546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Failure to review the transmittal and provide corrections is a violation of Agreement 9 in the MOA.</a:t>
            </a:r>
          </a:p>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74F4D4-9EE4-4E0E-AD1F-EF1351090476}" type="slidenum">
              <a:rPr lang="en-US" altLang="en-US" smtClean="0"/>
              <a:pPr/>
              <a:t>22</a:t>
            </a:fld>
            <a:endParaRPr lang="en-US" altLang="en-US"/>
          </a:p>
        </p:txBody>
      </p:sp>
    </p:spTree>
    <p:extLst>
      <p:ext uri="{BB962C8B-B14F-4D97-AF65-F5344CB8AC3E}">
        <p14:creationId xmlns:p14="http://schemas.microsoft.com/office/powerpoint/2010/main" val="336288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DED945-FD58-4192-8CF0-F5B5016DC922}" type="slidenum">
              <a:rPr lang="en-US" altLang="en-US" smtClean="0"/>
              <a:pPr/>
              <a:t>26</a:t>
            </a:fld>
            <a:endParaRPr lang="en-US" altLang="en-US"/>
          </a:p>
        </p:txBody>
      </p:sp>
    </p:spTree>
    <p:extLst>
      <p:ext uri="{BB962C8B-B14F-4D97-AF65-F5344CB8AC3E}">
        <p14:creationId xmlns:p14="http://schemas.microsoft.com/office/powerpoint/2010/main" val="238219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33328A-E3A6-4BDB-9CD5-D777ABB9BF47}" type="slidenum">
              <a:rPr lang="en-US" altLang="en-US" smtClean="0"/>
              <a:pPr/>
              <a:t>27</a:t>
            </a:fld>
            <a:endParaRPr lang="en-US" altLang="en-US"/>
          </a:p>
        </p:txBody>
      </p:sp>
    </p:spTree>
    <p:extLst>
      <p:ext uri="{BB962C8B-B14F-4D97-AF65-F5344CB8AC3E}">
        <p14:creationId xmlns:p14="http://schemas.microsoft.com/office/powerpoint/2010/main" val="558453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55FB8A-8CCE-4B69-B6AC-7B7CD7DD8192}" type="slidenum">
              <a:rPr lang="en-US" altLang="en-US"/>
              <a:pPr>
                <a:defRPr/>
              </a:pPr>
              <a:t>‹#›</a:t>
            </a:fld>
            <a:endParaRPr lang="en-US" altLang="en-US"/>
          </a:p>
        </p:txBody>
      </p:sp>
    </p:spTree>
    <p:extLst>
      <p:ext uri="{BB962C8B-B14F-4D97-AF65-F5344CB8AC3E}">
        <p14:creationId xmlns:p14="http://schemas.microsoft.com/office/powerpoint/2010/main" val="62817375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6130F055-5777-4010-A021-0C63AA9F1660}" type="slidenum">
              <a:rPr lang="en-US" altLang="en-US"/>
              <a:pPr>
                <a:defRPr/>
              </a:pPr>
              <a:t>‹#›</a:t>
            </a:fld>
            <a:endParaRPr lang="en-US" altLang="en-US"/>
          </a:p>
        </p:txBody>
      </p:sp>
    </p:spTree>
    <p:extLst>
      <p:ext uri="{BB962C8B-B14F-4D97-AF65-F5344CB8AC3E}">
        <p14:creationId xmlns:p14="http://schemas.microsoft.com/office/powerpoint/2010/main" val="203460752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598E12AF-8045-4DD5-9AD6-BF4CEA1D216E}" type="slidenum">
              <a:rPr lang="en-US" altLang="en-US"/>
              <a:pPr>
                <a:defRPr/>
              </a:pPr>
              <a:t>‹#›</a:t>
            </a:fld>
            <a:endParaRPr lang="en-US" altLang="en-US"/>
          </a:p>
        </p:txBody>
      </p:sp>
    </p:spTree>
    <p:extLst>
      <p:ext uri="{BB962C8B-B14F-4D97-AF65-F5344CB8AC3E}">
        <p14:creationId xmlns:p14="http://schemas.microsoft.com/office/powerpoint/2010/main" val="121561031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C8C4E64-F12D-4B37-8EB2-1E36CCCD0886}" type="slidenum">
              <a:rPr lang="en-US" altLang="en-US"/>
              <a:pPr>
                <a:defRPr/>
              </a:pPr>
              <a:t>‹#›</a:t>
            </a:fld>
            <a:endParaRPr lang="en-US" altLang="en-US"/>
          </a:p>
        </p:txBody>
      </p:sp>
    </p:spTree>
    <p:extLst>
      <p:ext uri="{BB962C8B-B14F-4D97-AF65-F5344CB8AC3E}">
        <p14:creationId xmlns:p14="http://schemas.microsoft.com/office/powerpoint/2010/main" val="117268271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25ED4AD0-9026-4E88-9598-E24204E9428C}" type="slidenum">
              <a:rPr lang="en-US" altLang="en-US"/>
              <a:pPr>
                <a:defRPr/>
              </a:pPr>
              <a:t>‹#›</a:t>
            </a:fld>
            <a:endParaRPr lang="en-US" altLang="en-US"/>
          </a:p>
        </p:txBody>
      </p:sp>
    </p:spTree>
    <p:extLst>
      <p:ext uri="{BB962C8B-B14F-4D97-AF65-F5344CB8AC3E}">
        <p14:creationId xmlns:p14="http://schemas.microsoft.com/office/powerpoint/2010/main" val="41106641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D30456B1-0D56-4F8D-8601-74B256924282}" type="slidenum">
              <a:rPr lang="en-US" altLang="en-US"/>
              <a:pPr>
                <a:defRPr/>
              </a:pPr>
              <a:t>‹#›</a:t>
            </a:fld>
            <a:endParaRPr lang="en-US" altLang="en-US"/>
          </a:p>
        </p:txBody>
      </p:sp>
    </p:spTree>
    <p:extLst>
      <p:ext uri="{BB962C8B-B14F-4D97-AF65-F5344CB8AC3E}">
        <p14:creationId xmlns:p14="http://schemas.microsoft.com/office/powerpoint/2010/main" val="24466767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3FAF8F6-D347-4A6E-A992-1247AD104796}" type="slidenum">
              <a:rPr lang="en-US" altLang="en-US"/>
              <a:pPr>
                <a:defRPr/>
              </a:pPr>
              <a:t>‹#›</a:t>
            </a:fld>
            <a:endParaRPr lang="en-US" altLang="en-US"/>
          </a:p>
        </p:txBody>
      </p:sp>
    </p:spTree>
    <p:extLst>
      <p:ext uri="{BB962C8B-B14F-4D97-AF65-F5344CB8AC3E}">
        <p14:creationId xmlns:p14="http://schemas.microsoft.com/office/powerpoint/2010/main" val="115756159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63D1E4F6-594B-4352-9B2F-28941557440D}" type="slidenum">
              <a:rPr lang="en-US" altLang="en-US"/>
              <a:pPr>
                <a:defRPr/>
              </a:pPr>
              <a:t>‹#›</a:t>
            </a:fld>
            <a:endParaRPr lang="en-US" altLang="en-US"/>
          </a:p>
        </p:txBody>
      </p:sp>
    </p:spTree>
    <p:extLst>
      <p:ext uri="{BB962C8B-B14F-4D97-AF65-F5344CB8AC3E}">
        <p14:creationId xmlns:p14="http://schemas.microsoft.com/office/powerpoint/2010/main" val="164227776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F1323DFD-EBF5-4D4B-B2F8-F300046B03DB}" type="slidenum">
              <a:rPr lang="en-US" altLang="en-US"/>
              <a:pPr>
                <a:defRPr/>
              </a:pPr>
              <a:t>‹#›</a:t>
            </a:fld>
            <a:endParaRPr lang="en-US" altLang="en-US"/>
          </a:p>
        </p:txBody>
      </p:sp>
    </p:spTree>
    <p:extLst>
      <p:ext uri="{BB962C8B-B14F-4D97-AF65-F5344CB8AC3E}">
        <p14:creationId xmlns:p14="http://schemas.microsoft.com/office/powerpoint/2010/main" val="15364227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C8D38A9-4867-472D-8C9E-E475C3393BF3}" type="slidenum">
              <a:rPr lang="en-US" altLang="en-US"/>
              <a:pPr>
                <a:defRPr/>
              </a:pPr>
              <a:t>‹#›</a:t>
            </a:fld>
            <a:endParaRPr lang="en-US" altLang="en-US"/>
          </a:p>
        </p:txBody>
      </p:sp>
    </p:spTree>
    <p:extLst>
      <p:ext uri="{BB962C8B-B14F-4D97-AF65-F5344CB8AC3E}">
        <p14:creationId xmlns:p14="http://schemas.microsoft.com/office/powerpoint/2010/main" val="35217235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71B8CBD-6047-444B-87F0-D9B21FA403BC}" type="slidenum">
              <a:rPr lang="en-US" altLang="en-US"/>
              <a:pPr>
                <a:defRPr/>
              </a:pPr>
              <a:t>‹#›</a:t>
            </a:fld>
            <a:endParaRPr lang="en-US" altLang="en-US"/>
          </a:p>
        </p:txBody>
      </p:sp>
    </p:spTree>
    <p:extLst>
      <p:ext uri="{BB962C8B-B14F-4D97-AF65-F5344CB8AC3E}">
        <p14:creationId xmlns:p14="http://schemas.microsoft.com/office/powerpoint/2010/main" val="27253211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E1B1CE4-F00B-4E68-9228-6F1D3BAE330D}" type="slidenum">
              <a:rPr lang="en-US" altLang="en-US"/>
              <a:pPr>
                <a:defRPr/>
              </a:pPr>
              <a:t>‹#›</a:t>
            </a:fld>
            <a:endParaRPr lang="en-US" altLang="en-US"/>
          </a:p>
        </p:txBody>
      </p:sp>
    </p:spTree>
    <p:extLst>
      <p:ext uri="{BB962C8B-B14F-4D97-AF65-F5344CB8AC3E}">
        <p14:creationId xmlns:p14="http://schemas.microsoft.com/office/powerpoint/2010/main" val="2154278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16FA514-AEFD-474B-93B0-114D787E359F}" type="slidenum">
              <a:rPr lang="en-US" altLang="en-US"/>
              <a:pPr>
                <a:defRPr/>
              </a:pPr>
              <a:t>‹#›</a:t>
            </a:fld>
            <a:endParaRPr lang="en-US" altLang="en-US"/>
          </a:p>
        </p:txBody>
      </p:sp>
    </p:spTree>
    <p:extLst>
      <p:ext uri="{BB962C8B-B14F-4D97-AF65-F5344CB8AC3E}">
        <p14:creationId xmlns:p14="http://schemas.microsoft.com/office/powerpoint/2010/main" val="8787248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C749194-38E6-4473-9320-06ABC635AF1D}" type="slidenum">
              <a:rPr lang="en-US" altLang="en-US"/>
              <a:pPr>
                <a:defRPr/>
              </a:pPr>
              <a:t>‹#›</a:t>
            </a:fld>
            <a:endParaRPr lang="en-US" altLang="en-US"/>
          </a:p>
        </p:txBody>
      </p:sp>
    </p:spTree>
    <p:extLst>
      <p:ext uri="{BB962C8B-B14F-4D97-AF65-F5344CB8AC3E}">
        <p14:creationId xmlns:p14="http://schemas.microsoft.com/office/powerpoint/2010/main" val="35267786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7C7ECAB-653A-4487-92B9-FFBB26683031}" type="slidenum">
              <a:rPr lang="en-US" altLang="en-US"/>
              <a:pPr>
                <a:defRPr/>
              </a:pPr>
              <a:t>‹#›</a:t>
            </a:fld>
            <a:endParaRPr lang="en-US" altLang="en-US"/>
          </a:p>
        </p:txBody>
      </p:sp>
    </p:spTree>
    <p:extLst>
      <p:ext uri="{BB962C8B-B14F-4D97-AF65-F5344CB8AC3E}">
        <p14:creationId xmlns:p14="http://schemas.microsoft.com/office/powerpoint/2010/main" val="25021713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86F516-DAA5-4C78-9A44-C799F6245A78}" type="slidenum">
              <a:rPr lang="en-US" altLang="en-US"/>
              <a:pPr>
                <a:defRPr/>
              </a:pPr>
              <a:t>‹#›</a:t>
            </a:fld>
            <a:endParaRPr lang="en-US" altLang="en-US"/>
          </a:p>
        </p:txBody>
      </p:sp>
    </p:spTree>
    <p:extLst>
      <p:ext uri="{BB962C8B-B14F-4D97-AF65-F5344CB8AC3E}">
        <p14:creationId xmlns:p14="http://schemas.microsoft.com/office/powerpoint/2010/main" val="27882036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23DC0F60-49D0-473F-9AEE-06B5EA021BD5}" type="slidenum">
              <a:rPr lang="en-US" altLang="en-US"/>
              <a:pPr>
                <a:defRPr/>
              </a:pPr>
              <a:t>‹#›</a:t>
            </a:fld>
            <a:endParaRPr lang="en-US" altLang="en-US"/>
          </a:p>
        </p:txBody>
      </p:sp>
    </p:spTree>
    <p:extLst>
      <p:ext uri="{BB962C8B-B14F-4D97-AF65-F5344CB8AC3E}">
        <p14:creationId xmlns:p14="http://schemas.microsoft.com/office/powerpoint/2010/main" val="222514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1DFD9441-B681-4993-9812-4EE8B4B780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48"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3C2764C6-69CE-4A58-B5D6-DC62F2CBC203}" type="slidenum">
              <a:rPr lang="en-US" altLang="en-US"/>
              <a:pPr>
                <a:defRPr/>
              </a:pPr>
              <a:t>‹#›</a:t>
            </a:fld>
            <a:endParaRPr lang="en-US" alt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Lst>
  <p:transition spd="med">
    <p:fade/>
  </p:transition>
  <p:hf hd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reset@ihcda.in.gov"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eap.ihcda.in.gov/" TargetMode="External"/><Relationship Id="rId2" Type="http://schemas.openxmlformats.org/officeDocument/2006/relationships/hyperlink" Target="https://www.in.gov/ihcda/program-partners/energy-assistance-program-eap/liheap-and-lihwap-resources/"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THartnettRussell@ihcda.IN.gov"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water@ihcda.in.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34963" y="546100"/>
            <a:ext cx="8058150" cy="5119688"/>
          </a:xfrm>
        </p:spPr>
        <p:txBody>
          <a:bodyPr/>
          <a:lstStyle/>
          <a:p>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LIHWAP Water Vendor Training</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PY2023</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September 15, 2022</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cap="none" dirty="0">
                <a:latin typeface="Arial Bold" panose="020B0704020202020204" pitchFamily="34" charset="0"/>
                <a:ea typeface="ＭＳ Ｐゴシック" panose="020B0600070205080204" pitchFamily="34" charset="-128"/>
                <a:cs typeface="Arial Bold" panose="020B0704020202020204" pitchFamily="34" charset="0"/>
              </a:rPr>
              <a:t>Thomas Hartnett-Russell</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cap="none" dirty="0">
                <a:latin typeface="Arial Bold" panose="020B0704020202020204" pitchFamily="34" charset="0"/>
                <a:ea typeface="ＭＳ Ｐゴシック" panose="020B0600070205080204" pitchFamily="34" charset="-128"/>
                <a:cs typeface="Arial Bold" panose="020B0704020202020204" pitchFamily="34" charset="0"/>
              </a:rPr>
              <a:t>Community Programs Manager</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33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DA4C1A-EE33-4899-87C5-9180D36B8F2B}" type="slidenum">
              <a:rPr lang="en-US" altLang="en-US" smtClean="0">
                <a:solidFill>
                  <a:srgbClr val="003359"/>
                </a:solidFill>
              </a:rPr>
              <a:pPr/>
              <a:t>1</a:t>
            </a:fld>
            <a:endParaRPr lang="en-US" altLang="en-US">
              <a:solidFill>
                <a:srgbClr val="003359"/>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F85E7-0980-E0CB-1F91-33D8555C85FF}"/>
              </a:ext>
            </a:extLst>
          </p:cNvPr>
          <p:cNvSpPr>
            <a:spLocks noGrp="1"/>
          </p:cNvSpPr>
          <p:nvPr>
            <p:ph type="title"/>
          </p:nvPr>
        </p:nvSpPr>
        <p:spPr>
          <a:xfrm>
            <a:off x="334963" y="274638"/>
            <a:ext cx="8653462" cy="1143000"/>
          </a:xfrm>
        </p:spPr>
        <p:txBody>
          <a:bodyPr/>
          <a:lstStyle/>
          <a:p>
            <a:pPr>
              <a:defRPr/>
            </a:pPr>
            <a:r>
              <a:rPr lang="en-US" sz="4000"/>
              <a:t>Vendor moa</a:t>
            </a:r>
          </a:p>
        </p:txBody>
      </p:sp>
      <p:sp>
        <p:nvSpPr>
          <p:cNvPr id="6" name="Content Placeholder 5">
            <a:extLst>
              <a:ext uri="{FF2B5EF4-FFF2-40B4-BE49-F238E27FC236}">
                <a16:creationId xmlns:a16="http://schemas.microsoft.com/office/drawing/2014/main" id="{EAF89695-F46C-5028-81F1-9D490B09D3E1}"/>
              </a:ext>
            </a:extLst>
          </p:cNvPr>
          <p:cNvSpPr>
            <a:spLocks noGrp="1"/>
          </p:cNvSpPr>
          <p:nvPr>
            <p:ph idx="1"/>
          </p:nvPr>
        </p:nvSpPr>
        <p:spPr>
          <a:xfrm>
            <a:off x="334963" y="1239838"/>
            <a:ext cx="8364537" cy="4711700"/>
          </a:xfrm>
        </p:spPr>
        <p:txBody>
          <a:bodyPr/>
          <a:lstStyle/>
          <a:p>
            <a:pPr marL="342900" indent="-342900">
              <a:spcAft>
                <a:spcPts val="600"/>
              </a:spcAft>
              <a:buFont typeface="Arial" panose="020B0604020202020204" pitchFamily="34" charset="0"/>
              <a:buChar char="•"/>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Must be signed for client to receive benefit </a:t>
            </a:r>
            <a:b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spcAft>
                <a:spcPts val="600"/>
              </a:spcAft>
              <a:buFont typeface="Arial" panose="020B0604020202020204" pitchFamily="34" charset="0"/>
              <a:buChar char="•"/>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All benefits on behalf of clients are paid directly to Vendors</a:t>
            </a:r>
          </a:p>
          <a:p>
            <a:pPr marL="285750" indent="-285750">
              <a:spcAft>
                <a:spcPts val="600"/>
              </a:spcAft>
              <a:buFont typeface="Arial" panose="020B0604020202020204" pitchFamily="34" charset="0"/>
              <a:buChar char="•"/>
              <a:defRPr/>
            </a:pPr>
            <a:endPar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spcAft>
                <a:spcPts val="600"/>
              </a:spcAft>
              <a:buFont typeface="Arial" panose="020B0604020202020204" pitchFamily="34" charset="0"/>
              <a:buChar char="•"/>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Vendors must apply payments to the specific individual’s account for water/wastewater</a:t>
            </a:r>
          </a:p>
          <a:p>
            <a:pPr marL="461951" lvl="1" indent="0">
              <a:spcAft>
                <a:spcPts val="600"/>
              </a:spcAft>
              <a:buFont typeface="Arial" pitchFamily="34" charse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spcAft>
                <a:spcPts val="600"/>
              </a:spcAft>
              <a:buFont typeface="Arial" panose="020B0604020202020204" pitchFamily="34" charset="0"/>
              <a:buChar char="•"/>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Currently 212 Participating Vendors</a:t>
            </a:r>
          </a:p>
          <a:p>
            <a:pPr marL="461951" lvl="1" indent="0">
              <a:spcAft>
                <a:spcPts val="600"/>
              </a:spcAft>
              <a:buFont typeface="Arial" pitchFamily="34" charse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342900" indent="-342900">
              <a:spcAft>
                <a:spcPts val="600"/>
              </a:spcAft>
              <a:buFont typeface="Arial" panose="020B0604020202020204" pitchFamily="34" charset="0"/>
              <a:buChar char="•"/>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Includes consumer protections</a:t>
            </a:r>
            <a:endParaRPr lang="en-US"/>
          </a:p>
          <a:p>
            <a:pPr marL="285744" indent="-285744">
              <a:buFont typeface="Arial" panose="020B0604020202020204" pitchFamily="34" charset="0"/>
              <a:buChar char="•"/>
              <a:defRPr/>
            </a:pPr>
            <a:endParaRPr lang="en-US"/>
          </a:p>
          <a:p>
            <a:pPr>
              <a:defRPr/>
            </a:pPr>
            <a:endParaRPr lang="en-US"/>
          </a:p>
          <a:p>
            <a:pPr marL="285744" indent="-285744">
              <a:buFont typeface="Wingdings" panose="05000000000000000000" pitchFamily="2" charset="2"/>
              <a:buChar char="ü"/>
              <a:defRPr/>
            </a:pPr>
            <a:endParaRPr lang="en-US"/>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EDA0-BAFE-D2FA-F93B-66BA5E59786F}"/>
              </a:ext>
            </a:extLst>
          </p:cNvPr>
          <p:cNvSpPr>
            <a:spLocks noGrp="1"/>
          </p:cNvSpPr>
          <p:nvPr>
            <p:ph type="title"/>
          </p:nvPr>
        </p:nvSpPr>
        <p:spPr>
          <a:xfrm>
            <a:off x="334963" y="76200"/>
            <a:ext cx="8364537" cy="1143000"/>
          </a:xfrm>
        </p:spPr>
        <p:txBody>
          <a:bodyPr/>
          <a:lstStyle/>
          <a:p>
            <a:pPr>
              <a:defRPr/>
            </a:pP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ALLOWABLE CHARGES</a:t>
            </a:r>
            <a:endParaRPr lang="en-US"/>
          </a:p>
        </p:txBody>
      </p:sp>
      <p:sp>
        <p:nvSpPr>
          <p:cNvPr id="25603" name="Content Placeholder 2">
            <a:extLst>
              <a:ext uri="{FF2B5EF4-FFF2-40B4-BE49-F238E27FC236}">
                <a16:creationId xmlns:a16="http://schemas.microsoft.com/office/drawing/2014/main" id="{351A30B8-1BA9-AAF9-4EF6-ED54CB9B3586}"/>
              </a:ext>
            </a:extLst>
          </p:cNvPr>
          <p:cNvSpPr>
            <a:spLocks noGrp="1"/>
          </p:cNvSpPr>
          <p:nvPr>
            <p:ph idx="1"/>
          </p:nvPr>
        </p:nvSpPr>
        <p:spPr>
          <a:xfrm>
            <a:off x="334963" y="966788"/>
            <a:ext cx="8364537" cy="4817324"/>
          </a:xfrm>
        </p:spPr>
        <p:txBody>
          <a:bodyPr/>
          <a:lstStyle/>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Water</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Wastewater</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Stormwater</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Fire Hydrant Flush Fees</a:t>
            </a:r>
          </a:p>
          <a:p>
            <a:pPr marL="973138" lvl="1" indent="-285750"/>
            <a:r>
              <a:rPr lang="en-US" altLang="en-US" sz="1800">
                <a:latin typeface="Arial" panose="020B0604020202020204" pitchFamily="34" charset="0"/>
                <a:ea typeface="ＭＳ Ｐゴシック" panose="020B0600070205080204" pitchFamily="34" charset="-128"/>
                <a:cs typeface="Arial" panose="020B0604020202020204" pitchFamily="34" charset="0"/>
              </a:rPr>
              <a:t>Fire Protection</a:t>
            </a:r>
          </a:p>
          <a:p>
            <a:pPr marL="973138" lvl="1" indent="-285750"/>
            <a:r>
              <a:rPr lang="en-US" altLang="en-US" sz="1800">
                <a:latin typeface="Arial" panose="020B0604020202020204" pitchFamily="34" charset="0"/>
                <a:ea typeface="ＭＳ Ｐゴシック" panose="020B0600070205080204" pitchFamily="34" charset="-128"/>
                <a:cs typeface="Arial" panose="020B0604020202020204" pitchFamily="34" charset="0"/>
              </a:rPr>
              <a:t>Hydrant Charge</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Disconnect/Reconnect Fees</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Taxes </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Deposits</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Costs associated with properties switching from septic tanks to local sewer system</a:t>
            </a:r>
          </a:p>
          <a:p>
            <a:pPr marL="973138" lvl="1" indent="-285750"/>
            <a:r>
              <a:rPr lang="en-US" altLang="en-US" sz="1800" b="1">
                <a:latin typeface="Arial" panose="020B0604020202020204" pitchFamily="34" charset="0"/>
                <a:ea typeface="ＭＳ Ｐゴシック" panose="020B0600070205080204" pitchFamily="34" charset="-128"/>
                <a:cs typeface="Arial" panose="020B0604020202020204" pitchFamily="34" charset="0"/>
              </a:rPr>
              <a:t>Cannot</a:t>
            </a:r>
            <a:r>
              <a:rPr lang="en-US" altLang="en-US" sz="1800">
                <a:latin typeface="Arial" panose="020B0604020202020204" pitchFamily="34" charset="0"/>
                <a:ea typeface="ＭＳ Ｐゴシック" panose="020B0600070205080204" pitchFamily="34" charset="-128"/>
                <a:cs typeface="Arial" panose="020B0604020202020204" pitchFamily="34" charset="0"/>
              </a:rPr>
              <a:t> cover installment of the new lines or removal of old septic tank</a:t>
            </a:r>
          </a:p>
          <a:p>
            <a:pPr marL="973138" lvl="1" indent="-285750"/>
            <a:r>
              <a:rPr lang="en-US" altLang="en-US" sz="1800" b="1">
                <a:latin typeface="Arial" panose="020B0604020202020204" pitchFamily="34" charset="0"/>
                <a:ea typeface="ＭＳ Ｐゴシック" panose="020B0600070205080204" pitchFamily="34" charset="-128"/>
                <a:cs typeface="Arial" panose="020B0604020202020204" pitchFamily="34" charset="0"/>
              </a:rPr>
              <a:t>Can</a:t>
            </a:r>
            <a:r>
              <a:rPr lang="en-US" altLang="en-US" sz="1800">
                <a:latin typeface="Arial" panose="020B0604020202020204" pitchFamily="34" charset="0"/>
                <a:ea typeface="ＭＳ Ｐゴシック" panose="020B0600070205080204" pitchFamily="34" charset="-128"/>
                <a:cs typeface="Arial" panose="020B0604020202020204" pitchFamily="34" charset="0"/>
              </a:rPr>
              <a:t> cover everything that happens after they are hooked up with the sewer company</a:t>
            </a:r>
          </a:p>
          <a:p>
            <a:pPr marL="285750" indent="-285750">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Sanitary Service</a:t>
            </a:r>
          </a:p>
          <a:p>
            <a:pPr marL="973138" lvl="1" indent="-285750"/>
            <a:r>
              <a:rPr lang="en-US" altLang="en-US" sz="1800" b="1">
                <a:latin typeface="Arial" panose="020B0604020202020204" pitchFamily="34" charset="0"/>
                <a:ea typeface="ＭＳ Ｐゴシック" panose="020B0600070205080204" pitchFamily="34" charset="-128"/>
                <a:cs typeface="Arial" panose="020B0604020202020204" pitchFamily="34" charset="0"/>
              </a:rPr>
              <a:t>Only if the vendor defines it as wastewater/dirty water</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51B5-22DD-385D-9616-8A52EAC1E3A5}"/>
              </a:ext>
            </a:extLst>
          </p:cNvPr>
          <p:cNvSpPr>
            <a:spLocks noGrp="1"/>
          </p:cNvSpPr>
          <p:nvPr>
            <p:ph type="title"/>
          </p:nvPr>
        </p:nvSpPr>
        <p:spPr/>
        <p:txBody>
          <a:bodyPr/>
          <a:lstStyle/>
          <a:p>
            <a:pPr>
              <a:defRPr/>
            </a:pPr>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UNALLOWABLE CHARGES</a:t>
            </a:r>
            <a:endParaRPr lang="en-US"/>
          </a:p>
        </p:txBody>
      </p:sp>
      <p:sp>
        <p:nvSpPr>
          <p:cNvPr id="3" name="Content Placeholder 2">
            <a:extLst>
              <a:ext uri="{FF2B5EF4-FFF2-40B4-BE49-F238E27FC236}">
                <a16:creationId xmlns:a16="http://schemas.microsoft.com/office/drawing/2014/main" id="{03221300-62F3-9404-7820-254414C4B047}"/>
              </a:ext>
            </a:extLst>
          </p:cNvPr>
          <p:cNvSpPr>
            <a:spLocks noGrp="1"/>
          </p:cNvSpPr>
          <p:nvPr>
            <p:ph idx="1"/>
          </p:nvPr>
        </p:nvSpPr>
        <p:spPr>
          <a:xfrm>
            <a:off x="334963" y="1160463"/>
            <a:ext cx="8713344" cy="4525962"/>
          </a:xfrm>
        </p:spPr>
        <p:txBody>
          <a:bodyPr/>
          <a:lstStyle/>
          <a:p>
            <a:pPr marL="285750" indent="-285750">
              <a:buFont typeface="Arial" panose="020B0604020202020204" pitchFamily="34" charset="0"/>
              <a:buChar char="•"/>
              <a:defRPr/>
            </a:pPr>
            <a:r>
              <a:rPr lang="en-US"/>
              <a:t>Trash</a:t>
            </a:r>
          </a:p>
          <a:p>
            <a:pPr marL="973138" lvl="1" indent="-285750">
              <a:defRPr/>
            </a:pPr>
            <a:r>
              <a:rPr lang="en-US" sz="1800"/>
              <a:t>Sanitation</a:t>
            </a:r>
          </a:p>
          <a:p>
            <a:pPr marL="973138" lvl="1" indent="-285750">
              <a:defRPr/>
            </a:pPr>
            <a:r>
              <a:rPr lang="en-US" sz="1800"/>
              <a:t>Solid Waste</a:t>
            </a:r>
          </a:p>
          <a:p>
            <a:pPr marL="973138" lvl="1" indent="-285750">
              <a:defRPr/>
            </a:pPr>
            <a:r>
              <a:rPr lang="en-US" sz="1800"/>
              <a:t>Extra Bin</a:t>
            </a:r>
          </a:p>
          <a:p>
            <a:pPr marL="285750" indent="-285750">
              <a:buFont typeface="Arial" panose="020B0604020202020204" pitchFamily="34" charset="0"/>
              <a:buChar char="•"/>
              <a:defRPr/>
            </a:pPr>
            <a:r>
              <a:rPr lang="en-US"/>
              <a:t>Street Maintenance</a:t>
            </a:r>
          </a:p>
          <a:p>
            <a:pPr marL="285750" indent="-285750">
              <a:buFont typeface="Arial" panose="020B0604020202020204" pitchFamily="34" charset="0"/>
              <a:buChar char="•"/>
              <a:defRPr/>
            </a:pPr>
            <a:r>
              <a:rPr lang="en-US"/>
              <a:t>Clean Air Fee</a:t>
            </a:r>
          </a:p>
          <a:p>
            <a:pPr marL="285750" indent="-285750">
              <a:buFont typeface="Arial" panose="020B0604020202020204" pitchFamily="34" charset="0"/>
              <a:buChar char="•"/>
              <a:defRPr/>
            </a:pPr>
            <a:r>
              <a:rPr lang="en-US"/>
              <a:t>Insurance</a:t>
            </a:r>
          </a:p>
          <a:p>
            <a:pPr marL="285750" indent="-285750">
              <a:buFont typeface="Arial" panose="020B0604020202020204" pitchFamily="34" charset="0"/>
              <a:buChar char="•"/>
              <a:defRPr/>
            </a:pPr>
            <a:r>
              <a:rPr lang="en-US"/>
              <a:t>Repairs</a:t>
            </a:r>
          </a:p>
          <a:p>
            <a:pPr marL="285750" indent="-285750">
              <a:buFont typeface="Arial" panose="020B0604020202020204" pitchFamily="34" charset="0"/>
              <a:buChar char="•"/>
              <a:defRPr/>
            </a:pPr>
            <a:r>
              <a:rPr lang="en-US"/>
              <a:t>Infrastructure</a:t>
            </a:r>
          </a:p>
          <a:p>
            <a:pPr marL="285750" indent="-285750">
              <a:buFont typeface="Arial" panose="020B0604020202020204" pitchFamily="34" charset="0"/>
              <a:buChar char="•"/>
              <a:defRPr/>
            </a:pPr>
            <a:r>
              <a:rPr lang="en-US"/>
              <a:t>Well Water</a:t>
            </a:r>
          </a:p>
          <a:p>
            <a:pPr marL="285750" indent="-285750">
              <a:buFont typeface="Arial" panose="020B0604020202020204" pitchFamily="34" charset="0"/>
              <a:buChar char="•"/>
              <a:defRPr/>
            </a:pPr>
            <a:r>
              <a:rPr lang="en-US"/>
              <a:t>Septic</a:t>
            </a:r>
          </a:p>
          <a:p>
            <a:pPr marL="285750" indent="-285750">
              <a:buFont typeface="Arial" panose="020B0604020202020204" pitchFamily="34" charset="0"/>
              <a:buChar char="•"/>
              <a:defRPr/>
            </a:pPr>
            <a:r>
              <a:rPr lang="en-US"/>
              <a:t>Benefits </a:t>
            </a:r>
            <a:r>
              <a:rPr lang="en-US" b="1"/>
              <a:t>may not </a:t>
            </a:r>
            <a:r>
              <a:rPr lang="en-US"/>
              <a:t>be assessed to settle an old debt on an inactive account </a:t>
            </a:r>
            <a:r>
              <a:rPr lang="en-US" b="1" i="1"/>
              <a:t>unless</a:t>
            </a:r>
            <a:r>
              <a:rPr lang="en-US"/>
              <a:t> settling this debt will lead to restoration of the account or establishment of new service for the customer.</a:t>
            </a:r>
          </a:p>
          <a:p>
            <a:pPr marL="285750" indent="-285750">
              <a:buFont typeface="Arial" panose="020B0604020202020204" pitchFamily="34" charset="0"/>
              <a:buChar char="•"/>
              <a:defRPr/>
            </a:pPr>
            <a:endParaRPr lang="en-US" sz="1200"/>
          </a:p>
          <a:p>
            <a:pPr>
              <a:defRPr/>
            </a:pPr>
            <a:r>
              <a:rPr lang="en-US" sz="1600" b="1"/>
              <a:t>*We suggest to our LSPs that they check vendor website to clarify charges – but if they cannot figure them out from the website they may reach out to your organization </a:t>
            </a:r>
          </a:p>
          <a:p>
            <a:pPr marL="285750" indent="-285750">
              <a:buFont typeface="Arial" panose="020B0604020202020204" pitchFamily="34" charset="0"/>
              <a:buChar char="•"/>
              <a:defRPr/>
            </a:pPr>
            <a:endParaRPr lang="en-US" sz="260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1DE971-6379-3A76-2EA2-B6A422A65942}"/>
              </a:ext>
            </a:extLst>
          </p:cNvPr>
          <p:cNvSpPr>
            <a:spLocks noGrp="1"/>
          </p:cNvSpPr>
          <p:nvPr>
            <p:ph type="title"/>
          </p:nvPr>
        </p:nvSpPr>
        <p:spPr>
          <a:xfrm>
            <a:off x="334963" y="131763"/>
            <a:ext cx="8653462" cy="1143000"/>
          </a:xfrm>
        </p:spPr>
        <p:txBody>
          <a:bodyPr/>
          <a:lstStyle/>
          <a:p>
            <a:pPr>
              <a:defRPr/>
            </a:pPr>
            <a:r>
              <a:rPr lang="en-US" sz="4000"/>
              <a:t>Consumer PROTECTIONS</a:t>
            </a:r>
            <a:endParaRPr lang="en-US" sz="4000">
              <a:solidFill>
                <a:srgbClr val="103458"/>
              </a:solidFill>
              <a:latin typeface="Arial Nova Light" panose="020B0304020202020204" pitchFamily="34" charset="0"/>
            </a:endParaRPr>
          </a:p>
        </p:txBody>
      </p:sp>
      <p:sp>
        <p:nvSpPr>
          <p:cNvPr id="6" name="Content Placeholder 5">
            <a:extLst>
              <a:ext uri="{FF2B5EF4-FFF2-40B4-BE49-F238E27FC236}">
                <a16:creationId xmlns:a16="http://schemas.microsoft.com/office/drawing/2014/main" id="{284F5E2A-0810-BCD5-0A91-9E190384CC3F}"/>
              </a:ext>
            </a:extLst>
          </p:cNvPr>
          <p:cNvSpPr>
            <a:spLocks noGrp="1"/>
          </p:cNvSpPr>
          <p:nvPr>
            <p:ph idx="1"/>
          </p:nvPr>
        </p:nvSpPr>
        <p:spPr>
          <a:xfrm>
            <a:off x="317500" y="1198563"/>
            <a:ext cx="8364538" cy="4711700"/>
          </a:xfrm>
        </p:spPr>
        <p:txBody>
          <a:bodyPr/>
          <a:lstStyle/>
          <a:p>
            <a:pPr marL="342900" indent="-342900" algn="just">
              <a:spcBef>
                <a:spcPts val="0"/>
              </a:spcBef>
              <a:spcAft>
                <a:spcPts val="1200"/>
              </a:spcAft>
              <a:buFont typeface="+mj-lt"/>
              <a:buAutoNum type="arabicParenR"/>
              <a:defRPr/>
            </a:pPr>
            <a:r>
              <a:rPr lang="en-US" b="1">
                <a:latin typeface="Arial" panose="020B0604020202020204" pitchFamily="34" charset="0"/>
                <a:ea typeface="Times New Roman" panose="02020603050405020304" pitchFamily="18" charset="0"/>
                <a:cs typeface="Arial" panose="020B0604020202020204" pitchFamily="34" charset="0"/>
              </a:rPr>
              <a:t>Application of Funds to the Household.</a:t>
            </a:r>
            <a:r>
              <a:rPr lang="en-US">
                <a:latin typeface="Arial" panose="020B0604020202020204" pitchFamily="34" charset="0"/>
                <a:ea typeface="Times New Roman" panose="02020603050405020304" pitchFamily="18" charset="0"/>
                <a:cs typeface="Arial" panose="020B0604020202020204" pitchFamily="34" charset="0"/>
              </a:rPr>
              <a:t> The Vendor will apply funds provided by the Water Program to the household on behalf of which the funds were provided. The Vendor will then charge the eligible household, in the normal billing process, any difference between the actual amount due and the amount of the payment made by IHCDA.</a:t>
            </a:r>
          </a:p>
          <a:p>
            <a:pPr marL="342900" indent="-342900" algn="just">
              <a:spcBef>
                <a:spcPts val="0"/>
              </a:spcBef>
              <a:spcAft>
                <a:spcPts val="1200"/>
              </a:spcAft>
              <a:buFont typeface="+mj-lt"/>
              <a:buAutoNum type="arabicParenR"/>
              <a:defRPr/>
            </a:pPr>
            <a:r>
              <a:rPr lang="en-US" b="1">
                <a:latin typeface="Arial" panose="020B0604020202020204" pitchFamily="34" charset="0"/>
                <a:ea typeface="Times New Roman" panose="02020603050405020304" pitchFamily="18" charset="0"/>
                <a:cs typeface="Arial" panose="020B0604020202020204" pitchFamily="34" charset="0"/>
              </a:rPr>
              <a:t>Reconciliation.</a:t>
            </a:r>
            <a:r>
              <a:rPr lang="en-US">
                <a:latin typeface="Arial" panose="020B0604020202020204" pitchFamily="34" charset="0"/>
                <a:ea typeface="Times New Roman" panose="02020603050405020304" pitchFamily="18" charset="0"/>
                <a:cs typeface="Arial" panose="020B0604020202020204" pitchFamily="34" charset="0"/>
              </a:rPr>
              <a:t> The Vendor will provide written reconciliation and confirmation to IHCDA upon request that benefits have been credited appropriately to households and their services have been restored on a timely basis or disconnection status has been removed if applicable.</a:t>
            </a:r>
          </a:p>
          <a:p>
            <a:pPr marL="342900" indent="-342900" algn="just">
              <a:spcBef>
                <a:spcPts val="0"/>
              </a:spcBef>
              <a:spcAft>
                <a:spcPts val="1200"/>
              </a:spcAft>
              <a:buFont typeface="+mj-lt"/>
              <a:buAutoNum type="arabicParenR"/>
              <a:defRPr/>
            </a:pPr>
            <a:r>
              <a:rPr lang="en-US" b="1">
                <a:latin typeface="Arial" panose="020B0604020202020204" pitchFamily="34" charset="0"/>
                <a:ea typeface="Times New Roman" panose="02020603050405020304" pitchFamily="18" charset="0"/>
                <a:cs typeface="Arial" panose="020B0604020202020204" pitchFamily="34" charset="0"/>
              </a:rPr>
              <a:t>No Adverse Treatment.</a:t>
            </a:r>
            <a:r>
              <a:rPr lang="en-US">
                <a:latin typeface="Arial" panose="020B0604020202020204" pitchFamily="34" charset="0"/>
                <a:ea typeface="Times New Roman" panose="02020603050405020304" pitchFamily="18" charset="0"/>
                <a:cs typeface="Arial" panose="020B0604020202020204" pitchFamily="34" charset="0"/>
              </a:rPr>
              <a:t> No household receiving assistance under this grant will be treated adversely because of such assistance under applicable provisions of state, territorial or tribal law or public regulatory requirements.</a:t>
            </a:r>
          </a:p>
          <a:p>
            <a:pPr marL="342900" indent="-342900" algn="just">
              <a:lnSpc>
                <a:spcPct val="107000"/>
              </a:lnSpc>
              <a:spcBef>
                <a:spcPts val="0"/>
              </a:spcBef>
              <a:spcAft>
                <a:spcPts val="1200"/>
              </a:spcAft>
              <a:buFont typeface="+mj-lt"/>
              <a:buAutoNum type="arabicParenR"/>
              <a:defRPr/>
            </a:pPr>
            <a:r>
              <a:rPr lang="en-US" b="1">
                <a:latin typeface="Arial" panose="020B0604020202020204" pitchFamily="34" charset="0"/>
                <a:ea typeface="Calibri" panose="020F0502020204030204" pitchFamily="34" charset="0"/>
                <a:cs typeface="Arial" panose="020B0604020202020204" pitchFamily="34" charset="0"/>
              </a:rPr>
              <a:t>Restoration of Service.</a:t>
            </a:r>
            <a:r>
              <a:rPr lang="en-US">
                <a:latin typeface="Arial" panose="020B0604020202020204" pitchFamily="34" charset="0"/>
                <a:ea typeface="Calibri" panose="020F0502020204030204" pitchFamily="34" charset="0"/>
                <a:cs typeface="Arial" panose="020B0604020202020204" pitchFamily="34" charset="0"/>
              </a:rPr>
              <a:t> </a:t>
            </a:r>
            <a:r>
              <a:rPr lang="en-US">
                <a:latin typeface="Arial" panose="020B0604020202020204" pitchFamily="34" charset="0"/>
                <a:ea typeface="Times New Roman" panose="02020603050405020304" pitchFamily="18" charset="0"/>
                <a:cs typeface="Arial" panose="020B0604020202020204" pitchFamily="34" charset="0"/>
              </a:rPr>
              <a:t>The vendor must restore any disconnected services for an approved applicant within </a:t>
            </a:r>
            <a:r>
              <a:rPr lang="en-US" b="1">
                <a:latin typeface="Arial" panose="020B0604020202020204" pitchFamily="34" charset="0"/>
                <a:ea typeface="Times New Roman" panose="02020603050405020304" pitchFamily="18" charset="0"/>
                <a:cs typeface="Arial" panose="020B0604020202020204" pitchFamily="34" charset="0"/>
              </a:rPr>
              <a:t>three (3) </a:t>
            </a:r>
            <a:r>
              <a:rPr lang="en-US" b="1" u="sng">
                <a:latin typeface="Arial" panose="020B0604020202020204" pitchFamily="34" charset="0"/>
                <a:ea typeface="Times New Roman" panose="02020603050405020304" pitchFamily="18" charset="0"/>
                <a:cs typeface="Arial" panose="020B0604020202020204" pitchFamily="34" charset="0"/>
              </a:rPr>
              <a:t>calendar</a:t>
            </a:r>
            <a:r>
              <a:rPr lang="en-US">
                <a:latin typeface="Arial" panose="020B0604020202020204" pitchFamily="34" charset="0"/>
                <a:ea typeface="Times New Roman" panose="02020603050405020304" pitchFamily="18" charset="0"/>
                <a:cs typeface="Arial" panose="020B0604020202020204" pitchFamily="34" charset="0"/>
              </a:rPr>
              <a:t> days of receipt of payment from IHCDA on behalf of said applicant.</a:t>
            </a:r>
            <a:endParaRPr lang="en-US">
              <a:latin typeface="Arial" panose="020B0604020202020204" pitchFamily="34" charset="0"/>
              <a:ea typeface="Calibri" panose="020F0502020204030204" pitchFamily="34" charset="0"/>
              <a:cs typeface="Arial" panose="020B0604020202020204" pitchFamily="34" charset="0"/>
            </a:endParaRPr>
          </a:p>
          <a:p>
            <a:pPr>
              <a:defRPr/>
            </a:pPr>
            <a:endParaRPr lang="en-US" sz="2800"/>
          </a:p>
          <a:p>
            <a:pPr>
              <a:defRPr/>
            </a:pPr>
            <a:endParaRPr lang="en-US" sz="2000"/>
          </a:p>
          <a:p>
            <a:pPr>
              <a:defRPr/>
            </a:pPr>
            <a:endParaRPr lang="en-US" sz="3200"/>
          </a:p>
          <a:p>
            <a:pPr marL="285744" indent="-285744">
              <a:buFont typeface="Arial" panose="020B0604020202020204" pitchFamily="34" charset="0"/>
              <a:buChar char="•"/>
              <a:defRPr/>
            </a:pPr>
            <a:endParaRPr lang="en-US"/>
          </a:p>
          <a:p>
            <a:pPr>
              <a:defRPr/>
            </a:pPr>
            <a:endParaRPr lang="en-US"/>
          </a:p>
          <a:p>
            <a:pPr marL="285744" indent="-285744">
              <a:buFont typeface="Wingdings" panose="05000000000000000000" pitchFamily="2" charset="2"/>
              <a:buChar char="ü"/>
              <a:defRPr/>
            </a:pPr>
            <a:endParaRPr lang="en-US"/>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831F5-4337-4324-A6FC-9B919184BCDC}"/>
              </a:ext>
            </a:extLst>
          </p:cNvPr>
          <p:cNvSpPr>
            <a:spLocks noGrp="1"/>
          </p:cNvSpPr>
          <p:nvPr>
            <p:ph idx="1"/>
          </p:nvPr>
        </p:nvSpPr>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By signing the MOA, the vendor agrees to cooperate with IHCDA and LSPs with regards to sharing information about LIHWAP applicant accounts, including water consumption and cost, payments, disconnection prevention and restoration of service, arrearage amounts, account status, and other data related to LIHWAP.</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This includes but is not limited to providing billing statements for applicant households, regardless of the billing name of record.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IHCDA has obtained consent from all applicants to collect this data. If the account is in the name of a non household member, the applicant has certified that they have obtained consent from the account holder.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Collection of this data is federally mandated.</a:t>
            </a:r>
          </a:p>
          <a:p>
            <a:endParaRPr lang="en-US"/>
          </a:p>
        </p:txBody>
      </p:sp>
      <p:sp>
        <p:nvSpPr>
          <p:cNvPr id="4" name="Slide Number Placeholder 3">
            <a:extLst>
              <a:ext uri="{FF2B5EF4-FFF2-40B4-BE49-F238E27FC236}">
                <a16:creationId xmlns:a16="http://schemas.microsoft.com/office/drawing/2014/main" id="{7DF4BBB1-3712-4B43-8A9F-305AD29A6A47}"/>
              </a:ext>
            </a:extLst>
          </p:cNvPr>
          <p:cNvSpPr>
            <a:spLocks noGrp="1"/>
          </p:cNvSpPr>
          <p:nvPr>
            <p:ph type="sldNum" sz="quarter" idx="10"/>
          </p:nvPr>
        </p:nvSpPr>
        <p:spPr/>
        <p:txBody>
          <a:bodyPr/>
          <a:lstStyle/>
          <a:p>
            <a:pPr>
              <a:defRPr/>
            </a:pPr>
            <a:fld id="{571B8CBD-6047-444B-87F0-D9B21FA403BC}" type="slidenum">
              <a:rPr lang="en-US" altLang="en-US" smtClean="0"/>
              <a:pPr>
                <a:defRPr/>
              </a:pPr>
              <a:t>14</a:t>
            </a:fld>
            <a:endParaRPr lang="en-US" altLang="en-US"/>
          </a:p>
        </p:txBody>
      </p:sp>
      <p:sp>
        <p:nvSpPr>
          <p:cNvPr id="6" name="Title 1">
            <a:extLst>
              <a:ext uri="{FF2B5EF4-FFF2-40B4-BE49-F238E27FC236}">
                <a16:creationId xmlns:a16="http://schemas.microsoft.com/office/drawing/2014/main" id="{31137796-5DEB-CA61-950E-1E4C7417C466}"/>
              </a:ext>
            </a:extLst>
          </p:cNvPr>
          <p:cNvSpPr txBox="1">
            <a:spLocks/>
          </p:cNvSpPr>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i="0" kern="1200" cap="all">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a:lstStyle>
          <a:p>
            <a:r>
              <a:rPr lang="en-US">
                <a:latin typeface="Arial" panose="020B0604020202020204" pitchFamily="34" charset="0"/>
                <a:ea typeface="ＭＳ Ｐゴシック" panose="020B0600070205080204" pitchFamily="34" charset="-128"/>
                <a:cs typeface="Arial" panose="020B0604020202020204" pitchFamily="34" charset="0"/>
              </a:rPr>
              <a:t>Agreement #3: Cooperation</a:t>
            </a:r>
          </a:p>
        </p:txBody>
      </p:sp>
    </p:spTree>
    <p:extLst>
      <p:ext uri="{BB962C8B-B14F-4D97-AF65-F5344CB8AC3E}">
        <p14:creationId xmlns:p14="http://schemas.microsoft.com/office/powerpoint/2010/main" val="109078797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Agreement #4: Vendor Responsibility for other location(s)</a:t>
            </a:r>
          </a:p>
        </p:txBody>
      </p:sp>
      <p:sp>
        <p:nvSpPr>
          <p:cNvPr id="20483" name="Content Placeholder 2"/>
          <p:cNvSpPr>
            <a:spLocks noGrp="1"/>
          </p:cNvSpPr>
          <p:nvPr>
            <p:ph idx="1"/>
          </p:nvPr>
        </p:nvSpPr>
        <p:spPr>
          <a:xfrm>
            <a:off x="334963" y="1425575"/>
            <a:ext cx="8364537" cy="4214649"/>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Only the parent company needs to complete an MOA and ACH form if the deposit and W-9 information for other locations match the parent.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subsidiary locations must be listed on MOA Attachment B if they handle their own transmittals.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streamline the management of vendors, we are seeking to reduce the number of distinct MOAs and ACH Authorizations where possible.</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cases where payment goes to the same bank account, the locations should be grouped under the same parent organization for MOA purposes.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If a specific person at a satellite/subsidiary office needs to be contacted for pledges or transmittals, that is an issue to be addressed with the Local Service Providers (LSPs) and does not impact the MOA.</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CB867F-8513-4CFC-AAEF-F49ED4412EA3}" type="slidenum">
              <a:rPr lang="en-US" altLang="en-US" smtClean="0">
                <a:solidFill>
                  <a:srgbClr val="003359"/>
                </a:solidFill>
              </a:rPr>
              <a:pPr/>
              <a:t>15</a:t>
            </a:fld>
            <a:endParaRPr lang="en-US" altLang="en-US">
              <a:solidFill>
                <a:srgbClr val="003359"/>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Agreement #12: Acceptance of Payment</a:t>
            </a:r>
            <a:br>
              <a:rPr lang="en-US"/>
            </a:br>
            <a:endParaRPr lang="en-US"/>
          </a:p>
        </p:txBody>
      </p:sp>
      <p:sp>
        <p:nvSpPr>
          <p:cNvPr id="21507" name="Content Placeholder 2"/>
          <p:cNvSpPr>
            <a:spLocks noGrp="1"/>
          </p:cNvSpPr>
          <p:nvPr>
            <p:ph idx="1"/>
          </p:nvPr>
        </p:nvSpPr>
        <p:spPr>
          <a:xfrm>
            <a:off x="334963" y="1208015"/>
            <a:ext cx="8364537" cy="4743523"/>
          </a:xfrm>
        </p:spPr>
        <p:txBody>
          <a:bodyPr/>
          <a:lstStyle/>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accordance with state code, all payments must be made by electronic funds transfer (EFT).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be paid by check, the vendor </a:t>
            </a:r>
            <a:r>
              <a:rPr lang="en-US" b="1">
                <a:latin typeface="Arial" panose="020B0604020202020204" pitchFamily="34" charset="0"/>
                <a:ea typeface="ＭＳ Ｐゴシック" panose="020B0600070205080204" pitchFamily="34" charset="-128"/>
                <a:cs typeface="Arial" panose="020B0604020202020204" pitchFamily="34" charset="0"/>
              </a:rPr>
              <a:t>must</a:t>
            </a:r>
            <a:r>
              <a:rPr lang="en-US">
                <a:latin typeface="Arial" panose="020B0604020202020204" pitchFamily="34" charset="0"/>
                <a:ea typeface="ＭＳ Ｐゴシック" panose="020B0600070205080204" pitchFamily="34" charset="-128"/>
                <a:cs typeface="Arial" panose="020B0604020202020204" pitchFamily="34" charset="0"/>
              </a:rPr>
              <a:t> meet </a:t>
            </a:r>
            <a:r>
              <a:rPr lang="en-US" b="1">
                <a:latin typeface="Arial" panose="020B0604020202020204" pitchFamily="34" charset="0"/>
                <a:ea typeface="ＭＳ Ｐゴシック" panose="020B0600070205080204" pitchFamily="34" charset="-128"/>
                <a:cs typeface="Arial" panose="020B0604020202020204" pitchFamily="34" charset="0"/>
              </a:rPr>
              <a:t>both of these conditions</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1030288" lvl="1" indent="-342900"/>
            <a:r>
              <a:rPr lang="en-US" sz="1800">
                <a:latin typeface="Arial" panose="020B0604020202020204" pitchFamily="34" charset="0"/>
                <a:ea typeface="ＭＳ Ｐゴシック" panose="020B0600070205080204" pitchFamily="34" charset="-128"/>
                <a:cs typeface="Arial" panose="020B0604020202020204" pitchFamily="34" charset="0"/>
              </a:rPr>
              <a:t>The vendor does not have </a:t>
            </a:r>
            <a:r>
              <a:rPr lang="en-US" sz="1800" b="1">
                <a:latin typeface="Arial" panose="020B0604020202020204" pitchFamily="34" charset="0"/>
                <a:ea typeface="ＭＳ Ｐゴシック" panose="020B0600070205080204" pitchFamily="34" charset="-128"/>
                <a:cs typeface="Arial" panose="020B0604020202020204" pitchFamily="34" charset="0"/>
              </a:rPr>
              <a:t>and</a:t>
            </a:r>
            <a:r>
              <a:rPr lang="en-US" sz="1800">
                <a:latin typeface="Arial" panose="020B0604020202020204" pitchFamily="34" charset="0"/>
                <a:ea typeface="ＭＳ Ｐゴシック" panose="020B0600070205080204" pitchFamily="34" charset="-128"/>
                <a:cs typeface="Arial" panose="020B0604020202020204" pitchFamily="34" charset="0"/>
              </a:rPr>
              <a:t> is unable to establish a savings or checking account capable of receiving such payments with a financial institution within the business’s geographic area without payment of a service fee.</a:t>
            </a:r>
            <a:br>
              <a:rPr lang="en-US" sz="1800">
                <a:latin typeface="Arial" panose="020B0604020202020204" pitchFamily="34" charset="0"/>
                <a:ea typeface="ＭＳ Ｐゴシック" panose="020B0600070205080204" pitchFamily="34" charset="-128"/>
                <a:cs typeface="Arial" panose="020B0604020202020204" pitchFamily="34" charset="0"/>
              </a:rPr>
            </a:br>
            <a:endParaRPr lang="en-US" sz="1800">
              <a:latin typeface="Arial" panose="020B0604020202020204" pitchFamily="34" charset="0"/>
              <a:ea typeface="ＭＳ Ｐゴシック" panose="020B0600070205080204" pitchFamily="34" charset="-128"/>
              <a:cs typeface="Arial" panose="020B0604020202020204" pitchFamily="34" charset="0"/>
            </a:endParaRPr>
          </a:p>
          <a:p>
            <a:pPr marL="1030288" lvl="1" indent="-342900"/>
            <a:r>
              <a:rPr lang="en-US" sz="1800">
                <a:latin typeface="Arial" panose="020B0604020202020204" pitchFamily="34" charset="0"/>
                <a:ea typeface="ＭＳ Ｐゴシック" panose="020B0600070205080204" pitchFamily="34" charset="-128"/>
                <a:cs typeface="Arial" panose="020B0604020202020204" pitchFamily="34" charset="0"/>
              </a:rPr>
              <a:t>The vendor is able to provide a written statement from its financial institution confirming the inability to establish such an account without paying a fee.</a:t>
            </a:r>
            <a:br>
              <a:rPr lang="en-US" sz="1800">
                <a:latin typeface="Arial" panose="020B0604020202020204" pitchFamily="34" charset="0"/>
                <a:ea typeface="ＭＳ Ｐゴシック" panose="020B0600070205080204" pitchFamily="34" charset="-128"/>
                <a:cs typeface="Arial" panose="020B0604020202020204" pitchFamily="34" charset="0"/>
              </a:rPr>
            </a:br>
            <a:endParaRPr lang="en-US" sz="18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Claim approval and payment notifications will be sent via e-mail from </a:t>
            </a:r>
            <a:r>
              <a:rPr lang="en-US">
                <a:latin typeface="Arial" panose="020B0604020202020204" pitchFamily="34" charset="0"/>
                <a:ea typeface="ＭＳ Ｐゴシック" panose="020B060007020508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reset@ihcda.in.gov</a:t>
            </a:r>
            <a:r>
              <a:rPr lang="en-US">
                <a:latin typeface="Arial" panose="020B0604020202020204" pitchFamily="34" charset="0"/>
                <a:ea typeface="ＭＳ Ｐゴシック" panose="020B0600070205080204" pitchFamily="34" charset="-128"/>
                <a:cs typeface="Arial" panose="020B0604020202020204" pitchFamily="34" charset="0"/>
              </a:rPr>
              <a:t>. </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15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4E5E9-FF76-4B53-8D18-A7B60AF23D4B}" type="slidenum">
              <a:rPr lang="en-US" altLang="en-US" smtClean="0">
                <a:solidFill>
                  <a:srgbClr val="003359"/>
                </a:solidFill>
              </a:rPr>
              <a:pPr/>
              <a:t>16</a:t>
            </a:fld>
            <a:endParaRPr lang="en-US" altLang="en-US">
              <a:solidFill>
                <a:srgbClr val="003359"/>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7"/>
            <a:ext cx="8364537" cy="880336"/>
          </a:xfrm>
        </p:spPr>
        <p:txBody>
          <a:bodyPr/>
          <a:lstStyle/>
          <a:p>
            <a:pPr>
              <a:defRPr/>
            </a:pPr>
            <a:r>
              <a:rPr lang="en-US"/>
              <a:t>Agreements #16: Refunds and Overpayments</a:t>
            </a:r>
          </a:p>
        </p:txBody>
      </p:sp>
      <p:sp>
        <p:nvSpPr>
          <p:cNvPr id="22531" name="Content Placeholder 3"/>
          <p:cNvSpPr>
            <a:spLocks noGrp="1"/>
          </p:cNvSpPr>
          <p:nvPr>
            <p:ph idx="1"/>
          </p:nvPr>
        </p:nvSpPr>
        <p:spPr>
          <a:xfrm>
            <a:off x="334963" y="1154973"/>
            <a:ext cx="8364537" cy="4796565"/>
          </a:xfrm>
        </p:spPr>
        <p:txBody>
          <a:bodyPr/>
          <a:lstStyle/>
          <a:p>
            <a:pPr marL="285750" indent="-285750"/>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Refunds and overpayments are to be issued on separate checks.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Refunds must be accompanied by:</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name of LSP</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client’s name</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client’s account number</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and transmittal number</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Overpayments must be accompanied by:</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overpayment remittance sheet</a:t>
            </a: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the original transmittal number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IHCDA has created a register sheet to accompany all refund/overpayment checks to assist our fiscal department in properly handling these payments.</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25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74566F-9311-41EA-98D9-123776BC50A2}" type="slidenum">
              <a:rPr lang="en-US" altLang="en-US" smtClean="0">
                <a:solidFill>
                  <a:srgbClr val="003359"/>
                </a:solidFill>
              </a:rPr>
              <a:pPr/>
              <a:t>17</a:t>
            </a:fld>
            <a:endParaRPr lang="en-US" altLang="en-US">
              <a:solidFill>
                <a:srgbClr val="003359"/>
              </a:solidFill>
            </a:endParaRPr>
          </a:p>
        </p:txBody>
      </p:sp>
    </p:spTree>
    <p:extLst>
      <p:ext uri="{BB962C8B-B14F-4D97-AF65-F5344CB8AC3E}">
        <p14:creationId xmlns:p14="http://schemas.microsoft.com/office/powerpoint/2010/main" val="140045556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Arial" panose="020B0604020202020204" pitchFamily="34" charset="0"/>
                <a:ea typeface="ＭＳ Ｐゴシック" panose="020B0600070205080204" pitchFamily="34" charset="-128"/>
                <a:cs typeface="Arial" panose="020B0604020202020204" pitchFamily="34" charset="0"/>
              </a:rPr>
              <a:t>Agreement #20: Record Keeping </a:t>
            </a:r>
            <a:r>
              <a:rPr lang="en-US"/>
              <a:t>	</a:t>
            </a:r>
          </a:p>
        </p:txBody>
      </p:sp>
      <p:sp>
        <p:nvSpPr>
          <p:cNvPr id="24579"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The vendor agrees to maintain an adequate accounting system to allow verification and auditing of the amount of service delivered to eligible households. </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This includes documentation that LIHWAP funds were not applied to unallowable costs and that refunds and overpayments were remitted to IHCDA rather than to the customer.</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Records must be maintained for a period of three years following the close of a program year (e.g., PY2023 records must be maintained until September 30, 2026).</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D62DA0-5016-4F9B-80A3-A052EB9F616B}" type="slidenum">
              <a:rPr lang="en-US" altLang="en-US" smtClean="0">
                <a:solidFill>
                  <a:srgbClr val="003359"/>
                </a:solidFill>
              </a:rPr>
              <a:pPr/>
              <a:t>18</a:t>
            </a:fld>
            <a:endParaRPr lang="en-US" altLang="en-US">
              <a:solidFill>
                <a:srgbClr val="003359"/>
              </a:solidFill>
            </a:endParaRPr>
          </a:p>
        </p:txBody>
      </p:sp>
    </p:spTree>
    <p:extLst>
      <p:ext uri="{BB962C8B-B14F-4D97-AF65-F5344CB8AC3E}">
        <p14:creationId xmlns:p14="http://schemas.microsoft.com/office/powerpoint/2010/main" val="427373159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MOA Requirements</a:t>
            </a:r>
          </a:p>
        </p:txBody>
      </p:sp>
      <p:sp>
        <p:nvSpPr>
          <p:cNvPr id="25603" name="Content Placeholder 2"/>
          <p:cNvSpPr>
            <a:spLocks noGrp="1"/>
          </p:cNvSpPr>
          <p:nvPr>
            <p:ph idx="1"/>
          </p:nvPr>
        </p:nvSpPr>
        <p:spPr>
          <a:xfrm>
            <a:off x="325438" y="1417638"/>
            <a:ext cx="8364537" cy="4525962"/>
          </a:xfrm>
        </p:spPr>
        <p:txBody>
          <a:bodyPr/>
          <a:lstStyle/>
          <a:p>
            <a:r>
              <a:rPr lang="en-US">
                <a:latin typeface="Arial" panose="020B0604020202020204" pitchFamily="34" charset="0"/>
                <a:ea typeface="ＭＳ Ｐゴシック" panose="020B0600070205080204" pitchFamily="34" charset="-128"/>
                <a:cs typeface="Arial" panose="020B0604020202020204" pitchFamily="34" charset="0"/>
              </a:rPr>
              <a:t>Any questions on what we have just covered? </a:t>
            </a:r>
          </a:p>
          <a:p>
            <a:endParaRPr lang="en-US">
              <a:latin typeface="Arial" panose="020B0604020202020204" pitchFamily="34" charset="0"/>
              <a:ea typeface="ＭＳ Ｐゴシック" panose="020B0600070205080204" pitchFamily="34" charset="-128"/>
              <a:cs typeface="Arial" panose="020B0604020202020204" pitchFamily="34" charset="0"/>
            </a:endParaRPr>
          </a:p>
          <a:p>
            <a:r>
              <a:rPr lang="en-US">
                <a:latin typeface="Arial" panose="020B0604020202020204" pitchFamily="34" charset="0"/>
                <a:ea typeface="ＭＳ Ｐゴシック" panose="020B0600070205080204" pitchFamily="34" charset="-128"/>
                <a:cs typeface="Arial" panose="020B0604020202020204" pitchFamily="34" charset="0"/>
              </a:rPr>
              <a:t>Are there other areas where you have experienced issues in regards to the MOA?</a:t>
            </a:r>
          </a:p>
          <a:p>
            <a:endParaRPr lang="en-US">
              <a:latin typeface="Arial" panose="020B0604020202020204" pitchFamily="34" charset="0"/>
              <a:ea typeface="ＭＳ Ｐゴシック" panose="020B0600070205080204" pitchFamily="34" charset="-128"/>
              <a:cs typeface="Arial" panose="020B0604020202020204" pitchFamily="34" charset="0"/>
            </a:endParaRPr>
          </a:p>
          <a:p>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br>
              <a:rPr lang="en-US" i="1">
                <a:latin typeface="Arial" panose="020B0604020202020204" pitchFamily="34" charset="0"/>
                <a:ea typeface="ＭＳ Ｐゴシック" panose="020B0600070205080204" pitchFamily="34" charset="-128"/>
                <a:cs typeface="Arial" panose="020B0604020202020204" pitchFamily="34" charset="0"/>
              </a:rPr>
            </a:br>
            <a:r>
              <a:rPr lang="en-US" i="1">
                <a:latin typeface="Arial" panose="020B0604020202020204" pitchFamily="34" charset="0"/>
                <a:ea typeface="ＭＳ Ｐゴシック" panose="020B0600070205080204" pitchFamily="34" charset="-128"/>
                <a:cs typeface="Arial" panose="020B0604020202020204" pitchFamily="34" charset="0"/>
              </a:rPr>
              <a:t>If the issue is super specific and may only apply to you we may table the conversation in training and work with you offline to resolve.</a:t>
            </a: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ADA308-8685-4A34-8526-56E2A4374C8D}" type="slidenum">
              <a:rPr lang="en-US" altLang="en-US" smtClean="0">
                <a:solidFill>
                  <a:srgbClr val="003359"/>
                </a:solidFill>
              </a:rPr>
              <a:pPr/>
              <a:t>19</a:t>
            </a:fld>
            <a:endParaRPr lang="en-US" altLang="en-US">
              <a:solidFill>
                <a:srgbClr val="003359"/>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9DE2C-E0F5-10E7-4B21-0A06AA589016}"/>
              </a:ext>
            </a:extLst>
          </p:cNvPr>
          <p:cNvSpPr>
            <a:spLocks noGrp="1"/>
          </p:cNvSpPr>
          <p:nvPr>
            <p:ph type="title"/>
          </p:nvPr>
        </p:nvSpPr>
        <p:spPr/>
        <p:txBody>
          <a:bodyPr/>
          <a:lstStyle/>
          <a:p>
            <a:r>
              <a:rPr lang="en-US"/>
              <a:t>Purpose of this Training</a:t>
            </a:r>
          </a:p>
        </p:txBody>
      </p:sp>
      <p:sp>
        <p:nvSpPr>
          <p:cNvPr id="5" name="Content Placeholder 4">
            <a:extLst>
              <a:ext uri="{FF2B5EF4-FFF2-40B4-BE49-F238E27FC236}">
                <a16:creationId xmlns:a16="http://schemas.microsoft.com/office/drawing/2014/main" id="{1C8581C2-3C5F-2C37-76C4-AFF29745F68C}"/>
              </a:ext>
            </a:extLst>
          </p:cNvPr>
          <p:cNvSpPr>
            <a:spLocks noGrp="1"/>
          </p:cNvSpPr>
          <p:nvPr>
            <p:ph idx="1"/>
          </p:nvPr>
        </p:nvSpPr>
        <p:spPr/>
        <p:txBody>
          <a:bodyPr/>
          <a:lstStyle/>
          <a:p>
            <a:r>
              <a:rPr lang="en-US"/>
              <a:t>The purpose of today’s training is to prepare vendors for the PY 2023 LIWAP season by reviewing common issues and discussing ways to collaborate and improve for the upcoming season. </a:t>
            </a:r>
          </a:p>
          <a:p>
            <a:endParaRPr lang="en-US"/>
          </a:p>
          <a:p>
            <a:endParaRPr lang="en-US" i="1"/>
          </a:p>
          <a:p>
            <a:endParaRPr lang="en-US" i="1"/>
          </a:p>
          <a:p>
            <a:endParaRPr lang="en-US" i="1"/>
          </a:p>
          <a:p>
            <a:endParaRPr lang="en-US" i="1"/>
          </a:p>
          <a:p>
            <a:endParaRPr lang="en-US" i="1"/>
          </a:p>
          <a:p>
            <a:endParaRPr lang="en-US" i="1"/>
          </a:p>
          <a:p>
            <a:endParaRPr lang="en-US" i="1"/>
          </a:p>
          <a:p>
            <a:r>
              <a:rPr lang="en-US" i="1"/>
              <a:t>Please note this is not a Vendor Portal Training – </a:t>
            </a:r>
            <a:r>
              <a:rPr lang="en-US" i="1" err="1"/>
              <a:t>Roeing</a:t>
            </a:r>
            <a:r>
              <a:rPr lang="en-US" i="1"/>
              <a:t> will be responsible for that training and update. </a:t>
            </a:r>
          </a:p>
        </p:txBody>
      </p:sp>
      <p:sp>
        <p:nvSpPr>
          <p:cNvPr id="3" name="Slide Number Placeholder 2">
            <a:extLst>
              <a:ext uri="{FF2B5EF4-FFF2-40B4-BE49-F238E27FC236}">
                <a16:creationId xmlns:a16="http://schemas.microsoft.com/office/drawing/2014/main" id="{848FD205-7154-3A1E-D8E1-72A8C47BDD2F}"/>
              </a:ext>
            </a:extLst>
          </p:cNvPr>
          <p:cNvSpPr>
            <a:spLocks noGrp="1"/>
          </p:cNvSpPr>
          <p:nvPr>
            <p:ph type="sldNum" sz="quarter" idx="10"/>
          </p:nvPr>
        </p:nvSpPr>
        <p:spPr/>
        <p:txBody>
          <a:bodyPr/>
          <a:lstStyle/>
          <a:p>
            <a:pPr>
              <a:defRPr/>
            </a:pPr>
            <a:fld id="{1C8D38A9-4867-472D-8C9E-E475C3393BF3}" type="slidenum">
              <a:rPr lang="en-US" altLang="en-US" smtClean="0"/>
              <a:pPr>
                <a:defRPr/>
              </a:pPr>
              <a:t>2</a:t>
            </a:fld>
            <a:endParaRPr lang="en-US" altLang="en-US"/>
          </a:p>
        </p:txBody>
      </p:sp>
    </p:spTree>
    <p:extLst>
      <p:ext uri="{BB962C8B-B14F-4D97-AF65-F5344CB8AC3E}">
        <p14:creationId xmlns:p14="http://schemas.microsoft.com/office/powerpoint/2010/main" val="156003777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368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7A42A59-D843-4D6F-B2DE-F23CD8F5E6C5}" type="slidenum">
              <a:rPr lang="en-US" altLang="en-US" smtClean="0">
                <a:solidFill>
                  <a:srgbClr val="003359"/>
                </a:solidFill>
              </a:rPr>
              <a:pPr/>
              <a:t>20</a:t>
            </a:fld>
            <a:endParaRPr lang="en-US" altLang="en-US">
              <a:solidFill>
                <a:srgbClr val="003359"/>
              </a:solidFill>
            </a:endParaRPr>
          </a:p>
        </p:txBody>
      </p:sp>
      <p:pic>
        <p:nvPicPr>
          <p:cNvPr id="5" name="Content Placeholder 4">
            <a:extLst>
              <a:ext uri="{FF2B5EF4-FFF2-40B4-BE49-F238E27FC236}">
                <a16:creationId xmlns:a16="http://schemas.microsoft.com/office/drawing/2014/main" id="{9D17C426-25E2-48F1-BE8A-8DB3C4F52CAF}"/>
              </a:ext>
            </a:extLst>
          </p:cNvPr>
          <p:cNvPicPr>
            <a:picLocks noGrp="1" noChangeAspect="1"/>
          </p:cNvPicPr>
          <p:nvPr>
            <p:ph idx="1"/>
          </p:nvPr>
        </p:nvPicPr>
        <p:blipFill>
          <a:blip r:embed="rId3"/>
          <a:stretch>
            <a:fillRect/>
          </a:stretch>
        </p:blipFill>
        <p:spPr>
          <a:xfrm>
            <a:off x="1886031" y="2274504"/>
            <a:ext cx="5371938" cy="2308991"/>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40963" name="Content Placeholder 3"/>
          <p:cNvSpPr>
            <a:spLocks noGrp="1"/>
          </p:cNvSpPr>
          <p:nvPr>
            <p:ph idx="1"/>
          </p:nvPr>
        </p:nvSpPr>
        <p:spPr>
          <a:xfrm>
            <a:off x="325438" y="1214438"/>
            <a:ext cx="8323262" cy="4279900"/>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Transmittals will serve as the official record of the benefit for which a client has been approved.</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there is a discrepancy between a pledge received via LSP contact and the amount on the transmittal, the </a:t>
            </a:r>
            <a:r>
              <a:rPr lang="en-US" b="1">
                <a:latin typeface="Arial" panose="020B0604020202020204" pitchFamily="34" charset="0"/>
                <a:ea typeface="ＭＳ Ｐゴシック" panose="020B0600070205080204" pitchFamily="34" charset="-128"/>
                <a:cs typeface="Arial" panose="020B0604020202020204" pitchFamily="34" charset="0"/>
              </a:rPr>
              <a:t>transmittal amount will be considered correct</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Transmittals are not valid for payment until they have been signed by both a representative of the LSP and a representative from the vendor. </a:t>
            </a:r>
            <a:r>
              <a:rPr lang="en-US" b="1">
                <a:latin typeface="Arial" panose="020B0604020202020204" pitchFamily="34" charset="0"/>
                <a:ea typeface="ＭＳ Ｐゴシック" panose="020B0600070205080204" pitchFamily="34" charset="-128"/>
                <a:cs typeface="Arial" panose="020B0604020202020204" pitchFamily="34" charset="0"/>
              </a:rPr>
              <a:t>Any changes made to the transmittal need to be made prior to execution</a:t>
            </a:r>
            <a:r>
              <a:rPr lang="en-US">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LSPs have been instructed to ensure that transmittals are generated and sent on at least a biweekly basis, with weekly transmittals strongly encouraged. </a:t>
            </a:r>
          </a:p>
          <a:p>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096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EBA5533-5208-4D98-8F42-319DBB6D42E5}" type="slidenum">
              <a:rPr lang="en-US" altLang="en-US" smtClean="0">
                <a:solidFill>
                  <a:srgbClr val="003359"/>
                </a:solidFill>
              </a:rPr>
              <a:pPr/>
              <a:t>21</a:t>
            </a:fld>
            <a:endParaRPr lang="en-US" altLang="en-US">
              <a:solidFill>
                <a:srgbClr val="003359"/>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4447B9-E42C-4C61-9CF4-3A19EF0E565A}" type="slidenum">
              <a:rPr lang="en-US" altLang="en-US" smtClean="0">
                <a:solidFill>
                  <a:srgbClr val="003359"/>
                </a:solidFill>
              </a:rPr>
              <a:pPr/>
              <a:t>22</a:t>
            </a:fld>
            <a:endParaRPr lang="en-US" altLang="en-US">
              <a:solidFill>
                <a:srgbClr val="003359"/>
              </a:solidFill>
            </a:endParaRPr>
          </a:p>
        </p:txBody>
      </p:sp>
      <p:sp>
        <p:nvSpPr>
          <p:cNvPr id="7" name="Title 2"/>
          <p:cNvSpPr>
            <a:spLocks noGrp="1"/>
          </p:cNvSpPr>
          <p:nvPr>
            <p:ph type="title"/>
          </p:nvPr>
        </p:nvSpPr>
        <p:spPr/>
        <p:txBody>
          <a:bodyPr/>
          <a:lstStyle/>
          <a:p>
            <a:pPr>
              <a:defRPr/>
            </a:pPr>
            <a:r>
              <a:rPr lang="en-US"/>
              <a:t>Transmittal Process</a:t>
            </a:r>
          </a:p>
        </p:txBody>
      </p:sp>
      <p:sp>
        <p:nvSpPr>
          <p:cNvPr id="2" name="Content Placeholder 1"/>
          <p:cNvSpPr>
            <a:spLocks noGrp="1"/>
          </p:cNvSpPr>
          <p:nvPr>
            <p:ph idx="1"/>
          </p:nvPr>
        </p:nvSpPr>
        <p:spPr>
          <a:xfrm>
            <a:off x="335273" y="1426020"/>
            <a:ext cx="8364589" cy="4248387"/>
          </a:xfrm>
        </p:spPr>
        <p:txBody>
          <a:bodyPr/>
          <a:lstStyle/>
          <a:p>
            <a:pPr marL="285750" indent="-285750">
              <a:buFont typeface="Arial" panose="020B0604020202020204" pitchFamily="34" charset="0"/>
              <a:buChar char="•"/>
            </a:pPr>
            <a:r>
              <a:rPr lang="en-US"/>
              <a:t>It is the vendor’s responsibility to fully review the transmittal before signing it.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review should include:</a:t>
            </a:r>
          </a:p>
          <a:p>
            <a:pPr marL="1427163" lvl="2" indent="-285750">
              <a:buFont typeface="Arial" panose="020B0604020202020204" pitchFamily="34" charset="0"/>
              <a:buChar char="•"/>
            </a:pPr>
            <a:r>
              <a:rPr lang="en-US"/>
              <a:t>ensuring that the client is a customer of the utility; </a:t>
            </a:r>
          </a:p>
          <a:p>
            <a:pPr marL="1427163" lvl="2" indent="-285750">
              <a:buFont typeface="Arial" panose="020B0604020202020204" pitchFamily="34" charset="0"/>
              <a:buChar char="•"/>
            </a:pPr>
            <a:r>
              <a:rPr lang="en-US"/>
              <a:t>that the </a:t>
            </a:r>
            <a:r>
              <a:rPr lang="en-US" b="1"/>
              <a:t>name</a:t>
            </a:r>
            <a:r>
              <a:rPr lang="en-US"/>
              <a:t>, </a:t>
            </a:r>
            <a:r>
              <a:rPr lang="en-US" b="1"/>
              <a:t>service address</a:t>
            </a:r>
            <a:r>
              <a:rPr lang="en-US"/>
              <a:t>, and </a:t>
            </a:r>
            <a:r>
              <a:rPr lang="en-US" b="1"/>
              <a:t>account</a:t>
            </a:r>
            <a:r>
              <a:rPr lang="en-US"/>
              <a:t> </a:t>
            </a:r>
            <a:r>
              <a:rPr lang="en-US" b="1"/>
              <a:t>number</a:t>
            </a:r>
            <a:r>
              <a:rPr lang="en-US"/>
              <a:t> are correct; </a:t>
            </a:r>
          </a:p>
          <a:p>
            <a:pPr marL="1427163" lvl="2" indent="-285750">
              <a:buFont typeface="Arial" panose="020B0604020202020204" pitchFamily="34" charset="0"/>
              <a:buChar char="•"/>
            </a:pPr>
            <a:r>
              <a:rPr lang="en-US"/>
              <a:t>and that the account is </a:t>
            </a:r>
            <a:r>
              <a:rPr lang="en-US" b="1"/>
              <a:t>currently active </a:t>
            </a:r>
            <a:r>
              <a:rPr lang="en-US"/>
              <a:t>and is not scheduled for disconnection or closure at the customer’s request.</a:t>
            </a:r>
            <a:br>
              <a:rPr lang="en-US"/>
            </a:br>
            <a:endParaRPr lang="en-US"/>
          </a:p>
          <a:p>
            <a:pPr marL="285750" indent="-285750">
              <a:buFont typeface="Arial" panose="020B0604020202020204" pitchFamily="34" charset="0"/>
              <a:buChar char="•"/>
            </a:pPr>
            <a:r>
              <a:rPr lang="en-US"/>
              <a:t>If there are any errors or any accounts that need to be removed, it is the vendor’s responsibility to mark these changes directly onto the transmittal report and adjust the total amount if necessary </a:t>
            </a:r>
            <a:r>
              <a:rPr lang="en-US" b="1"/>
              <a:t>before signing and returning the transmittal report to the LSP</a:t>
            </a:r>
            <a:r>
              <a:rPr lang="en-US"/>
              <a:t>.</a:t>
            </a:r>
          </a:p>
          <a:p>
            <a:br>
              <a:rPr lang="en-US"/>
            </a:br>
            <a:endParaRPr 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955675"/>
          </a:xfrm>
        </p:spPr>
        <p:txBody>
          <a:bodyPr/>
          <a:lstStyle/>
          <a:p>
            <a:pPr>
              <a:defRPr/>
            </a:pPr>
            <a:r>
              <a:rPr lang="en-US"/>
              <a:t>Transmittal Process</a:t>
            </a:r>
          </a:p>
        </p:txBody>
      </p:sp>
      <p:sp>
        <p:nvSpPr>
          <p:cNvPr id="43011" name="Content Placeholder 2"/>
          <p:cNvSpPr>
            <a:spLocks noGrp="1"/>
          </p:cNvSpPr>
          <p:nvPr>
            <p:ph idx="1"/>
          </p:nvPr>
        </p:nvSpPr>
        <p:spPr>
          <a:xfrm>
            <a:off x="334963" y="1230313"/>
            <a:ext cx="8364537" cy="4721225"/>
          </a:xfrm>
        </p:spPr>
        <p:txBody>
          <a:bodyPr/>
          <a:lstStyle/>
          <a:p>
            <a:endParaRPr lang="en-US" sz="160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Utility vendors should make every effort to return signed and/or corrected transmittals to the LSP within 7 days. If this will be delayed, we strongly recommend keeping an open line of communication with the LSP to inform them of the delay and when they may anticipate receiving the transmittal.</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Once an LSP has received a signed application back from the vendor, the LSP has 7 days to submit the transmittal to IHCDA for payment.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Upon submission to IHCDA, payment should be generated within 30 days.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b="1">
                <a:latin typeface="Arial" panose="020B0604020202020204" pitchFamily="34" charset="0"/>
                <a:ea typeface="ＭＳ Ｐゴシック" panose="020B0600070205080204" pitchFamily="34" charset="-128"/>
                <a:cs typeface="Arial" panose="020B0604020202020204" pitchFamily="34" charset="0"/>
              </a:rPr>
              <a:t>Water utility providers are encouraged to note the benefit to the customer’s account upon receipt of transmittal from the LSP.</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46EEFC-9DC7-4AA0-8A3F-34DDFB82CFD9}" type="slidenum">
              <a:rPr lang="en-US" altLang="en-US" smtClean="0">
                <a:solidFill>
                  <a:srgbClr val="003359"/>
                </a:solidFill>
              </a:rPr>
              <a:pPr/>
              <a:t>23</a:t>
            </a:fld>
            <a:endParaRPr lang="en-US" altLang="en-US">
              <a:solidFill>
                <a:srgbClr val="003359"/>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955675"/>
          </a:xfrm>
        </p:spPr>
        <p:txBody>
          <a:bodyPr/>
          <a:lstStyle/>
          <a:p>
            <a:pPr>
              <a:defRPr/>
            </a:pPr>
            <a:r>
              <a:rPr lang="en-US"/>
              <a:t>Transmittal Process</a:t>
            </a:r>
          </a:p>
        </p:txBody>
      </p:sp>
      <p:sp>
        <p:nvSpPr>
          <p:cNvPr id="43011" name="Content Placeholder 2"/>
          <p:cNvSpPr>
            <a:spLocks noGrp="1"/>
          </p:cNvSpPr>
          <p:nvPr>
            <p:ph idx="1"/>
          </p:nvPr>
        </p:nvSpPr>
        <p:spPr>
          <a:xfrm>
            <a:off x="334963" y="1230313"/>
            <a:ext cx="8364537" cy="4721225"/>
          </a:xfrm>
        </p:spPr>
        <p:txBody>
          <a:bodyPr/>
          <a:lstStyle/>
          <a:p>
            <a:endParaRPr lang="en-US" sz="160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If an LSP discovers an error has been made in benefit or eligibility determination, the LSP may award the client additional funds or submit a negative transmittal accompanied by an overpayment remittance.</a:t>
            </a:r>
          </a:p>
          <a:p>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The LSP may award additional funds at any time. Overpayment remittances must be submitted within 60 days of initial approval.</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973138" lvl="1" indent="-285750"/>
            <a:r>
              <a:rPr lang="en-US">
                <a:latin typeface="Arial" panose="020B0604020202020204" pitchFamily="34" charset="0"/>
                <a:ea typeface="ＭＳ Ｐゴシック" panose="020B0600070205080204" pitchFamily="34" charset="-128"/>
                <a:cs typeface="Arial" panose="020B0604020202020204" pitchFamily="34" charset="0"/>
              </a:rPr>
              <a:t>If an overpayment remittance is received more than 60 days following initial approval, you may inform the LSP that the window to request overpayment remittance has lapsed. In this case, it becomes the LSP’s responsibility to repay the benefit out of unrestricted funds. You may choose to accept the overpayment remittance at your discretion even after the 60-day window has elapsed.</a:t>
            </a:r>
          </a:p>
          <a:p>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46EEFC-9DC7-4AA0-8A3F-34DDFB82CFD9}" type="slidenum">
              <a:rPr lang="en-US" altLang="en-US" smtClean="0">
                <a:solidFill>
                  <a:srgbClr val="003359"/>
                </a:solidFill>
              </a:rPr>
              <a:pPr/>
              <a:t>24</a:t>
            </a:fld>
            <a:endParaRPr lang="en-US" altLang="en-US">
              <a:solidFill>
                <a:srgbClr val="003359"/>
              </a:solidFill>
            </a:endParaRPr>
          </a:p>
        </p:txBody>
      </p:sp>
    </p:spTree>
    <p:extLst>
      <p:ext uri="{BB962C8B-B14F-4D97-AF65-F5344CB8AC3E}">
        <p14:creationId xmlns:p14="http://schemas.microsoft.com/office/powerpoint/2010/main" val="338001308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273050"/>
            <a:ext cx="3139887" cy="1162050"/>
          </a:xfrm>
        </p:spPr>
        <p:txBody>
          <a:bodyPr/>
          <a:lstStyle/>
          <a:p>
            <a:pPr>
              <a:defRPr/>
            </a:pPr>
            <a:r>
              <a:rPr lang="en-US" sz="3000"/>
              <a:t>Transmittal Process</a:t>
            </a:r>
          </a:p>
        </p:txBody>
      </p:sp>
      <p:sp>
        <p:nvSpPr>
          <p:cNvPr id="44035" name="Content Placeholder 2"/>
          <p:cNvSpPr>
            <a:spLocks noGrp="1"/>
          </p:cNvSpPr>
          <p:nvPr>
            <p:ph idx="1"/>
          </p:nvPr>
        </p:nvSpPr>
        <p:spPr>
          <a:xfrm>
            <a:off x="325438" y="1545579"/>
            <a:ext cx="4343666" cy="4580584"/>
          </a:xfrm>
        </p:spPr>
        <p:txBody>
          <a:bodyPr>
            <a:normAutofit lnSpcReduction="10000"/>
          </a:bodyPr>
          <a:lstStyle/>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When a vendor receives a negative transmittal, they are to follow the same procedure as above.</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After returning the signed negative transmittal to the LSP, the vendor will also sign the overpayment remittance.</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ea typeface="ＭＳ Ｐゴシック" panose="020B0600070205080204" pitchFamily="34" charset="-128"/>
                <a:cs typeface="Arial" panose="020B0604020202020204" pitchFamily="34" charset="0"/>
              </a:rPr>
              <a:t>The signed overpayment remittance is to be sent with a check to IHCDA and the returned payment register sheet to be reinvested in the program.</a:t>
            </a:r>
            <a:br>
              <a:rPr lang="en-US" sz="2000">
                <a:latin typeface="Arial" panose="020B0604020202020204" pitchFamily="34" charset="0"/>
                <a:ea typeface="ＭＳ Ｐゴシック" panose="020B0600070205080204" pitchFamily="34" charset="-128"/>
                <a:cs typeface="Arial" panose="020B0604020202020204" pitchFamily="34" charset="0"/>
              </a:rPr>
            </a:br>
            <a:endParaRPr 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 Placeholder 2">
            <a:extLst>
              <a:ext uri="{FF2B5EF4-FFF2-40B4-BE49-F238E27FC236}">
                <a16:creationId xmlns:a16="http://schemas.microsoft.com/office/drawing/2014/main" id="{40640FC2-57EE-EC3B-21FD-97D0C9476BC4}"/>
              </a:ext>
            </a:extLst>
          </p:cNvPr>
          <p:cNvSpPr>
            <a:spLocks noGrp="1"/>
          </p:cNvSpPr>
          <p:nvPr>
            <p:ph type="body" sz="half" idx="2"/>
          </p:nvPr>
        </p:nvSpPr>
        <p:spPr>
          <a:xfrm>
            <a:off x="4992786" y="1213806"/>
            <a:ext cx="3738521" cy="4110754"/>
          </a:xfrm>
          <a:solidFill>
            <a:srgbClr val="A2AD00"/>
          </a:solidFill>
          <a:ln w="19050">
            <a:solidFill>
              <a:srgbClr val="A2AD00"/>
            </a:solidFill>
          </a:ln>
        </p:spPr>
        <p:txBody>
          <a:bodyPr>
            <a:normAutofit/>
          </a:bodyPr>
          <a:lstStyle/>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An overpayment occurs because:</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An applicant was accidentally awarded more funds than they were actually eligible for under the program rules</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or </a:t>
            </a:r>
            <a:b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br>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they were approved for benefits when they were in fact not eligible. </a:t>
            </a:r>
          </a:p>
          <a:p>
            <a:endPar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r>
              <a:rPr lang="en-US" sz="1600">
                <a:solidFill>
                  <a:schemeClr val="bg1"/>
                </a:solidFill>
                <a:latin typeface="Arial" panose="020B0604020202020204" pitchFamily="34" charset="0"/>
                <a:ea typeface="ＭＳ Ｐゴシック" panose="020B0600070205080204" pitchFamily="34" charset="-128"/>
                <a:cs typeface="Arial" panose="020B0604020202020204" pitchFamily="34" charset="0"/>
              </a:rPr>
              <a:t>Therefore, any delinquency caused by the removal of an overpayment from the customer’s account becomes the customer’s responsibility to pay.</a:t>
            </a:r>
          </a:p>
          <a:p>
            <a:endParaRPr lang="en-US"/>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6634A-CDB6-42E7-92B8-AD785453938C}" type="slidenum">
              <a:rPr lang="en-US" altLang="en-US" smtClean="0">
                <a:solidFill>
                  <a:srgbClr val="003359"/>
                </a:solidFill>
              </a:rPr>
              <a:pPr/>
              <a:t>25</a:t>
            </a:fld>
            <a:endParaRPr lang="en-US" altLang="en-US">
              <a:solidFill>
                <a:srgbClr val="003359"/>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t>Transmittal Process</a:t>
            </a:r>
          </a:p>
        </p:txBody>
      </p:sp>
      <p:sp>
        <p:nvSpPr>
          <p:cNvPr id="47107" name="Content Placeholder 3"/>
          <p:cNvSpPr>
            <a:spLocks noGrp="1"/>
          </p:cNvSpPr>
          <p:nvPr>
            <p:ph idx="1"/>
          </p:nvPr>
        </p:nvSpPr>
        <p:spPr>
          <a:xfrm>
            <a:off x="325438" y="1333144"/>
            <a:ext cx="8364537" cy="4358044"/>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In order to keep payments on time and not negatively impact customers/clients, we are asking </a:t>
            </a:r>
            <a:r>
              <a:rPr lang="en-US" b="1" u="sng">
                <a:latin typeface="Arial" panose="020B0604020202020204" pitchFamily="34" charset="0"/>
                <a:ea typeface="ＭＳ Ｐゴシック" panose="020B0600070205080204" pitchFamily="34" charset="-128"/>
                <a:cs typeface="Arial" panose="020B0604020202020204" pitchFamily="34" charset="0"/>
              </a:rPr>
              <a:t>all vendors to return signed transmittals to LSPs within one week of receipt</a:t>
            </a:r>
            <a:r>
              <a:rPr lang="en-US" b="1">
                <a:latin typeface="Arial" panose="020B0604020202020204" pitchFamily="34" charset="0"/>
                <a:ea typeface="ＭＳ Ｐゴシック" panose="020B0600070205080204" pitchFamily="34" charset="-128"/>
                <a:cs typeface="Arial" panose="020B0604020202020204" pitchFamily="34" charset="0"/>
              </a:rPr>
              <a:t>.</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Vendors must maintain records of all transmittal reports.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Claim notification e-mails will note which transmittals have been approved for payment and the total of each transmittal. Please use these e-mails in conjunction with the transmittal reports for the purposes of correctly distributing funds and reconciling claims.</a:t>
            </a:r>
            <a:br>
              <a:rPr lang="en-US">
                <a:latin typeface="Arial" panose="020B0604020202020204" pitchFamily="34" charset="0"/>
                <a:ea typeface="ＭＳ Ｐゴシック" panose="020B0600070205080204" pitchFamily="34" charset="-128"/>
                <a:cs typeface="Arial" panose="020B0604020202020204" pitchFamily="34" charset="0"/>
              </a:rPr>
            </a:b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b="1" u="sng">
                <a:latin typeface="Arial" panose="020B0604020202020204" pitchFamily="34" charset="0"/>
                <a:ea typeface="ＭＳ Ｐゴシック" panose="020B0600070205080204" pitchFamily="34" charset="-128"/>
                <a:cs typeface="Arial" panose="020B0604020202020204" pitchFamily="34" charset="0"/>
              </a:rPr>
              <a:t>Please remember that no LIHWAP funds are ever to be released back to the customer</a:t>
            </a:r>
            <a:r>
              <a:rPr lang="en-US">
                <a:latin typeface="Arial" panose="020B0604020202020204" pitchFamily="34" charset="0"/>
                <a:ea typeface="ＭＳ Ｐゴシック" panose="020B0600070205080204" pitchFamily="34" charset="-128"/>
                <a:cs typeface="Arial" panose="020B0604020202020204" pitchFamily="34" charset="0"/>
              </a:rPr>
              <a:t>. All unused funds are to be sent back to IHCDA </a:t>
            </a:r>
            <a:r>
              <a:rPr lang="en-US" b="1">
                <a:latin typeface="Arial" panose="020B0604020202020204" pitchFamily="34" charset="0"/>
                <a:ea typeface="ＭＳ Ｐゴシック" panose="020B0600070205080204" pitchFamily="34" charset="-128"/>
                <a:cs typeface="Arial" panose="020B0604020202020204" pitchFamily="34" charset="0"/>
              </a:rPr>
              <a:t>within 60 days of account closing</a:t>
            </a:r>
            <a:r>
              <a:rPr lang="en-US">
                <a:latin typeface="Arial" panose="020B0604020202020204" pitchFamily="34" charset="0"/>
                <a:ea typeface="ＭＳ Ｐゴシック" panose="020B0600070205080204" pitchFamily="34" charset="-128"/>
                <a:cs typeface="Arial" panose="020B0604020202020204" pitchFamily="34" charset="0"/>
              </a:rPr>
              <a:t> along with the refund register sheet.</a:t>
            </a: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710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5E5FF0-4C6E-46A4-BDBF-458E46C01727}" type="slidenum">
              <a:rPr lang="en-US" altLang="en-US" smtClean="0">
                <a:solidFill>
                  <a:srgbClr val="003359"/>
                </a:solidFill>
              </a:rPr>
              <a:pPr/>
              <a:t>26</a:t>
            </a:fld>
            <a:endParaRPr lang="en-US" altLang="en-US">
              <a:solidFill>
                <a:srgbClr val="003359"/>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274638"/>
            <a:ext cx="8364537" cy="781050"/>
          </a:xfrm>
        </p:spPr>
        <p:txBody>
          <a:bodyPr/>
          <a:lstStyle/>
          <a:p>
            <a:pPr>
              <a:defRPr/>
            </a:pPr>
            <a:r>
              <a:rPr lang="en-US"/>
              <a:t>Transmittal Process</a:t>
            </a:r>
          </a:p>
        </p:txBody>
      </p:sp>
      <p:sp>
        <p:nvSpPr>
          <p:cNvPr id="49155" name="Content Placeholder 3"/>
          <p:cNvSpPr>
            <a:spLocks noGrp="1"/>
          </p:cNvSpPr>
          <p:nvPr>
            <p:ph idx="1"/>
          </p:nvPr>
        </p:nvSpPr>
        <p:spPr>
          <a:xfrm>
            <a:off x="508000" y="1055689"/>
            <a:ext cx="8364538" cy="4593082"/>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Discussion and questions </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What questions do you have?</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What issues have you experienced that you need additional support or guidance on?</a:t>
            </a: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915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A23702-2D3D-4A99-B986-084849C2414F}" type="slidenum">
              <a:rPr lang="en-US" altLang="en-US" smtClean="0">
                <a:solidFill>
                  <a:srgbClr val="003359"/>
                </a:solidFill>
              </a:rPr>
              <a:pPr/>
              <a:t>27</a:t>
            </a:fld>
            <a:endParaRPr lang="en-US" altLang="en-US">
              <a:solidFill>
                <a:srgbClr val="003359"/>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708128"/>
          </a:xfrm>
        </p:spPr>
        <p:txBody>
          <a:bodyPr/>
          <a:lstStyle/>
          <a:p>
            <a:pPr>
              <a:defRPr/>
            </a:pPr>
            <a:r>
              <a:rPr lang="en-US"/>
              <a:t>Vendor Monitoring and Best Practices</a:t>
            </a:r>
          </a:p>
        </p:txBody>
      </p:sp>
      <p:sp>
        <p:nvSpPr>
          <p:cNvPr id="51203" name="Content Placeholder 2"/>
          <p:cNvSpPr>
            <a:spLocks noGrp="1"/>
          </p:cNvSpPr>
          <p:nvPr>
            <p:ph idx="1"/>
          </p:nvPr>
        </p:nvSpPr>
        <p:spPr>
          <a:xfrm>
            <a:off x="334963" y="982767"/>
            <a:ext cx="8364537" cy="4708732"/>
          </a:xfrm>
        </p:spPr>
        <p:txBody>
          <a:bodyPr/>
          <a:lstStyle/>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83BB26-2382-4D9E-A541-597781F390F8}" type="slidenum">
              <a:rPr lang="en-US" altLang="en-US" smtClean="0">
                <a:solidFill>
                  <a:srgbClr val="003359"/>
                </a:solidFill>
              </a:rPr>
              <a:pPr/>
              <a:t>28</a:t>
            </a:fld>
            <a:endParaRPr lang="en-US" altLang="en-US">
              <a:solidFill>
                <a:srgbClr val="003359"/>
              </a:solidFill>
            </a:endParaRPr>
          </a:p>
        </p:txBody>
      </p:sp>
      <p:pic>
        <p:nvPicPr>
          <p:cNvPr id="1026" name="Picture 2" descr="Image result for inspection">
            <a:extLst>
              <a:ext uri="{FF2B5EF4-FFF2-40B4-BE49-F238E27FC236}">
                <a16:creationId xmlns:a16="http://schemas.microsoft.com/office/drawing/2014/main" id="{E203FFB1-7EAC-4A1E-A1C6-DBBF5F018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76375"/>
            <a:ext cx="7143750"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895350"/>
          </a:xfrm>
        </p:spPr>
        <p:txBody>
          <a:bodyPr/>
          <a:lstStyle/>
          <a:p>
            <a:pPr>
              <a:defRPr/>
            </a:pPr>
            <a:r>
              <a:rPr lang="en-US"/>
              <a:t>What is Vendor Monitoring?</a:t>
            </a:r>
          </a:p>
        </p:txBody>
      </p:sp>
      <p:sp>
        <p:nvSpPr>
          <p:cNvPr id="52227" name="Content Placeholder 2"/>
          <p:cNvSpPr>
            <a:spLocks noGrp="1"/>
          </p:cNvSpPr>
          <p:nvPr>
            <p:ph idx="1"/>
          </p:nvPr>
        </p:nvSpPr>
        <p:spPr>
          <a:xfrm>
            <a:off x="325438" y="1169989"/>
            <a:ext cx="8374062" cy="4976812"/>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The purpose of vendor monitoring is to ensure compliance with the LIHWAP program by the utility vendor. It is also an opportunity to improve processes and lets us know where areas of confusion or additional assistance are needed</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solidFill>
                  <a:srgbClr val="003359"/>
                </a:solidFill>
              </a:rPr>
              <a:t>Vendor monitoring is a federally-mandated component of the LIHWAP Statute as indicated on the MOA.</a:t>
            </a:r>
          </a:p>
          <a:p>
            <a:pPr marL="285750" indent="-285750">
              <a:buFont typeface="Arial" panose="020B0604020202020204" pitchFamily="34" charset="0"/>
              <a:buChar char="•"/>
            </a:pPr>
            <a:endParaRPr lang="en-US">
              <a:solidFill>
                <a:srgbClr val="003359"/>
              </a:solidFill>
            </a:endParaRPr>
          </a:p>
          <a:p>
            <a:pPr marL="285750" indent="-285750">
              <a:buFont typeface="Arial" panose="020B0604020202020204" pitchFamily="34" charset="0"/>
              <a:buChar char="•"/>
            </a:pPr>
            <a:r>
              <a:rPr lang="en-US">
                <a:solidFill>
                  <a:srgbClr val="003359"/>
                </a:solidFill>
              </a:rPr>
              <a:t>All vendors that participate in the State of Indiana’s LIHWAP are subject to vendor monitoring.</a:t>
            </a:r>
            <a:br>
              <a:rPr lang="en-US">
                <a:solidFill>
                  <a:srgbClr val="003359"/>
                </a:solidFill>
              </a:rPr>
            </a:br>
            <a:endParaRPr lang="en-US">
              <a:solidFill>
                <a:srgbClr val="003359"/>
              </a:solidFill>
            </a:endParaRPr>
          </a:p>
          <a:p>
            <a:pPr marL="285750" indent="-285750">
              <a:buFont typeface="Arial" panose="020B0604020202020204" pitchFamily="34" charset="0"/>
              <a:buChar char="•"/>
            </a:pPr>
            <a:r>
              <a:rPr lang="en-US" sz="1800">
                <a:solidFill>
                  <a:srgbClr val="003359"/>
                </a:solidFill>
              </a:rPr>
              <a:t>Monitoring will be conducted as a desktop review.</a:t>
            </a:r>
          </a:p>
          <a:p>
            <a:pPr marL="973138" lvl="1" indent="-285750"/>
            <a:r>
              <a:rPr lang="en-US"/>
              <a:t>IHCDA is in the process of hiring an additional staff person to assist with Vendor communications and monitoring</a:t>
            </a:r>
            <a:endParaRPr lang="en-US">
              <a:solidFill>
                <a:srgbClr val="003359"/>
              </a:solidFill>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22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FACAD2-D3BE-40F9-BB6C-F715A2867225}" type="slidenum">
              <a:rPr lang="en-US" altLang="en-US" smtClean="0">
                <a:solidFill>
                  <a:srgbClr val="003359"/>
                </a:solidFill>
              </a:rPr>
              <a:pPr/>
              <a:t>29</a:t>
            </a:fld>
            <a:endParaRPr lang="en-US" altLang="en-US">
              <a:solidFill>
                <a:srgbClr val="00335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Today we Will Cover</a:t>
            </a:r>
          </a:p>
        </p:txBody>
      </p:sp>
      <p:sp>
        <p:nvSpPr>
          <p:cNvPr id="15363" name="Content Placeholder 2"/>
          <p:cNvSpPr>
            <a:spLocks noGrp="1"/>
          </p:cNvSpPr>
          <p:nvPr>
            <p:ph idx="1"/>
          </p:nvPr>
        </p:nvSpPr>
        <p:spPr>
          <a:xfrm>
            <a:off x="334963" y="1425575"/>
            <a:ext cx="8364537" cy="4525963"/>
          </a:xfrm>
        </p:spPr>
        <p:txBody>
          <a:bodyPr/>
          <a:lstStyle/>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Overview of Water Program, Vendor Guide, and MOA</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Common Areas of Issue</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Transmittal Process</a:t>
            </a:r>
          </a:p>
          <a:p>
            <a:pPr marL="1030288" lvl="1" indent="-342900"/>
            <a:r>
              <a:rPr lang="en-US">
                <a:latin typeface="Arial" panose="020B0604020202020204" pitchFamily="34" charset="0"/>
                <a:ea typeface="ＭＳ Ｐゴシック" panose="020B0600070205080204" pitchFamily="34" charset="-128"/>
                <a:cs typeface="Arial" panose="020B0604020202020204" pitchFamily="34" charset="0"/>
              </a:rPr>
              <a:t>Vendor Monitoring</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Contact Protocols</a:t>
            </a:r>
          </a:p>
          <a:p>
            <a:pPr marL="342900" indent="-34290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Next Steps</a:t>
            </a:r>
          </a:p>
        </p:txBody>
      </p:sp>
      <p:sp>
        <p:nvSpPr>
          <p:cNvPr id="153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3D6B26-A3FE-4E83-8F4D-47F4019CFAA2}" type="slidenum">
              <a:rPr lang="en-US" altLang="en-US" smtClean="0">
                <a:solidFill>
                  <a:srgbClr val="003359"/>
                </a:solidFill>
              </a:rPr>
              <a:pPr/>
              <a:t>3</a:t>
            </a:fld>
            <a:endParaRPr lang="en-US" altLang="en-US">
              <a:solidFill>
                <a:srgbClr val="003359"/>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Vendor Monitoring Process</a:t>
            </a:r>
          </a:p>
        </p:txBody>
      </p:sp>
      <p:sp>
        <p:nvSpPr>
          <p:cNvPr id="53251" name="Content Placeholder 2"/>
          <p:cNvSpPr>
            <a:spLocks noGrp="1"/>
          </p:cNvSpPr>
          <p:nvPr>
            <p:ph sz="half" idx="1"/>
          </p:nvPr>
        </p:nvSpPr>
        <p:spPr/>
        <p:txBody>
          <a:bodyPr/>
          <a:lstStyle/>
          <a:p>
            <a:endParaRPr lang="en-US"/>
          </a:p>
          <a:p>
            <a:endParaRPr lang="en-US"/>
          </a:p>
        </p:txBody>
      </p:sp>
      <p:sp>
        <p:nvSpPr>
          <p:cNvPr id="53252" name="Slide Number Placeholder 3"/>
          <p:cNvSpPr>
            <a:spLocks noGrp="1"/>
          </p:cNvSpPr>
          <p:nvPr>
            <p:ph type="sldNum"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512857-27C4-4BAB-B0FF-582D114F2584}" type="slidenum">
              <a:rPr lang="en-US" altLang="en-US" smtClean="0"/>
              <a:pPr/>
              <a:t>30</a:t>
            </a:fld>
            <a:endParaRPr lang="en-US" altLang="en-US"/>
          </a:p>
        </p:txBody>
      </p:sp>
      <p:sp>
        <p:nvSpPr>
          <p:cNvPr id="7" name="TextBox 6">
            <a:extLst>
              <a:ext uri="{FF2B5EF4-FFF2-40B4-BE49-F238E27FC236}">
                <a16:creationId xmlns:a16="http://schemas.microsoft.com/office/drawing/2014/main" id="{9567CA15-F894-4345-B2C0-9EFB4D2D4A8F}"/>
              </a:ext>
            </a:extLst>
          </p:cNvPr>
          <p:cNvSpPr txBox="1"/>
          <p:nvPr/>
        </p:nvSpPr>
        <p:spPr>
          <a:xfrm>
            <a:off x="4114800" y="2973823"/>
            <a:ext cx="914400" cy="914400"/>
          </a:xfrm>
          <a:prstGeom prst="rect">
            <a:avLst/>
          </a:prstGeom>
          <a:noFill/>
        </p:spPr>
        <p:txBody>
          <a:bodyPr wrap="square" rtlCol="0">
            <a:spAutoFit/>
          </a:bodyPr>
          <a:lstStyle/>
          <a:p>
            <a:endParaRPr lang="en-US"/>
          </a:p>
        </p:txBody>
      </p:sp>
      <p:graphicFrame>
        <p:nvGraphicFramePr>
          <p:cNvPr id="5" name="Diagram 4">
            <a:extLst>
              <a:ext uri="{FF2B5EF4-FFF2-40B4-BE49-F238E27FC236}">
                <a16:creationId xmlns:a16="http://schemas.microsoft.com/office/drawing/2014/main" id="{6B58AF10-BA87-6CF7-7730-FD3330B1E3CF}"/>
              </a:ext>
            </a:extLst>
          </p:cNvPr>
          <p:cNvGraphicFramePr/>
          <p:nvPr>
            <p:extLst>
              <p:ext uri="{D42A27DB-BD31-4B8C-83A1-F6EECF244321}">
                <p14:modId xmlns:p14="http://schemas.microsoft.com/office/powerpoint/2010/main" val="2311964427"/>
              </p:ext>
            </p:extLst>
          </p:nvPr>
        </p:nvGraphicFramePr>
        <p:xfrm>
          <a:off x="588807" y="1355626"/>
          <a:ext cx="7966385" cy="477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D3D2-0AA7-CE23-B25C-CE04773C65E6}"/>
              </a:ext>
            </a:extLst>
          </p:cNvPr>
          <p:cNvSpPr>
            <a:spLocks noGrp="1"/>
          </p:cNvSpPr>
          <p:nvPr>
            <p:ph type="title"/>
          </p:nvPr>
        </p:nvSpPr>
        <p:spPr/>
        <p:txBody>
          <a:bodyPr/>
          <a:lstStyle/>
          <a:p>
            <a:r>
              <a:rPr lang="en-US"/>
              <a:t>Vendor monitoring documents</a:t>
            </a:r>
          </a:p>
        </p:txBody>
      </p:sp>
      <p:sp>
        <p:nvSpPr>
          <p:cNvPr id="6" name="Content Placeholder 3">
            <a:extLst>
              <a:ext uri="{FF2B5EF4-FFF2-40B4-BE49-F238E27FC236}">
                <a16:creationId xmlns:a16="http://schemas.microsoft.com/office/drawing/2014/main" id="{65EBB6E7-AEF7-BA63-B857-1428D8F3C2F8}"/>
              </a:ext>
            </a:extLst>
          </p:cNvPr>
          <p:cNvSpPr>
            <a:spLocks noGrp="1"/>
          </p:cNvSpPr>
          <p:nvPr>
            <p:ph idx="1"/>
          </p:nvPr>
        </p:nvSpPr>
        <p:spPr/>
        <p:txBody>
          <a:bodyPr>
            <a:normAutofit/>
          </a:bodyPr>
          <a:lstStyle/>
          <a:p>
            <a:pPr marL="742950" lvl="1" indent="-285750">
              <a:buFont typeface="Arial" panose="020B0604020202020204" pitchFamily="34" charset="0"/>
              <a:buChar char="•"/>
            </a:pPr>
            <a:endParaRPr lang="en-US" sz="1800">
              <a:solidFill>
                <a:srgbClr val="003359"/>
              </a:solidFill>
            </a:endParaRPr>
          </a:p>
          <a:p>
            <a:pPr marL="55562" indent="-285750">
              <a:buFont typeface="Arial" panose="020B0604020202020204" pitchFamily="34" charset="0"/>
              <a:buChar char="•"/>
            </a:pPr>
            <a:r>
              <a:rPr lang="en-US">
                <a:solidFill>
                  <a:srgbClr val="003359"/>
                </a:solidFill>
              </a:rPr>
              <a:t>Vendors will be required to complete a </a:t>
            </a:r>
            <a:r>
              <a:rPr lang="en-US"/>
              <a:t>Water </a:t>
            </a:r>
            <a:r>
              <a:rPr lang="en-US">
                <a:solidFill>
                  <a:srgbClr val="003359"/>
                </a:solidFill>
              </a:rPr>
              <a:t>Utility Supplier Survey.</a:t>
            </a:r>
            <a:br>
              <a:rPr lang="en-US">
                <a:solidFill>
                  <a:srgbClr val="003359"/>
                </a:solidFill>
              </a:rPr>
            </a:br>
            <a:endParaRPr lang="en-US">
              <a:solidFill>
                <a:srgbClr val="003359"/>
              </a:solidFill>
            </a:endParaRPr>
          </a:p>
          <a:p>
            <a:pPr marL="55562" indent="-285750">
              <a:buFont typeface="Arial" panose="020B0604020202020204" pitchFamily="34" charset="0"/>
              <a:buChar char="•"/>
            </a:pPr>
            <a:r>
              <a:rPr lang="en-US">
                <a:solidFill>
                  <a:srgbClr val="003359"/>
                </a:solidFill>
              </a:rPr>
              <a:t>A sampling of approved accounts found on a LIHWAP transmittal from the program year will be randomly chosen for review.</a:t>
            </a:r>
            <a:br>
              <a:rPr lang="en-US">
                <a:solidFill>
                  <a:srgbClr val="003359"/>
                </a:solidFill>
              </a:rPr>
            </a:br>
            <a:endParaRPr lang="en-US">
              <a:solidFill>
                <a:srgbClr val="003359"/>
              </a:solidFill>
            </a:endParaRPr>
          </a:p>
          <a:p>
            <a:pPr marL="55562" indent="-285750">
              <a:buFont typeface="Arial" panose="020B0604020202020204" pitchFamily="34" charset="0"/>
              <a:buChar char="•"/>
            </a:pPr>
            <a:r>
              <a:rPr lang="en-US">
                <a:solidFill>
                  <a:srgbClr val="003359"/>
                </a:solidFill>
              </a:rPr>
              <a:t>All vendors are to comply with any request for additional information or documentation as a part of vendor monitoring as stated in the MOA.</a:t>
            </a:r>
            <a:endParaRPr lang="en-US" sz="1600"/>
          </a:p>
        </p:txBody>
      </p:sp>
      <p:sp>
        <p:nvSpPr>
          <p:cNvPr id="5" name="Slide Number Placeholder 4">
            <a:extLst>
              <a:ext uri="{FF2B5EF4-FFF2-40B4-BE49-F238E27FC236}">
                <a16:creationId xmlns:a16="http://schemas.microsoft.com/office/drawing/2014/main" id="{3B0320FE-E05B-96C9-0EE8-262B559E493B}"/>
              </a:ext>
            </a:extLst>
          </p:cNvPr>
          <p:cNvSpPr>
            <a:spLocks noGrp="1"/>
          </p:cNvSpPr>
          <p:nvPr>
            <p:ph type="sldNum" sz="quarter" idx="10"/>
          </p:nvPr>
        </p:nvSpPr>
        <p:spPr/>
        <p:txBody>
          <a:bodyPr/>
          <a:lstStyle/>
          <a:p>
            <a:pPr>
              <a:defRPr/>
            </a:pPr>
            <a:fld id="{616FA514-AEFD-474B-93B0-114D787E359F}" type="slidenum">
              <a:rPr lang="en-US" altLang="en-US" smtClean="0"/>
              <a:pPr>
                <a:defRPr/>
              </a:pPr>
              <a:t>31</a:t>
            </a:fld>
            <a:endParaRPr lang="en-US" altLang="en-US"/>
          </a:p>
        </p:txBody>
      </p:sp>
    </p:spTree>
    <p:extLst>
      <p:ext uri="{BB962C8B-B14F-4D97-AF65-F5344CB8AC3E}">
        <p14:creationId xmlns:p14="http://schemas.microsoft.com/office/powerpoint/2010/main" val="245355576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Vendor Best practices</a:t>
            </a:r>
          </a:p>
        </p:txBody>
      </p:sp>
      <p:sp>
        <p:nvSpPr>
          <p:cNvPr id="56323"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written processes to promote consistency and program integrity.  In turn those processes can be submitted at time of monitoring to show the utility’s processes and program compliance.</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perform internal quality assurance audits on LIHWAP customer accounts.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a system to ensure that unallowable expenses are not being paid using LIHWAP funds.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create a three (3) year record retention and destruction policy for all LIHWAP documentation including electronic documentation.  </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ea typeface="ＭＳ Ｐゴシック" panose="020B0600070205080204" pitchFamily="34" charset="-128"/>
                <a:cs typeface="Arial" panose="020B0604020202020204" pitchFamily="34" charset="0"/>
              </a:rPr>
              <a:t>All vendors should strive to meet all reporting deadlines.  This allows IHCDA to fulfill Federal Reporting requirements and make effective program changes.</a:t>
            </a: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a:p>
            <a:endParaRPr 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3916AA-B5AD-4A8A-BE6B-0065C34204FF}" type="slidenum">
              <a:rPr lang="en-US" altLang="en-US" smtClean="0">
                <a:solidFill>
                  <a:srgbClr val="003359"/>
                </a:solidFill>
              </a:rPr>
              <a:pPr/>
              <a:t>32</a:t>
            </a:fld>
            <a:endParaRPr lang="en-US" altLang="en-US">
              <a:solidFill>
                <a:srgbClr val="003359"/>
              </a:solidFil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1731-3394-4C90-A3E8-BEC18B4D2017}"/>
              </a:ext>
            </a:extLst>
          </p:cNvPr>
          <p:cNvSpPr>
            <a:spLocks noGrp="1"/>
          </p:cNvSpPr>
          <p:nvPr>
            <p:ph type="title"/>
          </p:nvPr>
        </p:nvSpPr>
        <p:spPr/>
        <p:txBody>
          <a:bodyPr/>
          <a:lstStyle/>
          <a:p>
            <a:r>
              <a:rPr lang="en-US"/>
              <a:t>Vendor best practice</a:t>
            </a:r>
          </a:p>
        </p:txBody>
      </p:sp>
      <p:sp>
        <p:nvSpPr>
          <p:cNvPr id="3" name="Content Placeholder 2">
            <a:extLst>
              <a:ext uri="{FF2B5EF4-FFF2-40B4-BE49-F238E27FC236}">
                <a16:creationId xmlns:a16="http://schemas.microsoft.com/office/drawing/2014/main" id="{2CE02569-A000-4C73-89DE-5176BC4A91B2}"/>
              </a:ext>
            </a:extLst>
          </p:cNvPr>
          <p:cNvSpPr>
            <a:spLocks noGrp="1"/>
          </p:cNvSpPr>
          <p:nvPr>
            <p:ph idx="1"/>
          </p:nvPr>
        </p:nvSpPr>
        <p:spPr/>
        <p:txBody>
          <a:bodyPr/>
          <a:lstStyle/>
          <a:p>
            <a:pPr marL="285750" indent="-285750">
              <a:buFont typeface="Arial" panose="020B0604020202020204" pitchFamily="34" charset="0"/>
              <a:buChar char="•"/>
            </a:pPr>
            <a:r>
              <a:rPr lang="en-US"/>
              <a:t>Vendors should develop outreach strategies. Outreach is an important aspect of the Low Income Home Water Assistance Program.  It helps fill in the gaps in services, so low-income households maintain access to residential water service.</a:t>
            </a:r>
            <a:br>
              <a:rPr lang="en-US"/>
            </a:br>
            <a:endParaRPr lang="en-US"/>
          </a:p>
          <a:p>
            <a:pPr marL="285750" indent="-285750">
              <a:buFont typeface="Arial" panose="020B0604020202020204" pitchFamily="34" charset="0"/>
              <a:buChar char="•"/>
            </a:pPr>
            <a:r>
              <a:rPr lang="en-US"/>
              <a:t>IHCDA is working with our Marketing Team on additional outreach material for this Program Year.</a:t>
            </a:r>
          </a:p>
          <a:p>
            <a:pPr marL="973138" lvl="1" indent="-285750"/>
            <a:r>
              <a:rPr lang="en-US">
                <a:hlinkClick r:id="rId2"/>
              </a:rPr>
              <a:t>https://www.in.gov/ihcda/program-partners/energy-assistance-program-eap/liheap-and-lihwap-resources/</a:t>
            </a:r>
            <a:r>
              <a:rPr lang="en-US"/>
              <a:t>  - this link will house the new material once it is developed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Please ensure you are providing clients with accurate information – we have often seen links to the wrong websites.</a:t>
            </a:r>
          </a:p>
          <a:p>
            <a:pPr marL="973138" lvl="1" indent="-285750"/>
            <a:r>
              <a:rPr lang="en-US" sz="1800">
                <a:effectLst/>
                <a:latin typeface="Calibri" panose="020F0502020204030204" pitchFamily="34" charset="0"/>
                <a:ea typeface="Calibri" panose="020F0502020204030204" pitchFamily="34" charset="0"/>
                <a:cs typeface="Times New Roman" panose="02020603050405020304" pitchFamily="18" charset="0"/>
              </a:rPr>
              <a:t>Correct link for sharing to connect portal: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http://eap.ihcda.in.gov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indent="0">
              <a:buNone/>
            </a:pPr>
            <a:endParaRPr lang="en-US"/>
          </a:p>
        </p:txBody>
      </p:sp>
      <p:sp>
        <p:nvSpPr>
          <p:cNvPr id="4" name="Slide Number Placeholder 3">
            <a:extLst>
              <a:ext uri="{FF2B5EF4-FFF2-40B4-BE49-F238E27FC236}">
                <a16:creationId xmlns:a16="http://schemas.microsoft.com/office/drawing/2014/main" id="{FA3569BC-6683-47B8-AC3B-41502D8D4D1F}"/>
              </a:ext>
            </a:extLst>
          </p:cNvPr>
          <p:cNvSpPr>
            <a:spLocks noGrp="1"/>
          </p:cNvSpPr>
          <p:nvPr>
            <p:ph type="sldNum" sz="quarter" idx="10"/>
          </p:nvPr>
        </p:nvSpPr>
        <p:spPr/>
        <p:txBody>
          <a:bodyPr/>
          <a:lstStyle/>
          <a:p>
            <a:pPr>
              <a:defRPr/>
            </a:pPr>
            <a:fld id="{571B8CBD-6047-444B-87F0-D9B21FA403BC}" type="slidenum">
              <a:rPr lang="en-US" altLang="en-US" smtClean="0"/>
              <a:pPr>
                <a:defRPr/>
              </a:pPr>
              <a:t>33</a:t>
            </a:fld>
            <a:endParaRPr lang="en-US" altLang="en-US"/>
          </a:p>
        </p:txBody>
      </p:sp>
    </p:spTree>
    <p:extLst>
      <p:ext uri="{BB962C8B-B14F-4D97-AF65-F5344CB8AC3E}">
        <p14:creationId xmlns:p14="http://schemas.microsoft.com/office/powerpoint/2010/main" val="120717046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Who Should I Contact? </a:t>
            </a:r>
          </a:p>
        </p:txBody>
      </p:sp>
      <p:sp>
        <p:nvSpPr>
          <p:cNvPr id="634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25932B-4B56-4924-A0DB-5FEF37703363}" type="slidenum">
              <a:rPr lang="en-US" altLang="en-US" smtClean="0">
                <a:solidFill>
                  <a:srgbClr val="003359"/>
                </a:solidFill>
              </a:rPr>
              <a:pPr/>
              <a:t>34</a:t>
            </a:fld>
            <a:endParaRPr lang="en-US" altLang="en-US">
              <a:solidFill>
                <a:srgbClr val="003359"/>
              </a:solidFill>
            </a:endParaRPr>
          </a:p>
        </p:txBody>
      </p:sp>
      <p:pic>
        <p:nvPicPr>
          <p:cNvPr id="5" name="Content Placeholder 4">
            <a:extLst>
              <a:ext uri="{FF2B5EF4-FFF2-40B4-BE49-F238E27FC236}">
                <a16:creationId xmlns:a16="http://schemas.microsoft.com/office/drawing/2014/main" id="{588DFD6F-D04E-4A5A-B0FF-0FD47E805C70}"/>
              </a:ext>
            </a:extLst>
          </p:cNvPr>
          <p:cNvPicPr>
            <a:picLocks noGrp="1" noChangeAspect="1"/>
          </p:cNvPicPr>
          <p:nvPr>
            <p:ph idx="1"/>
          </p:nvPr>
        </p:nvPicPr>
        <p:blipFill>
          <a:blip r:embed="rId2"/>
          <a:stretch>
            <a:fillRect/>
          </a:stretch>
        </p:blipFill>
        <p:spPr>
          <a:xfrm>
            <a:off x="3098248" y="1955248"/>
            <a:ext cx="2947503" cy="2947503"/>
          </a:xfrm>
          <a:prstGeom prst="rect">
            <a:avLst/>
          </a:prstGeom>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Contact protocols</a:t>
            </a:r>
          </a:p>
        </p:txBody>
      </p:sp>
      <p:sp>
        <p:nvSpPr>
          <p:cNvPr id="5" name="Content Placeholder 4"/>
          <p:cNvSpPr>
            <a:spLocks noGrp="1"/>
          </p:cNvSpPr>
          <p:nvPr>
            <p:ph idx="1"/>
          </p:nvPr>
        </p:nvSpPr>
        <p:spPr/>
        <p:txBody>
          <a:bodyPr/>
          <a:lstStyle/>
          <a:p>
            <a:pPr marL="285750" indent="-285750">
              <a:buFont typeface="Arial" panose="020B0604020202020204" pitchFamily="34" charset="0"/>
              <a:buChar char="•"/>
            </a:pPr>
            <a:r>
              <a:rPr lang="en-US"/>
              <a:t>To help reduce confusion and streamline communication, you should ensure you are always communicating with the appropriate entity.</a:t>
            </a:r>
            <a:br>
              <a:rPr lang="en-US"/>
            </a:br>
            <a:endParaRPr lang="en-US"/>
          </a:p>
          <a:p>
            <a:pPr marL="973138" lvl="1" indent="-285750"/>
            <a:r>
              <a:rPr lang="en-US"/>
              <a:t>In most cases, the LSP will be your primary point of contact.</a:t>
            </a:r>
          </a:p>
          <a:p>
            <a:pPr marL="973138" lvl="1" indent="-285750"/>
            <a:endParaRPr lang="en-US"/>
          </a:p>
          <a:p>
            <a:pPr marL="973138" lvl="1" indent="-285750"/>
            <a:r>
              <a:rPr lang="en-US"/>
              <a:t>In some cases, IHCDA may be your primary point of contact.</a:t>
            </a:r>
          </a:p>
          <a:p>
            <a:pPr marL="973138" lvl="1" indent="-285750"/>
            <a:endParaRPr lang="en-US"/>
          </a:p>
          <a:p>
            <a:pPr marL="973138" lvl="1" indent="-285750"/>
            <a:r>
              <a:rPr lang="en-US"/>
              <a:t>IHCDA is </a:t>
            </a:r>
            <a:r>
              <a:rPr lang="en-US" b="1"/>
              <a:t>not</a:t>
            </a:r>
            <a:r>
              <a:rPr lang="en-US"/>
              <a:t> the primary point of contact for clients/EAP recipients.</a:t>
            </a:r>
          </a:p>
          <a:p>
            <a:endParaRPr lang="en-US"/>
          </a:p>
          <a:p>
            <a:pPr marL="285750" indent="-285750">
              <a:buFont typeface="Arial" panose="020B0604020202020204" pitchFamily="34" charset="0"/>
              <a:buChar char="•"/>
            </a:pPr>
            <a:r>
              <a:rPr lang="en-US" i="1"/>
              <a:t>No vendor or vendor representative should ever provide any IHCDA contact information directly to any customers</a:t>
            </a:r>
            <a:r>
              <a:rPr lang="en-US"/>
              <a:t>, whether they are LIHWAP recipients or not.</a:t>
            </a:r>
          </a:p>
          <a:p>
            <a:pPr marL="973138" lvl="1" indent="-285750"/>
            <a:endParaRPr lang="en-US"/>
          </a:p>
          <a:p>
            <a:pPr marL="285750" indent="-285750"/>
            <a:endParaRPr lang="en-US"/>
          </a:p>
          <a:p>
            <a:pPr marL="285750" indent="-285750"/>
            <a:r>
              <a:rPr lang="en-US"/>
              <a:t>The next slide has additional information on common communications/ questions</a:t>
            </a:r>
          </a:p>
        </p:txBody>
      </p:sp>
      <p:sp>
        <p:nvSpPr>
          <p:cNvPr id="4" name="Slide Number Placeholder 3"/>
          <p:cNvSpPr>
            <a:spLocks noGrp="1"/>
          </p:cNvSpPr>
          <p:nvPr>
            <p:ph type="sldNum" sz="quarter" idx="10"/>
          </p:nvPr>
        </p:nvSpPr>
        <p:spPr/>
        <p:txBody>
          <a:bodyPr/>
          <a:lstStyle/>
          <a:p>
            <a:pPr>
              <a:defRPr/>
            </a:pPr>
            <a:fld id="{571B8CBD-6047-444B-87F0-D9B21FA403BC}" type="slidenum">
              <a:rPr lang="en-US" altLang="en-US" smtClean="0"/>
              <a:pPr>
                <a:defRPr/>
              </a:pPr>
              <a:t>35</a:t>
            </a:fld>
            <a:endParaRPr lang="en-US" altLang="en-US"/>
          </a:p>
        </p:txBody>
      </p:sp>
    </p:spTree>
    <p:extLst>
      <p:ext uri="{BB962C8B-B14F-4D97-AF65-F5344CB8AC3E}">
        <p14:creationId xmlns:p14="http://schemas.microsoft.com/office/powerpoint/2010/main" val="2860344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9EAD-C0C4-3699-744E-20C947D4B016}"/>
              </a:ext>
            </a:extLst>
          </p:cNvPr>
          <p:cNvSpPr>
            <a:spLocks noGrp="1"/>
          </p:cNvSpPr>
          <p:nvPr>
            <p:ph type="title"/>
          </p:nvPr>
        </p:nvSpPr>
        <p:spPr/>
        <p:txBody>
          <a:bodyPr/>
          <a:lstStyle/>
          <a:p>
            <a:r>
              <a:rPr lang="en-US"/>
              <a:t>Who to Contact</a:t>
            </a:r>
          </a:p>
        </p:txBody>
      </p:sp>
      <p:graphicFrame>
        <p:nvGraphicFramePr>
          <p:cNvPr id="5" name="Content Placeholder 4">
            <a:extLst>
              <a:ext uri="{FF2B5EF4-FFF2-40B4-BE49-F238E27FC236}">
                <a16:creationId xmlns:a16="http://schemas.microsoft.com/office/drawing/2014/main" id="{BC39188B-026E-F8BE-E303-1AE8BE6D682E}"/>
              </a:ext>
            </a:extLst>
          </p:cNvPr>
          <p:cNvGraphicFramePr>
            <a:graphicFrameLocks noGrp="1"/>
          </p:cNvGraphicFramePr>
          <p:nvPr>
            <p:ph idx="1"/>
            <p:extLst>
              <p:ext uri="{D42A27DB-BD31-4B8C-83A1-F6EECF244321}">
                <p14:modId xmlns:p14="http://schemas.microsoft.com/office/powerpoint/2010/main" val="1911439147"/>
              </p:ext>
            </p:extLst>
          </p:nvPr>
        </p:nvGraphicFramePr>
        <p:xfrm>
          <a:off x="325438" y="676247"/>
          <a:ext cx="8364537"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FA5793-0101-AA36-F8B0-9A8C43571825}"/>
              </a:ext>
            </a:extLst>
          </p:cNvPr>
          <p:cNvSpPr>
            <a:spLocks noGrp="1"/>
          </p:cNvSpPr>
          <p:nvPr>
            <p:ph type="sldNum" sz="quarter" idx="10"/>
          </p:nvPr>
        </p:nvSpPr>
        <p:spPr/>
        <p:txBody>
          <a:bodyPr/>
          <a:lstStyle/>
          <a:p>
            <a:pPr>
              <a:defRPr/>
            </a:pPr>
            <a:fld id="{571B8CBD-6047-444B-87F0-D9B21FA403BC}" type="slidenum">
              <a:rPr lang="en-US" altLang="en-US" smtClean="0"/>
              <a:pPr>
                <a:defRPr/>
              </a:pPr>
              <a:t>36</a:t>
            </a:fld>
            <a:endParaRPr lang="en-US" altLang="en-US"/>
          </a:p>
        </p:txBody>
      </p:sp>
    </p:spTree>
    <p:extLst>
      <p:ext uri="{BB962C8B-B14F-4D97-AF65-F5344CB8AC3E}">
        <p14:creationId xmlns:p14="http://schemas.microsoft.com/office/powerpoint/2010/main" val="104731436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treemap chart&#10;&#10;Description automatically generated">
            <a:extLst>
              <a:ext uri="{FF2B5EF4-FFF2-40B4-BE49-F238E27FC236}">
                <a16:creationId xmlns:a16="http://schemas.microsoft.com/office/drawing/2014/main" id="{66A6F264-B789-B06A-AADA-19095A9B890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859" t="16668" r="16584" b="7170"/>
          <a:stretch/>
        </p:blipFill>
        <p:spPr>
          <a:xfrm>
            <a:off x="3975652" y="111317"/>
            <a:ext cx="4833385" cy="6751901"/>
          </a:xfrm>
        </p:spPr>
      </p:pic>
      <p:sp>
        <p:nvSpPr>
          <p:cNvPr id="2" name="Title 1">
            <a:extLst>
              <a:ext uri="{FF2B5EF4-FFF2-40B4-BE49-F238E27FC236}">
                <a16:creationId xmlns:a16="http://schemas.microsoft.com/office/drawing/2014/main" id="{31599542-EC06-2D8E-FF08-A24F964428D7}"/>
              </a:ext>
            </a:extLst>
          </p:cNvPr>
          <p:cNvSpPr>
            <a:spLocks noGrp="1"/>
          </p:cNvSpPr>
          <p:nvPr>
            <p:ph type="title"/>
          </p:nvPr>
        </p:nvSpPr>
        <p:spPr>
          <a:xfrm>
            <a:off x="334964" y="274638"/>
            <a:ext cx="4316550" cy="2858176"/>
          </a:xfrm>
        </p:spPr>
        <p:txBody>
          <a:bodyPr/>
          <a:lstStyle/>
          <a:p>
            <a:r>
              <a:rPr lang="en-US" dirty="0"/>
              <a:t>LIHWAP/EAP Service area</a:t>
            </a:r>
          </a:p>
        </p:txBody>
      </p:sp>
      <p:sp>
        <p:nvSpPr>
          <p:cNvPr id="4" name="Slide Number Placeholder 3">
            <a:extLst>
              <a:ext uri="{FF2B5EF4-FFF2-40B4-BE49-F238E27FC236}">
                <a16:creationId xmlns:a16="http://schemas.microsoft.com/office/drawing/2014/main" id="{C02CF6CC-8855-8C29-7E54-E4929215ECBE}"/>
              </a:ext>
            </a:extLst>
          </p:cNvPr>
          <p:cNvSpPr>
            <a:spLocks noGrp="1"/>
          </p:cNvSpPr>
          <p:nvPr>
            <p:ph type="sldNum" sz="quarter" idx="10"/>
          </p:nvPr>
        </p:nvSpPr>
        <p:spPr/>
        <p:txBody>
          <a:bodyPr/>
          <a:lstStyle/>
          <a:p>
            <a:pPr>
              <a:defRPr/>
            </a:pPr>
            <a:fld id="{571B8CBD-6047-444B-87F0-D9B21FA403BC}" type="slidenum">
              <a:rPr lang="en-US" altLang="en-US" smtClean="0"/>
              <a:pPr>
                <a:defRPr/>
              </a:pPr>
              <a:t>37</a:t>
            </a:fld>
            <a:endParaRPr lang="en-US" altLang="en-US"/>
          </a:p>
        </p:txBody>
      </p:sp>
    </p:spTree>
    <p:extLst>
      <p:ext uri="{BB962C8B-B14F-4D97-AF65-F5344CB8AC3E}">
        <p14:creationId xmlns:p14="http://schemas.microsoft.com/office/powerpoint/2010/main" val="362098954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Contact protocols</a:t>
            </a:r>
          </a:p>
        </p:txBody>
      </p:sp>
      <p:sp>
        <p:nvSpPr>
          <p:cNvPr id="67587" name="Content Placeholder 2"/>
          <p:cNvSpPr>
            <a:spLocks noGrp="1"/>
          </p:cNvSpPr>
          <p:nvPr>
            <p:ph idx="1"/>
          </p:nvPr>
        </p:nvSpPr>
        <p:spPr>
          <a:xfrm>
            <a:off x="334963" y="1425575"/>
            <a:ext cx="8364537" cy="4525963"/>
          </a:xfrm>
        </p:spPr>
        <p:txBody>
          <a:bodyPr/>
          <a:lstStyle/>
          <a:p>
            <a:pPr marL="285750" indent="-285750">
              <a:buFont typeface="Arial" panose="020B0604020202020204" pitchFamily="34" charset="0"/>
              <a:buChar char="•"/>
            </a:pPr>
            <a:r>
              <a:rPr lang="en-US" dirty="0"/>
              <a:t>To contact IHCDA, please use Water@ihcda.in.gov.</a:t>
            </a:r>
            <a:br>
              <a:rPr lang="en-US" dirty="0"/>
            </a:br>
            <a:endParaRPr lang="en-US" dirty="0"/>
          </a:p>
          <a:p>
            <a:pPr marL="973138" lvl="1" indent="-285750"/>
            <a:r>
              <a:rPr lang="en-US" dirty="0"/>
              <a:t>This is a shared mailbox that the entire department can access.</a:t>
            </a:r>
            <a:br>
              <a:rPr lang="en-US" dirty="0"/>
            </a:br>
            <a:endParaRPr lang="en-US" dirty="0"/>
          </a:p>
          <a:p>
            <a:pPr marL="973138" lvl="1" indent="-285750"/>
            <a:r>
              <a:rPr lang="en-US" dirty="0"/>
              <a:t>It ensures that your message can be read and addressed regardless of absences.</a:t>
            </a:r>
            <a:br>
              <a:rPr lang="en-US" dirty="0"/>
            </a:br>
            <a:endParaRPr lang="en-US" dirty="0"/>
          </a:p>
          <a:p>
            <a:pPr marL="973138" lvl="1" indent="-285750"/>
            <a:r>
              <a:rPr lang="en-US" dirty="0"/>
              <a:t>You can cc Thom on the emails as well- </a:t>
            </a:r>
            <a:r>
              <a:rPr lang="en-US" dirty="0">
                <a:hlinkClick r:id="rId2"/>
              </a:rPr>
              <a:t>THartnettRussell@ihcda.IN.gov</a:t>
            </a:r>
            <a:r>
              <a:rPr lang="en-US" dirty="0"/>
              <a:t> </a:t>
            </a:r>
            <a:br>
              <a:rPr lang="en-US" dirty="0"/>
            </a:br>
            <a:endParaRPr lang="en-US" dirty="0"/>
          </a:p>
          <a:p>
            <a:pPr marL="973138" lvl="1" indent="-285750"/>
            <a:r>
              <a:rPr lang="en-US" dirty="0"/>
              <a:t>Fiscal department is separate from LIHWAP and does not have access to this mailbox.</a:t>
            </a:r>
          </a:p>
          <a:p>
            <a:pPr lvl="1" indent="0">
              <a:buNone/>
            </a:pPr>
            <a:endParaRPr lang="en-US" dirty="0"/>
          </a:p>
          <a:p>
            <a:pPr marL="285750" indent="-285750">
              <a:buFont typeface="Arial" panose="020B0604020202020204" pitchFamily="34" charset="0"/>
              <a:buChar char="•"/>
            </a:pPr>
            <a:r>
              <a:rPr lang="en-US" dirty="0">
                <a:latin typeface="Arial" panose="020B0604020202020204" pitchFamily="34" charset="0"/>
                <a:ea typeface="ＭＳ Ｐゴシック" panose="020B0600070205080204" pitchFamily="34" charset="-128"/>
                <a:cs typeface="Arial" panose="020B0604020202020204" pitchFamily="34" charset="0"/>
              </a:rPr>
              <a:t>What questions do you have?</a:t>
            </a:r>
          </a:p>
        </p:txBody>
      </p:sp>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52D354-1874-479B-AE2F-B8D21B391296}" type="slidenum">
              <a:rPr lang="en-US" altLang="en-US" smtClean="0">
                <a:solidFill>
                  <a:srgbClr val="003359"/>
                </a:solidFill>
              </a:rPr>
              <a:pPr/>
              <a:t>38</a:t>
            </a:fld>
            <a:endParaRPr lang="en-US" altLang="en-US">
              <a:solidFill>
                <a:srgbClr val="003359"/>
              </a:solidFill>
            </a:endParaRPr>
          </a:p>
        </p:txBody>
      </p:sp>
    </p:spTree>
    <p:extLst>
      <p:ext uri="{BB962C8B-B14F-4D97-AF65-F5344CB8AC3E}">
        <p14:creationId xmlns:p14="http://schemas.microsoft.com/office/powerpoint/2010/main" val="10586781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FEAD-5259-4EA4-9C0E-FB7930C7A8FA}"/>
              </a:ext>
            </a:extLst>
          </p:cNvPr>
          <p:cNvSpPr>
            <a:spLocks noGrp="1"/>
          </p:cNvSpPr>
          <p:nvPr>
            <p:ph type="title"/>
          </p:nvPr>
        </p:nvSpPr>
        <p:spPr/>
        <p:txBody>
          <a:bodyPr/>
          <a:lstStyle/>
          <a:p>
            <a:r>
              <a:rPr lang="en-US"/>
              <a:t>Next Steps</a:t>
            </a:r>
          </a:p>
        </p:txBody>
      </p:sp>
      <p:sp>
        <p:nvSpPr>
          <p:cNvPr id="4" name="Slide Number Placeholder 3">
            <a:extLst>
              <a:ext uri="{FF2B5EF4-FFF2-40B4-BE49-F238E27FC236}">
                <a16:creationId xmlns:a16="http://schemas.microsoft.com/office/drawing/2014/main" id="{F42BC08E-F5A6-4DE1-BDF5-A06A4009816E}"/>
              </a:ext>
            </a:extLst>
          </p:cNvPr>
          <p:cNvSpPr>
            <a:spLocks noGrp="1"/>
          </p:cNvSpPr>
          <p:nvPr>
            <p:ph type="sldNum" sz="quarter" idx="10"/>
          </p:nvPr>
        </p:nvSpPr>
        <p:spPr/>
        <p:txBody>
          <a:bodyPr/>
          <a:lstStyle/>
          <a:p>
            <a:pPr>
              <a:defRPr/>
            </a:pPr>
            <a:fld id="{571B8CBD-6047-444B-87F0-D9B21FA403BC}" type="slidenum">
              <a:rPr lang="en-US" altLang="en-US" smtClean="0"/>
              <a:pPr>
                <a:defRPr/>
              </a:pPr>
              <a:t>39</a:t>
            </a:fld>
            <a:endParaRPr lang="en-US" altLang="en-US"/>
          </a:p>
        </p:txBody>
      </p:sp>
      <p:sp>
        <p:nvSpPr>
          <p:cNvPr id="3" name="Content Placeholder 2">
            <a:extLst>
              <a:ext uri="{FF2B5EF4-FFF2-40B4-BE49-F238E27FC236}">
                <a16:creationId xmlns:a16="http://schemas.microsoft.com/office/drawing/2014/main" id="{986C40B9-8426-C63B-34D0-E1C954E42187}"/>
              </a:ext>
            </a:extLst>
          </p:cNvPr>
          <p:cNvSpPr>
            <a:spLocks noGrp="1"/>
          </p:cNvSpPr>
          <p:nvPr>
            <p:ph idx="1"/>
          </p:nvPr>
        </p:nvSpPr>
        <p:spPr>
          <a:xfrm>
            <a:off x="325438" y="1027688"/>
            <a:ext cx="8364589" cy="4688265"/>
          </a:xfrm>
        </p:spPr>
        <p:txBody>
          <a:bodyPr/>
          <a:lstStyle/>
          <a:p>
            <a:r>
              <a:rPr lang="en-US"/>
              <a:t>This program year’s calendar is: </a:t>
            </a:r>
          </a:p>
        </p:txBody>
      </p:sp>
      <p:graphicFrame>
        <p:nvGraphicFramePr>
          <p:cNvPr id="5" name="Table 4">
            <a:extLst>
              <a:ext uri="{FF2B5EF4-FFF2-40B4-BE49-F238E27FC236}">
                <a16:creationId xmlns:a16="http://schemas.microsoft.com/office/drawing/2014/main" id="{C36FDD4B-ACF8-D498-9EEC-8A41037406F5}"/>
              </a:ext>
            </a:extLst>
          </p:cNvPr>
          <p:cNvGraphicFramePr>
            <a:graphicFrameLocks noGrp="1"/>
          </p:cNvGraphicFramePr>
          <p:nvPr>
            <p:extLst>
              <p:ext uri="{D42A27DB-BD31-4B8C-83A1-F6EECF244321}">
                <p14:modId xmlns:p14="http://schemas.microsoft.com/office/powerpoint/2010/main" val="3829252483"/>
              </p:ext>
            </p:extLst>
          </p:nvPr>
        </p:nvGraphicFramePr>
        <p:xfrm>
          <a:off x="444500" y="1417638"/>
          <a:ext cx="8245527" cy="3713324"/>
        </p:xfrm>
        <a:graphic>
          <a:graphicData uri="http://schemas.openxmlformats.org/drawingml/2006/table">
            <a:tbl>
              <a:tblPr firstRow="1" firstCol="1" bandRow="1">
                <a:tableStyleId>{5C22544A-7EE6-4342-B048-85BDC9FD1C3A}</a:tableStyleId>
              </a:tblPr>
              <a:tblGrid>
                <a:gridCol w="2746917">
                  <a:extLst>
                    <a:ext uri="{9D8B030D-6E8A-4147-A177-3AD203B41FA5}">
                      <a16:colId xmlns:a16="http://schemas.microsoft.com/office/drawing/2014/main" val="1199865106"/>
                    </a:ext>
                  </a:extLst>
                </a:gridCol>
                <a:gridCol w="5498610">
                  <a:extLst>
                    <a:ext uri="{9D8B030D-6E8A-4147-A177-3AD203B41FA5}">
                      <a16:colId xmlns:a16="http://schemas.microsoft.com/office/drawing/2014/main" val="2051792167"/>
                    </a:ext>
                  </a:extLst>
                </a:gridCol>
              </a:tblGrid>
              <a:tr h="261996">
                <a:tc gridSpan="2">
                  <a:txBody>
                    <a:bodyPr/>
                    <a:lstStyle/>
                    <a:p>
                      <a:pPr marL="0" marR="0">
                        <a:spcBef>
                          <a:spcPts val="0"/>
                        </a:spcBef>
                        <a:spcAft>
                          <a:spcPts val="0"/>
                        </a:spcAft>
                      </a:pPr>
                      <a:r>
                        <a:rPr lang="en-US" sz="1800" spc="-15">
                          <a:effectLst/>
                        </a:rPr>
                        <a:t>EAP ASSISTANCE SEASON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51961080"/>
                  </a:ext>
                </a:extLst>
              </a:tr>
              <a:tr h="421484">
                <a:tc>
                  <a:txBody>
                    <a:bodyPr/>
                    <a:lstStyle/>
                    <a:p>
                      <a:pPr marL="0" marR="0">
                        <a:spcBef>
                          <a:spcPts val="0"/>
                        </a:spcBef>
                        <a:spcAft>
                          <a:spcPts val="0"/>
                        </a:spcAft>
                      </a:pPr>
                      <a:r>
                        <a:rPr lang="en-US" sz="1800" spc="-15">
                          <a:effectLst/>
                        </a:rPr>
                        <a:t>October 1,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Opening day of Federal PY2023. </a:t>
                      </a:r>
                      <a:endParaRPr lang="en-US" sz="1800">
                        <a:effectLst/>
                      </a:endParaRPr>
                    </a:p>
                  </a:txBody>
                  <a:tcPr marL="68580" marR="68580" marT="0" marB="0"/>
                </a:tc>
                <a:extLst>
                  <a:ext uri="{0D108BD9-81ED-4DB2-BD59-A6C34878D82A}">
                    <a16:rowId xmlns:a16="http://schemas.microsoft.com/office/drawing/2014/main" val="1239307200"/>
                  </a:ext>
                </a:extLst>
              </a:tr>
              <a:tr h="785988">
                <a:tc>
                  <a:txBody>
                    <a:bodyPr/>
                    <a:lstStyle/>
                    <a:p>
                      <a:pPr marL="0" marR="0">
                        <a:spcBef>
                          <a:spcPts val="0"/>
                        </a:spcBef>
                        <a:spcAft>
                          <a:spcPts val="0"/>
                        </a:spcAft>
                      </a:pPr>
                      <a:r>
                        <a:rPr lang="en-US" sz="1800" spc="-15">
                          <a:effectLst/>
                        </a:rPr>
                        <a:t>October 3,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Online application opens to the public.</a:t>
                      </a:r>
                      <a:endParaRPr lang="en-US" sz="1800">
                        <a:effectLst/>
                      </a:endParaRPr>
                    </a:p>
                    <a:p>
                      <a:pPr marL="0" marR="0">
                        <a:spcBef>
                          <a:spcPts val="0"/>
                        </a:spcBef>
                        <a:spcAft>
                          <a:spcPts val="0"/>
                        </a:spcAft>
                      </a:pPr>
                      <a:r>
                        <a:rPr lang="en-US" sz="1800" spc="-15">
                          <a:effectLst/>
                        </a:rPr>
                        <a:t>LSPs may distribute mail-in applications to households who do not qualify as at-risk.</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2783090"/>
                  </a:ext>
                </a:extLst>
              </a:tr>
              <a:tr h="1047984">
                <a:tc>
                  <a:txBody>
                    <a:bodyPr/>
                    <a:lstStyle/>
                    <a:p>
                      <a:pPr marL="0" marR="0">
                        <a:spcBef>
                          <a:spcPts val="0"/>
                        </a:spcBef>
                        <a:spcAft>
                          <a:spcPts val="0"/>
                        </a:spcAft>
                      </a:pPr>
                      <a:r>
                        <a:rPr lang="en-US" sz="1800" spc="-15">
                          <a:effectLst/>
                        </a:rPr>
                        <a:t>November 1, 2022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Statewide start of the Energy Assistance Program: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In-person appointments may begin.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Transmittals may be sent to utility vendors. </a:t>
                      </a:r>
                      <a:endParaRPr lang="en-US" sz="1800">
                        <a:effectLst/>
                      </a:endParaRPr>
                    </a:p>
                    <a:p>
                      <a:pPr marL="342900" marR="0" lvl="0" indent="-342900">
                        <a:spcBef>
                          <a:spcPts val="0"/>
                        </a:spcBef>
                        <a:spcAft>
                          <a:spcPts val="0"/>
                        </a:spcAft>
                        <a:buFont typeface="Symbol" panose="05050102010706020507" pitchFamily="18" charset="2"/>
                        <a:buChar char=""/>
                      </a:pPr>
                      <a:r>
                        <a:rPr lang="en-US" sz="1800" spc="-15">
                          <a:effectLst/>
                        </a:rPr>
                        <a:t>Applicant Notification letters may be sent to clients.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6243660"/>
                  </a:ext>
                </a:extLst>
              </a:tr>
              <a:tr h="261996">
                <a:tc>
                  <a:txBody>
                    <a:bodyPr/>
                    <a:lstStyle/>
                    <a:p>
                      <a:pPr marL="0" marR="0">
                        <a:spcBef>
                          <a:spcPts val="0"/>
                        </a:spcBef>
                        <a:spcAft>
                          <a:spcPts val="0"/>
                        </a:spcAft>
                      </a:pPr>
                      <a:r>
                        <a:rPr lang="en-US" sz="1800" spc="-15">
                          <a:effectLst/>
                        </a:rPr>
                        <a:t>May 15,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End of EAP application period at 5:00pm Eastern time.</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497205"/>
                  </a:ext>
                </a:extLst>
              </a:tr>
              <a:tr h="261996">
                <a:tc>
                  <a:txBody>
                    <a:bodyPr/>
                    <a:lstStyle/>
                    <a:p>
                      <a:pPr marL="0" marR="0">
                        <a:spcBef>
                          <a:spcPts val="0"/>
                        </a:spcBef>
                        <a:spcAft>
                          <a:spcPts val="0"/>
                        </a:spcAft>
                      </a:pPr>
                      <a:r>
                        <a:rPr lang="en-US" sz="1800" spc="-15">
                          <a:effectLst/>
                        </a:rPr>
                        <a:t>May 30,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All incomplete EAP applications must be fully processed.</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0249792"/>
                  </a:ext>
                </a:extLst>
              </a:tr>
              <a:tr h="261996">
                <a:tc>
                  <a:txBody>
                    <a:bodyPr/>
                    <a:lstStyle/>
                    <a:p>
                      <a:pPr marL="0" marR="0">
                        <a:spcBef>
                          <a:spcPts val="0"/>
                        </a:spcBef>
                        <a:spcAft>
                          <a:spcPts val="0"/>
                        </a:spcAft>
                      </a:pPr>
                      <a:r>
                        <a:rPr lang="en-US" sz="1800" spc="-15">
                          <a:effectLst/>
                        </a:rPr>
                        <a:t>June 10,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Last day to submit transmittals.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1255820"/>
                  </a:ext>
                </a:extLst>
              </a:tr>
              <a:tr h="261996">
                <a:tc>
                  <a:txBody>
                    <a:bodyPr/>
                    <a:lstStyle/>
                    <a:p>
                      <a:pPr marL="0" marR="0">
                        <a:spcBef>
                          <a:spcPts val="0"/>
                        </a:spcBef>
                        <a:spcAft>
                          <a:spcPts val="0"/>
                        </a:spcAft>
                      </a:pPr>
                      <a:r>
                        <a:rPr lang="en-US" sz="1800" spc="-15">
                          <a:effectLst/>
                        </a:rPr>
                        <a:t>June 24, 2023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spc="-15">
                          <a:effectLst/>
                        </a:rPr>
                        <a:t>All vendors must be fully reconciled.</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4221831"/>
                  </a:ext>
                </a:extLst>
              </a:tr>
            </a:tbl>
          </a:graphicData>
        </a:graphic>
      </p:graphicFrame>
    </p:spTree>
    <p:extLst>
      <p:ext uri="{BB962C8B-B14F-4D97-AF65-F5344CB8AC3E}">
        <p14:creationId xmlns:p14="http://schemas.microsoft.com/office/powerpoint/2010/main" val="39174277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1D2C807-4F52-4CCA-B658-08C1919FEC42}"/>
              </a:ext>
            </a:extLst>
          </p:cNvPr>
          <p:cNvSpPr>
            <a:spLocks noGrp="1"/>
          </p:cNvSpPr>
          <p:nvPr>
            <p:ph type="title"/>
          </p:nvPr>
        </p:nvSpPr>
        <p:spPr/>
        <p:txBody>
          <a:bodyPr/>
          <a:lstStyle/>
          <a:p>
            <a:r>
              <a:rPr lang="en-US" altLang="en-US" sz="2800" cap="none">
                <a:latin typeface="Arial Bold" panose="020B0704020202020204" pitchFamily="34" charset="0"/>
                <a:ea typeface="ＭＳ Ｐゴシック" panose="020B0600070205080204" pitchFamily="34" charset="-128"/>
                <a:cs typeface="Arial Bold" panose="020B0704020202020204" pitchFamily="34" charset="0"/>
              </a:rPr>
              <a:t>WATER PROGRAM OVERVIEW</a:t>
            </a:r>
          </a:p>
        </p:txBody>
      </p:sp>
      <p:sp>
        <p:nvSpPr>
          <p:cNvPr id="18435" name="Content Placeholder 2">
            <a:extLst>
              <a:ext uri="{FF2B5EF4-FFF2-40B4-BE49-F238E27FC236}">
                <a16:creationId xmlns:a16="http://schemas.microsoft.com/office/drawing/2014/main" id="{89027CAA-E1DE-11A7-8AE0-1CE04E5D2273}"/>
              </a:ext>
            </a:extLst>
          </p:cNvPr>
          <p:cNvSpPr>
            <a:spLocks noGrp="1"/>
          </p:cNvSpPr>
          <p:nvPr>
            <p:ph idx="1"/>
          </p:nvPr>
        </p:nvSpPr>
        <p:spPr>
          <a:xfrm>
            <a:off x="334963" y="1425575"/>
            <a:ext cx="8364537" cy="4525963"/>
          </a:xfrm>
        </p:spPr>
        <p:txBody>
          <a:bodyPr/>
          <a:lstStyle/>
          <a:p>
            <a:pPr marL="0" indent="0">
              <a:buNone/>
              <a:defRPr/>
            </a:pPr>
            <a:r>
              <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Low-Income Household Water Assistance Program (LIHWAP) is a new program funded in part by the American Rescue Plan Act of 2021.</a:t>
            </a:r>
          </a:p>
          <a:p>
            <a:pPr marL="0" indent="0">
              <a:buNone/>
              <a:defRPr/>
            </a:pPr>
            <a:r>
              <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rPr>
              <a:t>LIHWAP is a temporary emergency program designed to help low-income households and families who have fallen behind on their water and wastewater bills.</a:t>
            </a:r>
          </a:p>
          <a:p>
            <a:pPr marL="0" inden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rPr>
              <a:t>LIHWAP will provide income-eligible households with a one-time benefit to assist with current or past-due charges for water and/or wastewater services. Starting in PY2023, a household no longer needs to be disconnected or in arrears on these charges in order to qualify for a benefit.</a:t>
            </a:r>
          </a:p>
          <a:p>
            <a:pPr marL="0" inden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funding is available to be used through September 30, 2023 and the program will be finished when the funds run out, unless additional legislation is passed to continue the program.</a:t>
            </a:r>
          </a:p>
          <a:p>
            <a:pPr>
              <a:defRPr/>
            </a:pPr>
            <a:endParaRPr lang="en-US">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defRPr/>
            </a:pPr>
            <a:endParaRPr lang="en-US">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defRPr/>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30F9-F955-5835-B1B5-05437400A483}"/>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7E5A0335-BA2B-D0DB-D9A6-FFB82155FED5}"/>
              </a:ext>
            </a:extLst>
          </p:cNvPr>
          <p:cNvSpPr>
            <a:spLocks noGrp="1"/>
          </p:cNvSpPr>
          <p:nvPr>
            <p:ph idx="1"/>
          </p:nvPr>
        </p:nvSpPr>
        <p:spPr/>
        <p:txBody>
          <a:bodyPr/>
          <a:lstStyle/>
          <a:p>
            <a:r>
              <a:rPr lang="en-US"/>
              <a:t>Thank you for attending this training and the hard work you complete to help make LIHWAP successful.</a:t>
            </a:r>
          </a:p>
          <a:p>
            <a:endParaRPr lang="en-US"/>
          </a:p>
          <a:p>
            <a:r>
              <a:rPr lang="en-US"/>
              <a:t>If you have questions or concerns, please reach out to </a:t>
            </a:r>
            <a:r>
              <a:rPr lang="en-US">
                <a:hlinkClick r:id="rId2"/>
              </a:rPr>
              <a:t>water@ihcda.in.gov</a:t>
            </a:r>
            <a:r>
              <a:rPr lang="en-US"/>
              <a:t> </a:t>
            </a:r>
          </a:p>
          <a:p>
            <a:endParaRPr lang="en-US"/>
          </a:p>
          <a:p>
            <a:r>
              <a:rPr lang="en-US"/>
              <a:t>IHCDA will be updating our Vendor Guide and the marketing material in preparation for the 2023 program year</a:t>
            </a:r>
          </a:p>
          <a:p>
            <a:endParaRPr lang="en-US"/>
          </a:p>
          <a:p>
            <a:r>
              <a:rPr lang="en-US"/>
              <a:t>We are still working with </a:t>
            </a:r>
            <a:r>
              <a:rPr lang="en-US" err="1"/>
              <a:t>Roeing</a:t>
            </a:r>
            <a:r>
              <a:rPr lang="en-US"/>
              <a:t> to get a Vendor Portal Training scheduled. </a:t>
            </a:r>
          </a:p>
          <a:p>
            <a:pPr marL="973138" lvl="1" indent="-285750"/>
            <a:r>
              <a:rPr lang="en-US"/>
              <a:t>They are working through some enhancements for the 2023 year and once those are completed then they will be able to proceed with training</a:t>
            </a:r>
          </a:p>
          <a:p>
            <a:pPr marL="973138" lvl="1" indent="-285750"/>
            <a:endParaRPr lang="en-US"/>
          </a:p>
        </p:txBody>
      </p:sp>
      <p:sp>
        <p:nvSpPr>
          <p:cNvPr id="4" name="Slide Number Placeholder 3">
            <a:extLst>
              <a:ext uri="{FF2B5EF4-FFF2-40B4-BE49-F238E27FC236}">
                <a16:creationId xmlns:a16="http://schemas.microsoft.com/office/drawing/2014/main" id="{E163A362-37F4-C3E6-955F-CD667B9A6E6E}"/>
              </a:ext>
            </a:extLst>
          </p:cNvPr>
          <p:cNvSpPr>
            <a:spLocks noGrp="1"/>
          </p:cNvSpPr>
          <p:nvPr>
            <p:ph type="sldNum" sz="quarter" idx="10"/>
          </p:nvPr>
        </p:nvSpPr>
        <p:spPr/>
        <p:txBody>
          <a:bodyPr/>
          <a:lstStyle/>
          <a:p>
            <a:pPr>
              <a:defRPr/>
            </a:pPr>
            <a:fld id="{571B8CBD-6047-444B-87F0-D9B21FA403BC}" type="slidenum">
              <a:rPr lang="en-US" altLang="en-US" smtClean="0"/>
              <a:pPr>
                <a:defRPr/>
              </a:pPr>
              <a:t>40</a:t>
            </a:fld>
            <a:endParaRPr lang="en-US" altLang="en-US"/>
          </a:p>
        </p:txBody>
      </p:sp>
    </p:spTree>
    <p:extLst>
      <p:ext uri="{BB962C8B-B14F-4D97-AF65-F5344CB8AC3E}">
        <p14:creationId xmlns:p14="http://schemas.microsoft.com/office/powerpoint/2010/main" val="560371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5CB5E46-6758-8857-DE02-8E311F61A041}"/>
              </a:ext>
            </a:extLst>
          </p:cNvPr>
          <p:cNvSpPr>
            <a:spLocks noGrp="1"/>
          </p:cNvSpPr>
          <p:nvPr>
            <p:ph type="title"/>
          </p:nvPr>
        </p:nvSpPr>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WATER ASSISTANCE</a:t>
            </a:r>
          </a:p>
        </p:txBody>
      </p:sp>
      <p:sp>
        <p:nvSpPr>
          <p:cNvPr id="3" name="Content Placeholder 2">
            <a:extLst>
              <a:ext uri="{FF2B5EF4-FFF2-40B4-BE49-F238E27FC236}">
                <a16:creationId xmlns:a16="http://schemas.microsoft.com/office/drawing/2014/main" id="{3BD4A6DC-26D5-41A4-7892-796B8408B16E}"/>
              </a:ext>
            </a:extLst>
          </p:cNvPr>
          <p:cNvSpPr>
            <a:spLocks noGrp="1"/>
          </p:cNvSpPr>
          <p:nvPr>
            <p:ph idx="1"/>
          </p:nvPr>
        </p:nvSpPr>
        <p:spPr>
          <a:ln w="12700">
            <a:noFill/>
          </a:ln>
        </p:spPr>
        <p:txBody>
          <a:bodyPr>
            <a:normAutofit/>
          </a:bodyPr>
          <a:lstStyle/>
          <a:p>
            <a:pPr marL="274320" indent="-285750">
              <a:buFont typeface="Arial" panose="020B0604020202020204" pitchFamily="34" charset="0"/>
              <a:buChar char="•"/>
              <a:defRPr/>
            </a:pPr>
            <a:r>
              <a:rPr lang="en-US" i="1">
                <a:solidFill>
                  <a:schemeClr val="accent1">
                    <a:lumMod val="50000"/>
                  </a:schemeClr>
                </a:solidFill>
              </a:rPr>
              <a:t>Temporary</a:t>
            </a:r>
            <a:r>
              <a:rPr lang="en-US">
                <a:solidFill>
                  <a:schemeClr val="accent1">
                    <a:lumMod val="50000"/>
                  </a:schemeClr>
                </a:solidFill>
              </a:rPr>
              <a:t> program</a:t>
            </a:r>
            <a:br>
              <a:rPr lang="en-US">
                <a:solidFill>
                  <a:schemeClr val="accent1">
                    <a:lumMod val="50000"/>
                  </a:schemeClr>
                </a:solidFill>
              </a:rPr>
            </a:br>
            <a:endParaRPr lang="en-US">
              <a:solidFill>
                <a:schemeClr val="accent1">
                  <a:lumMod val="50000"/>
                </a:schemeClr>
              </a:solidFill>
            </a:endParaRPr>
          </a:p>
          <a:p>
            <a:pPr marL="274320" indent="-285750">
              <a:buFont typeface="Arial" panose="020B0604020202020204" pitchFamily="34" charset="0"/>
              <a:buChar char="•"/>
              <a:defRPr/>
            </a:pPr>
            <a:r>
              <a:rPr lang="en-US">
                <a:solidFill>
                  <a:schemeClr val="accent1">
                    <a:lumMod val="50000"/>
                  </a:schemeClr>
                </a:solidFill>
              </a:rPr>
              <a:t>Can assist income-eligible households with current and past-due charges</a:t>
            </a:r>
            <a:br>
              <a:rPr lang="en-US">
                <a:solidFill>
                  <a:schemeClr val="accent1">
                    <a:lumMod val="50000"/>
                  </a:schemeClr>
                </a:solidFill>
              </a:rPr>
            </a:br>
            <a:endParaRPr lang="en-US">
              <a:solidFill>
                <a:schemeClr val="accent1">
                  <a:lumMod val="50000"/>
                </a:schemeClr>
              </a:solidFill>
            </a:endParaRPr>
          </a:p>
          <a:p>
            <a:pPr marL="274320" indent="-285750">
              <a:buFont typeface="Arial" panose="020B0604020202020204" pitchFamily="34" charset="0"/>
              <a:buChar char="•"/>
              <a:defRPr/>
            </a:pPr>
            <a:r>
              <a:rPr lang="en-US">
                <a:solidFill>
                  <a:schemeClr val="accent1">
                    <a:lumMod val="50000"/>
                  </a:schemeClr>
                </a:solidFill>
              </a:rPr>
              <a:t>Cannot </a:t>
            </a:r>
            <a:r>
              <a:rPr lang="en-US" u="sng">
                <a:solidFill>
                  <a:schemeClr val="accent1">
                    <a:lumMod val="50000"/>
                  </a:schemeClr>
                </a:solidFill>
              </a:rPr>
              <a:t>PURPOSEFULLY</a:t>
            </a:r>
            <a:r>
              <a:rPr lang="en-US">
                <a:solidFill>
                  <a:schemeClr val="accent1">
                    <a:lumMod val="50000"/>
                  </a:schemeClr>
                </a:solidFill>
              </a:rPr>
              <a:t> create a significant positive balance, but can assist with current charges as of date of application.</a:t>
            </a:r>
            <a:br>
              <a:rPr lang="en-US">
                <a:solidFill>
                  <a:schemeClr val="accent1">
                    <a:lumMod val="50000"/>
                  </a:schemeClr>
                </a:solidFill>
              </a:rPr>
            </a:br>
            <a:endParaRPr lang="en-US">
              <a:solidFill>
                <a:schemeClr val="accent1">
                  <a:lumMod val="50000"/>
                </a:schemeClr>
              </a:solidFill>
            </a:endParaRPr>
          </a:p>
          <a:p>
            <a:pPr marL="274320" indent="-285750">
              <a:buFont typeface="Arial" panose="020B0604020202020204" pitchFamily="34" charset="0"/>
              <a:buChar char="•"/>
              <a:defRPr/>
            </a:pPr>
            <a:r>
              <a:rPr lang="en-US">
                <a:solidFill>
                  <a:schemeClr val="accent1">
                    <a:lumMod val="50000"/>
                  </a:schemeClr>
                </a:solidFill>
              </a:rPr>
              <a:t>Can pay deposits</a:t>
            </a:r>
            <a:br>
              <a:rPr lang="en-US">
                <a:solidFill>
                  <a:schemeClr val="accent1">
                    <a:lumMod val="50000"/>
                  </a:schemeClr>
                </a:solidFill>
              </a:rPr>
            </a:br>
            <a:endParaRPr lang="en-US">
              <a:solidFill>
                <a:schemeClr val="accent1">
                  <a:lumMod val="50000"/>
                </a:schemeClr>
              </a:solidFill>
            </a:endParaRPr>
          </a:p>
          <a:p>
            <a:pPr marL="274320" indent="-285750">
              <a:buFont typeface="Arial" panose="020B0604020202020204" pitchFamily="34" charset="0"/>
              <a:buChar char="•"/>
              <a:defRPr/>
            </a:pPr>
            <a:r>
              <a:rPr lang="en-US">
                <a:solidFill>
                  <a:schemeClr val="accent1">
                    <a:lumMod val="50000"/>
                  </a:schemeClr>
                </a:solidFill>
              </a:rPr>
              <a:t>There is </a:t>
            </a:r>
            <a:r>
              <a:rPr lang="en-US" i="1">
                <a:solidFill>
                  <a:schemeClr val="accent1">
                    <a:lumMod val="50000"/>
                  </a:schemeClr>
                </a:solidFill>
              </a:rPr>
              <a:t>no</a:t>
            </a:r>
            <a:r>
              <a:rPr lang="en-US">
                <a:solidFill>
                  <a:schemeClr val="accent1">
                    <a:lumMod val="50000"/>
                  </a:schemeClr>
                </a:solidFill>
              </a:rPr>
              <a:t> “in crisis” distinction or required mitigating measures</a:t>
            </a:r>
            <a:br>
              <a:rPr lang="en-US">
                <a:solidFill>
                  <a:schemeClr val="accent1">
                    <a:lumMod val="50000"/>
                  </a:schemeClr>
                </a:solidFill>
              </a:rPr>
            </a:br>
            <a:endParaRPr lang="en-US">
              <a:solidFill>
                <a:schemeClr val="accent1">
                  <a:lumMod val="50000"/>
                </a:schemeClr>
              </a:solidFill>
            </a:endParaRPr>
          </a:p>
          <a:p>
            <a:pPr marL="747713" indent="-285750">
              <a:buFont typeface="Arial" panose="020B0604020202020204" pitchFamily="34" charset="0"/>
              <a:buChar char="•"/>
              <a:defRPr/>
            </a:pPr>
            <a:endParaRPr 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7104"/>
            <a:ext cx="9144000" cy="5130297"/>
          </a:xfrm>
          <a:prstGeom prst="rect">
            <a:avLst/>
          </a:prstGeom>
        </p:spPr>
      </p:pic>
      <p:pic>
        <p:nvPicPr>
          <p:cNvPr id="4" name="Picture 3" descr="Chart, treemap chart&#10;&#10;Description automatically generated">
            <a:extLst>
              <a:ext uri="{FF2B5EF4-FFF2-40B4-BE49-F238E27FC236}">
                <a16:creationId xmlns:a16="http://schemas.microsoft.com/office/drawing/2014/main" id="{A586E9F2-4A8A-4ED8-B457-DC0011B4D3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94" t="17436" r="18144" b="6051"/>
          <a:stretch/>
        </p:blipFill>
        <p:spPr>
          <a:xfrm>
            <a:off x="4572000" y="196065"/>
            <a:ext cx="4385696" cy="6465869"/>
          </a:xfrm>
          <a:prstGeom prst="rect">
            <a:avLst/>
          </a:prstGeom>
        </p:spPr>
      </p:pic>
      <p:sp>
        <p:nvSpPr>
          <p:cNvPr id="5" name="TextBox 4"/>
          <p:cNvSpPr txBox="1"/>
          <p:nvPr/>
        </p:nvSpPr>
        <p:spPr>
          <a:xfrm>
            <a:off x="465083" y="426981"/>
            <a:ext cx="4796236" cy="900246"/>
          </a:xfrm>
          <a:prstGeom prst="rect">
            <a:avLst/>
          </a:prstGeom>
          <a:noFill/>
        </p:spPr>
        <p:txBody>
          <a:bodyPr wrap="square" rtlCol="0">
            <a:spAutoFit/>
          </a:bodyPr>
          <a:lstStyle/>
          <a:p>
            <a:r>
              <a:rPr lang="en-US" altLang="en-US" sz="2625">
                <a:solidFill>
                  <a:srgbClr val="9DA941"/>
                </a:solidFill>
                <a:latin typeface="Arial Bold" panose="020B0704020202020204" pitchFamily="34" charset="0"/>
                <a:cs typeface="Arial Bold" panose="020B0704020202020204" pitchFamily="34" charset="0"/>
              </a:rPr>
              <a:t>APPLYING FOR THE WATER ASSISTANCE PROGRAM</a:t>
            </a:r>
            <a:endParaRPr lang="en-US" sz="2625" b="1">
              <a:solidFill>
                <a:srgbClr val="9DA94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70353" y="1935207"/>
            <a:ext cx="4385696" cy="3014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rPr>
              <a:t>Indiana residents who qualify for the Energy Assistance Program (EAP) may be considered for LIHWAP funding as well. </a:t>
            </a:r>
          </a:p>
          <a:p>
            <a:pPr marL="0" indent="0">
              <a:buNone/>
              <a:defRPr/>
            </a:pPr>
            <a:r>
              <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rPr>
              <a:t>When completing the EAP application, applicants must check a box to apply for water assistance and submit their most recent bill. </a:t>
            </a:r>
          </a:p>
          <a:p>
            <a:pPr marL="0" indent="0">
              <a:buNone/>
              <a:defRPr/>
            </a:pPr>
            <a:r>
              <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rPr>
              <a:t>EAP accepts applications each year from October 1</a:t>
            </a:r>
            <a:r>
              <a:rPr lang="en-US" altLang="en-US" sz="1650" baseline="30000">
                <a:solidFill>
                  <a:srgbClr val="103458"/>
                </a:solidFill>
                <a:latin typeface="Arial" panose="020B0604020202020204" pitchFamily="34" charset="0"/>
                <a:ea typeface="ＭＳ Ｐゴシック" panose="020B0600070205080204" pitchFamily="34" charset="-128"/>
                <a:cs typeface="Arial" panose="020B0604020202020204" pitchFamily="34" charset="0"/>
              </a:rPr>
              <a:t>st</a:t>
            </a:r>
            <a:r>
              <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rPr>
              <a:t>  until mid-May.</a:t>
            </a: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Content Placeholder 2">
            <a:extLst>
              <a:ext uri="{FF2B5EF4-FFF2-40B4-BE49-F238E27FC236}">
                <a16:creationId xmlns:a16="http://schemas.microsoft.com/office/drawing/2014/main" id="{B3132515-7BE2-4705-B546-08131FDCC964}"/>
              </a:ext>
            </a:extLst>
          </p:cNvPr>
          <p:cNvSpPr txBox="1">
            <a:spLocks/>
          </p:cNvSpPr>
          <p:nvPr/>
        </p:nvSpPr>
        <p:spPr>
          <a:xfrm>
            <a:off x="5098982" y="6449813"/>
            <a:ext cx="4385696" cy="397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rPr>
              <a:t>Service Territory Map for EAP and LIWAP</a:t>
            </a: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65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80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116344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747B7-3DF2-37F0-B2B7-2F44EB492652}"/>
              </a:ext>
            </a:extLst>
          </p:cNvPr>
          <p:cNvSpPr>
            <a:spLocks noGrp="1"/>
          </p:cNvSpPr>
          <p:nvPr>
            <p:ph type="title"/>
          </p:nvPr>
        </p:nvSpPr>
        <p:spPr/>
        <p:txBody>
          <a:bodyPr/>
          <a:lstStyle/>
          <a:p>
            <a:r>
              <a:rPr lang="en-US"/>
              <a:t>Client Eligibility</a:t>
            </a:r>
          </a:p>
        </p:txBody>
      </p:sp>
      <p:sp>
        <p:nvSpPr>
          <p:cNvPr id="4" name="Content Placeholder 3">
            <a:extLst>
              <a:ext uri="{FF2B5EF4-FFF2-40B4-BE49-F238E27FC236}">
                <a16:creationId xmlns:a16="http://schemas.microsoft.com/office/drawing/2014/main" id="{CE4D8746-BBC7-89CF-681E-F88875087A42}"/>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LIHWAP benefits are available to households with a combined annual income at or below 60% of State Median income. In order to be eligible for LIHWAP  benefits under this program, an applicant must maintain residency and active utility service within the state of Indiana.</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altLang="en-US" sz="1800"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1800" b="1"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Documents Collected:</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Photo ID for head of household (person completing and submitting application on behalf of the household). </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Proof of US Citizenship or residency (Social Security card, Real ID, or other documents) </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Proof of Indiana Residency (utility bill, applicant’s Driver’s license, or other documents) </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Proof of Income for entire household</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Landlord Affidavit or Lease for applicants with utilities included in rent only </a:t>
            </a:r>
          </a:p>
          <a:p>
            <a:pPr marL="973138" lvl="1" indent="-285750" eaLnBrk="1" fontAlgn="auto" hangingPunct="1">
              <a:spcBef>
                <a:spcPts val="0"/>
              </a:spcBef>
              <a:spcAft>
                <a:spcPts val="0"/>
              </a:spcAft>
              <a:buClrTx/>
              <a:defRPr/>
            </a:pPr>
            <a:r>
              <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rPr>
              <a:t>Utility bills or account statements</a:t>
            </a:r>
          </a:p>
          <a:p>
            <a:pPr marL="973138" lvl="1" indent="-285750" eaLnBrk="1" fontAlgn="auto" hangingPunct="1">
              <a:spcBef>
                <a:spcPts val="0"/>
              </a:spcBef>
              <a:spcAft>
                <a:spcPts val="0"/>
              </a:spcAft>
              <a:buClrTx/>
              <a:defRPr/>
            </a:pPr>
            <a:r>
              <a:rPr lang="en-US" altLang="en-US">
                <a:solidFill>
                  <a:srgbClr val="103458"/>
                </a:solidFill>
                <a:latin typeface="Arial" panose="020B0604020202020204" pitchFamily="34" charset="0"/>
                <a:ea typeface="ＭＳ Ｐゴシック" panose="020B0600070205080204" pitchFamily="34" charset="-128"/>
                <a:cs typeface="Arial" panose="020B0604020202020204" pitchFamily="34" charset="0"/>
              </a:rPr>
              <a:t>Other documents as needed based on specific household characteristics</a:t>
            </a:r>
            <a:endParaRPr kumimoji="0" lang="en-US" altLang="en-US" b="0" i="0" u="none" strike="noStrike" kern="1200" cap="none" spc="0" normalizeH="0" baseline="0" noProof="0">
              <a:ln>
                <a:noFill/>
              </a:ln>
              <a:solidFill>
                <a:srgbClr val="103458"/>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endParaRPr lang="en-US"/>
          </a:p>
        </p:txBody>
      </p:sp>
      <p:sp>
        <p:nvSpPr>
          <p:cNvPr id="2" name="Slide Number Placeholder 1">
            <a:extLst>
              <a:ext uri="{FF2B5EF4-FFF2-40B4-BE49-F238E27FC236}">
                <a16:creationId xmlns:a16="http://schemas.microsoft.com/office/drawing/2014/main" id="{6850A211-99C5-C60D-4D1B-A14F292D6ADC}"/>
              </a:ext>
            </a:extLst>
          </p:cNvPr>
          <p:cNvSpPr>
            <a:spLocks noGrp="1"/>
          </p:cNvSpPr>
          <p:nvPr>
            <p:ph type="sldNum" sz="quarter" idx="10"/>
          </p:nvPr>
        </p:nvSpPr>
        <p:spPr/>
        <p:txBody>
          <a:bodyPr/>
          <a:lstStyle/>
          <a:p>
            <a:pPr>
              <a:defRPr/>
            </a:pPr>
            <a:fld id="{D7C7ECAB-653A-4487-92B9-FFBB26683031}" type="slidenum">
              <a:rPr lang="en-US" altLang="en-US" smtClean="0"/>
              <a:pPr>
                <a:defRPr/>
              </a:pPr>
              <a:t>7</a:t>
            </a:fld>
            <a:endParaRPr lang="en-US" altLang="en-US"/>
          </a:p>
        </p:txBody>
      </p:sp>
    </p:spTree>
    <p:extLst>
      <p:ext uri="{BB962C8B-B14F-4D97-AF65-F5344CB8AC3E}">
        <p14:creationId xmlns:p14="http://schemas.microsoft.com/office/powerpoint/2010/main" val="295936304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1920F-A56D-5C6B-3F75-B64840E0AC64}"/>
              </a:ext>
            </a:extLst>
          </p:cNvPr>
          <p:cNvSpPr>
            <a:spLocks noGrp="1"/>
          </p:cNvSpPr>
          <p:nvPr>
            <p:ph type="title"/>
          </p:nvPr>
        </p:nvSpPr>
        <p:spPr>
          <a:xfrm>
            <a:off x="100013" y="274638"/>
            <a:ext cx="8888412" cy="1143000"/>
          </a:xfrm>
        </p:spPr>
        <p:txBody>
          <a:bodyPr/>
          <a:lstStyle/>
          <a:p>
            <a:pPr>
              <a:defRPr/>
            </a:pPr>
            <a:r>
              <a:rPr lang="en-US"/>
              <a:t>Benefit Determination: The basics</a:t>
            </a:r>
          </a:p>
        </p:txBody>
      </p:sp>
      <p:sp>
        <p:nvSpPr>
          <p:cNvPr id="6" name="Content Placeholder 5">
            <a:extLst>
              <a:ext uri="{FF2B5EF4-FFF2-40B4-BE49-F238E27FC236}">
                <a16:creationId xmlns:a16="http://schemas.microsoft.com/office/drawing/2014/main" id="{1A87968C-0B0F-307F-94AD-0C64DFB92D7E}"/>
              </a:ext>
            </a:extLst>
          </p:cNvPr>
          <p:cNvSpPr>
            <a:spLocks noGrp="1"/>
          </p:cNvSpPr>
          <p:nvPr>
            <p:ph idx="1"/>
          </p:nvPr>
        </p:nvSpPr>
        <p:spPr>
          <a:xfrm>
            <a:off x="334963" y="1239838"/>
            <a:ext cx="8364537" cy="4711700"/>
          </a:xfrm>
        </p:spPr>
        <p:txBody>
          <a:bodyPr/>
          <a:lstStyle/>
          <a:p>
            <a:pPr marL="285750" indent="-285750">
              <a:buFont typeface="Arial" panose="020B0604020202020204" pitchFamily="34" charset="0"/>
              <a:buChar char="•"/>
              <a:defRPr/>
            </a:pPr>
            <a:r>
              <a:rPr lang="en-US"/>
              <a:t>Covers arrearages, deposits, reconnection fees, and current charges</a:t>
            </a:r>
          </a:p>
          <a:p>
            <a:pPr marL="285750" indent="-285750">
              <a:buFont typeface="Arial" panose="020B0604020202020204" pitchFamily="34" charset="0"/>
              <a:buChar char="•"/>
              <a:defRPr/>
            </a:pPr>
            <a:endParaRPr lang="en-US"/>
          </a:p>
          <a:p>
            <a:pPr marL="285750" indent="-285750">
              <a:buFont typeface="Arial" panose="020B0604020202020204" pitchFamily="34" charset="0"/>
              <a:buChar char="•"/>
              <a:defRPr/>
            </a:pPr>
            <a:r>
              <a:rPr lang="en-US"/>
              <a:t>Cannot </a:t>
            </a:r>
            <a:r>
              <a:rPr lang="en-US" u="sng"/>
              <a:t>PURPOSEFULLY</a:t>
            </a:r>
            <a:r>
              <a:rPr lang="en-US"/>
              <a:t> create positive significant forward balances</a:t>
            </a:r>
          </a:p>
          <a:p>
            <a:pPr marL="285750" indent="-285750">
              <a:buFont typeface="Arial" panose="020B0604020202020204" pitchFamily="34" charset="0"/>
              <a:buChar char="•"/>
              <a:defRPr/>
            </a:pPr>
            <a:endParaRPr lang="en-US"/>
          </a:p>
          <a:p>
            <a:pPr marL="285750" indent="-285750">
              <a:buFont typeface="Arial" panose="020B0604020202020204" pitchFamily="34" charset="0"/>
              <a:buChar char="•"/>
              <a:defRPr/>
            </a:pPr>
            <a:r>
              <a:rPr lang="en-US"/>
              <a:t>Based on bill at time of application</a:t>
            </a:r>
          </a:p>
          <a:p>
            <a:pPr marL="973138" lvl="1" indent="-285750">
              <a:defRPr/>
            </a:pPr>
            <a:r>
              <a:rPr lang="en-US" sz="1800">
                <a:solidFill>
                  <a:srgbClr val="A2AD00"/>
                </a:solidFill>
              </a:rPr>
              <a:t>Crisis/arrearage benefit is based on exact amount on bill (minus any unallowable charges)</a:t>
            </a:r>
          </a:p>
          <a:p>
            <a:pPr marL="973138" lvl="1" indent="-285750">
              <a:defRPr/>
            </a:pPr>
            <a:r>
              <a:rPr lang="en-US" sz="1800">
                <a:solidFill>
                  <a:srgbClr val="A2AD00"/>
                </a:solidFill>
              </a:rPr>
              <a:t>An allowance is provided to help cover current charges</a:t>
            </a:r>
          </a:p>
          <a:p>
            <a:pPr marL="285750" indent="-285750">
              <a:buFont typeface="Arial" panose="020B0604020202020204" pitchFamily="34" charset="0"/>
              <a:buChar char="•"/>
              <a:defRPr/>
            </a:pPr>
            <a:r>
              <a:rPr lang="en-US"/>
              <a:t>All documentation the same as EAP</a:t>
            </a:r>
          </a:p>
          <a:p>
            <a:pPr marL="973138" lvl="1" indent="-285750">
              <a:defRPr/>
            </a:pPr>
            <a:r>
              <a:rPr lang="en-US">
                <a:solidFill>
                  <a:srgbClr val="A2AD00"/>
                </a:solidFill>
              </a:rPr>
              <a:t>Application</a:t>
            </a:r>
          </a:p>
          <a:p>
            <a:pPr marL="973138" lvl="1" indent="-285750">
              <a:defRPr/>
            </a:pPr>
            <a:r>
              <a:rPr lang="en-US">
                <a:solidFill>
                  <a:srgbClr val="A2AD00"/>
                </a:solidFill>
              </a:rPr>
              <a:t>Photo ID for applicant</a:t>
            </a:r>
          </a:p>
          <a:p>
            <a:pPr marL="973138" lvl="1" indent="-285750">
              <a:defRPr/>
            </a:pPr>
            <a:r>
              <a:rPr lang="en-US">
                <a:solidFill>
                  <a:srgbClr val="A2AD00"/>
                </a:solidFill>
              </a:rPr>
              <a:t>Proof of Indiana residency</a:t>
            </a:r>
          </a:p>
          <a:p>
            <a:pPr marL="973138" lvl="1" indent="-285750">
              <a:defRPr/>
            </a:pPr>
            <a:r>
              <a:rPr lang="en-US">
                <a:solidFill>
                  <a:srgbClr val="A2AD00"/>
                </a:solidFill>
              </a:rPr>
              <a:t>SSN verification for all household members</a:t>
            </a:r>
          </a:p>
          <a:p>
            <a:pPr marL="973138" lvl="1" indent="-285750">
              <a:defRPr/>
            </a:pPr>
            <a:r>
              <a:rPr lang="en-US">
                <a:solidFill>
                  <a:srgbClr val="A2AD00"/>
                </a:solidFill>
              </a:rPr>
              <a:t>Income documentation for all adult household members</a:t>
            </a:r>
          </a:p>
          <a:p>
            <a:pPr marL="973138" lvl="1" indent="-285750">
              <a:defRPr/>
            </a:pPr>
            <a:r>
              <a:rPr lang="en-US">
                <a:solidFill>
                  <a:srgbClr val="A2AD00"/>
                </a:solidFill>
              </a:rPr>
              <a:t>Water/wastewater bill</a:t>
            </a:r>
          </a:p>
          <a:p>
            <a:pPr marL="973138" lvl="1" indent="-285750">
              <a:defRPr/>
            </a:pPr>
            <a:r>
              <a:rPr lang="en-US">
                <a:solidFill>
                  <a:srgbClr val="A2AD00"/>
                </a:solidFill>
              </a:rPr>
              <a:t>Other documentation as required according to the circumstances</a:t>
            </a:r>
          </a:p>
          <a:p>
            <a:pPr>
              <a:defRPr/>
            </a:pPr>
            <a:endParaRPr lang="en-US"/>
          </a:p>
          <a:p>
            <a:pPr marL="285750" indent="-285750">
              <a:buFont typeface="Wingdings" panose="05000000000000000000" pitchFamily="2" charset="2"/>
              <a:buChar char="ü"/>
              <a:defRPr/>
            </a:pPr>
            <a:endParaRPr lang="en-US"/>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99102-9808-EC52-D6C1-A30E5B428E51}"/>
              </a:ext>
            </a:extLst>
          </p:cNvPr>
          <p:cNvSpPr>
            <a:spLocks noGrp="1"/>
          </p:cNvSpPr>
          <p:nvPr>
            <p:ph type="title"/>
          </p:nvPr>
        </p:nvSpPr>
        <p:spPr>
          <a:xfrm>
            <a:off x="334963" y="274638"/>
            <a:ext cx="8653462" cy="1143000"/>
          </a:xfrm>
        </p:spPr>
        <p:txBody>
          <a:bodyPr/>
          <a:lstStyle/>
          <a:p>
            <a:pPr>
              <a:defRPr/>
            </a:pPr>
            <a:r>
              <a:rPr lang="en-US"/>
              <a:t>Benefit Level</a:t>
            </a:r>
          </a:p>
        </p:txBody>
      </p:sp>
      <p:sp>
        <p:nvSpPr>
          <p:cNvPr id="6" name="Content Placeholder 5">
            <a:extLst>
              <a:ext uri="{FF2B5EF4-FFF2-40B4-BE49-F238E27FC236}">
                <a16:creationId xmlns:a16="http://schemas.microsoft.com/office/drawing/2014/main" id="{96A43F88-B3A8-4F66-669D-090E68F0BCC4}"/>
              </a:ext>
            </a:extLst>
          </p:cNvPr>
          <p:cNvSpPr>
            <a:spLocks noGrp="1"/>
          </p:cNvSpPr>
          <p:nvPr>
            <p:ph idx="1"/>
          </p:nvPr>
        </p:nvSpPr>
        <p:spPr>
          <a:xfrm>
            <a:off x="334963" y="1239838"/>
            <a:ext cx="8364537" cy="4711700"/>
          </a:xfrm>
        </p:spPr>
        <p:txBody>
          <a:bodyPr/>
          <a:lstStyle/>
          <a:p>
            <a:pPr marL="285750" indent="-285750">
              <a:buFont typeface="Arial" panose="020B0604020202020204" pitchFamily="34" charset="0"/>
              <a:buChar char="•"/>
              <a:defRPr/>
            </a:pPr>
            <a:r>
              <a:rPr lang="en-US"/>
              <a:t>Based on bill at time of application</a:t>
            </a:r>
          </a:p>
          <a:p>
            <a:pPr marL="973138" lvl="1" indent="-285750">
              <a:defRPr/>
            </a:pPr>
            <a:r>
              <a:rPr lang="en-US" sz="1800">
                <a:solidFill>
                  <a:schemeClr val="accent3"/>
                </a:solidFill>
              </a:rPr>
              <a:t>Both for arrearage and current bill</a:t>
            </a:r>
          </a:p>
          <a:p>
            <a:pPr>
              <a:defRPr/>
            </a:pPr>
            <a:endParaRPr lang="en-US"/>
          </a:p>
          <a:p>
            <a:pPr marL="285750" indent="-285750">
              <a:buFont typeface="Arial" panose="020B0604020202020204" pitchFamily="34" charset="0"/>
              <a:buChar char="•"/>
              <a:defRPr/>
            </a:pPr>
            <a:r>
              <a:rPr lang="en-US"/>
              <a:t>No minimum</a:t>
            </a:r>
          </a:p>
          <a:p>
            <a:pPr>
              <a:defRPr/>
            </a:pPr>
            <a:endParaRPr lang="en-US"/>
          </a:p>
          <a:p>
            <a:pPr marL="285750" indent="-285750">
              <a:buFont typeface="Arial" panose="020B0604020202020204" pitchFamily="34" charset="0"/>
              <a:buChar char="•"/>
              <a:defRPr/>
            </a:pPr>
            <a:r>
              <a:rPr lang="en-US"/>
              <a:t>Maximum of $2,500 (without a waiver)</a:t>
            </a:r>
          </a:p>
          <a:p>
            <a:pPr marL="285750" indent="-285750">
              <a:buFont typeface="Arial" panose="020B0604020202020204" pitchFamily="34" charset="0"/>
              <a:buChar char="•"/>
              <a:defRPr/>
            </a:pPr>
            <a:endParaRPr lang="en-US"/>
          </a:p>
          <a:p>
            <a:pPr marL="285750" indent="-285750">
              <a:buFont typeface="Arial" panose="020B0604020202020204" pitchFamily="34" charset="0"/>
              <a:buChar char="•"/>
              <a:defRPr/>
            </a:pPr>
            <a:r>
              <a:rPr lang="en-US"/>
              <a:t>Are there any questions about the program?</a:t>
            </a:r>
          </a:p>
          <a:p>
            <a:pPr>
              <a:defRPr/>
            </a:pPr>
            <a:endParaRPr lang="en-US"/>
          </a:p>
          <a:p>
            <a:pPr marL="285750" indent="-285750">
              <a:buFont typeface="Wingdings" panose="05000000000000000000" pitchFamily="2" charset="2"/>
              <a:buChar char="ü"/>
              <a:defRPr/>
            </a:pPr>
            <a:endParaRPr lang="en-US"/>
          </a:p>
        </p:txBody>
      </p:sp>
    </p:spTree>
  </p:cSld>
  <p:clrMapOvr>
    <a:masterClrMapping/>
  </p:clrMapOvr>
  <p:transition spd="med">
    <p:fade/>
  </p:transition>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3569</Words>
  <Application>Microsoft Office PowerPoint</Application>
  <PresentationFormat>On-screen Show (4:3)</PresentationFormat>
  <Paragraphs>393</Paragraphs>
  <Slides>40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Arial Bold</vt:lpstr>
      <vt:lpstr>Arial Nova Light</vt:lpstr>
      <vt:lpstr>Calibri</vt:lpstr>
      <vt:lpstr>Frutiger LT Std 45 Light</vt:lpstr>
      <vt:lpstr>NeutraText-Demi</vt:lpstr>
      <vt:lpstr>Open Sans</vt:lpstr>
      <vt:lpstr>Symbol</vt:lpstr>
      <vt:lpstr>Wingdings</vt:lpstr>
      <vt:lpstr>1 ihcda theme one</vt:lpstr>
      <vt:lpstr>2 ihcda theme one</vt:lpstr>
      <vt:lpstr>   LIHWAP Water Vendor Training PY2023 September 15, 2022     Thomas Hartnett-Russell Community Programs Manager </vt:lpstr>
      <vt:lpstr>Purpose of this Training</vt:lpstr>
      <vt:lpstr>Today we Will Cover</vt:lpstr>
      <vt:lpstr>WATER PROGRAM OVERVIEW</vt:lpstr>
      <vt:lpstr>WATER ASSISTANCE</vt:lpstr>
      <vt:lpstr>PowerPoint Presentation</vt:lpstr>
      <vt:lpstr>Client Eligibility</vt:lpstr>
      <vt:lpstr>Benefit Determination: The basics</vt:lpstr>
      <vt:lpstr>Benefit Level</vt:lpstr>
      <vt:lpstr>Vendor moa</vt:lpstr>
      <vt:lpstr>ALLOWABLE CHARGES</vt:lpstr>
      <vt:lpstr>UNALLOWABLE CHARGES</vt:lpstr>
      <vt:lpstr>Consumer PROTECTIONS</vt:lpstr>
      <vt:lpstr>PowerPoint Presentation</vt:lpstr>
      <vt:lpstr>Agreement #4: Vendor Responsibility for other location(s)</vt:lpstr>
      <vt:lpstr>Agreement #12: Acceptance of Payment </vt:lpstr>
      <vt:lpstr>Agreements #16: Refunds and Overpayments</vt:lpstr>
      <vt:lpstr>Agreement #20: Record Keeping  </vt:lpstr>
      <vt:lpstr>MOA Requirements</vt:lpstr>
      <vt:lpstr>Transmittal Process</vt:lpstr>
      <vt:lpstr>Transmittal Process</vt:lpstr>
      <vt:lpstr>Transmittal Process</vt:lpstr>
      <vt:lpstr>Transmittal Process</vt:lpstr>
      <vt:lpstr>Transmittal Process</vt:lpstr>
      <vt:lpstr>Transmittal Process</vt:lpstr>
      <vt:lpstr>Transmittal Process</vt:lpstr>
      <vt:lpstr>Transmittal Process</vt:lpstr>
      <vt:lpstr>Vendor Monitoring and Best Practices</vt:lpstr>
      <vt:lpstr>What is Vendor Monitoring?</vt:lpstr>
      <vt:lpstr>Vendor Monitoring Process</vt:lpstr>
      <vt:lpstr>Vendor monitoring documents</vt:lpstr>
      <vt:lpstr>Vendor Best practices</vt:lpstr>
      <vt:lpstr>Vendor best practice</vt:lpstr>
      <vt:lpstr>Who Should I Contact? </vt:lpstr>
      <vt:lpstr>Contact protocols</vt:lpstr>
      <vt:lpstr>Who to Contact</vt:lpstr>
      <vt:lpstr>LIHWAP/EAP Service area</vt:lpstr>
      <vt:lpstr>Contact protocols</vt:lpstr>
      <vt:lpstr>Next Steps</vt:lpstr>
      <vt:lpstr>Next steps</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Pope, Joely</cp:lastModifiedBy>
  <cp:revision>1</cp:revision>
  <cp:lastPrinted>2017-07-17T21:01:51Z</cp:lastPrinted>
  <dcterms:created xsi:type="dcterms:W3CDTF">2009-09-03T19:15:51Z</dcterms:created>
  <dcterms:modified xsi:type="dcterms:W3CDTF">2022-09-19T12:55:01Z</dcterms:modified>
</cp:coreProperties>
</file>