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9" r:id="rId2"/>
  </p:sldMasterIdLst>
  <p:notesMasterIdLst>
    <p:notesMasterId r:id="rId47"/>
  </p:notesMasterIdLst>
  <p:sldIdLst>
    <p:sldId id="256" r:id="rId3"/>
    <p:sldId id="311" r:id="rId4"/>
    <p:sldId id="368" r:id="rId5"/>
    <p:sldId id="375" r:id="rId6"/>
    <p:sldId id="354" r:id="rId7"/>
    <p:sldId id="376" r:id="rId8"/>
    <p:sldId id="402" r:id="rId9"/>
    <p:sldId id="403" r:id="rId10"/>
    <p:sldId id="383" r:id="rId11"/>
    <p:sldId id="358" r:id="rId12"/>
    <p:sldId id="382" r:id="rId13"/>
    <p:sldId id="381" r:id="rId14"/>
    <p:sldId id="377" r:id="rId15"/>
    <p:sldId id="405" r:id="rId16"/>
    <p:sldId id="404" r:id="rId17"/>
    <p:sldId id="378" r:id="rId18"/>
    <p:sldId id="360" r:id="rId19"/>
    <p:sldId id="343" r:id="rId20"/>
    <p:sldId id="340" r:id="rId21"/>
    <p:sldId id="341" r:id="rId22"/>
    <p:sldId id="339" r:id="rId23"/>
    <p:sldId id="346" r:id="rId24"/>
    <p:sldId id="379" r:id="rId25"/>
    <p:sldId id="385" r:id="rId26"/>
    <p:sldId id="380" r:id="rId27"/>
    <p:sldId id="387" r:id="rId28"/>
    <p:sldId id="391" r:id="rId29"/>
    <p:sldId id="388" r:id="rId30"/>
    <p:sldId id="389" r:id="rId31"/>
    <p:sldId id="390" r:id="rId32"/>
    <p:sldId id="392" r:id="rId33"/>
    <p:sldId id="393" r:id="rId34"/>
    <p:sldId id="394" r:id="rId35"/>
    <p:sldId id="397" r:id="rId36"/>
    <p:sldId id="395" r:id="rId37"/>
    <p:sldId id="396" r:id="rId38"/>
    <p:sldId id="398" r:id="rId39"/>
    <p:sldId id="399" r:id="rId40"/>
    <p:sldId id="400" r:id="rId41"/>
    <p:sldId id="401" r:id="rId42"/>
    <p:sldId id="406" r:id="rId43"/>
    <p:sldId id="407" r:id="rId44"/>
    <p:sldId id="409" r:id="rId45"/>
    <p:sldId id="408" r:id="rId46"/>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AD00"/>
    <a:srgbClr val="003359"/>
    <a:srgbClr val="F0AB00"/>
    <a:srgbClr val="1B242A"/>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0698" autoAdjust="0"/>
  </p:normalViewPr>
  <p:slideViewPr>
    <p:cSldViewPr snapToGrid="0">
      <p:cViewPr varScale="1">
        <p:scale>
          <a:sx n="74" d="100"/>
          <a:sy n="74" d="100"/>
        </p:scale>
        <p:origin x="1483" y="77"/>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atin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3324" tIns="46662" rIns="93324" bIns="46662" rtlCol="0"/>
          <a:lstStyle>
            <a:lvl1pPr algn="r">
              <a:defRPr sz="1200">
                <a:latin typeface="Arial" panose="020B0604020202020204" pitchFamily="34" charset="0"/>
              </a:defRPr>
            </a:lvl1pPr>
          </a:lstStyle>
          <a:p>
            <a:pPr>
              <a:defRPr/>
            </a:pPr>
            <a:fld id="{E3C72BDE-8842-43C2-A6FB-927729F16A0C}" type="datetimeFigureOut">
              <a:rPr lang="en-US"/>
              <a:pPr>
                <a:defRPr/>
              </a:pPr>
              <a:t>7/27/2022</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a:defRPr sz="1200">
                <a:latin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pPr>
              <a:defRPr/>
            </a:pPr>
            <a:fld id="{A9923B23-6CD3-45A8-BF97-56B493908DCD}" type="slidenum">
              <a:rPr lang="en-US" altLang="en-US"/>
              <a:pPr>
                <a:defRPr/>
              </a:pPr>
              <a:t>‹#›</a:t>
            </a:fld>
            <a:endParaRPr lang="en-US" altLang="en-US" dirty="0"/>
          </a:p>
        </p:txBody>
      </p:sp>
    </p:spTree>
    <p:extLst>
      <p:ext uri="{BB962C8B-B14F-4D97-AF65-F5344CB8AC3E}">
        <p14:creationId xmlns:p14="http://schemas.microsoft.com/office/powerpoint/2010/main" val="2199778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7238" indent="-290513">
              <a:defRPr>
                <a:solidFill>
                  <a:schemeClr val="tx1"/>
                </a:solidFill>
                <a:latin typeface="Arial" panose="020B0604020202020204" pitchFamily="34" charset="0"/>
                <a:ea typeface="ＭＳ Ｐゴシック" panose="020B0600070205080204" pitchFamily="34" charset="-128"/>
              </a:defRPr>
            </a:lvl2pPr>
            <a:lvl3pPr marL="1165225" indent="-231775">
              <a:defRPr>
                <a:solidFill>
                  <a:schemeClr val="tx1"/>
                </a:solidFill>
                <a:latin typeface="Arial" panose="020B0604020202020204" pitchFamily="34" charset="0"/>
                <a:ea typeface="ＭＳ Ｐゴシック" panose="020B0600070205080204" pitchFamily="34" charset="-128"/>
              </a:defRPr>
            </a:lvl3pPr>
            <a:lvl4pPr marL="1631950" indent="-231775">
              <a:defRPr>
                <a:solidFill>
                  <a:schemeClr val="tx1"/>
                </a:solidFill>
                <a:latin typeface="Arial" panose="020B0604020202020204" pitchFamily="34" charset="0"/>
                <a:ea typeface="ＭＳ Ｐゴシック" panose="020B0600070205080204" pitchFamily="34" charset="-128"/>
              </a:defRPr>
            </a:lvl4pPr>
            <a:lvl5pPr marL="2098675" indent="-231775">
              <a:defRPr>
                <a:solidFill>
                  <a:schemeClr val="tx1"/>
                </a:solidFill>
                <a:latin typeface="Arial" panose="020B0604020202020204" pitchFamily="34" charset="0"/>
                <a:ea typeface="ＭＳ Ｐゴシック" panose="020B0600070205080204" pitchFamily="34" charset="-128"/>
              </a:defRPr>
            </a:lvl5pPr>
            <a:lvl6pPr marL="25558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130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702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74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19D816-F93D-4DA0-A92D-32981EDB0381}" type="slidenum">
              <a:rPr lang="en-US" altLang="en-US" smtClean="0"/>
              <a:pPr/>
              <a:t>1</a:t>
            </a:fld>
            <a:endParaRPr lang="en-US" altLang="en-US" dirty="0"/>
          </a:p>
        </p:txBody>
      </p:sp>
    </p:spTree>
    <p:extLst>
      <p:ext uri="{BB962C8B-B14F-4D97-AF65-F5344CB8AC3E}">
        <p14:creationId xmlns:p14="http://schemas.microsoft.com/office/powerpoint/2010/main" val="1963248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F48E62E-BA05-49F0-91BC-4D49C5A85D2E}" type="slidenum">
              <a:rPr lang="en-US" altLang="en-US" smtClean="0"/>
              <a:pPr/>
              <a:t>2</a:t>
            </a:fld>
            <a:endParaRPr lang="en-US" altLang="en-US" dirty="0"/>
          </a:p>
        </p:txBody>
      </p:sp>
    </p:spTree>
    <p:extLst>
      <p:ext uri="{BB962C8B-B14F-4D97-AF65-F5344CB8AC3E}">
        <p14:creationId xmlns:p14="http://schemas.microsoft.com/office/powerpoint/2010/main" val="2052348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55FB8A-8CCE-4B69-B6AC-7B7CD7DD8192}" type="slidenum">
              <a:rPr lang="en-US" altLang="en-US"/>
              <a:pPr>
                <a:defRPr/>
              </a:pPr>
              <a:t>‹#›</a:t>
            </a:fld>
            <a:endParaRPr lang="en-US" altLang="en-US" dirty="0"/>
          </a:p>
        </p:txBody>
      </p:sp>
    </p:spTree>
    <p:extLst>
      <p:ext uri="{BB962C8B-B14F-4D97-AF65-F5344CB8AC3E}">
        <p14:creationId xmlns:p14="http://schemas.microsoft.com/office/powerpoint/2010/main" val="62817375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6130F055-5777-4010-A021-0C63AA9F1660}" type="slidenum">
              <a:rPr lang="en-US" altLang="en-US"/>
              <a:pPr>
                <a:defRPr/>
              </a:pPr>
              <a:t>‹#›</a:t>
            </a:fld>
            <a:endParaRPr lang="en-US" altLang="en-US" dirty="0"/>
          </a:p>
        </p:txBody>
      </p:sp>
    </p:spTree>
    <p:extLst>
      <p:ext uri="{BB962C8B-B14F-4D97-AF65-F5344CB8AC3E}">
        <p14:creationId xmlns:p14="http://schemas.microsoft.com/office/powerpoint/2010/main" val="203460752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598E12AF-8045-4DD5-9AD6-BF4CEA1D216E}" type="slidenum">
              <a:rPr lang="en-US" altLang="en-US"/>
              <a:pPr>
                <a:defRPr/>
              </a:pPr>
              <a:t>‹#›</a:t>
            </a:fld>
            <a:endParaRPr lang="en-US" altLang="en-US" dirty="0"/>
          </a:p>
        </p:txBody>
      </p:sp>
    </p:spTree>
    <p:extLst>
      <p:ext uri="{BB962C8B-B14F-4D97-AF65-F5344CB8AC3E}">
        <p14:creationId xmlns:p14="http://schemas.microsoft.com/office/powerpoint/2010/main" val="121561031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1C8C4E64-F12D-4B37-8EB2-1E36CCCD0886}" type="slidenum">
              <a:rPr lang="en-US" altLang="en-US"/>
              <a:pPr>
                <a:defRPr/>
              </a:pPr>
              <a:t>‹#›</a:t>
            </a:fld>
            <a:endParaRPr lang="en-US" altLang="en-US" dirty="0"/>
          </a:p>
        </p:txBody>
      </p:sp>
    </p:spTree>
    <p:extLst>
      <p:ext uri="{BB962C8B-B14F-4D97-AF65-F5344CB8AC3E}">
        <p14:creationId xmlns:p14="http://schemas.microsoft.com/office/powerpoint/2010/main" val="117268271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25ED4AD0-9026-4E88-9598-E24204E9428C}" type="slidenum">
              <a:rPr lang="en-US" altLang="en-US"/>
              <a:pPr>
                <a:defRPr/>
              </a:pPr>
              <a:t>‹#›</a:t>
            </a:fld>
            <a:endParaRPr lang="en-US" altLang="en-US" dirty="0"/>
          </a:p>
        </p:txBody>
      </p:sp>
    </p:spTree>
    <p:extLst>
      <p:ext uri="{BB962C8B-B14F-4D97-AF65-F5344CB8AC3E}">
        <p14:creationId xmlns:p14="http://schemas.microsoft.com/office/powerpoint/2010/main" val="411066414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D30456B1-0D56-4F8D-8601-74B256924282}" type="slidenum">
              <a:rPr lang="en-US" altLang="en-US"/>
              <a:pPr>
                <a:defRPr/>
              </a:pPr>
              <a:t>‹#›</a:t>
            </a:fld>
            <a:endParaRPr lang="en-US" altLang="en-US" dirty="0"/>
          </a:p>
        </p:txBody>
      </p:sp>
    </p:spTree>
    <p:extLst>
      <p:ext uri="{BB962C8B-B14F-4D97-AF65-F5344CB8AC3E}">
        <p14:creationId xmlns:p14="http://schemas.microsoft.com/office/powerpoint/2010/main" val="244667677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83FAF8F6-D347-4A6E-A992-1247AD104796}" type="slidenum">
              <a:rPr lang="en-US" altLang="en-US"/>
              <a:pPr>
                <a:defRPr/>
              </a:pPr>
              <a:t>‹#›</a:t>
            </a:fld>
            <a:endParaRPr lang="en-US" altLang="en-US" dirty="0"/>
          </a:p>
        </p:txBody>
      </p:sp>
    </p:spTree>
    <p:extLst>
      <p:ext uri="{BB962C8B-B14F-4D97-AF65-F5344CB8AC3E}">
        <p14:creationId xmlns:p14="http://schemas.microsoft.com/office/powerpoint/2010/main" val="1157561594"/>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63D1E4F6-594B-4352-9B2F-28941557440D}" type="slidenum">
              <a:rPr lang="en-US" altLang="en-US"/>
              <a:pPr>
                <a:defRPr/>
              </a:pPr>
              <a:t>‹#›</a:t>
            </a:fld>
            <a:endParaRPr lang="en-US" altLang="en-US" dirty="0"/>
          </a:p>
        </p:txBody>
      </p:sp>
    </p:spTree>
    <p:extLst>
      <p:ext uri="{BB962C8B-B14F-4D97-AF65-F5344CB8AC3E}">
        <p14:creationId xmlns:p14="http://schemas.microsoft.com/office/powerpoint/2010/main" val="164227776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1323DFD-EBF5-4D4B-B2F8-F300046B03DB}" type="slidenum">
              <a:rPr lang="en-US" altLang="en-US"/>
              <a:pPr>
                <a:defRPr/>
              </a:pPr>
              <a:t>‹#›</a:t>
            </a:fld>
            <a:endParaRPr lang="en-US" altLang="en-US" dirty="0"/>
          </a:p>
        </p:txBody>
      </p:sp>
    </p:spTree>
    <p:extLst>
      <p:ext uri="{BB962C8B-B14F-4D97-AF65-F5344CB8AC3E}">
        <p14:creationId xmlns:p14="http://schemas.microsoft.com/office/powerpoint/2010/main" val="153642275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1C8D38A9-4867-472D-8C9E-E475C3393BF3}" type="slidenum">
              <a:rPr lang="en-US" altLang="en-US"/>
              <a:pPr>
                <a:defRPr/>
              </a:pPr>
              <a:t>‹#›</a:t>
            </a:fld>
            <a:endParaRPr lang="en-US" altLang="en-US" dirty="0"/>
          </a:p>
        </p:txBody>
      </p:sp>
    </p:spTree>
    <p:extLst>
      <p:ext uri="{BB962C8B-B14F-4D97-AF65-F5344CB8AC3E}">
        <p14:creationId xmlns:p14="http://schemas.microsoft.com/office/powerpoint/2010/main" val="35217235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571B8CBD-6047-444B-87F0-D9B21FA403BC}" type="slidenum">
              <a:rPr lang="en-US" altLang="en-US"/>
              <a:pPr>
                <a:defRPr/>
              </a:pPr>
              <a:t>‹#›</a:t>
            </a:fld>
            <a:endParaRPr lang="en-US" altLang="en-US" dirty="0"/>
          </a:p>
        </p:txBody>
      </p:sp>
    </p:spTree>
    <p:extLst>
      <p:ext uri="{BB962C8B-B14F-4D97-AF65-F5344CB8AC3E}">
        <p14:creationId xmlns:p14="http://schemas.microsoft.com/office/powerpoint/2010/main" val="27253211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BE1B1CE4-F00B-4E68-9228-6F1D3BAE330D}" type="slidenum">
              <a:rPr lang="en-US" altLang="en-US"/>
              <a:pPr>
                <a:defRPr/>
              </a:pPr>
              <a:t>‹#›</a:t>
            </a:fld>
            <a:endParaRPr lang="en-US" altLang="en-US" dirty="0"/>
          </a:p>
        </p:txBody>
      </p:sp>
    </p:spTree>
    <p:extLst>
      <p:ext uri="{BB962C8B-B14F-4D97-AF65-F5344CB8AC3E}">
        <p14:creationId xmlns:p14="http://schemas.microsoft.com/office/powerpoint/2010/main" val="21542786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616FA514-AEFD-474B-93B0-114D787E359F}" type="slidenum">
              <a:rPr lang="en-US" altLang="en-US"/>
              <a:pPr>
                <a:defRPr/>
              </a:pPr>
              <a:t>‹#›</a:t>
            </a:fld>
            <a:endParaRPr lang="en-US" altLang="en-US" dirty="0"/>
          </a:p>
        </p:txBody>
      </p:sp>
    </p:spTree>
    <p:extLst>
      <p:ext uri="{BB962C8B-B14F-4D97-AF65-F5344CB8AC3E}">
        <p14:creationId xmlns:p14="http://schemas.microsoft.com/office/powerpoint/2010/main" val="87872480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C749194-38E6-4473-9320-06ABC635AF1D}" type="slidenum">
              <a:rPr lang="en-US" altLang="en-US"/>
              <a:pPr>
                <a:defRPr/>
              </a:pPr>
              <a:t>‹#›</a:t>
            </a:fld>
            <a:endParaRPr lang="en-US" altLang="en-US" dirty="0"/>
          </a:p>
        </p:txBody>
      </p:sp>
    </p:spTree>
    <p:extLst>
      <p:ext uri="{BB962C8B-B14F-4D97-AF65-F5344CB8AC3E}">
        <p14:creationId xmlns:p14="http://schemas.microsoft.com/office/powerpoint/2010/main" val="352677866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7C7ECAB-653A-4487-92B9-FFBB26683031}" type="slidenum">
              <a:rPr lang="en-US" altLang="en-US"/>
              <a:pPr>
                <a:defRPr/>
              </a:pPr>
              <a:t>‹#›</a:t>
            </a:fld>
            <a:endParaRPr lang="en-US" altLang="en-US" dirty="0"/>
          </a:p>
        </p:txBody>
      </p:sp>
    </p:spTree>
    <p:extLst>
      <p:ext uri="{BB962C8B-B14F-4D97-AF65-F5344CB8AC3E}">
        <p14:creationId xmlns:p14="http://schemas.microsoft.com/office/powerpoint/2010/main" val="250217139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486F516-DAA5-4C78-9A44-C799F6245A78}" type="slidenum">
              <a:rPr lang="en-US" altLang="en-US"/>
              <a:pPr>
                <a:defRPr/>
              </a:pPr>
              <a:t>‹#›</a:t>
            </a:fld>
            <a:endParaRPr lang="en-US" altLang="en-US" dirty="0"/>
          </a:p>
        </p:txBody>
      </p:sp>
    </p:spTree>
    <p:extLst>
      <p:ext uri="{BB962C8B-B14F-4D97-AF65-F5344CB8AC3E}">
        <p14:creationId xmlns:p14="http://schemas.microsoft.com/office/powerpoint/2010/main" val="27882036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23DC0F60-49D0-473F-9AEE-06B5EA021BD5}" type="slidenum">
              <a:rPr lang="en-US" altLang="en-US"/>
              <a:pPr>
                <a:defRPr/>
              </a:pPr>
              <a:t>‹#›</a:t>
            </a:fld>
            <a:endParaRPr lang="en-US" altLang="en-US" dirty="0"/>
          </a:p>
        </p:txBody>
      </p:sp>
    </p:spTree>
    <p:extLst>
      <p:ext uri="{BB962C8B-B14F-4D97-AF65-F5344CB8AC3E}">
        <p14:creationId xmlns:p14="http://schemas.microsoft.com/office/powerpoint/2010/main" val="2225146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1DFD9441-B681-4993-9812-4EE8B4B7808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048"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3C2764C6-69CE-4A58-B5D6-DC62F2CBC203}" type="slidenum">
              <a:rPr lang="en-US" altLang="en-US"/>
              <a:pPr>
                <a:defRPr/>
              </a:pPr>
              <a:t>‹#›</a:t>
            </a:fld>
            <a:endParaRPr lang="en-US" altLang="en-US" dirty="0"/>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9" r:id="rId1"/>
    <p:sldLayoutId id="2147485050" r:id="rId2"/>
    <p:sldLayoutId id="2147485051" r:id="rId3"/>
    <p:sldLayoutId id="2147485052" r:id="rId4"/>
    <p:sldLayoutId id="2147485053" r:id="rId5"/>
    <p:sldLayoutId id="2147485054" r:id="rId6"/>
    <p:sldLayoutId id="2147485055" r:id="rId7"/>
    <p:sldLayoutId id="2147485056" r:id="rId8"/>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34963" y="546100"/>
            <a:ext cx="8058150" cy="5119688"/>
          </a:xfrm>
        </p:spPr>
        <p:txBody>
          <a:bodyPr/>
          <a:lstStyle/>
          <a:p>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LIHEAP Budget and Award Management, Claims, and Transmittals</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PY2023 Training</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Community Programs Manager</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July 28, 2022</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endParaRPr lang="en-US" altLang="en-US"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1331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DA4C1A-EE33-4899-87C5-9180D36B8F2B}" type="slidenum">
              <a:rPr lang="en-US" altLang="en-US" smtClean="0">
                <a:solidFill>
                  <a:srgbClr val="003359"/>
                </a:solidFill>
              </a:rPr>
              <a:pPr/>
              <a:t>1</a:t>
            </a:fld>
            <a:endParaRPr lang="en-US" altLang="en-US" dirty="0">
              <a:solidFill>
                <a:srgbClr val="003359"/>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Assurance 16 refers to the optional 16</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 Assurance of the federal LIHEAP statute. This Assurance allows grantees to set aside a maximum of 5% of its award to engage in services and activities that are designed to reduce clients’ household energy needs, and thereby reduce the need for energy assistance.</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In Indiana, authorized Assurance 16 activities include energy education programs, direct case management services aimed at increasing self-sufficiency, and referral and advocacy activities that will reasonably be expected to contribute toward reducing household energy need and enabling energy security. </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10</a:t>
            </a:fld>
            <a:endParaRPr lang="en-US" altLang="en-US" dirty="0">
              <a:solidFill>
                <a:srgbClr val="003359"/>
              </a:solidFil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Allowable Assurance 16 activities/charges include:</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Needs assessment counseling</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Energy Education workshops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Family development casework</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Assisting client households in negotiating payment agreements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Providing kits that supply eligible households with supplies that help reduce energy usage (e.g., LED light bulbs, faucet aerators, etc.)</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11</a:t>
            </a:fld>
            <a:endParaRPr lang="en-US" altLang="en-US" dirty="0">
              <a:solidFill>
                <a:srgbClr val="003359"/>
              </a:solidFill>
            </a:endParaRPr>
          </a:p>
        </p:txBody>
      </p:sp>
    </p:spTree>
    <p:extLst>
      <p:ext uri="{BB962C8B-B14F-4D97-AF65-F5344CB8AC3E}">
        <p14:creationId xmlns:p14="http://schemas.microsoft.com/office/powerpoint/2010/main" val="19356119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Unallowable expenses for charging against Assurance 16 include:</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Staff PTO</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Allocated salary spreads</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Eligibility determination or client outreach</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E</a:t>
            </a:r>
            <a:r>
              <a:rPr lang="en-US" dirty="0">
                <a:latin typeface="Arial" panose="020B0604020202020204" pitchFamily="34" charset="0"/>
                <a:ea typeface="ＭＳ Ｐゴシック" panose="020B0600070205080204" pitchFamily="34" charset="-128"/>
                <a:cs typeface="Arial" panose="020B0604020202020204" pitchFamily="34" charset="0"/>
              </a:rPr>
              <a:t>xecutive salaries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Client outreach</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ＭＳ Ｐゴシック" panose="020B0600070205080204" pitchFamily="34" charset="-128"/>
                <a:cs typeface="Arial" panose="020B0604020202020204" pitchFamily="34" charset="0"/>
              </a:rPr>
              <a:t>Rent </a:t>
            </a:r>
            <a:r>
              <a:rPr lang="en-US" dirty="0">
                <a:latin typeface="Arial" panose="020B0604020202020204" pitchFamily="34" charset="0"/>
                <a:ea typeface="ＭＳ Ｐゴシック" panose="020B0600070205080204" pitchFamily="34" charset="-128"/>
                <a:cs typeface="Arial" panose="020B0604020202020204" pitchFamily="34" charset="0"/>
              </a:rPr>
              <a:t>and utilities</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Services provided to unqualified households</a:t>
            </a:r>
            <a:br>
              <a:rPr lang="en-US" sz="1800" dirty="0">
                <a:latin typeface="Arial" panose="020B0604020202020204" pitchFamily="34" charset="0"/>
                <a:ea typeface="ＭＳ Ｐゴシック" panose="020B0600070205080204" pitchFamily="34" charset="-128"/>
                <a:cs typeface="Arial" panose="020B0604020202020204" pitchFamily="34" charset="0"/>
              </a:rPr>
            </a:b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12</a:t>
            </a:fld>
            <a:endParaRPr lang="en-US" altLang="en-US" dirty="0">
              <a:solidFill>
                <a:srgbClr val="003359"/>
              </a:solidFill>
            </a:endParaRPr>
          </a:p>
        </p:txBody>
      </p:sp>
    </p:spTree>
    <p:extLst>
      <p:ext uri="{BB962C8B-B14F-4D97-AF65-F5344CB8AC3E}">
        <p14:creationId xmlns:p14="http://schemas.microsoft.com/office/powerpoint/2010/main" val="223329387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LSPs may budget up to 5% of their total award to Assurance 16 activities.</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dirty="0">
                <a:latin typeface="Arial" panose="020B0604020202020204" pitchFamily="34" charset="0"/>
                <a:ea typeface="ＭＳ Ｐゴシック" panose="020B0600070205080204" pitchFamily="34" charset="-128"/>
                <a:cs typeface="Arial" panose="020B0604020202020204" pitchFamily="34" charset="0"/>
              </a:rPr>
              <a:t>The 5% maximum applies to the LSP’s total award, not just to obligations/expenditures.</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13</a:t>
            </a:fld>
            <a:endParaRPr lang="en-US" altLang="en-US" dirty="0">
              <a:solidFill>
                <a:srgbClr val="003359"/>
              </a:solidFill>
            </a:endParaRPr>
          </a:p>
        </p:txBody>
      </p:sp>
    </p:spTree>
    <p:extLst>
      <p:ext uri="{BB962C8B-B14F-4D97-AF65-F5344CB8AC3E}">
        <p14:creationId xmlns:p14="http://schemas.microsoft.com/office/powerpoint/2010/main" val="425674030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When claiming Assurance 16, LSPs have two primary options:</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They may claim the exact costs incurred, including materials and staff time spent engaged in Assurance 16-allowable activities.</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This method requires more diligent documentation and may come under more scrutiny by claims staff or monitors.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It is vital, if using this option, that you record exactly what activities staff were engaged in, how much time they spent engaged in those activities, and that documentation is available.</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Only materials and services provided to/on behalf of applicants who qualify for LIHEAP services may be claimed.</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14</a:t>
            </a:fld>
            <a:endParaRPr lang="en-US" altLang="en-US" dirty="0">
              <a:solidFill>
                <a:srgbClr val="003359"/>
              </a:solidFill>
            </a:endParaRPr>
          </a:p>
        </p:txBody>
      </p:sp>
    </p:spTree>
    <p:extLst>
      <p:ext uri="{BB962C8B-B14F-4D97-AF65-F5344CB8AC3E}">
        <p14:creationId xmlns:p14="http://schemas.microsoft.com/office/powerpoint/2010/main" val="386111667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Assurance 16</a:t>
            </a:r>
          </a:p>
        </p:txBody>
      </p:sp>
      <p:sp>
        <p:nvSpPr>
          <p:cNvPr id="20483" name="Content Placeholder 2"/>
          <p:cNvSpPr>
            <a:spLocks noGrp="1"/>
          </p:cNvSpPr>
          <p:nvPr>
            <p:ph idx="1"/>
          </p:nvPr>
        </p:nvSpPr>
        <p:spPr>
          <a:xfrm>
            <a:off x="334963" y="1425575"/>
            <a:ext cx="8364537" cy="4214649"/>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When claiming Assurance 16, LSPs have two primary options:</a:t>
            </a:r>
          </a:p>
          <a:p>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They may claim $25 per LIHEAP-approved household that receives Assurance 16 services.</a:t>
            </a:r>
          </a:p>
          <a:p>
            <a:pPr marL="285750" indent="-285750">
              <a:buFont typeface="Arial" panose="020B0604020202020204" pitchFamily="34" charset="0"/>
              <a:buChar char="•"/>
            </a:pP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This method requires less documentation; you simply need to provide a list of approved households that received services.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use this method, you may not also claim staff time delivering these services under Assurance 16.</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Services provided to households that do not qualify for LIHEAP may not be claimed under Assurance 16, no matter which method you use.</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15</a:t>
            </a:fld>
            <a:endParaRPr lang="en-US" altLang="en-US" dirty="0">
              <a:solidFill>
                <a:srgbClr val="003359"/>
              </a:solidFill>
            </a:endParaRPr>
          </a:p>
        </p:txBody>
      </p:sp>
    </p:spTree>
    <p:extLst>
      <p:ext uri="{BB962C8B-B14F-4D97-AF65-F5344CB8AC3E}">
        <p14:creationId xmlns:p14="http://schemas.microsoft.com/office/powerpoint/2010/main" val="343416447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Regular and Crisis benefits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Regular benefits are awarded based on matrix points that are worth $25 each, plus a flat-rate $150 electric benefit.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Crisis benefits are variable based on the exact amount needed for restoration or disconnection prevention, up to a maximum of $500 per utility/$1,000 per household.</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 LSPs are federally required to allocate at least 8% of their total award amount to Crisis Benefits through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16</a:t>
            </a:fld>
            <a:endParaRPr lang="en-US" altLang="en-US" dirty="0">
              <a:solidFill>
                <a:srgbClr val="003359"/>
              </a:solidFill>
            </a:endParaRPr>
          </a:p>
        </p:txBody>
      </p:sp>
    </p:spTree>
    <p:extLst>
      <p:ext uri="{BB962C8B-B14F-4D97-AF65-F5344CB8AC3E}">
        <p14:creationId xmlns:p14="http://schemas.microsoft.com/office/powerpoint/2010/main" val="2628905833"/>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Emergency Benefits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LSPs may budget up to a combined 10% of their total award to the two Emergency Benefits lines (Emergency Repair and Replace and Emergency Services).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 LSPs are required to maintain funding in the Emergency Repair and Replace line item through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 </a:t>
            </a:r>
            <a:r>
              <a:rPr lang="en-US" dirty="0">
                <a:latin typeface="Arial" panose="020B0604020202020204" pitchFamily="34" charset="0"/>
                <a:ea typeface="ＭＳ Ｐゴシック" panose="020B0600070205080204" pitchFamily="34" charset="-128"/>
                <a:cs typeface="Arial" panose="020B0604020202020204" pitchFamily="34" charset="0"/>
              </a:rPr>
              <a:t>in order to guarantee the availability of these services in your territory.</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There is no requirement to maintain any funding in the Emergency Services line.</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The 10% maximum is based on total award, not on obligations/expenditures.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After March 15</a:t>
            </a:r>
            <a:r>
              <a:rPr lang="en-US" baseline="30000" dirty="0">
                <a:latin typeface="Arial" panose="020B0604020202020204" pitchFamily="34" charset="0"/>
                <a:ea typeface="ＭＳ Ｐゴシック" panose="020B0600070205080204" pitchFamily="34" charset="-128"/>
                <a:cs typeface="Arial" panose="020B0604020202020204" pitchFamily="34" charset="0"/>
              </a:rPr>
              <a:t>th</a:t>
            </a:r>
            <a:r>
              <a:rPr lang="en-US" dirty="0">
                <a:latin typeface="Arial" panose="020B0604020202020204" pitchFamily="34" charset="0"/>
                <a:ea typeface="ＭＳ Ｐゴシック" panose="020B0600070205080204" pitchFamily="34" charset="-128"/>
                <a:cs typeface="Arial" panose="020B0604020202020204" pitchFamily="34" charset="0"/>
              </a:rPr>
              <a:t>, LSPs are strongly encouraged to defund any remaining funds from these line items and reallocate them to Regular Benefits and/or crisis benefits.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17</a:t>
            </a:fld>
            <a:endParaRPr lang="en-US" altLang="en-US" dirty="0">
              <a:solidFill>
                <a:srgbClr val="003359"/>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Line Items Review	</a:t>
            </a:r>
          </a:p>
        </p:txBody>
      </p:sp>
      <p:graphicFrame>
        <p:nvGraphicFramePr>
          <p:cNvPr id="3" name="Table 3">
            <a:extLst>
              <a:ext uri="{FF2B5EF4-FFF2-40B4-BE49-F238E27FC236}">
                <a16:creationId xmlns:a16="http://schemas.microsoft.com/office/drawing/2014/main" id="{6029643F-5BD2-44A6-98F1-5A81E477C969}"/>
              </a:ext>
            </a:extLst>
          </p:cNvPr>
          <p:cNvGraphicFramePr>
            <a:graphicFrameLocks noGrp="1"/>
          </p:cNvGraphicFramePr>
          <p:nvPr>
            <p:ph idx="1"/>
            <p:extLst>
              <p:ext uri="{D42A27DB-BD31-4B8C-83A1-F6EECF244321}">
                <p14:modId xmlns:p14="http://schemas.microsoft.com/office/powerpoint/2010/main" val="1216974635"/>
              </p:ext>
            </p:extLst>
          </p:nvPr>
        </p:nvGraphicFramePr>
        <p:xfrm>
          <a:off x="797442" y="1407160"/>
          <a:ext cx="7549116" cy="4043680"/>
        </p:xfrm>
        <a:graphic>
          <a:graphicData uri="http://schemas.openxmlformats.org/drawingml/2006/table">
            <a:tbl>
              <a:tblPr firstRow="1" bandRow="1">
                <a:tableStyleId>{5C22544A-7EE6-4342-B048-85BDC9FD1C3A}</a:tableStyleId>
              </a:tblPr>
              <a:tblGrid>
                <a:gridCol w="2516372">
                  <a:extLst>
                    <a:ext uri="{9D8B030D-6E8A-4147-A177-3AD203B41FA5}">
                      <a16:colId xmlns:a16="http://schemas.microsoft.com/office/drawing/2014/main" val="3873303604"/>
                    </a:ext>
                  </a:extLst>
                </a:gridCol>
                <a:gridCol w="2799906">
                  <a:extLst>
                    <a:ext uri="{9D8B030D-6E8A-4147-A177-3AD203B41FA5}">
                      <a16:colId xmlns:a16="http://schemas.microsoft.com/office/drawing/2014/main" val="506166782"/>
                    </a:ext>
                  </a:extLst>
                </a:gridCol>
                <a:gridCol w="2232838">
                  <a:extLst>
                    <a:ext uri="{9D8B030D-6E8A-4147-A177-3AD203B41FA5}">
                      <a16:colId xmlns:a16="http://schemas.microsoft.com/office/drawing/2014/main" val="1635545820"/>
                    </a:ext>
                  </a:extLst>
                </a:gridCol>
              </a:tblGrid>
              <a:tr h="370840">
                <a:tc>
                  <a:txBody>
                    <a:bodyPr/>
                    <a:lstStyle/>
                    <a:p>
                      <a:r>
                        <a:rPr lang="en-US" dirty="0"/>
                        <a:t>Line Item</a:t>
                      </a:r>
                    </a:p>
                  </a:txBody>
                  <a:tcPr/>
                </a:tc>
                <a:tc>
                  <a:txBody>
                    <a:bodyPr/>
                    <a:lstStyle/>
                    <a:p>
                      <a:r>
                        <a:rPr lang="en-US" dirty="0"/>
                        <a:t>Maximum Percentage</a:t>
                      </a:r>
                    </a:p>
                  </a:txBody>
                  <a:tcPr/>
                </a:tc>
                <a:tc>
                  <a:txBody>
                    <a:bodyPr/>
                    <a:lstStyle/>
                    <a:p>
                      <a:r>
                        <a:rPr lang="en-US" dirty="0"/>
                        <a:t>Calculation based on</a:t>
                      </a:r>
                    </a:p>
                  </a:txBody>
                  <a:tcPr/>
                </a:tc>
                <a:extLst>
                  <a:ext uri="{0D108BD9-81ED-4DB2-BD59-A6C34878D82A}">
                    <a16:rowId xmlns:a16="http://schemas.microsoft.com/office/drawing/2014/main" val="3492580082"/>
                  </a:ext>
                </a:extLst>
              </a:tr>
              <a:tr h="370840">
                <a:tc>
                  <a:txBody>
                    <a:bodyPr/>
                    <a:lstStyle/>
                    <a:p>
                      <a:r>
                        <a:rPr lang="en-US" dirty="0"/>
                        <a:t>Eligibility/Admin</a:t>
                      </a:r>
                    </a:p>
                  </a:txBody>
                  <a:tcPr/>
                </a:tc>
                <a:tc>
                  <a:txBody>
                    <a:bodyPr/>
                    <a:lstStyle/>
                    <a:p>
                      <a:r>
                        <a:rPr lang="en-US" dirty="0"/>
                        <a:t>7.5%</a:t>
                      </a:r>
                    </a:p>
                  </a:txBody>
                  <a:tcPr/>
                </a:tc>
                <a:tc>
                  <a:txBody>
                    <a:bodyPr/>
                    <a:lstStyle/>
                    <a:p>
                      <a:r>
                        <a:rPr lang="en-US" dirty="0"/>
                        <a:t>Obligations/</a:t>
                      </a:r>
                      <a:br>
                        <a:rPr lang="en-US" dirty="0"/>
                      </a:br>
                      <a:r>
                        <a:rPr lang="en-US" dirty="0"/>
                        <a:t>Expenditures</a:t>
                      </a:r>
                    </a:p>
                  </a:txBody>
                  <a:tcPr/>
                </a:tc>
                <a:extLst>
                  <a:ext uri="{0D108BD9-81ED-4DB2-BD59-A6C34878D82A}">
                    <a16:rowId xmlns:a16="http://schemas.microsoft.com/office/drawing/2014/main" val="691783183"/>
                  </a:ext>
                </a:extLst>
              </a:tr>
              <a:tr h="370840">
                <a:tc>
                  <a:txBody>
                    <a:bodyPr/>
                    <a:lstStyle/>
                    <a:p>
                      <a:r>
                        <a:rPr lang="en-US" dirty="0"/>
                        <a:t>Direct Program Expenses</a:t>
                      </a:r>
                    </a:p>
                  </a:txBody>
                  <a:tcPr/>
                </a:tc>
                <a:tc>
                  <a:txBody>
                    <a:bodyPr/>
                    <a:lstStyle/>
                    <a:p>
                      <a:r>
                        <a:rPr lang="en-US" dirty="0"/>
                        <a:t>4.5%</a:t>
                      </a:r>
                    </a:p>
                  </a:txBody>
                  <a:tcPr/>
                </a:tc>
                <a:tc>
                  <a:txBody>
                    <a:bodyPr/>
                    <a:lstStyle/>
                    <a:p>
                      <a:r>
                        <a:rPr lang="en-US" dirty="0"/>
                        <a:t>Total Award</a:t>
                      </a:r>
                    </a:p>
                  </a:txBody>
                  <a:tcPr/>
                </a:tc>
                <a:extLst>
                  <a:ext uri="{0D108BD9-81ED-4DB2-BD59-A6C34878D82A}">
                    <a16:rowId xmlns:a16="http://schemas.microsoft.com/office/drawing/2014/main" val="511773803"/>
                  </a:ext>
                </a:extLst>
              </a:tr>
              <a:tr h="370840">
                <a:tc>
                  <a:txBody>
                    <a:bodyPr/>
                    <a:lstStyle/>
                    <a:p>
                      <a:r>
                        <a:rPr lang="en-US" dirty="0"/>
                        <a:t>Assurance 16</a:t>
                      </a:r>
                    </a:p>
                  </a:txBody>
                  <a:tcPr/>
                </a:tc>
                <a:tc>
                  <a:txBody>
                    <a:bodyPr/>
                    <a:lstStyle/>
                    <a:p>
                      <a:r>
                        <a:rPr lang="en-US" dirty="0"/>
                        <a:t>5%</a:t>
                      </a:r>
                    </a:p>
                  </a:txBody>
                  <a:tcPr/>
                </a:tc>
                <a:tc>
                  <a:txBody>
                    <a:bodyPr/>
                    <a:lstStyle/>
                    <a:p>
                      <a:r>
                        <a:rPr lang="en-US" dirty="0"/>
                        <a:t>Total Award</a:t>
                      </a:r>
                    </a:p>
                  </a:txBody>
                  <a:tcPr/>
                </a:tc>
                <a:extLst>
                  <a:ext uri="{0D108BD9-81ED-4DB2-BD59-A6C34878D82A}">
                    <a16:rowId xmlns:a16="http://schemas.microsoft.com/office/drawing/2014/main" val="1899226677"/>
                  </a:ext>
                </a:extLst>
              </a:tr>
              <a:tr h="370840">
                <a:tc>
                  <a:txBody>
                    <a:bodyPr/>
                    <a:lstStyle/>
                    <a:p>
                      <a:r>
                        <a:rPr lang="en-US" dirty="0"/>
                        <a:t>Emergency Services</a:t>
                      </a:r>
                    </a:p>
                  </a:txBody>
                  <a:tcPr/>
                </a:tc>
                <a:tc>
                  <a:txBody>
                    <a:bodyPr/>
                    <a:lstStyle/>
                    <a:p>
                      <a:r>
                        <a:rPr lang="en-US" dirty="0"/>
                        <a:t>10% total with Emergency Repair and Replace</a:t>
                      </a:r>
                    </a:p>
                  </a:txBody>
                  <a:tcPr/>
                </a:tc>
                <a:tc>
                  <a:txBody>
                    <a:bodyPr/>
                    <a:lstStyle/>
                    <a:p>
                      <a:r>
                        <a:rPr lang="en-US" dirty="0"/>
                        <a:t>Total Award</a:t>
                      </a:r>
                    </a:p>
                  </a:txBody>
                  <a:tcPr/>
                </a:tc>
                <a:extLst>
                  <a:ext uri="{0D108BD9-81ED-4DB2-BD59-A6C34878D82A}">
                    <a16:rowId xmlns:a16="http://schemas.microsoft.com/office/drawing/2014/main" val="100688404"/>
                  </a:ext>
                </a:extLst>
              </a:tr>
              <a:tr h="370840">
                <a:tc>
                  <a:txBody>
                    <a:bodyPr/>
                    <a:lstStyle/>
                    <a:p>
                      <a:r>
                        <a:rPr lang="en-US" dirty="0"/>
                        <a:t>Emergency Repair and Replace</a:t>
                      </a:r>
                    </a:p>
                  </a:txBody>
                  <a:tcPr/>
                </a:tc>
                <a:tc>
                  <a:txBody>
                    <a:bodyPr/>
                    <a:lstStyle/>
                    <a:p>
                      <a:r>
                        <a:rPr lang="en-US" dirty="0"/>
                        <a:t>10% total with Emergency Services</a:t>
                      </a:r>
                    </a:p>
                  </a:txBody>
                  <a:tcPr/>
                </a:tc>
                <a:tc>
                  <a:txBody>
                    <a:bodyPr/>
                    <a:lstStyle/>
                    <a:p>
                      <a:r>
                        <a:rPr lang="en-US" dirty="0"/>
                        <a:t>Total Award</a:t>
                      </a:r>
                    </a:p>
                  </a:txBody>
                  <a:tcPr/>
                </a:tc>
                <a:extLst>
                  <a:ext uri="{0D108BD9-81ED-4DB2-BD59-A6C34878D82A}">
                    <a16:rowId xmlns:a16="http://schemas.microsoft.com/office/drawing/2014/main" val="1154518387"/>
                  </a:ext>
                </a:extLst>
              </a:tr>
              <a:tr h="370840">
                <a:tc>
                  <a:txBody>
                    <a:bodyPr/>
                    <a:lstStyle/>
                    <a:p>
                      <a:r>
                        <a:rPr lang="en-US" dirty="0"/>
                        <a:t>Regular Benefits</a:t>
                      </a:r>
                    </a:p>
                  </a:txBody>
                  <a:tcPr/>
                </a:tc>
                <a:tc>
                  <a:txBody>
                    <a:bodyPr/>
                    <a:lstStyle/>
                    <a:p>
                      <a:r>
                        <a:rPr lang="en-US" dirty="0"/>
                        <a:t>None</a:t>
                      </a:r>
                    </a:p>
                  </a:txBody>
                  <a:tcPr/>
                </a:tc>
                <a:tc>
                  <a:txBody>
                    <a:bodyPr/>
                    <a:lstStyle/>
                    <a:p>
                      <a:r>
                        <a:rPr lang="en-US" dirty="0"/>
                        <a:t>N/A</a:t>
                      </a:r>
                    </a:p>
                  </a:txBody>
                  <a:tcPr/>
                </a:tc>
                <a:extLst>
                  <a:ext uri="{0D108BD9-81ED-4DB2-BD59-A6C34878D82A}">
                    <a16:rowId xmlns:a16="http://schemas.microsoft.com/office/drawing/2014/main" val="1421597854"/>
                  </a:ext>
                </a:extLst>
              </a:tr>
              <a:tr h="370840">
                <a:tc>
                  <a:txBody>
                    <a:bodyPr/>
                    <a:lstStyle/>
                    <a:p>
                      <a:r>
                        <a:rPr lang="en-US" dirty="0"/>
                        <a:t>Crisis Benefits</a:t>
                      </a:r>
                    </a:p>
                  </a:txBody>
                  <a:tcPr/>
                </a:tc>
                <a:tc>
                  <a:txBody>
                    <a:bodyPr/>
                    <a:lstStyle/>
                    <a:p>
                      <a:r>
                        <a:rPr lang="en-US" dirty="0"/>
                        <a:t>None; minimum allocation of 8% through March 15</a:t>
                      </a:r>
                      <a:r>
                        <a:rPr lang="en-US" baseline="30000" dirty="0"/>
                        <a:t>th</a:t>
                      </a:r>
                      <a:endParaRPr lang="en-US" dirty="0"/>
                    </a:p>
                  </a:txBody>
                  <a:tcPr/>
                </a:tc>
                <a:tc>
                  <a:txBody>
                    <a:bodyPr/>
                    <a:lstStyle/>
                    <a:p>
                      <a:r>
                        <a:rPr lang="en-US" dirty="0"/>
                        <a:t>Total Award</a:t>
                      </a:r>
                    </a:p>
                  </a:txBody>
                  <a:tcPr/>
                </a:tc>
                <a:extLst>
                  <a:ext uri="{0D108BD9-81ED-4DB2-BD59-A6C34878D82A}">
                    <a16:rowId xmlns:a16="http://schemas.microsoft.com/office/drawing/2014/main" val="3337879382"/>
                  </a:ext>
                </a:extLst>
              </a:tr>
            </a:tbl>
          </a:graphicData>
        </a:graphic>
      </p:graphicFrame>
      <p:sp>
        <p:nvSpPr>
          <p:cNvPr id="245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9D62DA0-5016-4F9B-80A3-A052EB9F616B}" type="slidenum">
              <a:rPr lang="en-US" altLang="en-US" smtClean="0">
                <a:solidFill>
                  <a:srgbClr val="003359"/>
                </a:solidFill>
              </a:rPr>
              <a:pPr/>
              <a:t>18</a:t>
            </a:fld>
            <a:endParaRPr lang="en-US" altLang="en-US" dirty="0">
              <a:solidFill>
                <a:srgbClr val="003359"/>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Amendments</a:t>
            </a:r>
          </a:p>
        </p:txBody>
      </p:sp>
      <p:sp>
        <p:nvSpPr>
          <p:cNvPr id="25603" name="Content Placeholder 2"/>
          <p:cNvSpPr>
            <a:spLocks noGrp="1"/>
          </p:cNvSpPr>
          <p:nvPr>
            <p:ph idx="1"/>
          </p:nvPr>
        </p:nvSpPr>
        <p:spPr>
          <a:xfrm>
            <a:off x="325438" y="1417638"/>
            <a:ext cx="8364537" cy="4525962"/>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When IHCDA receives funding from HHS, it will put the funding through the allocation table and issue amendments to all active LSP subawards.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Amendments may also be issued as a result of an involuntary deobligation of funding (e.g., due to an LSP not meeting benchmarks), a voluntary deobligation by an LSP, or due to an approved request for additional funding by the LSP (provided IHCDA has the funds available).</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LSPs are expected to issue a request for additional funding once it has obligated 90% of its benefit lines.</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Additional funding requests must be reviewed by the Community Programs team and approved by IHCDA’s Executive Director before being granted. IHCDA reserves the right to partially approve a request.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3ADA308-8685-4A34-8526-56E2A4374C8D}" type="slidenum">
              <a:rPr lang="en-US" altLang="en-US" smtClean="0">
                <a:solidFill>
                  <a:srgbClr val="003359"/>
                </a:solidFill>
              </a:rPr>
              <a:pPr/>
              <a:t>19</a:t>
            </a:fld>
            <a:endParaRPr lang="en-US" altLang="en-US" dirty="0">
              <a:solidFill>
                <a:srgbClr val="003359"/>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a:t>BUDGET OVERVIEW</a:t>
            </a:r>
          </a:p>
        </p:txBody>
      </p:sp>
      <p:sp>
        <p:nvSpPr>
          <p:cNvPr id="15363" name="Content Placeholder 4"/>
          <p:cNvSpPr>
            <a:spLocks noGrp="1"/>
          </p:cNvSpPr>
          <p:nvPr>
            <p:ph idx="1"/>
          </p:nvPr>
        </p:nvSpPr>
        <p:spPr>
          <a:xfrm>
            <a:off x="487363" y="1163637"/>
            <a:ext cx="8364537" cy="4843757"/>
          </a:xfrm>
        </p:spPr>
        <p:txBody>
          <a:bodyPr/>
          <a:lstStyle/>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a:latin typeface="Arial" panose="020B0604020202020204" pitchFamily="34" charset="0"/>
                <a:ea typeface="ＭＳ Ｐゴシック" panose="020B0600070205080204" pitchFamily="34" charset="-128"/>
                <a:cs typeface="Arial" panose="020B0604020202020204" pitchFamily="34" charset="0"/>
              </a:rPr>
              <a:t>LSPs have seven line items to which they can budget their awards.</a:t>
            </a:r>
          </a:p>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Administrative Expenses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Outreach and Eligibility Determination</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Assurance 16</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Regular Benefits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Crisis Benefits</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Emergency Repair and Replacement</a:t>
            </a:r>
          </a:p>
          <a:p>
            <a:pPr marL="285750" indent="-285750">
              <a:buFont typeface="Arial" panose="020B0604020202020204" pitchFamily="34" charset="0"/>
              <a:buChar cha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anose="020B0600070205080204" pitchFamily="34" charset="-128"/>
                <a:cs typeface="Arial" panose="020B0604020202020204" pitchFamily="34" charset="0"/>
              </a:rPr>
              <a:t>Emergency Services</a:t>
            </a:r>
          </a:p>
        </p:txBody>
      </p:sp>
      <p:sp>
        <p:nvSpPr>
          <p:cNvPr id="1741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DC7090F-78CF-4222-B32C-43C77A1BEF66}" type="slidenum">
              <a:rPr lang="en-US" altLang="en-US" smtClean="0">
                <a:solidFill>
                  <a:srgbClr val="003359"/>
                </a:solidFill>
              </a:rPr>
              <a:pPr/>
              <a:t>2</a:t>
            </a:fld>
            <a:endParaRPr lang="en-US" altLang="en-US" dirty="0">
              <a:solidFill>
                <a:srgbClr val="003359"/>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Amendments</a:t>
            </a:r>
          </a:p>
        </p:txBody>
      </p:sp>
      <p:sp>
        <p:nvSpPr>
          <p:cNvPr id="2662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Upon approval, Community Programs staff will issue the amendment. The amendment must be executed by the LSP Executive Director and IHCDA’s Executive Director, and Community Programs must receive and approve a completed corresponding budget from the LSP, before the budget can be updated.</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Additional funding requests must meet the following requirements in order to be considered: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Submitted on LSP letterhead</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Signed by the LSP’s Executive Director</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Includes the following information:</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number of clients to be served, including summary of existing appointments scheduled and mail-in applications received</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Average benefit per client</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amount of funds to be used for Program Administration</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Total amount of funds requested</a:t>
            </a:r>
          </a:p>
          <a:p>
            <a:pPr marL="1427163" lvl="2" indent="-285750"/>
            <a:r>
              <a:rPr lang="en-US" dirty="0">
                <a:latin typeface="Arial" panose="020B0604020202020204" pitchFamily="34" charset="0"/>
                <a:ea typeface="ＭＳ Ｐゴシック" panose="020B0600070205080204" pitchFamily="34" charset="-128"/>
                <a:cs typeface="Arial" panose="020B0604020202020204" pitchFamily="34" charset="0"/>
              </a:rPr>
              <a:t>Estimated length of time the requested funds would cover.</a:t>
            </a:r>
          </a:p>
          <a:p>
            <a:pPr marL="1427163" lvl="2"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662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7A21E0-E6DD-48AF-AEB5-17600CC474C8}" type="slidenum">
              <a:rPr lang="en-US" altLang="en-US" smtClean="0">
                <a:solidFill>
                  <a:srgbClr val="003359"/>
                </a:solidFill>
              </a:rPr>
              <a:pPr/>
              <a:t>20</a:t>
            </a:fld>
            <a:endParaRPr lang="en-US" altLang="en-US" dirty="0">
              <a:solidFill>
                <a:srgbClr val="003359"/>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Budget modifications</a:t>
            </a:r>
          </a:p>
        </p:txBody>
      </p:sp>
      <p:sp>
        <p:nvSpPr>
          <p:cNvPr id="27651"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 budget modification may be submitted at any time without a corresponding amendment.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Budget modifications must be signed by the LSP EAP Manager or a designee. Authorized designee lists should be submitted to IHCDA.</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Prior to executing budget modifications, Community Programs staff will review the request and ensure that all line items meet applicable requirements with regard to minimum or maximum amounts of allocation.</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a budget modification is not signed, or does not meet policy requirements for any given line item, the budget modification will not be approved and Community Programs staff will request a new modification.</a:t>
            </a: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2E7F549-451F-44C1-BB22-3A368C7D85A5}" type="slidenum">
              <a:rPr lang="en-US" altLang="en-US" smtClean="0">
                <a:solidFill>
                  <a:srgbClr val="003359"/>
                </a:solidFill>
              </a:rPr>
              <a:pPr/>
              <a:t>21</a:t>
            </a:fld>
            <a:endParaRPr lang="en-US" altLang="en-US" dirty="0">
              <a:solidFill>
                <a:srgbClr val="003359"/>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8"/>
            <a:ext cx="8364538" cy="4525962"/>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Monitor your obligations regularly.</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Consider monitoring them daily once you get close to 75% obligation on your benefit lines.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Be proactive in thinking about requesting additional funds; remember that it takes some time to run requests through leadership and to draft and generate amendments.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Consider how you might maximize your ability to completely obligate your funding.</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For instance, regular benefits should always be in multiples of $25. Therefore, if you have $750,002.49 allocated to your regular benefits line, then you will find yourself in a scenario where you will never be able to spend that down completely; you will always leave $2.49 on the table.</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After allocating your other lines, if you find you have an odd number in your regular benefits, IHCDA </a:t>
            </a:r>
            <a:r>
              <a:rPr lang="en-US" b="1" dirty="0">
                <a:latin typeface="Arial" panose="020B0604020202020204" pitchFamily="34" charset="0"/>
                <a:ea typeface="ＭＳ Ｐゴシック" panose="020B0600070205080204" pitchFamily="34" charset="-128"/>
                <a:cs typeface="Arial" panose="020B0604020202020204" pitchFamily="34" charset="0"/>
              </a:rPr>
              <a:t>strongly recommends </a:t>
            </a:r>
            <a:r>
              <a:rPr lang="en-US" dirty="0">
                <a:latin typeface="Arial" panose="020B0604020202020204" pitchFamily="34" charset="0"/>
                <a:ea typeface="ＭＳ Ｐゴシック" panose="020B0600070205080204" pitchFamily="34" charset="-128"/>
                <a:cs typeface="Arial" panose="020B0604020202020204" pitchFamily="34" charset="0"/>
              </a:rPr>
              <a:t>rounding it down to a multiple of $25 and putting the excess into Crisis Benefits.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22</a:t>
            </a:fld>
            <a:endParaRPr lang="en-US" altLang="en-US" dirty="0">
              <a:solidFill>
                <a:srgbClr val="003359"/>
              </a:solidFill>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Always round down.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To be sure that you are always staying within the required caps and to avoid ambiguity, it is recommended that you round down rather than up on line items such as Administrative Expenses, Assurance 16, and Outreach and Eligibility Determination if the percentage does not work out to a clean, non-fractional dollar or cent amount.</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Be aware of timelines with your Emergency Benefits lines.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Unless IHCDA issues additional guidance or grants a specific exception, Emergency Services and Emergency Repair and Replace may only be administered through March 15.</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keep funds in these lines after March 15, these funds are essentially unusable and will prevent you from reaching peak efficiency in your administration of the funds, and may impact your Administrative Expenses cap. IHCDA strongly recommends submitting a budget modification to move all excess funds out of these line items and into Regular Benefits and/or Crisis Benefits after March 15.</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23</a:t>
            </a:fld>
            <a:endParaRPr lang="en-US" altLang="en-US" dirty="0">
              <a:solidFill>
                <a:srgbClr val="003359"/>
              </a:solidFill>
            </a:endParaRPr>
          </a:p>
        </p:txBody>
      </p:sp>
    </p:spTree>
    <p:extLst>
      <p:ext uri="{BB962C8B-B14F-4D97-AF65-F5344CB8AC3E}">
        <p14:creationId xmlns:p14="http://schemas.microsoft.com/office/powerpoint/2010/main" val="367529624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Look at your LSP’s track record on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Take a hard look at your LSP’s history the past few years with regard to how closely you have been able to spend your entire obligation.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If you find that you have consistently not expended your entire award, you may want to consider taking that into account when determining your Administrative Expenses allocation.</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Remember, that line item is based on total expenditures rather than award, and if you underspend your award but max out your Administrative Expenses line, you may need to pay back a portion.</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Submit your claims regularly.</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Submitting grantee payment claims (Admin, Outreach &amp; Eligibility Determination, A16) as well as reimbursement claims for ERR and for biofuel payments made by the agency is a good way to keep your cash flow regular.</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Monthly submission of admin claims is required in the subgrantee agreement. Agencies should submit these other claims at the time of submitting Administrative claims.</a:t>
            </a: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24</a:t>
            </a:fld>
            <a:endParaRPr lang="en-US" altLang="en-US" dirty="0">
              <a:solidFill>
                <a:srgbClr val="003359"/>
              </a:solidFill>
            </a:endParaRPr>
          </a:p>
        </p:txBody>
      </p:sp>
    </p:spTree>
    <p:extLst>
      <p:ext uri="{BB962C8B-B14F-4D97-AF65-F5344CB8AC3E}">
        <p14:creationId xmlns:p14="http://schemas.microsoft.com/office/powerpoint/2010/main" val="2315575385"/>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BEST PRACTICE Suggestions</a:t>
            </a:r>
          </a:p>
        </p:txBody>
      </p:sp>
      <p:sp>
        <p:nvSpPr>
          <p:cNvPr id="28675" name="Content Placeholder 2"/>
          <p:cNvSpPr>
            <a:spLocks noGrp="1"/>
          </p:cNvSpPr>
          <p:nvPr>
            <p:ph idx="1"/>
          </p:nvPr>
        </p:nvSpPr>
        <p:spPr>
          <a:xfrm>
            <a:off x="523875" y="1417637"/>
            <a:ext cx="8364538" cy="4855571"/>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Communicate regularly with your fiscal team.</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Be sure that your fiscal team has access to the EAP Policies and Procedures manuals and understand the requirements.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Compare your obligation percentages for your Administrative Expenses to your overall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Make sure that the fiscal team and EAP management team are aware of the trends with regard to applications and obligations.</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IHCDA suggests that you may want to share this training with your fiscal team as well.</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Let us know if future trainings with a finer focus on fiscal issues would be helpful.</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We want to hear from you!</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We would love to be able to share other best practices that we have not thought of in the future.</a:t>
            </a: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Please send correspondence to liheap@ihcda.in.gov.</a:t>
            </a: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25</a:t>
            </a:fld>
            <a:endParaRPr lang="en-US" altLang="en-US" dirty="0">
              <a:solidFill>
                <a:srgbClr val="003359"/>
              </a:solidFill>
            </a:endParaRPr>
          </a:p>
        </p:txBody>
      </p:sp>
    </p:spTree>
    <p:extLst>
      <p:ext uri="{BB962C8B-B14F-4D97-AF65-F5344CB8AC3E}">
        <p14:creationId xmlns:p14="http://schemas.microsoft.com/office/powerpoint/2010/main" val="3573673637"/>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p:txBody>
          <a:bodyPr/>
          <a:lstStyle/>
          <a:p>
            <a:r>
              <a:rPr lang="en-US" dirty="0"/>
              <a:t>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p:txBody>
          <a:bodyPr/>
          <a:lstStyle/>
          <a:p>
            <a:r>
              <a:rPr lang="en-US" dirty="0"/>
              <a:t>Transmittals are the official written/electronic notification to the vendor that we are committing to send a specific amount to a vendor.</a:t>
            </a:r>
            <a:br>
              <a:rPr lang="en-US" dirty="0"/>
            </a:br>
            <a:br>
              <a:rPr lang="en-US" dirty="0"/>
            </a:br>
            <a:r>
              <a:rPr lang="en-US" dirty="0"/>
              <a:t>Language in the EAP MOA authorizes the vendor to accept the transmittal as being a binding agreement to pay, in spite of the fact that their MOA exists between them and IHCDA, and not with the subgrantee.</a:t>
            </a:r>
          </a:p>
          <a:p>
            <a:endParaRPr lang="en-US" dirty="0"/>
          </a:p>
          <a:p>
            <a:r>
              <a:rPr lang="en-US" dirty="0"/>
              <a:t>This is why it is so important that any claims adjustments after a transmittal has been accepted are handled with the addition of positive or negative claims, rather than adjusting the existing claim.</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26</a:t>
            </a:fld>
            <a:endParaRPr lang="en-US" altLang="en-US" dirty="0"/>
          </a:p>
        </p:txBody>
      </p:sp>
    </p:spTree>
    <p:extLst>
      <p:ext uri="{BB962C8B-B14F-4D97-AF65-F5344CB8AC3E}">
        <p14:creationId xmlns:p14="http://schemas.microsoft.com/office/powerpoint/2010/main" val="648235941"/>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3E095-CCF3-40F6-8DB7-278889E3175C}"/>
              </a:ext>
            </a:extLst>
          </p:cNvPr>
          <p:cNvSpPr>
            <a:spLocks noGrp="1"/>
          </p:cNvSpPr>
          <p:nvPr>
            <p:ph type="title"/>
          </p:nvPr>
        </p:nvSpPr>
        <p:spPr/>
        <p:txBody>
          <a:bodyPr/>
          <a:lstStyle/>
          <a:p>
            <a:r>
              <a:rPr lang="en-US" dirty="0"/>
              <a:t>Transmittals</a:t>
            </a:r>
          </a:p>
        </p:txBody>
      </p:sp>
      <p:sp>
        <p:nvSpPr>
          <p:cNvPr id="3" name="Content Placeholder 2">
            <a:extLst>
              <a:ext uri="{FF2B5EF4-FFF2-40B4-BE49-F238E27FC236}">
                <a16:creationId xmlns:a16="http://schemas.microsoft.com/office/drawing/2014/main" id="{1B48EE37-0D2C-41F6-B59A-E7E5DE5583D7}"/>
              </a:ext>
            </a:extLst>
          </p:cNvPr>
          <p:cNvSpPr>
            <a:spLocks noGrp="1"/>
          </p:cNvSpPr>
          <p:nvPr>
            <p:ph idx="1"/>
          </p:nvPr>
        </p:nvSpPr>
        <p:spPr/>
        <p:txBody>
          <a:bodyPr/>
          <a:lstStyle/>
          <a:p>
            <a:r>
              <a:rPr lang="en-US" dirty="0"/>
              <a:t>Transmittals consist of several components:</a:t>
            </a:r>
          </a:p>
          <a:p>
            <a:endParaRPr lang="en-US" dirty="0"/>
          </a:p>
          <a:p>
            <a:pPr marL="342900" indent="-342900">
              <a:buFont typeface="+mj-lt"/>
              <a:buAutoNum type="arabicPeriod"/>
            </a:pPr>
            <a:r>
              <a:rPr lang="en-US" dirty="0"/>
              <a:t>The transmittal report.</a:t>
            </a:r>
          </a:p>
          <a:p>
            <a:pPr marL="342900" indent="-342900">
              <a:buFont typeface="+mj-lt"/>
              <a:buAutoNum type="arabicPeriod"/>
            </a:pPr>
            <a:endParaRPr lang="en-US" dirty="0"/>
          </a:p>
          <a:p>
            <a:pPr marL="342900" indent="-342900">
              <a:buFont typeface="+mj-lt"/>
              <a:buAutoNum type="arabicPeriod"/>
            </a:pPr>
            <a:r>
              <a:rPr lang="en-US" dirty="0"/>
              <a:t>The transmittal signature sheet.</a:t>
            </a:r>
          </a:p>
          <a:p>
            <a:pPr marL="342900" indent="-342900">
              <a:buFont typeface="+mj-lt"/>
              <a:buAutoNum type="arabicPeriod"/>
            </a:pPr>
            <a:endParaRPr lang="en-US" dirty="0"/>
          </a:p>
          <a:p>
            <a:pPr marL="342900" indent="-342900">
              <a:buFont typeface="+mj-lt"/>
              <a:buAutoNum type="arabicPeriod"/>
            </a:pPr>
            <a:r>
              <a:rPr lang="en-US" dirty="0"/>
              <a:t>The Electronic Data Interchange (EDI), often referred to as “electronic transmittal.”</a:t>
            </a:r>
          </a:p>
          <a:p>
            <a:pPr marL="342900" indent="-342900">
              <a:buFont typeface="+mj-lt"/>
              <a:buAutoNum type="arabicPeriod"/>
            </a:pPr>
            <a:endParaRPr lang="en-US" dirty="0"/>
          </a:p>
          <a:p>
            <a:pPr marL="342900" indent="-342900">
              <a:buFont typeface="+mj-lt"/>
              <a:buAutoNum type="arabicPeriod"/>
            </a:pPr>
            <a:r>
              <a:rPr lang="en-US" dirty="0"/>
              <a:t>The Overpayment Remittance sheet, for transmittals that contain a negative claim. </a:t>
            </a:r>
            <a:r>
              <a:rPr lang="en-US" b="1" dirty="0"/>
              <a:t>This must be sent to the vendor with any overpayment transmittals.</a:t>
            </a:r>
          </a:p>
          <a:p>
            <a:pPr marL="342900" indent="-342900">
              <a:buFont typeface="+mj-lt"/>
              <a:buAutoNum type="arabicPeriod"/>
            </a:pPr>
            <a:endParaRPr lang="en-US" dirty="0"/>
          </a:p>
          <a:p>
            <a:pPr marL="342900" indent="-342900">
              <a:buFont typeface="+mj-lt"/>
              <a:buAutoNum type="arabicPeriod"/>
            </a:pPr>
            <a:r>
              <a:rPr lang="en-US" dirty="0"/>
              <a:t>The Direct Payment Spreadsheet, for transmittals that contain direct payment claims only.</a:t>
            </a:r>
          </a:p>
        </p:txBody>
      </p:sp>
      <p:sp>
        <p:nvSpPr>
          <p:cNvPr id="4" name="Slide Number Placeholder 3">
            <a:extLst>
              <a:ext uri="{FF2B5EF4-FFF2-40B4-BE49-F238E27FC236}">
                <a16:creationId xmlns:a16="http://schemas.microsoft.com/office/drawing/2014/main" id="{43BEB83C-BC05-4F13-A56A-A7C1D21FA9CB}"/>
              </a:ext>
            </a:extLst>
          </p:cNvPr>
          <p:cNvSpPr>
            <a:spLocks noGrp="1"/>
          </p:cNvSpPr>
          <p:nvPr>
            <p:ph type="sldNum" sz="quarter" idx="10"/>
          </p:nvPr>
        </p:nvSpPr>
        <p:spPr/>
        <p:txBody>
          <a:bodyPr/>
          <a:lstStyle/>
          <a:p>
            <a:pPr>
              <a:defRPr/>
            </a:pPr>
            <a:fld id="{571B8CBD-6047-444B-87F0-D9B21FA403BC}" type="slidenum">
              <a:rPr lang="en-US" altLang="en-US" smtClean="0"/>
              <a:pPr>
                <a:defRPr/>
              </a:pPr>
              <a:t>27</a:t>
            </a:fld>
            <a:endParaRPr lang="en-US" altLang="en-US" dirty="0"/>
          </a:p>
        </p:txBody>
      </p:sp>
    </p:spTree>
    <p:extLst>
      <p:ext uri="{BB962C8B-B14F-4D97-AF65-F5344CB8AC3E}">
        <p14:creationId xmlns:p14="http://schemas.microsoft.com/office/powerpoint/2010/main" val="3904526817"/>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p:txBody>
          <a:bodyPr/>
          <a:lstStyle/>
          <a:p>
            <a:r>
              <a:rPr lang="en-US" dirty="0"/>
              <a:t>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p:txBody>
          <a:bodyPr/>
          <a:lstStyle/>
          <a:p>
            <a:r>
              <a:rPr lang="en-US" dirty="0"/>
              <a:t>Some agencies run transmittals completely through program staff, some completely through the fiscal office, and some have a collaborative process.</a:t>
            </a:r>
            <a:br>
              <a:rPr lang="en-US" dirty="0"/>
            </a:br>
            <a:br>
              <a:rPr lang="en-US" dirty="0"/>
            </a:br>
            <a:r>
              <a:rPr lang="en-US" dirty="0"/>
              <a:t>Although the collaborative process is probably the most secure in terms of checks and balances on the obligation levels and the potential for both human error and fraud, waste, and abuse, there is nothing inherently wrong with the other two methods.</a:t>
            </a:r>
            <a:br>
              <a:rPr lang="en-US" dirty="0"/>
            </a:br>
            <a:br>
              <a:rPr lang="en-US" dirty="0"/>
            </a:br>
            <a:r>
              <a:rPr lang="en-US" dirty="0"/>
              <a:t>Agencies who run transmittals solely out of their program office or solely out of their fiscal office, however, should be sure they have additional communications and corrective procedures in place, and that each part knows and understand the other’s role in the process.</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28</a:t>
            </a:fld>
            <a:endParaRPr lang="en-US" altLang="en-US" dirty="0"/>
          </a:p>
        </p:txBody>
      </p:sp>
    </p:spTree>
    <p:extLst>
      <p:ext uri="{BB962C8B-B14F-4D97-AF65-F5344CB8AC3E}">
        <p14:creationId xmlns:p14="http://schemas.microsoft.com/office/powerpoint/2010/main" val="2111572313"/>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At least every other week, but preferably weekly at a minimum, open claims in EAPConnect are pulled into a transmittal. The transmittal is sorted by vendor and funding source.</a:t>
            </a:r>
          </a:p>
          <a:p>
            <a:pPr marL="1030288" lvl="1" indent="-342900"/>
            <a:endParaRPr lang="en-US" dirty="0"/>
          </a:p>
          <a:p>
            <a:pPr marL="1030288" lvl="1" indent="-342900"/>
            <a:r>
              <a:rPr lang="en-US" dirty="0"/>
              <a:t>Each transmittal consists of a list of accounts, information about each account, the benefit amount being pledged for each account, a total number of pledges on the transmittal, and an aggregate total of pledged funding, as well as identifying information for the vendor and agency, and a transmittal number and batch number.</a:t>
            </a:r>
          </a:p>
          <a:p>
            <a:pPr marL="1030288" lvl="1" indent="-342900"/>
            <a:endParaRPr lang="en-US" dirty="0"/>
          </a:p>
          <a:p>
            <a:pPr marL="1030288" lvl="1" indent="-342900"/>
            <a:r>
              <a:rPr lang="en-US" dirty="0"/>
              <a:t>The transmittal number is a 12-digit number that begins with 150000 (e.g., 150000364894), and is generated sequentially based on the number of transmittals that are created network-wide. The batch number is based on transmittal generated by any given LSP and varies by subgrantee.</a:t>
            </a:r>
            <a:br>
              <a:rPr lang="en-US" dirty="0"/>
            </a:br>
            <a:endParaRPr lang="en-US" dirty="0"/>
          </a:p>
          <a:p>
            <a:pPr marL="1030288" lvl="1" indent="-342900"/>
            <a:r>
              <a:rPr lang="en-US" dirty="0"/>
              <a:t>In general, batch numbers are useful for internal LSP use, while transmittal numbers are useful for communication with IHCDA and vendors.</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29</a:t>
            </a:fld>
            <a:endParaRPr lang="en-US" altLang="en-US" dirty="0"/>
          </a:p>
        </p:txBody>
      </p:sp>
    </p:spTree>
    <p:extLst>
      <p:ext uri="{BB962C8B-B14F-4D97-AF65-F5344CB8AC3E}">
        <p14:creationId xmlns:p14="http://schemas.microsoft.com/office/powerpoint/2010/main" val="264046432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expenses</a:t>
            </a:r>
          </a:p>
        </p:txBody>
      </p:sp>
      <p:sp>
        <p:nvSpPr>
          <p:cNvPr id="3" name="Content Placeholder 2"/>
          <p:cNvSpPr>
            <a:spLocks noGrp="1"/>
          </p:cNvSpPr>
          <p:nvPr>
            <p:ph idx="1"/>
          </p:nvPr>
        </p:nvSpPr>
        <p:spPr>
          <a:xfrm>
            <a:off x="335273" y="1426020"/>
            <a:ext cx="8364589" cy="4720779"/>
          </a:xfrm>
        </p:spPr>
        <p:txBody>
          <a:bodyPr/>
          <a:lstStyle/>
          <a:p>
            <a:pPr marL="285750" indent="-285750">
              <a:buFont typeface="Arial" panose="020B0604020202020204" pitchFamily="34" charset="0"/>
              <a:buChar char="•"/>
            </a:pPr>
            <a:r>
              <a:rPr lang="en-US" sz="2000" dirty="0"/>
              <a:t>The Administrative Expenses line item can be used to cover overall administration and operation of the program. Administrative Expenses can include, but are not limited to: </a:t>
            </a:r>
          </a:p>
          <a:p>
            <a:endParaRPr lang="en-US" sz="2000" dirty="0"/>
          </a:p>
          <a:p>
            <a:pPr marL="973138" lvl="1" indent="-285750"/>
            <a:r>
              <a:rPr lang="en-US" sz="1800" dirty="0"/>
              <a:t>EAP administrative functions, including program planning, staff training, reporting, and any allocated costs such as rent, utilities, maintenance, and general supplies.</a:t>
            </a:r>
          </a:p>
          <a:p>
            <a:pPr lvl="1" indent="0">
              <a:buNone/>
            </a:pPr>
            <a:endParaRPr lang="en-US" sz="1800" dirty="0"/>
          </a:p>
          <a:p>
            <a:pPr marL="973138" lvl="1" indent="-285750"/>
            <a:r>
              <a:rPr lang="en-US" sz="1800" dirty="0"/>
              <a:t>EAP service delivery functions, including fiscal, executive, supervisory, management, and support operations. This may include agency salary allocations.</a:t>
            </a:r>
          </a:p>
          <a:p>
            <a:pPr lvl="1" indent="0">
              <a:buNone/>
            </a:pPr>
            <a:endParaRPr lang="en-US" sz="1800" dirty="0"/>
          </a:p>
          <a:p>
            <a:pPr marL="973138" lvl="1" indent="-285750"/>
            <a:r>
              <a:rPr lang="en-US" sz="1800" dirty="0"/>
              <a:t>Any expense that is otherwise eligible to be paid using Outreach and Eligibility Determination.</a:t>
            </a:r>
          </a:p>
          <a:p>
            <a:pPr marL="973138" lvl="1" indent="-285750"/>
            <a:endParaRPr lang="en-US" sz="1800" dirty="0"/>
          </a:p>
          <a:p>
            <a:br>
              <a:rPr lang="en-US" sz="2000" dirty="0"/>
            </a:br>
            <a:endParaRPr lang="en-US" sz="2000" dirty="0"/>
          </a:p>
          <a:p>
            <a:pPr marL="973138" lvl="1" indent="-285750"/>
            <a:endParaRPr lang="en-US"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3</a:t>
            </a:fld>
            <a:endParaRPr lang="en-US" altLang="en-US" dirty="0"/>
          </a:p>
        </p:txBody>
      </p:sp>
    </p:spTree>
    <p:extLst>
      <p:ext uri="{BB962C8B-B14F-4D97-AF65-F5344CB8AC3E}">
        <p14:creationId xmlns:p14="http://schemas.microsoft.com/office/powerpoint/2010/main" val="175173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The transmittal is sent to the vendor.</a:t>
            </a:r>
          </a:p>
          <a:p>
            <a:pPr marL="1030288" lvl="1" indent="-342900"/>
            <a:endParaRPr lang="en-US" dirty="0"/>
          </a:p>
          <a:p>
            <a:pPr marL="1030288" lvl="1" indent="-342900"/>
            <a:r>
              <a:rPr lang="en-US" dirty="0"/>
              <a:t>Some agencies sign off on the transmittal prior to sending it to the vendor. More on the pros and cons of this later.</a:t>
            </a:r>
          </a:p>
          <a:p>
            <a:pPr marL="1030288" lvl="1" indent="-342900"/>
            <a:endParaRPr lang="en-US" dirty="0"/>
          </a:p>
          <a:p>
            <a:pPr marL="1030288" lvl="1" indent="-342900"/>
            <a:r>
              <a:rPr lang="en-US" dirty="0"/>
              <a:t>Some agencies send the transmittal off blindly, while some review the transmittals first. More on the pros and cons of this later.</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30</a:t>
            </a:fld>
            <a:endParaRPr lang="en-US" altLang="en-US" dirty="0"/>
          </a:p>
        </p:txBody>
      </p:sp>
    </p:spTree>
    <p:extLst>
      <p:ext uri="{BB962C8B-B14F-4D97-AF65-F5344CB8AC3E}">
        <p14:creationId xmlns:p14="http://schemas.microsoft.com/office/powerpoint/2010/main" val="1368466639"/>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The vendor reviews and signs the transmittal, signaling acceptance.</a:t>
            </a:r>
          </a:p>
          <a:p>
            <a:pPr marL="1030288" lvl="1" indent="-342900"/>
            <a:endParaRPr lang="en-US" dirty="0"/>
          </a:p>
          <a:p>
            <a:pPr marL="1030288" lvl="1" indent="-342900"/>
            <a:r>
              <a:rPr lang="en-US" dirty="0"/>
              <a:t>Note that the vendor is obligated by terms in the MOA to fully review the claims on the transmittal prior to executing the transmittal. The vendor must make corrections (e.g., correcting incorrectly-entered account numbers or incorrect billing names; flagging inactive or closed accounts for removal) and mark them on the transmittal. If any claims are flagged for removal, the vendor should also adjust the aggregate dollar amount of the transmittal.</a:t>
            </a:r>
          </a:p>
          <a:p>
            <a:pPr marL="1030288" lvl="1" indent="-342900"/>
            <a:endParaRPr lang="en-US" dirty="0"/>
          </a:p>
          <a:p>
            <a:pPr marL="1030288" lvl="1" indent="-342900"/>
            <a:r>
              <a:rPr lang="en-US" dirty="0"/>
              <a:t>For vendors that use EDIs, this process is streamlined because their system will use the EDI to verify the accounts, and representatives only have to manually investigate the ones that are rejected.</a:t>
            </a:r>
            <a:br>
              <a:rPr lang="en-US" dirty="0"/>
            </a:br>
            <a:endParaRPr lang="en-US" dirty="0"/>
          </a:p>
          <a:p>
            <a:pPr marL="1030288" lvl="1" indent="-342900"/>
            <a:r>
              <a:rPr lang="en-US" dirty="0"/>
              <a:t>The vendor may send back the full transmittal report or just the signature sheet. If they only send the signature sheet, however, they still must communicate any corrections/changes/rejections to the LSP. </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31</a:t>
            </a:fld>
            <a:endParaRPr lang="en-US" altLang="en-US" dirty="0"/>
          </a:p>
        </p:txBody>
      </p:sp>
    </p:spTree>
    <p:extLst>
      <p:ext uri="{BB962C8B-B14F-4D97-AF65-F5344CB8AC3E}">
        <p14:creationId xmlns:p14="http://schemas.microsoft.com/office/powerpoint/2010/main" val="431400819"/>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The LSP reviews and makes corrections in EAPConnect.</a:t>
            </a:r>
          </a:p>
          <a:p>
            <a:pPr marL="1030288" lvl="1" indent="-342900"/>
            <a:endParaRPr lang="en-US" dirty="0"/>
          </a:p>
          <a:p>
            <a:pPr marL="1030288" lvl="1" indent="-342900"/>
            <a:r>
              <a:rPr lang="en-US" b="1" dirty="0"/>
              <a:t>All corrections or rejections/deletions noted on the transmittal must be made in EAPConnect</a:t>
            </a:r>
            <a:r>
              <a:rPr lang="en-US" dirty="0"/>
              <a:t>. Failure to do so may lead to monitoring findings and could represent federal monitoring findings if pulled by HHS. It is not enough to know that the vendor is applying the benefit to the correct account, but we must also be able to demonstrate that.</a:t>
            </a:r>
          </a:p>
          <a:p>
            <a:pPr marL="1030288" lvl="1" indent="-342900"/>
            <a:endParaRPr lang="en-US" b="1" dirty="0"/>
          </a:p>
          <a:p>
            <a:pPr marL="1030288" lvl="1" indent="-342900"/>
            <a:r>
              <a:rPr lang="en-US" dirty="0"/>
              <a:t>Furthermore, failure to remove a rejected claim will result in IHCDA overpaying the vendor, leading to waste of federal funds.</a:t>
            </a:r>
          </a:p>
          <a:p>
            <a:pPr marL="1030288" lvl="1" indent="-342900"/>
            <a:endParaRPr lang="en-US" dirty="0"/>
          </a:p>
          <a:p>
            <a:pPr marL="1030288" lvl="1" indent="-342900"/>
            <a:r>
              <a:rPr lang="en-US" dirty="0"/>
              <a:t>These corrections must be made as promptly as possible, but within one calendar week at the latest.</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32</a:t>
            </a:fld>
            <a:endParaRPr lang="en-US" altLang="en-US" dirty="0"/>
          </a:p>
        </p:txBody>
      </p:sp>
    </p:spTree>
    <p:extLst>
      <p:ext uri="{BB962C8B-B14F-4D97-AF65-F5344CB8AC3E}">
        <p14:creationId xmlns:p14="http://schemas.microsoft.com/office/powerpoint/2010/main" val="239163417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The transmittal process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Once corrections are made, the LSP submits the transmittal to IHCDA fiscal for payment through the EAPConnect interface.</a:t>
            </a:r>
          </a:p>
          <a:p>
            <a:pPr marL="1030288" lvl="1" indent="-342900"/>
            <a:endParaRPr lang="en-US" dirty="0"/>
          </a:p>
          <a:p>
            <a:pPr marL="1030288" lvl="1" indent="-342900"/>
            <a:r>
              <a:rPr lang="en-US" dirty="0"/>
              <a:t>This must be done with seven calendar days of receipt of the accepted and/or corrected transmittal from the vendor.</a:t>
            </a:r>
          </a:p>
          <a:p>
            <a:pPr marL="1030288" lvl="1" indent="-342900"/>
            <a:endParaRPr lang="en-US" b="1" dirty="0"/>
          </a:p>
          <a:p>
            <a:pPr marL="1030288" lvl="1" indent="-342900"/>
            <a:r>
              <a:rPr lang="en-US" dirty="0"/>
              <a:t>You will be issued a seven-digit claim receipt number. You can use this claim receipt number to check the status of a claim in IHCDAOnline. The claim receipt number is most useful for communicating with claims or accounting staff about the status of a claim.</a:t>
            </a:r>
          </a:p>
          <a:p>
            <a:pPr marL="1030288" lvl="1" indent="-342900"/>
            <a:endParaRPr lang="en-US" dirty="0"/>
          </a:p>
          <a:p>
            <a:pPr marL="1030288" lvl="1" indent="-342900"/>
            <a:r>
              <a:rPr lang="en-US" dirty="0"/>
              <a:t>The internal steps for IHCDA are: claims review, accounting review, and ACH approval. Each step typically takes about a week. </a:t>
            </a:r>
          </a:p>
          <a:p>
            <a:pPr marL="1030288" lvl="1" indent="-342900"/>
            <a:endParaRPr lang="en-US" dirty="0"/>
          </a:p>
          <a:p>
            <a:pPr marL="1030288" lvl="1" indent="-342900"/>
            <a:r>
              <a:rPr lang="en-US" dirty="0"/>
              <a:t>Therefore, a vendor will typically get paid about three weeks after you submit the transmittal to IHCDA fiscal. This is why the timeframes early on are so important.</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33</a:t>
            </a:fld>
            <a:endParaRPr lang="en-US" altLang="en-US" dirty="0"/>
          </a:p>
        </p:txBody>
      </p:sp>
    </p:spTree>
    <p:extLst>
      <p:ext uri="{BB962C8B-B14F-4D97-AF65-F5344CB8AC3E}">
        <p14:creationId xmlns:p14="http://schemas.microsoft.com/office/powerpoint/2010/main" val="919601979"/>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Transmittal generation, review, and management</a:t>
            </a:r>
          </a:p>
          <a:p>
            <a:pPr marL="1030288" lvl="1" indent="-342900"/>
            <a:endParaRPr lang="en-US" dirty="0"/>
          </a:p>
          <a:p>
            <a:pPr marL="1030288" lvl="1" indent="-342900"/>
            <a:r>
              <a:rPr lang="en-US" dirty="0"/>
              <a:t>Are transmittals being grouped by funding program (regular vs. crisis)?</a:t>
            </a:r>
          </a:p>
          <a:p>
            <a:pPr marL="1030288" lvl="1" indent="-342900"/>
            <a:endParaRPr lang="en-US" b="1" dirty="0"/>
          </a:p>
          <a:p>
            <a:pPr marL="1030288" lvl="1" indent="-342900"/>
            <a:r>
              <a:rPr lang="en-US" dirty="0"/>
              <a:t>Are transmittals generated by program or fiscal staff?</a:t>
            </a:r>
          </a:p>
          <a:p>
            <a:pPr marL="1030288" lvl="1" indent="-342900"/>
            <a:endParaRPr lang="en-US" dirty="0"/>
          </a:p>
          <a:p>
            <a:pPr marL="1030288" lvl="1" indent="-342900"/>
            <a:r>
              <a:rPr lang="en-US" dirty="0"/>
              <a:t>Are you operating on a fixed, regular schedule for transmittals?</a:t>
            </a:r>
          </a:p>
          <a:p>
            <a:pPr marL="1030288" lvl="1" indent="-342900"/>
            <a:endParaRPr lang="en-US" dirty="0"/>
          </a:p>
          <a:p>
            <a:pPr marL="1030288" lvl="1" indent="-342900"/>
            <a:r>
              <a:rPr lang="en-US" dirty="0"/>
              <a:t>Are transmittals being reviewed by program staff prior to being sent to vendors? (e.g., irregular amounts, missing account numbers, account numbers that do not match format).</a:t>
            </a:r>
          </a:p>
          <a:p>
            <a:pPr marL="1030288" lvl="1" indent="-342900"/>
            <a:endParaRPr lang="en-US" dirty="0"/>
          </a:p>
          <a:p>
            <a:pPr marL="1030288" lvl="1" indent="-342900"/>
            <a:r>
              <a:rPr lang="en-US" dirty="0"/>
              <a:t>Do you have a tracking system set up for your transmittals?</a:t>
            </a:r>
          </a:p>
          <a:p>
            <a:pPr marL="1030288" lvl="1" indent="-342900"/>
            <a:endParaRPr lang="en-US" dirty="0"/>
          </a:p>
          <a:p>
            <a:pPr marL="1030288" lvl="1" indent="-342900"/>
            <a:r>
              <a:rPr lang="en-US" dirty="0"/>
              <a:t>Do you follow up with vendors if you have not received a returned transmittal within a certain amount of time?</a:t>
            </a:r>
            <a:br>
              <a:rPr lang="en-US" dirty="0"/>
            </a:br>
            <a:endParaRPr lang="en-US" dirty="0"/>
          </a:p>
          <a:p>
            <a:pPr lvl="1" indent="0">
              <a:buNone/>
            </a:pP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34</a:t>
            </a:fld>
            <a:endParaRPr lang="en-US" altLang="en-US" dirty="0"/>
          </a:p>
        </p:txBody>
      </p:sp>
    </p:spTree>
    <p:extLst>
      <p:ext uri="{BB962C8B-B14F-4D97-AF65-F5344CB8AC3E}">
        <p14:creationId xmlns:p14="http://schemas.microsoft.com/office/powerpoint/2010/main" val="2607721249"/>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To sign or not to sign?</a:t>
            </a:r>
          </a:p>
          <a:p>
            <a:pPr marL="1030288" lvl="1" indent="-342900"/>
            <a:endParaRPr lang="en-US" dirty="0"/>
          </a:p>
          <a:p>
            <a:pPr marL="1030288" lvl="1" indent="-342900"/>
            <a:r>
              <a:rPr lang="en-US" dirty="0"/>
              <a:t>Several agencies pre-sign their transmittals upon generation, sometimes doing so electronically to save time and burden.</a:t>
            </a:r>
          </a:p>
          <a:p>
            <a:pPr marL="1030288" lvl="1" indent="-342900"/>
            <a:endParaRPr lang="en-US" b="1" dirty="0"/>
          </a:p>
          <a:p>
            <a:pPr marL="1030288" lvl="1" indent="-342900"/>
            <a:r>
              <a:rPr lang="en-US" dirty="0"/>
              <a:t>Roeing has rolled out an electronic signature to make it even easier and faster to pre-sign transmittals.</a:t>
            </a:r>
          </a:p>
          <a:p>
            <a:pPr marL="1030288" lvl="1" indent="-342900"/>
            <a:endParaRPr lang="en-US" dirty="0"/>
          </a:p>
          <a:p>
            <a:pPr marL="1030288" lvl="1" indent="-342900"/>
            <a:r>
              <a:rPr lang="en-US" dirty="0"/>
              <a:t>An agency signature represents acceptance of the transmittal before the vendor has marked any corrections/rejections.</a:t>
            </a:r>
          </a:p>
          <a:p>
            <a:pPr marL="1030288" lvl="1" indent="-342900"/>
            <a:endParaRPr lang="en-US" dirty="0"/>
          </a:p>
          <a:p>
            <a:pPr marL="1030288" lvl="1" indent="-342900"/>
            <a:r>
              <a:rPr lang="en-US" dirty="0"/>
              <a:t>Signing upon return from vendor can be a good way of documenting/tracking time frames for submitting accepted transmittal to fiscal.</a:t>
            </a:r>
            <a:br>
              <a:rPr lang="en-US" dirty="0"/>
            </a:br>
            <a:endParaRPr lang="en-US" dirty="0"/>
          </a:p>
          <a:p>
            <a:pPr marL="1030288" lvl="1" indent="-342900"/>
            <a:r>
              <a:rPr lang="en-US" dirty="0"/>
              <a:t>There is no right or wrong here – it is up to agencies to have their own processes and to have any necessary contingencies.</a:t>
            </a: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35</a:t>
            </a:fld>
            <a:endParaRPr lang="en-US" altLang="en-US" dirty="0"/>
          </a:p>
        </p:txBody>
      </p:sp>
    </p:spTree>
    <p:extLst>
      <p:ext uri="{BB962C8B-B14F-4D97-AF65-F5344CB8AC3E}">
        <p14:creationId xmlns:p14="http://schemas.microsoft.com/office/powerpoint/2010/main" val="2553007815"/>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Making and Verifying Corrections</a:t>
            </a:r>
          </a:p>
          <a:p>
            <a:pPr marL="1030288" lvl="1" indent="-342900"/>
            <a:endParaRPr lang="en-US" dirty="0"/>
          </a:p>
          <a:p>
            <a:pPr marL="1030288" lvl="1" indent="-342900"/>
            <a:r>
              <a:rPr lang="en-US" dirty="0"/>
              <a:t>Whose responsibility is it to make corrections?</a:t>
            </a:r>
          </a:p>
          <a:p>
            <a:pPr marL="1030288" lvl="1" indent="-342900"/>
            <a:endParaRPr lang="en-US" dirty="0"/>
          </a:p>
          <a:p>
            <a:pPr marL="1030288" lvl="1" indent="-342900"/>
            <a:r>
              <a:rPr lang="en-US" dirty="0"/>
              <a:t>When making corrections marked by vendor, are you comparing the corrected information to information in the file?</a:t>
            </a:r>
          </a:p>
          <a:p>
            <a:pPr marL="1030288" lvl="1" indent="-342900"/>
            <a:endParaRPr lang="en-US" b="1" dirty="0"/>
          </a:p>
          <a:p>
            <a:pPr marL="1030288" lvl="1" indent="-342900"/>
            <a:r>
              <a:rPr lang="en-US" dirty="0"/>
              <a:t>If corrected information does not match information in file, is somebody following up with vendor to clarify?</a:t>
            </a:r>
          </a:p>
          <a:p>
            <a:pPr marL="1030288" lvl="1" indent="-342900"/>
            <a:endParaRPr lang="en-US" dirty="0"/>
          </a:p>
          <a:p>
            <a:pPr marL="1030288" lvl="1" indent="-342900"/>
            <a:r>
              <a:rPr lang="en-US" dirty="0"/>
              <a:t>If vendor indicates an account number or billing name has changed, are you requesting documentation of that information for the file?</a:t>
            </a:r>
          </a:p>
          <a:p>
            <a:pPr marL="1030288" lvl="1" indent="-342900"/>
            <a:endParaRPr lang="en-US" dirty="0"/>
          </a:p>
          <a:p>
            <a:pPr marL="1030288" lvl="1" indent="-342900"/>
            <a:r>
              <a:rPr lang="en-US" dirty="0"/>
              <a:t>If claims are rejected, are you comparing the new total listed on the transmittal to the new total in the EAPConnect submission system?</a:t>
            </a:r>
            <a:br>
              <a:rPr lang="en-US" dirty="0"/>
            </a:b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36</a:t>
            </a:fld>
            <a:endParaRPr lang="en-US" altLang="en-US" dirty="0"/>
          </a:p>
        </p:txBody>
      </p:sp>
    </p:spTree>
    <p:extLst>
      <p:ext uri="{BB962C8B-B14F-4D97-AF65-F5344CB8AC3E}">
        <p14:creationId xmlns:p14="http://schemas.microsoft.com/office/powerpoint/2010/main" val="3688081686"/>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Special transmittal considerations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342900" indent="-342900">
              <a:buFont typeface="Arial" panose="020B0604020202020204" pitchFamily="34" charset="0"/>
              <a:buChar char="•"/>
            </a:pPr>
            <a:r>
              <a:rPr lang="en-US" dirty="0"/>
              <a:t>Collaboration between Program and Fiscal</a:t>
            </a:r>
          </a:p>
          <a:p>
            <a:pPr marL="1030288" lvl="1" indent="-342900"/>
            <a:endParaRPr lang="en-US" dirty="0"/>
          </a:p>
          <a:p>
            <a:pPr marL="1030288" lvl="1" indent="-342900"/>
            <a:r>
              <a:rPr lang="en-US" dirty="0"/>
              <a:t>In order to be as successful as possible, Program staff and Fiscal staff should be in lockstep.</a:t>
            </a:r>
          </a:p>
          <a:p>
            <a:pPr marL="1030288" lvl="1" indent="-342900"/>
            <a:endParaRPr lang="en-US" dirty="0"/>
          </a:p>
          <a:p>
            <a:pPr marL="1030288" lvl="1" indent="-342900"/>
            <a:r>
              <a:rPr lang="en-US" dirty="0"/>
              <a:t>By knowing what is going on in each other’s world and the role each plays in the process, more informed discussions about issues such as realistic Administrative Expenses limits and proper billing of Assurance 16 can be had more productively.</a:t>
            </a:r>
          </a:p>
          <a:p>
            <a:pPr marL="1030288" lvl="1" indent="-342900"/>
            <a:endParaRPr lang="en-US" b="1" dirty="0"/>
          </a:p>
          <a:p>
            <a:pPr marL="1030288" lvl="1" indent="-342900"/>
            <a:r>
              <a:rPr lang="en-US" dirty="0"/>
              <a:t>Program staff can always view full budget details, including pending claims, through IHCDAOnline if they have a login (view-only logins are available).</a:t>
            </a:r>
          </a:p>
          <a:p>
            <a:pPr lvl="1" indent="0">
              <a:buNone/>
            </a:pPr>
            <a:br>
              <a:rPr lang="en-US" dirty="0"/>
            </a:br>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37</a:t>
            </a:fld>
            <a:endParaRPr lang="en-US" altLang="en-US" dirty="0"/>
          </a:p>
        </p:txBody>
      </p:sp>
    </p:spTree>
    <p:extLst>
      <p:ext uri="{BB962C8B-B14F-4D97-AF65-F5344CB8AC3E}">
        <p14:creationId xmlns:p14="http://schemas.microsoft.com/office/powerpoint/2010/main" val="2406363354"/>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Reimbursement 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r>
              <a:rPr lang="en-US" dirty="0"/>
              <a:t>Certain kinds of claims – namely those for crisis biofuel payments made directly to the client by the agency, and for biofuel vendors who enter into an MOA relationship with the agency and the agency pays directly – require special handling and additional steps.</a:t>
            </a:r>
          </a:p>
          <a:p>
            <a:endParaRPr lang="en-US" dirty="0"/>
          </a:p>
          <a:p>
            <a:pPr marL="285750" indent="-285750">
              <a:buFont typeface="Arial" panose="020B0604020202020204" pitchFamily="34" charset="0"/>
              <a:buChar char="•"/>
            </a:pPr>
            <a:r>
              <a:rPr lang="en-US" dirty="0"/>
              <a:t>These claims are handled as regular third-party claims processed through the transmittal system since they are still ultimately benefits going to the client.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However, since the agency has essentially fronted the value of these benefits, the agency is the actual payee and is reimbursed with this payment.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 a check and balance, in order to process these claims correctly and demonstrate to any federal monitors that the benefits did ultimately go to the applicant and not to the agency, we will need additional documentation.</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38</a:t>
            </a:fld>
            <a:endParaRPr lang="en-US" altLang="en-US" dirty="0"/>
          </a:p>
        </p:txBody>
      </p:sp>
    </p:spTree>
    <p:extLst>
      <p:ext uri="{BB962C8B-B14F-4D97-AF65-F5344CB8AC3E}">
        <p14:creationId xmlns:p14="http://schemas.microsoft.com/office/powerpoint/2010/main" val="825341715"/>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Reimbursement 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285750" indent="-285750">
              <a:buFont typeface="Arial" panose="020B0604020202020204" pitchFamily="34" charset="0"/>
              <a:buChar char="•"/>
            </a:pPr>
            <a:r>
              <a:rPr lang="en-US" dirty="0"/>
              <a:t>All such claims shall be assigned to the vendor “Biofuel – [subgrantee name]” within EAPConnect.</a:t>
            </a:r>
          </a:p>
          <a:p>
            <a:endParaRPr lang="en-US" dirty="0"/>
          </a:p>
          <a:p>
            <a:pPr marL="285750" indent="-285750">
              <a:buFont typeface="Arial" panose="020B0604020202020204" pitchFamily="34" charset="0"/>
              <a:buChar char="•"/>
            </a:pPr>
            <a:r>
              <a:rPr lang="en-US" dirty="0"/>
              <a:t>Claims are processed through the transmittal system as usual. Depending on who processes and accepts transmittals in the agency, the vendor acceptance signature on the transmittal (for record-keeping purposes) should be either the EAP Manager, Fiscal Director, or Executive Director. The same person should not be signing as both agency representative and vendor representative.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Take note of the claim receipt number EAPConnect gives you for your reimbursement transmittal claim – you will need it to attach additional documentation.</a:t>
            </a:r>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39</a:t>
            </a:fld>
            <a:endParaRPr lang="en-US" altLang="en-US" dirty="0"/>
          </a:p>
        </p:txBody>
      </p:sp>
    </p:spTree>
    <p:extLst>
      <p:ext uri="{BB962C8B-B14F-4D97-AF65-F5344CB8AC3E}">
        <p14:creationId xmlns:p14="http://schemas.microsoft.com/office/powerpoint/2010/main" val="87389350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expenses</a:t>
            </a:r>
          </a:p>
        </p:txBody>
      </p:sp>
      <p:sp>
        <p:nvSpPr>
          <p:cNvPr id="3" name="Content Placeholder 2"/>
          <p:cNvSpPr>
            <a:spLocks noGrp="1"/>
          </p:cNvSpPr>
          <p:nvPr>
            <p:ph idx="1"/>
          </p:nvPr>
        </p:nvSpPr>
        <p:spPr>
          <a:xfrm>
            <a:off x="335273" y="1426020"/>
            <a:ext cx="8364589" cy="4720779"/>
          </a:xfrm>
        </p:spPr>
        <p:txBody>
          <a:bodyPr/>
          <a:lstStyle/>
          <a:p>
            <a:pPr marL="342900" indent="-342900">
              <a:buFont typeface="Arial" panose="020B0604020202020204" pitchFamily="34" charset="0"/>
              <a:buChar char="•"/>
            </a:pPr>
            <a:r>
              <a:rPr lang="en-US" sz="2000" dirty="0"/>
              <a:t>LSPs may budget up to 7.5% of their total expenditures to Administrative Expenses. Administrative Expenses </a:t>
            </a:r>
            <a:r>
              <a:rPr lang="en-US" sz="2000" b="1" dirty="0"/>
              <a:t>may not be supplemented with any other federal funds</a:t>
            </a:r>
            <a:r>
              <a:rPr lang="en-US" sz="20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Because the 7.5% maximum is based on expenditures and not initial award, LSPs may need to pay back a portion if they max out their Administrative Expenses line but underspend on their overall budget.</a:t>
            </a:r>
            <a:br>
              <a:rPr lang="en-US" sz="2000" dirty="0"/>
            </a:br>
            <a:endParaRPr lang="en-US" sz="2000" dirty="0"/>
          </a:p>
          <a:p>
            <a:pPr marL="342900" indent="-342900">
              <a:buFont typeface="Arial" panose="020B0604020202020204" pitchFamily="34" charset="0"/>
              <a:buChar char="•"/>
            </a:pPr>
            <a:r>
              <a:rPr lang="en-US" sz="2000" dirty="0"/>
              <a:t>It is important, therefore, that EAP supervisory staff and agency fiscal staff are regularly communicating and checking in to ensure that obligations are more or less in line with administrative claims.</a:t>
            </a:r>
            <a:endParaRPr lang="en-US" sz="1800" dirty="0"/>
          </a:p>
          <a:p>
            <a:br>
              <a:rPr lang="en-US" sz="2000" dirty="0"/>
            </a:br>
            <a:endParaRPr lang="en-US" sz="2000" dirty="0"/>
          </a:p>
          <a:p>
            <a:pPr marL="973138" lvl="1" indent="-285750"/>
            <a:endParaRPr lang="en-US"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4</a:t>
            </a:fld>
            <a:endParaRPr lang="en-US" altLang="en-US" dirty="0"/>
          </a:p>
        </p:txBody>
      </p:sp>
    </p:spTree>
    <p:extLst>
      <p:ext uri="{BB962C8B-B14F-4D97-AF65-F5344CB8AC3E}">
        <p14:creationId xmlns:p14="http://schemas.microsoft.com/office/powerpoint/2010/main" val="286371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Reimbursement transmittals</a:t>
            </a:r>
          </a:p>
        </p:txBody>
      </p:sp>
      <p:sp>
        <p:nvSpPr>
          <p:cNvPr id="3" name="Content Placeholder 2">
            <a:extLst>
              <a:ext uri="{FF2B5EF4-FFF2-40B4-BE49-F238E27FC236}">
                <a16:creationId xmlns:a16="http://schemas.microsoft.com/office/drawing/2014/main" id="{CAAE904A-9038-4531-90B7-BCBDD2FE4DE8}"/>
              </a:ext>
            </a:extLst>
          </p:cNvPr>
          <p:cNvSpPr>
            <a:spLocks noGrp="1"/>
          </p:cNvSpPr>
          <p:nvPr>
            <p:ph idx="1"/>
          </p:nvPr>
        </p:nvSpPr>
        <p:spPr>
          <a:xfrm>
            <a:off x="335273" y="1307806"/>
            <a:ext cx="8364589" cy="4644178"/>
          </a:xfrm>
        </p:spPr>
        <p:txBody>
          <a:bodyPr/>
          <a:lstStyle/>
          <a:p>
            <a:pPr marL="285750" indent="-285750">
              <a:buFont typeface="Arial" panose="020B0604020202020204" pitchFamily="34" charset="0"/>
              <a:buChar char="•"/>
            </a:pPr>
            <a:r>
              <a:rPr lang="en-US" dirty="0"/>
              <a:t>After submitting the claim for payment through EAPConnect, find the claim in IHCDAOnline using the claim receipt number and upload the appropriate documentation:</a:t>
            </a:r>
          </a:p>
          <a:p>
            <a:pPr marL="973138" lvl="1" indent="-285750"/>
            <a:endParaRPr lang="en-US" dirty="0"/>
          </a:p>
          <a:p>
            <a:pPr marL="973138" lvl="1" indent="-285750"/>
            <a:r>
              <a:rPr lang="en-US" dirty="0"/>
              <a:t>For reimbursement of crisis paid to applicants, an itemized applicant list with benefit amounts (the transmittal report will suffice for this) as well as scans or electronic facsimiles of the checks.</a:t>
            </a:r>
            <a:br>
              <a:rPr lang="en-US" dirty="0"/>
            </a:br>
            <a:endParaRPr lang="en-US" dirty="0"/>
          </a:p>
          <a:p>
            <a:pPr marL="973138" lvl="1" indent="-285750"/>
            <a:r>
              <a:rPr lang="en-US" dirty="0"/>
              <a:t>For reimbursement of voucher payments to a biofuel vendor, an itemized applicant list with benefit amounts (the transmittal report will suffice for this) as well as scans or electronic facsimiles of the corresponding executed vouchers and scans or electronic facsimiles of payments made to the biofuel vendor.</a:t>
            </a:r>
            <a:br>
              <a:rPr lang="en-US" dirty="0"/>
            </a:br>
            <a:endParaRPr lang="en-US" dirty="0"/>
          </a:p>
          <a:p>
            <a:pPr marL="285750" indent="-285750"/>
            <a:r>
              <a:rPr lang="en-US" dirty="0"/>
              <a:t>It may facilitate this process if EAP staff and Fiscal staff can work out a procedure to create and store facsimiles of these checks and vouchers in a central location for purposes of attaching to claims.</a:t>
            </a:r>
          </a:p>
          <a:p>
            <a:endParaRPr lang="en-US" dirty="0"/>
          </a:p>
        </p:txBody>
      </p:sp>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40</a:t>
            </a:fld>
            <a:endParaRPr lang="en-US" altLang="en-US" dirty="0"/>
          </a:p>
        </p:txBody>
      </p:sp>
    </p:spTree>
    <p:extLst>
      <p:ext uri="{BB962C8B-B14F-4D97-AF65-F5344CB8AC3E}">
        <p14:creationId xmlns:p14="http://schemas.microsoft.com/office/powerpoint/2010/main" val="1628408483"/>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Claim and transmittal timelines</a:t>
            </a:r>
          </a:p>
        </p:txBody>
      </p:sp>
      <p:graphicFrame>
        <p:nvGraphicFramePr>
          <p:cNvPr id="5" name="Table 5">
            <a:extLst>
              <a:ext uri="{FF2B5EF4-FFF2-40B4-BE49-F238E27FC236}">
                <a16:creationId xmlns:a16="http://schemas.microsoft.com/office/drawing/2014/main" id="{9458FD81-D122-7C83-0D37-578D60EC4D8D}"/>
              </a:ext>
            </a:extLst>
          </p:cNvPr>
          <p:cNvGraphicFramePr>
            <a:graphicFrameLocks noGrp="1"/>
          </p:cNvGraphicFramePr>
          <p:nvPr>
            <p:ph idx="1"/>
            <p:extLst>
              <p:ext uri="{D42A27DB-BD31-4B8C-83A1-F6EECF244321}">
                <p14:modId xmlns:p14="http://schemas.microsoft.com/office/powerpoint/2010/main" val="2115285020"/>
              </p:ext>
            </p:extLst>
          </p:nvPr>
        </p:nvGraphicFramePr>
        <p:xfrm>
          <a:off x="389732" y="1371991"/>
          <a:ext cx="8364536" cy="4114018"/>
        </p:xfrm>
        <a:graphic>
          <a:graphicData uri="http://schemas.openxmlformats.org/drawingml/2006/table">
            <a:tbl>
              <a:tblPr firstRow="1" bandRow="1">
                <a:tableStyleId>{5C22544A-7EE6-4342-B048-85BDC9FD1C3A}</a:tableStyleId>
              </a:tblPr>
              <a:tblGrid>
                <a:gridCol w="1170853">
                  <a:extLst>
                    <a:ext uri="{9D8B030D-6E8A-4147-A177-3AD203B41FA5}">
                      <a16:colId xmlns:a16="http://schemas.microsoft.com/office/drawing/2014/main" val="2156411726"/>
                    </a:ext>
                  </a:extLst>
                </a:gridCol>
                <a:gridCol w="1736148">
                  <a:extLst>
                    <a:ext uri="{9D8B030D-6E8A-4147-A177-3AD203B41FA5}">
                      <a16:colId xmlns:a16="http://schemas.microsoft.com/office/drawing/2014/main" val="1167373303"/>
                    </a:ext>
                  </a:extLst>
                </a:gridCol>
                <a:gridCol w="2233179">
                  <a:extLst>
                    <a:ext uri="{9D8B030D-6E8A-4147-A177-3AD203B41FA5}">
                      <a16:colId xmlns:a16="http://schemas.microsoft.com/office/drawing/2014/main" val="650155629"/>
                    </a:ext>
                  </a:extLst>
                </a:gridCol>
                <a:gridCol w="1551449">
                  <a:extLst>
                    <a:ext uri="{9D8B030D-6E8A-4147-A177-3AD203B41FA5}">
                      <a16:colId xmlns:a16="http://schemas.microsoft.com/office/drawing/2014/main" val="2182618480"/>
                    </a:ext>
                  </a:extLst>
                </a:gridCol>
                <a:gridCol w="1672907">
                  <a:extLst>
                    <a:ext uri="{9D8B030D-6E8A-4147-A177-3AD203B41FA5}">
                      <a16:colId xmlns:a16="http://schemas.microsoft.com/office/drawing/2014/main" val="3248812618"/>
                    </a:ext>
                  </a:extLst>
                </a:gridCol>
              </a:tblGrid>
              <a:tr h="981132">
                <a:tc>
                  <a:txBody>
                    <a:bodyPr/>
                    <a:lstStyle/>
                    <a:p>
                      <a:endParaRPr lang="en-US" sz="1600" dirty="0"/>
                    </a:p>
                  </a:txBody>
                  <a:tcPr/>
                </a:tc>
                <a:tc>
                  <a:txBody>
                    <a:bodyPr/>
                    <a:lstStyle/>
                    <a:p>
                      <a:r>
                        <a:rPr lang="en-US" sz="1600" dirty="0"/>
                        <a:t>Regulated Utility – Non-Crisis</a:t>
                      </a:r>
                    </a:p>
                  </a:txBody>
                  <a:tcPr/>
                </a:tc>
                <a:tc>
                  <a:txBody>
                    <a:bodyPr/>
                    <a:lstStyle/>
                    <a:p>
                      <a:r>
                        <a:rPr lang="en-US" sz="1600" dirty="0"/>
                        <a:t>Regulated Utility – Crisis</a:t>
                      </a:r>
                    </a:p>
                  </a:txBody>
                  <a:tcPr/>
                </a:tc>
                <a:tc>
                  <a:txBody>
                    <a:bodyPr/>
                    <a:lstStyle/>
                    <a:p>
                      <a:r>
                        <a:rPr lang="en-US" sz="1600" dirty="0"/>
                        <a:t>Biofuel/Bulk Commodity Heating Fuel</a:t>
                      </a:r>
                    </a:p>
                  </a:txBody>
                  <a:tcPr/>
                </a:tc>
                <a:tc>
                  <a:txBody>
                    <a:bodyPr/>
                    <a:lstStyle/>
                    <a:p>
                      <a:r>
                        <a:rPr lang="en-US" sz="1600" dirty="0"/>
                        <a:t>Indirect Energy Burden (i.e., included in rent)</a:t>
                      </a:r>
                    </a:p>
                  </a:txBody>
                  <a:tcPr/>
                </a:tc>
                <a:extLst>
                  <a:ext uri="{0D108BD9-81ED-4DB2-BD59-A6C34878D82A}">
                    <a16:rowId xmlns:a16="http://schemas.microsoft.com/office/drawing/2014/main" val="290836778"/>
                  </a:ext>
                </a:extLst>
              </a:tr>
              <a:tr h="1423555">
                <a:tc>
                  <a:txBody>
                    <a:bodyPr/>
                    <a:lstStyle/>
                    <a:p>
                      <a:r>
                        <a:rPr lang="en-US" sz="1600" dirty="0"/>
                        <a:t>Eligibility Determined</a:t>
                      </a:r>
                    </a:p>
                  </a:txBody>
                  <a:tcPr/>
                </a:tc>
                <a:tc>
                  <a:txBody>
                    <a:bodyPr/>
                    <a:lstStyle/>
                    <a:p>
                      <a:r>
                        <a:rPr lang="en-US" sz="1600" dirty="0"/>
                        <a:t>Within 55 days of application</a:t>
                      </a:r>
                    </a:p>
                  </a:txBody>
                  <a:tcPr/>
                </a:tc>
                <a:tc>
                  <a:txBody>
                    <a:bodyPr/>
                    <a:lstStyle/>
                    <a:p>
                      <a:r>
                        <a:rPr lang="en-US" sz="1600" dirty="0"/>
                        <a:t>Within 55 days of application with documented mitigation (notifying vendor of moratorium protection)</a:t>
                      </a:r>
                    </a:p>
                  </a:txBody>
                  <a:tcPr/>
                </a:tc>
                <a:tc>
                  <a:txBody>
                    <a:bodyPr/>
                    <a:lstStyle/>
                    <a:p>
                      <a:r>
                        <a:rPr lang="en-US" sz="1600" dirty="0"/>
                        <a:t>Within 48 hours of application – unless alternate mitigation is confirmed</a:t>
                      </a:r>
                    </a:p>
                  </a:txBody>
                  <a:tcPr/>
                </a:tc>
                <a:tc>
                  <a:txBody>
                    <a:bodyPr/>
                    <a:lstStyle/>
                    <a:p>
                      <a:r>
                        <a:rPr lang="en-US" sz="1600" dirty="0"/>
                        <a:t>Within 55 days of application</a:t>
                      </a:r>
                    </a:p>
                  </a:txBody>
                  <a:tcPr/>
                </a:tc>
                <a:extLst>
                  <a:ext uri="{0D108BD9-81ED-4DB2-BD59-A6C34878D82A}">
                    <a16:rowId xmlns:a16="http://schemas.microsoft.com/office/drawing/2014/main" val="2344353854"/>
                  </a:ext>
                </a:extLst>
              </a:tr>
              <a:tr h="1709331">
                <a:tc>
                  <a:txBody>
                    <a:bodyPr/>
                    <a:lstStyle/>
                    <a:p>
                      <a:r>
                        <a:rPr lang="en-US" sz="1600" dirty="0"/>
                        <a:t>Claims Awarded</a:t>
                      </a:r>
                    </a:p>
                  </a:txBody>
                  <a:tcPr/>
                </a:tc>
                <a:tc>
                  <a:txBody>
                    <a:bodyPr/>
                    <a:lstStyle/>
                    <a:p>
                      <a:r>
                        <a:rPr lang="en-US" sz="1600" dirty="0"/>
                        <a:t>Earlier of 14 days from eligibility determination or 55 days from application</a:t>
                      </a:r>
                    </a:p>
                  </a:txBody>
                  <a:tcPr/>
                </a:tc>
                <a:tc>
                  <a:txBody>
                    <a:bodyPr/>
                    <a:lstStyle/>
                    <a:p>
                      <a:r>
                        <a:rPr lang="en-US" sz="1600" dirty="0"/>
                        <a:t>Within earlier of 14 days of eligibility determination or 55 days of application</a:t>
                      </a:r>
                    </a:p>
                  </a:txBody>
                  <a:tcPr/>
                </a:tc>
                <a:tc>
                  <a:txBody>
                    <a:bodyPr/>
                    <a:lstStyle/>
                    <a:p>
                      <a:r>
                        <a:rPr lang="en-US" sz="1600" dirty="0"/>
                        <a:t>Within 48 hours of application – unless alternate mitigation is confirmed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Within earlier of 14 days of eligibility determination or 55 days of application</a:t>
                      </a:r>
                    </a:p>
                  </a:txBody>
                  <a:tcPr/>
                </a:tc>
                <a:extLst>
                  <a:ext uri="{0D108BD9-81ED-4DB2-BD59-A6C34878D82A}">
                    <a16:rowId xmlns:a16="http://schemas.microsoft.com/office/drawing/2014/main" val="96262655"/>
                  </a:ext>
                </a:extLst>
              </a:tr>
            </a:tbl>
          </a:graphicData>
        </a:graphic>
      </p:graphicFrame>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41</a:t>
            </a:fld>
            <a:endParaRPr lang="en-US" altLang="en-US" dirty="0"/>
          </a:p>
        </p:txBody>
      </p:sp>
    </p:spTree>
    <p:extLst>
      <p:ext uri="{BB962C8B-B14F-4D97-AF65-F5344CB8AC3E}">
        <p14:creationId xmlns:p14="http://schemas.microsoft.com/office/powerpoint/2010/main" val="3448505443"/>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Claim and transmittal timelines</a:t>
            </a:r>
          </a:p>
        </p:txBody>
      </p:sp>
      <p:graphicFrame>
        <p:nvGraphicFramePr>
          <p:cNvPr id="5" name="Table 5">
            <a:extLst>
              <a:ext uri="{FF2B5EF4-FFF2-40B4-BE49-F238E27FC236}">
                <a16:creationId xmlns:a16="http://schemas.microsoft.com/office/drawing/2014/main" id="{9458FD81-D122-7C83-0D37-578D60EC4D8D}"/>
              </a:ext>
            </a:extLst>
          </p:cNvPr>
          <p:cNvGraphicFramePr>
            <a:graphicFrameLocks noGrp="1"/>
          </p:cNvGraphicFramePr>
          <p:nvPr>
            <p:ph idx="1"/>
            <p:extLst>
              <p:ext uri="{D42A27DB-BD31-4B8C-83A1-F6EECF244321}">
                <p14:modId xmlns:p14="http://schemas.microsoft.com/office/powerpoint/2010/main" val="497247970"/>
              </p:ext>
            </p:extLst>
          </p:nvPr>
        </p:nvGraphicFramePr>
        <p:xfrm>
          <a:off x="389732" y="1371991"/>
          <a:ext cx="8364536" cy="4114018"/>
        </p:xfrm>
        <a:graphic>
          <a:graphicData uri="http://schemas.openxmlformats.org/drawingml/2006/table">
            <a:tbl>
              <a:tblPr firstRow="1" bandRow="1">
                <a:tableStyleId>{5C22544A-7EE6-4342-B048-85BDC9FD1C3A}</a:tableStyleId>
              </a:tblPr>
              <a:tblGrid>
                <a:gridCol w="1170853">
                  <a:extLst>
                    <a:ext uri="{9D8B030D-6E8A-4147-A177-3AD203B41FA5}">
                      <a16:colId xmlns:a16="http://schemas.microsoft.com/office/drawing/2014/main" val="2156411726"/>
                    </a:ext>
                  </a:extLst>
                </a:gridCol>
                <a:gridCol w="1736148">
                  <a:extLst>
                    <a:ext uri="{9D8B030D-6E8A-4147-A177-3AD203B41FA5}">
                      <a16:colId xmlns:a16="http://schemas.microsoft.com/office/drawing/2014/main" val="1167373303"/>
                    </a:ext>
                  </a:extLst>
                </a:gridCol>
                <a:gridCol w="2233179">
                  <a:extLst>
                    <a:ext uri="{9D8B030D-6E8A-4147-A177-3AD203B41FA5}">
                      <a16:colId xmlns:a16="http://schemas.microsoft.com/office/drawing/2014/main" val="650155629"/>
                    </a:ext>
                  </a:extLst>
                </a:gridCol>
                <a:gridCol w="1551449">
                  <a:extLst>
                    <a:ext uri="{9D8B030D-6E8A-4147-A177-3AD203B41FA5}">
                      <a16:colId xmlns:a16="http://schemas.microsoft.com/office/drawing/2014/main" val="2182618480"/>
                    </a:ext>
                  </a:extLst>
                </a:gridCol>
                <a:gridCol w="1672907">
                  <a:extLst>
                    <a:ext uri="{9D8B030D-6E8A-4147-A177-3AD203B41FA5}">
                      <a16:colId xmlns:a16="http://schemas.microsoft.com/office/drawing/2014/main" val="3248812618"/>
                    </a:ext>
                  </a:extLst>
                </a:gridCol>
              </a:tblGrid>
              <a:tr h="981132">
                <a:tc>
                  <a:txBody>
                    <a:bodyPr/>
                    <a:lstStyle/>
                    <a:p>
                      <a:endParaRPr lang="en-US" sz="1600" dirty="0"/>
                    </a:p>
                  </a:txBody>
                  <a:tcPr/>
                </a:tc>
                <a:tc>
                  <a:txBody>
                    <a:bodyPr/>
                    <a:lstStyle/>
                    <a:p>
                      <a:r>
                        <a:rPr lang="en-US" sz="1600" dirty="0"/>
                        <a:t>Regulated Utility – Non-Crisis</a:t>
                      </a:r>
                    </a:p>
                  </a:txBody>
                  <a:tcPr/>
                </a:tc>
                <a:tc>
                  <a:txBody>
                    <a:bodyPr/>
                    <a:lstStyle/>
                    <a:p>
                      <a:r>
                        <a:rPr lang="en-US" sz="1600" dirty="0"/>
                        <a:t>Regulated Utility – Crisis</a:t>
                      </a:r>
                    </a:p>
                  </a:txBody>
                  <a:tcPr/>
                </a:tc>
                <a:tc>
                  <a:txBody>
                    <a:bodyPr/>
                    <a:lstStyle/>
                    <a:p>
                      <a:r>
                        <a:rPr lang="en-US" sz="1600" dirty="0"/>
                        <a:t>Biofuel/Bulk Commodity Heating Fuel</a:t>
                      </a:r>
                    </a:p>
                  </a:txBody>
                  <a:tcPr/>
                </a:tc>
                <a:tc>
                  <a:txBody>
                    <a:bodyPr/>
                    <a:lstStyle/>
                    <a:p>
                      <a:r>
                        <a:rPr lang="en-US" sz="1600" dirty="0"/>
                        <a:t>Indirect Energy Burden (i.e., included in rent)</a:t>
                      </a:r>
                    </a:p>
                  </a:txBody>
                  <a:tcPr/>
                </a:tc>
                <a:extLst>
                  <a:ext uri="{0D108BD9-81ED-4DB2-BD59-A6C34878D82A}">
                    <a16:rowId xmlns:a16="http://schemas.microsoft.com/office/drawing/2014/main" val="290836778"/>
                  </a:ext>
                </a:extLst>
              </a:tr>
              <a:tr h="1423555">
                <a:tc>
                  <a:txBody>
                    <a:bodyPr/>
                    <a:lstStyle/>
                    <a:p>
                      <a:r>
                        <a:rPr lang="en-US" sz="1600" dirty="0"/>
                        <a:t>Claims Transmitted</a:t>
                      </a:r>
                    </a:p>
                  </a:txBody>
                  <a:tcPr/>
                </a:tc>
                <a:tc>
                  <a:txBody>
                    <a:bodyPr/>
                    <a:lstStyle/>
                    <a:p>
                      <a:r>
                        <a:rPr lang="en-US" sz="1600" dirty="0"/>
                        <a:t>Within 14 days of claims awarded</a:t>
                      </a:r>
                    </a:p>
                  </a:txBody>
                  <a:tcPr/>
                </a:tc>
                <a:tc>
                  <a:txBody>
                    <a:bodyPr/>
                    <a:lstStyle/>
                    <a:p>
                      <a:r>
                        <a:rPr lang="en-US" sz="1600" dirty="0"/>
                        <a:t>Within 14 days of claims awarded</a:t>
                      </a:r>
                    </a:p>
                  </a:txBody>
                  <a:tcPr/>
                </a:tc>
                <a:tc>
                  <a:txBody>
                    <a:bodyPr/>
                    <a:lstStyle/>
                    <a:p>
                      <a:r>
                        <a:rPr lang="en-US" sz="1600" dirty="0"/>
                        <a:t>Within 14 days of claims awarded</a:t>
                      </a:r>
                    </a:p>
                  </a:txBody>
                  <a:tcPr/>
                </a:tc>
                <a:tc>
                  <a:txBody>
                    <a:bodyPr/>
                    <a:lstStyle/>
                    <a:p>
                      <a:r>
                        <a:rPr lang="en-US" sz="1600" dirty="0"/>
                        <a:t>N/A</a:t>
                      </a:r>
                    </a:p>
                  </a:txBody>
                  <a:tcPr/>
                </a:tc>
                <a:extLst>
                  <a:ext uri="{0D108BD9-81ED-4DB2-BD59-A6C34878D82A}">
                    <a16:rowId xmlns:a16="http://schemas.microsoft.com/office/drawing/2014/main" val="2344353854"/>
                  </a:ext>
                </a:extLst>
              </a:tr>
              <a:tr h="1709331">
                <a:tc>
                  <a:txBody>
                    <a:bodyPr/>
                    <a:lstStyle/>
                    <a:p>
                      <a:r>
                        <a:rPr lang="en-US" sz="1600" dirty="0"/>
                        <a:t>Claims submitted to IHCDA fiscal</a:t>
                      </a:r>
                    </a:p>
                  </a:txBody>
                  <a:tcPr/>
                </a:tc>
                <a:tc>
                  <a:txBody>
                    <a:bodyPr/>
                    <a:lstStyle/>
                    <a:p>
                      <a:r>
                        <a:rPr lang="en-US" sz="1600" dirty="0"/>
                        <a:t>Within 7 days of receipt from vendor</a:t>
                      </a:r>
                    </a:p>
                  </a:txBody>
                  <a:tcPr/>
                </a:tc>
                <a:tc>
                  <a:txBody>
                    <a:bodyPr/>
                    <a:lstStyle/>
                    <a:p>
                      <a:r>
                        <a:rPr lang="en-US" sz="1600" dirty="0"/>
                        <a:t>Within 7 days of receipt from vendor</a:t>
                      </a:r>
                    </a:p>
                  </a:txBody>
                  <a:tcPr/>
                </a:tc>
                <a:tc>
                  <a:txBody>
                    <a:bodyPr/>
                    <a:lstStyle/>
                    <a:p>
                      <a:r>
                        <a:rPr lang="en-US" sz="1600" dirty="0"/>
                        <a:t>Within 7 days of receipt from vendor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Within 60 days of claims awarded</a:t>
                      </a:r>
                    </a:p>
                  </a:txBody>
                  <a:tcPr/>
                </a:tc>
                <a:extLst>
                  <a:ext uri="{0D108BD9-81ED-4DB2-BD59-A6C34878D82A}">
                    <a16:rowId xmlns:a16="http://schemas.microsoft.com/office/drawing/2014/main" val="96262655"/>
                  </a:ext>
                </a:extLst>
              </a:tr>
            </a:tbl>
          </a:graphicData>
        </a:graphic>
      </p:graphicFrame>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42</a:t>
            </a:fld>
            <a:endParaRPr lang="en-US" altLang="en-US" dirty="0"/>
          </a:p>
        </p:txBody>
      </p:sp>
    </p:spTree>
    <p:extLst>
      <p:ext uri="{BB962C8B-B14F-4D97-AF65-F5344CB8AC3E}">
        <p14:creationId xmlns:p14="http://schemas.microsoft.com/office/powerpoint/2010/main" val="2021858685"/>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Claim and transmittal timelines</a:t>
            </a:r>
          </a:p>
        </p:txBody>
      </p:sp>
      <p:graphicFrame>
        <p:nvGraphicFramePr>
          <p:cNvPr id="5" name="Table 5">
            <a:extLst>
              <a:ext uri="{FF2B5EF4-FFF2-40B4-BE49-F238E27FC236}">
                <a16:creationId xmlns:a16="http://schemas.microsoft.com/office/drawing/2014/main" id="{9458FD81-D122-7C83-0D37-578D60EC4D8D}"/>
              </a:ext>
            </a:extLst>
          </p:cNvPr>
          <p:cNvGraphicFramePr>
            <a:graphicFrameLocks noGrp="1"/>
          </p:cNvGraphicFramePr>
          <p:nvPr>
            <p:ph idx="1"/>
            <p:extLst>
              <p:ext uri="{D42A27DB-BD31-4B8C-83A1-F6EECF244321}">
                <p14:modId xmlns:p14="http://schemas.microsoft.com/office/powerpoint/2010/main" val="54668566"/>
              </p:ext>
            </p:extLst>
          </p:nvPr>
        </p:nvGraphicFramePr>
        <p:xfrm>
          <a:off x="389732" y="1371991"/>
          <a:ext cx="8364536" cy="4203007"/>
        </p:xfrm>
        <a:graphic>
          <a:graphicData uri="http://schemas.openxmlformats.org/drawingml/2006/table">
            <a:tbl>
              <a:tblPr firstRow="1" bandRow="1">
                <a:tableStyleId>{5C22544A-7EE6-4342-B048-85BDC9FD1C3A}</a:tableStyleId>
              </a:tblPr>
              <a:tblGrid>
                <a:gridCol w="1170853">
                  <a:extLst>
                    <a:ext uri="{9D8B030D-6E8A-4147-A177-3AD203B41FA5}">
                      <a16:colId xmlns:a16="http://schemas.microsoft.com/office/drawing/2014/main" val="2156411726"/>
                    </a:ext>
                  </a:extLst>
                </a:gridCol>
                <a:gridCol w="1736148">
                  <a:extLst>
                    <a:ext uri="{9D8B030D-6E8A-4147-A177-3AD203B41FA5}">
                      <a16:colId xmlns:a16="http://schemas.microsoft.com/office/drawing/2014/main" val="1167373303"/>
                    </a:ext>
                  </a:extLst>
                </a:gridCol>
                <a:gridCol w="2233179">
                  <a:extLst>
                    <a:ext uri="{9D8B030D-6E8A-4147-A177-3AD203B41FA5}">
                      <a16:colId xmlns:a16="http://schemas.microsoft.com/office/drawing/2014/main" val="650155629"/>
                    </a:ext>
                  </a:extLst>
                </a:gridCol>
                <a:gridCol w="1551449">
                  <a:extLst>
                    <a:ext uri="{9D8B030D-6E8A-4147-A177-3AD203B41FA5}">
                      <a16:colId xmlns:a16="http://schemas.microsoft.com/office/drawing/2014/main" val="2182618480"/>
                    </a:ext>
                  </a:extLst>
                </a:gridCol>
                <a:gridCol w="1672907">
                  <a:extLst>
                    <a:ext uri="{9D8B030D-6E8A-4147-A177-3AD203B41FA5}">
                      <a16:colId xmlns:a16="http://schemas.microsoft.com/office/drawing/2014/main" val="3248812618"/>
                    </a:ext>
                  </a:extLst>
                </a:gridCol>
              </a:tblGrid>
              <a:tr h="981132">
                <a:tc>
                  <a:txBody>
                    <a:bodyPr/>
                    <a:lstStyle/>
                    <a:p>
                      <a:endParaRPr lang="en-US" sz="1600" dirty="0"/>
                    </a:p>
                  </a:txBody>
                  <a:tcPr/>
                </a:tc>
                <a:tc>
                  <a:txBody>
                    <a:bodyPr/>
                    <a:lstStyle/>
                    <a:p>
                      <a:r>
                        <a:rPr lang="en-US" sz="1600" dirty="0"/>
                        <a:t>Regulated Utility – Non-Crisis</a:t>
                      </a:r>
                    </a:p>
                  </a:txBody>
                  <a:tcPr/>
                </a:tc>
                <a:tc>
                  <a:txBody>
                    <a:bodyPr/>
                    <a:lstStyle/>
                    <a:p>
                      <a:r>
                        <a:rPr lang="en-US" sz="1600" dirty="0"/>
                        <a:t>Regulated Utility – Crisis</a:t>
                      </a:r>
                    </a:p>
                  </a:txBody>
                  <a:tcPr/>
                </a:tc>
                <a:tc>
                  <a:txBody>
                    <a:bodyPr/>
                    <a:lstStyle/>
                    <a:p>
                      <a:r>
                        <a:rPr lang="en-US" sz="1600" dirty="0"/>
                        <a:t>Biofuel/Bulk Commodity Heating Fuel</a:t>
                      </a:r>
                    </a:p>
                  </a:txBody>
                  <a:tcPr/>
                </a:tc>
                <a:tc>
                  <a:txBody>
                    <a:bodyPr/>
                    <a:lstStyle/>
                    <a:p>
                      <a:r>
                        <a:rPr lang="en-US" sz="1600" dirty="0"/>
                        <a:t>Indirect Energy Burden (i.e., included in rent)</a:t>
                      </a:r>
                    </a:p>
                  </a:txBody>
                  <a:tcPr/>
                </a:tc>
                <a:extLst>
                  <a:ext uri="{0D108BD9-81ED-4DB2-BD59-A6C34878D82A}">
                    <a16:rowId xmlns:a16="http://schemas.microsoft.com/office/drawing/2014/main" val="290836778"/>
                  </a:ext>
                </a:extLst>
              </a:tr>
              <a:tr h="1423555">
                <a:tc>
                  <a:txBody>
                    <a:bodyPr/>
                    <a:lstStyle/>
                    <a:p>
                      <a:r>
                        <a:rPr lang="en-US" sz="1600" dirty="0"/>
                        <a:t>IHCDA Fiscal reviews / processing</a:t>
                      </a:r>
                    </a:p>
                  </a:txBody>
                  <a:tcPr/>
                </a:tc>
                <a:tc>
                  <a:txBody>
                    <a:bodyPr/>
                    <a:lstStyle/>
                    <a:p>
                      <a:r>
                        <a:rPr lang="en-US" sz="1600" dirty="0"/>
                        <a:t>21 days</a:t>
                      </a:r>
                    </a:p>
                  </a:txBody>
                  <a:tcPr/>
                </a:tc>
                <a:tc>
                  <a:txBody>
                    <a:bodyPr/>
                    <a:lstStyle/>
                    <a:p>
                      <a:r>
                        <a:rPr lang="en-US" sz="1600" dirty="0"/>
                        <a:t>21 days</a:t>
                      </a:r>
                    </a:p>
                  </a:txBody>
                  <a:tcPr/>
                </a:tc>
                <a:tc>
                  <a:txBody>
                    <a:bodyPr/>
                    <a:lstStyle/>
                    <a:p>
                      <a:r>
                        <a:rPr lang="en-US" sz="1600" dirty="0"/>
                        <a:t>21 days</a:t>
                      </a:r>
                    </a:p>
                  </a:txBody>
                  <a:tcPr/>
                </a:tc>
                <a:tc>
                  <a:txBody>
                    <a:bodyPr/>
                    <a:lstStyle/>
                    <a:p>
                      <a:r>
                        <a:rPr lang="en-US" sz="1600" dirty="0"/>
                        <a:t>21 days</a:t>
                      </a:r>
                    </a:p>
                  </a:txBody>
                  <a:tcPr/>
                </a:tc>
                <a:extLst>
                  <a:ext uri="{0D108BD9-81ED-4DB2-BD59-A6C34878D82A}">
                    <a16:rowId xmlns:a16="http://schemas.microsoft.com/office/drawing/2014/main" val="2344353854"/>
                  </a:ext>
                </a:extLst>
              </a:tr>
              <a:tr h="1709331">
                <a:tc>
                  <a:txBody>
                    <a:bodyPr/>
                    <a:lstStyle/>
                    <a:p>
                      <a:r>
                        <a:rPr lang="en-US" sz="1600" dirty="0"/>
                        <a:t>Final payment of benefit (assuming 7 days for vendor approval)</a:t>
                      </a:r>
                    </a:p>
                  </a:txBody>
                  <a:tcPr/>
                </a:tc>
                <a:tc>
                  <a:txBody>
                    <a:bodyPr/>
                    <a:lstStyle/>
                    <a:p>
                      <a:r>
                        <a:rPr lang="en-US" sz="1600" dirty="0"/>
                        <a:t>Within 104 days of application date / 49 days of approval date</a:t>
                      </a:r>
                    </a:p>
                  </a:txBody>
                  <a:tcPr/>
                </a:tc>
                <a:tc>
                  <a:txBody>
                    <a:bodyPr/>
                    <a:lstStyle/>
                    <a:p>
                      <a:r>
                        <a:rPr lang="en-US" sz="1600" dirty="0"/>
                        <a:t>Within 104 days of application date / 49 days of approval date</a:t>
                      </a:r>
                    </a:p>
                  </a:txBody>
                  <a:tcPr/>
                </a:tc>
                <a:tc>
                  <a:txBody>
                    <a:bodyPr/>
                    <a:lstStyle/>
                    <a:p>
                      <a:r>
                        <a:rPr lang="en-US" sz="1600" dirty="0"/>
                        <a:t>Within 51 days of application date / 49 days of approval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Within 115 days of application date / 81 days of approval date</a:t>
                      </a:r>
                    </a:p>
                  </a:txBody>
                  <a:tcPr/>
                </a:tc>
                <a:extLst>
                  <a:ext uri="{0D108BD9-81ED-4DB2-BD59-A6C34878D82A}">
                    <a16:rowId xmlns:a16="http://schemas.microsoft.com/office/drawing/2014/main" val="96262655"/>
                  </a:ext>
                </a:extLst>
              </a:tr>
            </a:tbl>
          </a:graphicData>
        </a:graphic>
      </p:graphicFrame>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43</a:t>
            </a:fld>
            <a:endParaRPr lang="en-US" altLang="en-US" dirty="0"/>
          </a:p>
        </p:txBody>
      </p:sp>
    </p:spTree>
    <p:extLst>
      <p:ext uri="{BB962C8B-B14F-4D97-AF65-F5344CB8AC3E}">
        <p14:creationId xmlns:p14="http://schemas.microsoft.com/office/powerpoint/2010/main" val="1183149414"/>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4D87-947A-4D3D-8345-BB971CC87ACD}"/>
              </a:ext>
            </a:extLst>
          </p:cNvPr>
          <p:cNvSpPr>
            <a:spLocks noGrp="1"/>
          </p:cNvSpPr>
          <p:nvPr>
            <p:ph type="title"/>
          </p:nvPr>
        </p:nvSpPr>
        <p:spPr>
          <a:xfrm>
            <a:off x="334963" y="274638"/>
            <a:ext cx="8364537" cy="1033168"/>
          </a:xfrm>
        </p:spPr>
        <p:txBody>
          <a:bodyPr/>
          <a:lstStyle/>
          <a:p>
            <a:r>
              <a:rPr lang="en-US" dirty="0"/>
              <a:t>Claim and transmittal timelines</a:t>
            </a:r>
          </a:p>
        </p:txBody>
      </p:sp>
      <p:graphicFrame>
        <p:nvGraphicFramePr>
          <p:cNvPr id="5" name="Table 5">
            <a:extLst>
              <a:ext uri="{FF2B5EF4-FFF2-40B4-BE49-F238E27FC236}">
                <a16:creationId xmlns:a16="http://schemas.microsoft.com/office/drawing/2014/main" id="{9458FD81-D122-7C83-0D37-578D60EC4D8D}"/>
              </a:ext>
            </a:extLst>
          </p:cNvPr>
          <p:cNvGraphicFramePr>
            <a:graphicFrameLocks noGrp="1"/>
          </p:cNvGraphicFramePr>
          <p:nvPr>
            <p:ph idx="1"/>
            <p:extLst>
              <p:ext uri="{D42A27DB-BD31-4B8C-83A1-F6EECF244321}">
                <p14:modId xmlns:p14="http://schemas.microsoft.com/office/powerpoint/2010/main" val="980127113"/>
              </p:ext>
            </p:extLst>
          </p:nvPr>
        </p:nvGraphicFramePr>
        <p:xfrm>
          <a:off x="389732" y="1371991"/>
          <a:ext cx="8364536" cy="4114018"/>
        </p:xfrm>
        <a:graphic>
          <a:graphicData uri="http://schemas.openxmlformats.org/drawingml/2006/table">
            <a:tbl>
              <a:tblPr firstRow="1" bandRow="1">
                <a:tableStyleId>{5C22544A-7EE6-4342-B048-85BDC9FD1C3A}</a:tableStyleId>
              </a:tblPr>
              <a:tblGrid>
                <a:gridCol w="1170853">
                  <a:extLst>
                    <a:ext uri="{9D8B030D-6E8A-4147-A177-3AD203B41FA5}">
                      <a16:colId xmlns:a16="http://schemas.microsoft.com/office/drawing/2014/main" val="2156411726"/>
                    </a:ext>
                  </a:extLst>
                </a:gridCol>
                <a:gridCol w="1736148">
                  <a:extLst>
                    <a:ext uri="{9D8B030D-6E8A-4147-A177-3AD203B41FA5}">
                      <a16:colId xmlns:a16="http://schemas.microsoft.com/office/drawing/2014/main" val="1167373303"/>
                    </a:ext>
                  </a:extLst>
                </a:gridCol>
                <a:gridCol w="2233179">
                  <a:extLst>
                    <a:ext uri="{9D8B030D-6E8A-4147-A177-3AD203B41FA5}">
                      <a16:colId xmlns:a16="http://schemas.microsoft.com/office/drawing/2014/main" val="650155629"/>
                    </a:ext>
                  </a:extLst>
                </a:gridCol>
                <a:gridCol w="1551449">
                  <a:extLst>
                    <a:ext uri="{9D8B030D-6E8A-4147-A177-3AD203B41FA5}">
                      <a16:colId xmlns:a16="http://schemas.microsoft.com/office/drawing/2014/main" val="2182618480"/>
                    </a:ext>
                  </a:extLst>
                </a:gridCol>
                <a:gridCol w="1672907">
                  <a:extLst>
                    <a:ext uri="{9D8B030D-6E8A-4147-A177-3AD203B41FA5}">
                      <a16:colId xmlns:a16="http://schemas.microsoft.com/office/drawing/2014/main" val="3248812618"/>
                    </a:ext>
                  </a:extLst>
                </a:gridCol>
              </a:tblGrid>
              <a:tr h="981132">
                <a:tc>
                  <a:txBody>
                    <a:bodyPr/>
                    <a:lstStyle/>
                    <a:p>
                      <a:endParaRPr lang="en-US" sz="1600" dirty="0"/>
                    </a:p>
                  </a:txBody>
                  <a:tcPr/>
                </a:tc>
                <a:tc>
                  <a:txBody>
                    <a:bodyPr/>
                    <a:lstStyle/>
                    <a:p>
                      <a:r>
                        <a:rPr lang="en-US" sz="1600" dirty="0"/>
                        <a:t>Regulated Utility – Non-Crisis</a:t>
                      </a:r>
                    </a:p>
                  </a:txBody>
                  <a:tcPr/>
                </a:tc>
                <a:tc>
                  <a:txBody>
                    <a:bodyPr/>
                    <a:lstStyle/>
                    <a:p>
                      <a:r>
                        <a:rPr lang="en-US" sz="1600" dirty="0"/>
                        <a:t>Regulated Utility – Crisis</a:t>
                      </a:r>
                    </a:p>
                  </a:txBody>
                  <a:tcPr/>
                </a:tc>
                <a:tc>
                  <a:txBody>
                    <a:bodyPr/>
                    <a:lstStyle/>
                    <a:p>
                      <a:r>
                        <a:rPr lang="en-US" sz="1600" dirty="0"/>
                        <a:t>Biofuel/Bulk Commodity Heating Fuel</a:t>
                      </a:r>
                    </a:p>
                  </a:txBody>
                  <a:tcPr/>
                </a:tc>
                <a:tc>
                  <a:txBody>
                    <a:bodyPr/>
                    <a:lstStyle/>
                    <a:p>
                      <a:r>
                        <a:rPr lang="en-US" sz="1600" dirty="0"/>
                        <a:t>Indirect Energy Burden (i.e., included in rent)</a:t>
                      </a:r>
                    </a:p>
                  </a:txBody>
                  <a:tcPr/>
                </a:tc>
                <a:extLst>
                  <a:ext uri="{0D108BD9-81ED-4DB2-BD59-A6C34878D82A}">
                    <a16:rowId xmlns:a16="http://schemas.microsoft.com/office/drawing/2014/main" val="290836778"/>
                  </a:ext>
                </a:extLst>
              </a:tr>
              <a:tr h="1423555">
                <a:tc>
                  <a:txBody>
                    <a:bodyPr/>
                    <a:lstStyle/>
                    <a:p>
                      <a:r>
                        <a:rPr lang="en-US" sz="1600" dirty="0"/>
                        <a:t>Negative Transmittal/Overpay-</a:t>
                      </a:r>
                      <a:r>
                        <a:rPr lang="en-US" sz="1600" dirty="0" err="1"/>
                        <a:t>ment</a:t>
                      </a:r>
                      <a:endParaRPr lang="en-US" sz="1600" dirty="0"/>
                    </a:p>
                  </a:txBody>
                  <a:tcPr/>
                </a:tc>
                <a:tc>
                  <a:txBody>
                    <a:bodyPr/>
                    <a:lstStyle/>
                    <a:p>
                      <a:r>
                        <a:rPr lang="en-US" sz="1600" dirty="0"/>
                        <a:t>Within 60 days of eligibility determination</a:t>
                      </a:r>
                    </a:p>
                  </a:txBody>
                  <a:tcPr/>
                </a:tc>
                <a:tc>
                  <a:txBody>
                    <a:bodyPr/>
                    <a:lstStyle/>
                    <a:p>
                      <a:r>
                        <a:rPr lang="en-US" sz="1600" dirty="0"/>
                        <a:t>Within 60 days of eligibility determination</a:t>
                      </a:r>
                    </a:p>
                  </a:txBody>
                  <a:tcPr/>
                </a:tc>
                <a:tc>
                  <a:txBody>
                    <a:bodyPr/>
                    <a:lstStyle/>
                    <a:p>
                      <a:r>
                        <a:rPr lang="en-US" sz="1600" dirty="0"/>
                        <a:t>Within 60 days of eligibility determination*</a:t>
                      </a:r>
                    </a:p>
                  </a:txBody>
                  <a:tcPr/>
                </a:tc>
                <a:tc>
                  <a:txBody>
                    <a:bodyPr/>
                    <a:lstStyle/>
                    <a:p>
                      <a:r>
                        <a:rPr lang="en-US" sz="1600" dirty="0"/>
                        <a:t>N/A</a:t>
                      </a:r>
                    </a:p>
                  </a:txBody>
                  <a:tcPr/>
                </a:tc>
                <a:extLst>
                  <a:ext uri="{0D108BD9-81ED-4DB2-BD59-A6C34878D82A}">
                    <a16:rowId xmlns:a16="http://schemas.microsoft.com/office/drawing/2014/main" val="2344353854"/>
                  </a:ext>
                </a:extLst>
              </a:tr>
              <a:tr h="1709331">
                <a:tc>
                  <a:txBody>
                    <a:bodyPr/>
                    <a:lstStyle/>
                    <a:p>
                      <a:r>
                        <a:rPr lang="en-US" sz="1600" dirty="0"/>
                        <a:t>Address change / EBTR</a:t>
                      </a:r>
                    </a:p>
                  </a:txBody>
                  <a:tcPr/>
                </a:tc>
                <a:tc>
                  <a:txBody>
                    <a:bodyPr/>
                    <a:lstStyle/>
                    <a:p>
                      <a:r>
                        <a:rPr lang="en-US" sz="1600" dirty="0"/>
                        <a:t>Within 90 days of account closure</a:t>
                      </a:r>
                    </a:p>
                  </a:txBody>
                  <a:tcPr/>
                </a:tc>
                <a:tc>
                  <a:txBody>
                    <a:bodyPr/>
                    <a:lstStyle/>
                    <a:p>
                      <a:r>
                        <a:rPr lang="en-US" sz="1600" dirty="0"/>
                        <a:t>Within 90 days of account closure</a:t>
                      </a:r>
                    </a:p>
                  </a:txBody>
                  <a:tcPr/>
                </a:tc>
                <a:tc>
                  <a:txBody>
                    <a:bodyPr/>
                    <a:lstStyle/>
                    <a:p>
                      <a:r>
                        <a:rPr lang="en-US" sz="1600" dirty="0"/>
                        <a:t>Within 90 days of account closure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a:t>
                      </a:r>
                    </a:p>
                  </a:txBody>
                  <a:tcPr/>
                </a:tc>
                <a:extLst>
                  <a:ext uri="{0D108BD9-81ED-4DB2-BD59-A6C34878D82A}">
                    <a16:rowId xmlns:a16="http://schemas.microsoft.com/office/drawing/2014/main" val="96262655"/>
                  </a:ext>
                </a:extLst>
              </a:tr>
            </a:tbl>
          </a:graphicData>
        </a:graphic>
      </p:graphicFrame>
      <p:sp>
        <p:nvSpPr>
          <p:cNvPr id="4" name="Slide Number Placeholder 3">
            <a:extLst>
              <a:ext uri="{FF2B5EF4-FFF2-40B4-BE49-F238E27FC236}">
                <a16:creationId xmlns:a16="http://schemas.microsoft.com/office/drawing/2014/main" id="{7CB8A256-37E1-467B-AE8B-EDEB36138161}"/>
              </a:ext>
            </a:extLst>
          </p:cNvPr>
          <p:cNvSpPr>
            <a:spLocks noGrp="1"/>
          </p:cNvSpPr>
          <p:nvPr>
            <p:ph type="sldNum" sz="quarter" idx="10"/>
          </p:nvPr>
        </p:nvSpPr>
        <p:spPr/>
        <p:txBody>
          <a:bodyPr/>
          <a:lstStyle/>
          <a:p>
            <a:pPr>
              <a:defRPr/>
            </a:pPr>
            <a:fld id="{571B8CBD-6047-444B-87F0-D9B21FA403BC}" type="slidenum">
              <a:rPr lang="en-US" altLang="en-US" smtClean="0"/>
              <a:pPr>
                <a:defRPr/>
              </a:pPr>
              <a:t>44</a:t>
            </a:fld>
            <a:endParaRPr lang="en-US" altLang="en-US" dirty="0"/>
          </a:p>
        </p:txBody>
      </p:sp>
    </p:spTree>
    <p:extLst>
      <p:ext uri="{BB962C8B-B14F-4D97-AF65-F5344CB8AC3E}">
        <p14:creationId xmlns:p14="http://schemas.microsoft.com/office/powerpoint/2010/main" val="43834118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Outreach and Eligibility Determination is a renaming of Direct Program Expenses, a new budget line item introduced during PY2021.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Allowable Outreach and Eligibility Determination expenses are defined as costs that are specific to delivery of EAP and do not otherwise contribute to the overall operations of the agency, nor to any other program.</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Indirect or allocated costs may not be charged to Outreach and Eligibility Determination; nor may payroll for management, executive, or supervisory staff, even if a manager or supervisor only oversees EAP. All such expenses must be charged to Administrative Expenses or paid from unrestricted funds.</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5</a:t>
            </a:fld>
            <a:endParaRPr lang="en-US" altLang="en-US" dirty="0">
              <a:solidFill>
                <a:srgbClr val="003359"/>
              </a:solidFil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What may be considered allowable Outreach and Eligibility Determination charges?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Salaries/payroll for line-level intake staff </a:t>
            </a:r>
            <a:r>
              <a:rPr lang="en-US" b="1" dirty="0">
                <a:latin typeface="Arial" panose="020B0604020202020204" pitchFamily="34" charset="0"/>
                <a:ea typeface="ＭＳ Ｐゴシック" panose="020B0600070205080204" pitchFamily="34" charset="-128"/>
                <a:cs typeface="Arial" panose="020B0604020202020204" pitchFamily="34" charset="0"/>
              </a:rPr>
              <a:t>who have no supervisory or management responsibilities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Supplies needed by intake staff in order to determine eligibility </a:t>
            </a:r>
            <a:r>
              <a:rPr lang="en-US" b="1" u="sng" dirty="0">
                <a:latin typeface="Arial" panose="020B0604020202020204" pitchFamily="34" charset="0"/>
                <a:ea typeface="ＭＳ Ｐゴシック" panose="020B0600070205080204" pitchFamily="34" charset="-128"/>
                <a:cs typeface="Arial" panose="020B0604020202020204" pitchFamily="34" charset="0"/>
              </a:rPr>
              <a:t>and will not be used for any other purpose in the agency</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Client outreach initiatives </a:t>
            </a:r>
            <a:r>
              <a:rPr lang="en-US" b="1" dirty="0">
                <a:latin typeface="Arial" panose="020B0604020202020204" pitchFamily="34" charset="0"/>
                <a:ea typeface="ＭＳ Ｐゴシック" panose="020B0600070205080204" pitchFamily="34" charset="-128"/>
                <a:cs typeface="Arial" panose="020B0604020202020204" pitchFamily="34" charset="0"/>
              </a:rPr>
              <a:t>focused solely on EAP</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Technology needs that will </a:t>
            </a:r>
            <a:r>
              <a:rPr lang="en-US" b="1" u="sng" dirty="0">
                <a:latin typeface="Arial" panose="020B0604020202020204" pitchFamily="34" charset="0"/>
                <a:ea typeface="ＭＳ Ｐゴシック" panose="020B0600070205080204" pitchFamily="34" charset="-128"/>
                <a:cs typeface="Arial" panose="020B0604020202020204" pitchFamily="34" charset="0"/>
              </a:rPr>
              <a:t>only be utilized by EAP staff </a:t>
            </a:r>
            <a:r>
              <a:rPr lang="en-US" dirty="0">
                <a:latin typeface="Arial" panose="020B0604020202020204" pitchFamily="34" charset="0"/>
                <a:ea typeface="ＭＳ Ｐゴシック" panose="020B0600070205080204" pitchFamily="34" charset="-128"/>
                <a:cs typeface="Arial" panose="020B0604020202020204" pitchFamily="34" charset="0"/>
              </a:rPr>
              <a:t>in eligibility determination, intake, or outreach</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6</a:t>
            </a:fld>
            <a:endParaRPr lang="en-US" altLang="en-US" dirty="0">
              <a:solidFill>
                <a:srgbClr val="003359"/>
              </a:solidFill>
            </a:endParaRPr>
          </a:p>
        </p:txBody>
      </p:sp>
    </p:spTree>
    <p:extLst>
      <p:ext uri="{BB962C8B-B14F-4D97-AF65-F5344CB8AC3E}">
        <p14:creationId xmlns:p14="http://schemas.microsoft.com/office/powerpoint/2010/main" val="146657536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What may </a:t>
            </a:r>
            <a:r>
              <a:rPr lang="en-US" b="1" dirty="0">
                <a:latin typeface="Arial" panose="020B0604020202020204" pitchFamily="34" charset="0"/>
                <a:ea typeface="ＭＳ Ｐゴシック" panose="020B0600070205080204" pitchFamily="34" charset="-128"/>
                <a:cs typeface="Arial" panose="020B0604020202020204" pitchFamily="34" charset="0"/>
              </a:rPr>
              <a:t>not</a:t>
            </a:r>
            <a:r>
              <a:rPr lang="en-US" dirty="0">
                <a:latin typeface="Arial" panose="020B0604020202020204" pitchFamily="34" charset="0"/>
                <a:ea typeface="ＭＳ Ｐゴシック" panose="020B0600070205080204" pitchFamily="34" charset="-128"/>
                <a:cs typeface="Arial" panose="020B0604020202020204" pitchFamily="34" charset="0"/>
              </a:rPr>
              <a:t> be considered allowable Outreach and Eligibility Determination charges?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Salaries/payroll for management, executive, supervisory, fiscal, or other support staff, whether direct salary or spread, </a:t>
            </a:r>
            <a:r>
              <a:rPr lang="en-US" b="1" dirty="0">
                <a:latin typeface="Arial" panose="020B0604020202020204" pitchFamily="34" charset="0"/>
                <a:ea typeface="ＭＳ Ｐゴシック" panose="020B0600070205080204" pitchFamily="34" charset="-128"/>
                <a:cs typeface="Arial" panose="020B0604020202020204" pitchFamily="34" charset="0"/>
              </a:rPr>
              <a:t>regardless of duties being performed</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Supplies that will be used by the agency at large or by other departments outside of EAP</a:t>
            </a:r>
            <a:endParaRPr lang="en-US" b="1" u="sng"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Client outreach initiatives that promote the agency as a whole</a:t>
            </a:r>
            <a:endParaRPr lang="en-US" b="1"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Technology needs that will be used by other agency departments outside of EAP</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7</a:t>
            </a:fld>
            <a:endParaRPr lang="en-US" altLang="en-US" dirty="0">
              <a:solidFill>
                <a:srgbClr val="003359"/>
              </a:solidFill>
            </a:endParaRPr>
          </a:p>
        </p:txBody>
      </p:sp>
    </p:spTree>
    <p:extLst>
      <p:ext uri="{BB962C8B-B14F-4D97-AF65-F5344CB8AC3E}">
        <p14:creationId xmlns:p14="http://schemas.microsoft.com/office/powerpoint/2010/main" val="96848626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What may </a:t>
            </a:r>
            <a:r>
              <a:rPr lang="en-US" b="1" dirty="0">
                <a:latin typeface="Arial" panose="020B0604020202020204" pitchFamily="34" charset="0"/>
                <a:ea typeface="ＭＳ Ｐゴシック" panose="020B0600070205080204" pitchFamily="34" charset="-128"/>
                <a:cs typeface="Arial" panose="020B0604020202020204" pitchFamily="34" charset="0"/>
              </a:rPr>
              <a:t>not</a:t>
            </a:r>
            <a:r>
              <a:rPr lang="en-US" dirty="0">
                <a:latin typeface="Arial" panose="020B0604020202020204" pitchFamily="34" charset="0"/>
                <a:ea typeface="ＭＳ Ｐゴシック" panose="020B0600070205080204" pitchFamily="34" charset="-128"/>
                <a:cs typeface="Arial" panose="020B0604020202020204" pitchFamily="34" charset="0"/>
              </a:rPr>
              <a:t> be considered allowable Outreach and Eligibility Determination charges?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Any rent or utilities, even if it is for an office location that only provides EAP services</a:t>
            </a:r>
          </a:p>
          <a:p>
            <a:pPr marL="973138" lvl="1" indent="-285750"/>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Any indirect or allocated costs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Please note that payroll for management, executive, supervisory, or agency clerical/support staff may not be charged to Outreach and Eligibility Determination, even if a manager or supervisor only oversees EAP. All such expenses must be charged to Administrative Expenses or paid from unrestricted funds. </a:t>
            </a:r>
            <a:r>
              <a:rPr lang="en-US" b="1" dirty="0">
                <a:latin typeface="Arial" panose="020B0604020202020204" pitchFamily="34" charset="0"/>
                <a:ea typeface="ＭＳ Ｐゴシック" panose="020B0600070205080204" pitchFamily="34" charset="-128"/>
                <a:cs typeface="Arial" panose="020B0604020202020204" pitchFamily="34" charset="0"/>
              </a:rPr>
              <a:t>This is a federal rule related to the definition of Administrative expenses and program costs.</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8</a:t>
            </a:fld>
            <a:endParaRPr lang="en-US" altLang="en-US" dirty="0">
              <a:solidFill>
                <a:srgbClr val="003359"/>
              </a:solidFill>
            </a:endParaRPr>
          </a:p>
        </p:txBody>
      </p:sp>
    </p:spTree>
    <p:extLst>
      <p:ext uri="{BB962C8B-B14F-4D97-AF65-F5344CB8AC3E}">
        <p14:creationId xmlns:p14="http://schemas.microsoft.com/office/powerpoint/2010/main" val="310162616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Outreach and eligibility determination</a:t>
            </a:r>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Outreach and Eligibility Determination is limited to a cap of 4.5% of an LSP’s EAP award. The 4.5% is based on award and not expenditures, so no payback will be needed if the LSP underspends on its overall budget.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If an LSP exhausts its Outreach and Eligibility Determination line, these items may also be paid for out of the Administrative Expenses line. </a:t>
            </a:r>
          </a:p>
          <a:p>
            <a:pPr marL="285750" indent="-285750">
              <a:buFont typeface="Arial" panose="020B0604020202020204" pitchFamily="34" charset="0"/>
              <a:buChar cha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However, note that this does not work both ways; Administrative expenses may not be paid for out of Outreach and Eligibility Determination.</a:t>
            </a: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9</a:t>
            </a:fld>
            <a:endParaRPr lang="en-US" altLang="en-US" dirty="0">
              <a:solidFill>
                <a:srgbClr val="003359"/>
              </a:solidFill>
            </a:endParaRPr>
          </a:p>
        </p:txBody>
      </p:sp>
    </p:spTree>
    <p:extLst>
      <p:ext uri="{BB962C8B-B14F-4D97-AF65-F5344CB8AC3E}">
        <p14:creationId xmlns:p14="http://schemas.microsoft.com/office/powerpoint/2010/main" val="3334892055"/>
      </p:ext>
    </p:extLst>
  </p:cSld>
  <p:clrMapOvr>
    <a:masterClrMapping/>
  </p:clrMapOvr>
  <p:transition spd="med">
    <p:fade/>
  </p:transition>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13543</TotalTime>
  <Words>4690</Words>
  <Application>Microsoft Office PowerPoint</Application>
  <PresentationFormat>On-screen Show (4:3)</PresentationFormat>
  <Paragraphs>457</Paragraphs>
  <Slides>44</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44</vt:i4>
      </vt:variant>
    </vt:vector>
  </HeadingPairs>
  <TitlesOfParts>
    <vt:vector size="51" baseType="lpstr">
      <vt:lpstr>Arial</vt:lpstr>
      <vt:lpstr>Arial Bold</vt:lpstr>
      <vt:lpstr>Calibri</vt:lpstr>
      <vt:lpstr>Frutiger LT Std 45 Light</vt:lpstr>
      <vt:lpstr>NeutraText-Demi</vt:lpstr>
      <vt:lpstr>1 ihcda theme one</vt:lpstr>
      <vt:lpstr>2 ihcda theme one</vt:lpstr>
      <vt:lpstr>   LIHEAP Budget and Award Management, Claims, and Transmittals  PY2023 Training  Thomas Hartnett-Russell Community Programs Manager  July 28, 2022 </vt:lpstr>
      <vt:lpstr>BUDGET OVERVIEW</vt:lpstr>
      <vt:lpstr>Administrative expenses</vt:lpstr>
      <vt:lpstr>Administrative expenses</vt:lpstr>
      <vt:lpstr>Outreach and eligibility determination</vt:lpstr>
      <vt:lpstr>Outreach and eligibility determination</vt:lpstr>
      <vt:lpstr>Outreach and eligibility determination</vt:lpstr>
      <vt:lpstr>Outreach and eligibility determination</vt:lpstr>
      <vt:lpstr>Outreach and eligibility determination</vt:lpstr>
      <vt:lpstr>Assurance 16</vt:lpstr>
      <vt:lpstr>Assurance 16</vt:lpstr>
      <vt:lpstr>Assurance 16</vt:lpstr>
      <vt:lpstr>Assurance 16</vt:lpstr>
      <vt:lpstr>Assurance 16</vt:lpstr>
      <vt:lpstr>Assurance 16</vt:lpstr>
      <vt:lpstr>Regular and Crisis benefits</vt:lpstr>
      <vt:lpstr>Emergency Benefits</vt:lpstr>
      <vt:lpstr>Line Items Review </vt:lpstr>
      <vt:lpstr>Amendments</vt:lpstr>
      <vt:lpstr>Amendments</vt:lpstr>
      <vt:lpstr>Budget modifications</vt:lpstr>
      <vt:lpstr>BEST PRACTICE Suggestions</vt:lpstr>
      <vt:lpstr>BEST PRACTICE Suggestions</vt:lpstr>
      <vt:lpstr>BEST PRACTICE Suggestions</vt:lpstr>
      <vt:lpstr>BEST PRACTICE Suggestions</vt:lpstr>
      <vt:lpstr>transmittals</vt:lpstr>
      <vt:lpstr>Transmittals</vt:lpstr>
      <vt:lpstr>transmittals</vt:lpstr>
      <vt:lpstr>The transmittal process</vt:lpstr>
      <vt:lpstr>The transmittal process</vt:lpstr>
      <vt:lpstr>The transmittal process</vt:lpstr>
      <vt:lpstr>The transmittal process</vt:lpstr>
      <vt:lpstr>The transmittal process</vt:lpstr>
      <vt:lpstr>Special transmittal considerations</vt:lpstr>
      <vt:lpstr>Special transmittal considerations</vt:lpstr>
      <vt:lpstr>Special transmittal considerations</vt:lpstr>
      <vt:lpstr>Special transmittal considerations</vt:lpstr>
      <vt:lpstr>Reimbursement transmittals</vt:lpstr>
      <vt:lpstr>Reimbursement transmittals</vt:lpstr>
      <vt:lpstr>Reimbursement transmittals</vt:lpstr>
      <vt:lpstr>Claim and transmittal timelines</vt:lpstr>
      <vt:lpstr>Claim and transmittal timelines</vt:lpstr>
      <vt:lpstr>Claim and transmittal timelines</vt:lpstr>
      <vt:lpstr>Claim and transmittal timelines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 (IHCDA)</cp:lastModifiedBy>
  <cp:revision>571</cp:revision>
  <cp:lastPrinted>2017-07-17T21:01:51Z</cp:lastPrinted>
  <dcterms:created xsi:type="dcterms:W3CDTF">2009-09-03T19:15:51Z</dcterms:created>
  <dcterms:modified xsi:type="dcterms:W3CDTF">2022-07-29T15:03:55Z</dcterms:modified>
</cp:coreProperties>
</file>