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9" r:id="rId2"/>
  </p:sldMasterIdLst>
  <p:notesMasterIdLst>
    <p:notesMasterId r:id="rId40"/>
  </p:notesMasterIdLst>
  <p:handoutMasterIdLst>
    <p:handoutMasterId r:id="rId41"/>
  </p:handoutMasterIdLst>
  <p:sldIdLst>
    <p:sldId id="256" r:id="rId3"/>
    <p:sldId id="305" r:id="rId4"/>
    <p:sldId id="266" r:id="rId5"/>
    <p:sldId id="267" r:id="rId6"/>
    <p:sldId id="361" r:id="rId7"/>
    <p:sldId id="268" r:id="rId8"/>
    <p:sldId id="269" r:id="rId9"/>
    <p:sldId id="271" r:id="rId10"/>
    <p:sldId id="278" r:id="rId11"/>
    <p:sldId id="362" r:id="rId12"/>
    <p:sldId id="363" r:id="rId13"/>
    <p:sldId id="282" r:id="rId14"/>
    <p:sldId id="283" r:id="rId15"/>
    <p:sldId id="284" r:id="rId16"/>
    <p:sldId id="274" r:id="rId17"/>
    <p:sldId id="275" r:id="rId18"/>
    <p:sldId id="277" r:id="rId19"/>
    <p:sldId id="364" r:id="rId20"/>
    <p:sldId id="287" r:id="rId21"/>
    <p:sldId id="285" r:id="rId22"/>
    <p:sldId id="286" r:id="rId23"/>
    <p:sldId id="299" r:id="rId24"/>
    <p:sldId id="306" r:id="rId25"/>
    <p:sldId id="303" r:id="rId26"/>
    <p:sldId id="273" r:id="rId27"/>
    <p:sldId id="301" r:id="rId28"/>
    <p:sldId id="302" r:id="rId29"/>
    <p:sldId id="342" r:id="rId30"/>
    <p:sldId id="343" r:id="rId31"/>
    <p:sldId id="355" r:id="rId32"/>
    <p:sldId id="356" r:id="rId33"/>
    <p:sldId id="357" r:id="rId34"/>
    <p:sldId id="358" r:id="rId35"/>
    <p:sldId id="359" r:id="rId36"/>
    <p:sldId id="360" r:id="rId37"/>
    <p:sldId id="312" r:id="rId38"/>
    <p:sldId id="315" r:id="rId39"/>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ngs, Victoria" initials="JV" lastIdx="1" clrIdx="0">
    <p:extLst>
      <p:ext uri="{19B8F6BF-5375-455C-9EA6-DF929625EA0E}">
        <p15:presenceInfo xmlns:p15="http://schemas.microsoft.com/office/powerpoint/2012/main" userId="S::VJennings@ihcda.IN.gov::dec50fa7-1df7-4667-a451-dd7d0b7e2e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59"/>
    <a:srgbClr val="A2AD00"/>
    <a:srgbClr val="1B242A"/>
    <a:srgbClr val="F0AB00"/>
    <a:srgbClr val="512B1B"/>
    <a:srgbClr val="000000"/>
    <a:srgbClr val="6A70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2713" autoAdjust="0"/>
  </p:normalViewPr>
  <p:slideViewPr>
    <p:cSldViewPr snapToGrid="0">
      <p:cViewPr>
        <p:scale>
          <a:sx n="70" d="100"/>
          <a:sy n="70" d="100"/>
        </p:scale>
        <p:origin x="1184"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3"/>
            <a:ext cx="4028440" cy="351737"/>
          </a:xfrm>
          <a:prstGeom prst="rect">
            <a:avLst/>
          </a:prstGeom>
        </p:spPr>
        <p:txBody>
          <a:bodyPr vert="horz" lIns="93177" tIns="46589" rIns="93177" bIns="46589" rtlCol="0"/>
          <a:lstStyle>
            <a:lvl1pPr algn="r">
              <a:defRPr sz="1200"/>
            </a:lvl1pPr>
          </a:lstStyle>
          <a:p>
            <a:fld id="{1597BFEE-556B-4CB9-B1CF-97D72C9FC5B9}" type="datetimeFigureOut">
              <a:rPr lang="en-US" smtClean="0"/>
              <a:t>7/15/2024</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208375FB-A276-4A90-A27D-67B3642B6022}" type="slidenum">
              <a:rPr lang="en-US" smtClean="0"/>
              <a:t>‹#›</a:t>
            </a:fld>
            <a:endParaRPr lang="en-US"/>
          </a:p>
        </p:txBody>
      </p:sp>
    </p:spTree>
    <p:extLst>
      <p:ext uri="{BB962C8B-B14F-4D97-AF65-F5344CB8AC3E}">
        <p14:creationId xmlns:p14="http://schemas.microsoft.com/office/powerpoint/2010/main" val="3123591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smtClean="0"/>
            </a:lvl1pPr>
          </a:lstStyle>
          <a:p>
            <a:pPr>
              <a:defRPr/>
            </a:pPr>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smtClean="0"/>
            </a:lvl1pPr>
          </a:lstStyle>
          <a:p>
            <a:pPr>
              <a:defRPr/>
            </a:pPr>
            <a:fld id="{8B35928B-6853-43BF-8EC0-DC5047C46FAB}" type="datetimeFigureOut">
              <a:rPr lang="en-US"/>
              <a:pPr>
                <a:defRPr/>
              </a:pPr>
              <a:t>7/15/2024</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CF29E1DB-2BB6-4AF5-8FCF-C272D000C0D5}" type="slidenum">
              <a:rPr lang="en-US"/>
              <a:pPr/>
              <a:t>‹#›</a:t>
            </a:fld>
            <a:endParaRPr lang="en-US"/>
          </a:p>
        </p:txBody>
      </p:sp>
    </p:spTree>
    <p:extLst>
      <p:ext uri="{BB962C8B-B14F-4D97-AF65-F5344CB8AC3E}">
        <p14:creationId xmlns:p14="http://schemas.microsoft.com/office/powerpoint/2010/main" val="37327575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Phase 3: Months 9-12+ (up to 24 months)</a:t>
            </a:r>
          </a:p>
          <a:p>
            <a:r>
              <a:rPr lang="en-US" dirty="0"/>
              <a:t>The 2nd year of assistance is a continuation of CTI phase 3.</a:t>
            </a:r>
          </a:p>
        </p:txBody>
      </p:sp>
      <p:sp>
        <p:nvSpPr>
          <p:cNvPr id="4" name="Slide Number Placeholder 3"/>
          <p:cNvSpPr>
            <a:spLocks noGrp="1"/>
          </p:cNvSpPr>
          <p:nvPr>
            <p:ph type="sldNum" sz="quarter" idx="5"/>
          </p:nvPr>
        </p:nvSpPr>
        <p:spPr/>
        <p:txBody>
          <a:bodyPr/>
          <a:lstStyle/>
          <a:p>
            <a:fld id="{CF29E1DB-2BB6-4AF5-8FCF-C272D000C0D5}" type="slidenum">
              <a:rPr lang="en-US" smtClean="0"/>
              <a:pPr/>
              <a:t>7</a:t>
            </a:fld>
            <a:endParaRPr lang="en-US"/>
          </a:p>
        </p:txBody>
      </p:sp>
    </p:spTree>
    <p:extLst>
      <p:ext uri="{BB962C8B-B14F-4D97-AF65-F5344CB8AC3E}">
        <p14:creationId xmlns:p14="http://schemas.microsoft.com/office/powerpoint/2010/main" val="4186923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Household items include kitchenware, cleaning supplies, furniture, and bedding. Can ask us if they are uncertain if something qualifies as essential</a:t>
            </a:r>
          </a:p>
          <a:p>
            <a:r>
              <a:rPr lang="en-US" sz="1200" dirty="0"/>
              <a:t>Developing plans includes cell phone and internet services if you are going to use those methods to provide services</a:t>
            </a:r>
          </a:p>
          <a:p>
            <a:endParaRPr lang="en-US" sz="1200" dirty="0"/>
          </a:p>
          <a:p>
            <a:r>
              <a:rPr lang="en-US" b="1" dirty="0"/>
              <a:t>Transportation assistance</a:t>
            </a:r>
            <a:r>
              <a:rPr lang="en-US" dirty="0"/>
              <a:t>:</a:t>
            </a:r>
          </a:p>
          <a:p>
            <a:r>
              <a:rPr lang="en-US" dirty="0"/>
              <a:t>-   The costs of a program participant’s travel on public transportation (e.g., bus passes) or in a vehicle provided by the subrecipient, </a:t>
            </a:r>
          </a:p>
          <a:p>
            <a:pPr marL="171450" indent="-171450">
              <a:buFontTx/>
              <a:buChar char="-"/>
            </a:pPr>
            <a:r>
              <a:rPr lang="en-US" dirty="0"/>
              <a:t>If public transportation is not sufficient in the area, the subrecipient may pay for the costs of a program participant’s travel using a rideshare service to and from medical care, employment, childcare, or other eligible services, </a:t>
            </a:r>
          </a:p>
          <a:p>
            <a:pPr marL="171450" indent="-171450">
              <a:buFontTx/>
              <a:buChar char="-"/>
            </a:pPr>
            <a:r>
              <a:rPr lang="en-US" dirty="0"/>
              <a:t>If public transportation options are not sufficient within the area, the subrecipient may make a one-time payment on behalf of a program participant needing car repairs or maintenance required to operate a personal vehicle, subject to the following: </a:t>
            </a:r>
          </a:p>
          <a:p>
            <a:pPr marL="628650" lvl="1" indent="-171450">
              <a:buFontTx/>
              <a:buChar char="-"/>
            </a:pPr>
            <a:r>
              <a:rPr lang="en-US" dirty="0"/>
              <a:t>▪ Payments for car repairs or maintenance on behalf of the program participant may not exceed 10 percent of the Blue Book value of the vehicle (Blue Book refers to the guidebook that compiles and quotes prices for new and used automobiles and other vehicles of all makes, models, and types);  </a:t>
            </a:r>
          </a:p>
          <a:p>
            <a:pPr marL="628650" lvl="1" indent="-171450">
              <a:buFontTx/>
              <a:buChar char="-"/>
            </a:pPr>
            <a:r>
              <a:rPr lang="en-US" dirty="0"/>
              <a:t>▪ Payments for car repairs or maintenance must be paid by the subrecipient directly to the third party that repairs or maintains the car; and  </a:t>
            </a:r>
          </a:p>
          <a:p>
            <a:pPr marL="628650" lvl="1" indent="-171450">
              <a:buFontTx/>
              <a:buChar char="-"/>
            </a:pPr>
            <a:r>
              <a:rPr lang="en-US" dirty="0"/>
              <a:t>▪ Subrecipients may require program participants to share in the cost of car repairs or maintenance as a condition of receiving assistance with car repairs or maintenance, </a:t>
            </a:r>
          </a:p>
        </p:txBody>
      </p:sp>
      <p:sp>
        <p:nvSpPr>
          <p:cNvPr id="4" name="Slide Number Placeholder 3"/>
          <p:cNvSpPr>
            <a:spLocks noGrp="1"/>
          </p:cNvSpPr>
          <p:nvPr>
            <p:ph type="sldNum" sz="quarter" idx="5"/>
          </p:nvPr>
        </p:nvSpPr>
        <p:spPr/>
        <p:txBody>
          <a:bodyPr/>
          <a:lstStyle/>
          <a:p>
            <a:fld id="{CF29E1DB-2BB6-4AF5-8FCF-C272D000C0D5}" type="slidenum">
              <a:rPr lang="en-US" smtClean="0"/>
              <a:pPr/>
              <a:t>12</a:t>
            </a:fld>
            <a:endParaRPr lang="en-US"/>
          </a:p>
        </p:txBody>
      </p:sp>
    </p:spTree>
    <p:extLst>
      <p:ext uri="{BB962C8B-B14F-4D97-AF65-F5344CB8AC3E}">
        <p14:creationId xmlns:p14="http://schemas.microsoft.com/office/powerpoint/2010/main" val="4179933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9E1DB-2BB6-4AF5-8FCF-C272D000C0D5}" type="slidenum">
              <a:rPr lang="en-US" smtClean="0"/>
              <a:pPr/>
              <a:t>25</a:t>
            </a:fld>
            <a:endParaRPr lang="en-US"/>
          </a:p>
        </p:txBody>
      </p:sp>
    </p:spTree>
    <p:extLst>
      <p:ext uri="{BB962C8B-B14F-4D97-AF65-F5344CB8AC3E}">
        <p14:creationId xmlns:p14="http://schemas.microsoft.com/office/powerpoint/2010/main" val="134069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Stress that we do not need them to submit anything for this section.</a:t>
            </a:r>
          </a:p>
        </p:txBody>
      </p:sp>
      <p:sp>
        <p:nvSpPr>
          <p:cNvPr id="4" name="Slide Number Placeholder 3"/>
          <p:cNvSpPr>
            <a:spLocks noGrp="1"/>
          </p:cNvSpPr>
          <p:nvPr>
            <p:ph type="sldNum" sz="quarter" idx="5"/>
          </p:nvPr>
        </p:nvSpPr>
        <p:spPr/>
        <p:txBody>
          <a:bodyPr/>
          <a:lstStyle/>
          <a:p>
            <a:fld id="{CF29E1DB-2BB6-4AF5-8FCF-C272D000C0D5}" type="slidenum">
              <a:rPr lang="en-US" smtClean="0"/>
              <a:pPr/>
              <a:t>34</a:t>
            </a:fld>
            <a:endParaRPr lang="en-US"/>
          </a:p>
        </p:txBody>
      </p:sp>
    </p:spTree>
    <p:extLst>
      <p:ext uri="{BB962C8B-B14F-4D97-AF65-F5344CB8AC3E}">
        <p14:creationId xmlns:p14="http://schemas.microsoft.com/office/powerpoint/2010/main" val="2529198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fld id="{52FD059A-E103-42ED-A7C7-721AE15DA534}" type="slidenum">
              <a:rPr lang="en-US"/>
              <a:pPr/>
              <a:t>‹#›</a:t>
            </a:fld>
            <a:endParaRPr lang="en-US"/>
          </a:p>
        </p:txBody>
      </p:sp>
    </p:spTree>
    <p:extLst>
      <p:ext uri="{BB962C8B-B14F-4D97-AF65-F5344CB8AC3E}">
        <p14:creationId xmlns:p14="http://schemas.microsoft.com/office/powerpoint/2010/main" val="25140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A2AD00"/>
                </a:solidFill>
              </a:defRPr>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fld id="{A5CBCB30-30D8-46B8-8E5B-C66819E74D75}" type="slidenum">
              <a:rPr lang="en-US"/>
              <a:pPr/>
              <a:t>‹#›</a:t>
            </a:fld>
            <a:endParaRPr lang="en-US"/>
          </a:p>
        </p:txBody>
      </p:sp>
    </p:spTree>
    <p:extLst>
      <p:ext uri="{BB962C8B-B14F-4D97-AF65-F5344CB8AC3E}">
        <p14:creationId xmlns:p14="http://schemas.microsoft.com/office/powerpoint/2010/main" val="166431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fld id="{07DE08FF-7FAD-405D-A108-C8AB96F98492}" type="slidenum">
              <a:rPr lang="en-US"/>
              <a:pPr/>
              <a:t>‹#›</a:t>
            </a:fld>
            <a:endParaRPr lang="en-US"/>
          </a:p>
        </p:txBody>
      </p:sp>
    </p:spTree>
    <p:extLst>
      <p:ext uri="{BB962C8B-B14F-4D97-AF65-F5344CB8AC3E}">
        <p14:creationId xmlns:p14="http://schemas.microsoft.com/office/powerpoint/2010/main" val="1406119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fld id="{A3858C26-F08B-47CD-BB8F-7355D6C210CE}" type="slidenum">
              <a:rPr lang="en-US"/>
              <a:pPr/>
              <a:t>‹#›</a:t>
            </a:fld>
            <a:endParaRPr lang="en-US"/>
          </a:p>
        </p:txBody>
      </p:sp>
    </p:spTree>
    <p:extLst>
      <p:ext uri="{BB962C8B-B14F-4D97-AF65-F5344CB8AC3E}">
        <p14:creationId xmlns:p14="http://schemas.microsoft.com/office/powerpoint/2010/main" val="3697626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fld id="{E2AADD93-F6B0-48A4-B58E-CEBC27DCCB7A}" type="slidenum">
              <a:rPr lang="en-US"/>
              <a:pPr/>
              <a:t>‹#›</a:t>
            </a:fld>
            <a:endParaRPr lang="en-US"/>
          </a:p>
        </p:txBody>
      </p:sp>
    </p:spTree>
    <p:extLst>
      <p:ext uri="{BB962C8B-B14F-4D97-AF65-F5344CB8AC3E}">
        <p14:creationId xmlns:p14="http://schemas.microsoft.com/office/powerpoint/2010/main" val="2762885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fld id="{8AF2160F-92E8-47AB-A82E-12A4B90A8288}" type="slidenum">
              <a:rPr lang="en-US"/>
              <a:pPr/>
              <a:t>‹#›</a:t>
            </a:fld>
            <a:endParaRPr lang="en-US"/>
          </a:p>
        </p:txBody>
      </p:sp>
    </p:spTree>
    <p:extLst>
      <p:ext uri="{BB962C8B-B14F-4D97-AF65-F5344CB8AC3E}">
        <p14:creationId xmlns:p14="http://schemas.microsoft.com/office/powerpoint/2010/main" val="1218788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325438" y="6146800"/>
            <a:ext cx="2133600" cy="365125"/>
          </a:xfrm>
        </p:spPr>
        <p:txBody>
          <a:bodyPr/>
          <a:lstStyle>
            <a:lvl1pPr>
              <a:defRPr/>
            </a:lvl1pPr>
          </a:lstStyle>
          <a:p>
            <a:fld id="{F79964AA-2A7D-4379-B337-54AC9078A6A4}" type="slidenum">
              <a:rPr lang="en-US"/>
              <a:pPr/>
              <a:t>‹#›</a:t>
            </a:fld>
            <a:endParaRPr lang="en-US"/>
          </a:p>
        </p:txBody>
      </p:sp>
    </p:spTree>
    <p:extLst>
      <p:ext uri="{BB962C8B-B14F-4D97-AF65-F5344CB8AC3E}">
        <p14:creationId xmlns:p14="http://schemas.microsoft.com/office/powerpoint/2010/main" val="601971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fld id="{4F32F77E-33EC-4BAD-8160-6E8ADE622173}" type="slidenum">
              <a:rPr lang="en-US"/>
              <a:pPr/>
              <a:t>‹#›</a:t>
            </a:fld>
            <a:endParaRPr lang="en-US"/>
          </a:p>
        </p:txBody>
      </p:sp>
    </p:spTree>
    <p:extLst>
      <p:ext uri="{BB962C8B-B14F-4D97-AF65-F5344CB8AC3E}">
        <p14:creationId xmlns:p14="http://schemas.microsoft.com/office/powerpoint/2010/main" val="85363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fld id="{5790B9D6-A2BF-49A5-80E3-5F434AD87C18}" type="slidenum">
              <a:rPr lang="en-US"/>
              <a:pPr/>
              <a:t>‹#›</a:t>
            </a:fld>
            <a:endParaRPr lang="en-US"/>
          </a:p>
        </p:txBody>
      </p:sp>
    </p:spTree>
    <p:extLst>
      <p:ext uri="{BB962C8B-B14F-4D97-AF65-F5344CB8AC3E}">
        <p14:creationId xmlns:p14="http://schemas.microsoft.com/office/powerpoint/2010/main" val="223924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fld id="{E6ECBC40-C135-4CEB-BDE1-E8FE6665DECC}" type="slidenum">
              <a:rPr lang="en-US"/>
              <a:pPr/>
              <a:t>‹#›</a:t>
            </a:fld>
            <a:endParaRPr lang="en-US"/>
          </a:p>
        </p:txBody>
      </p:sp>
    </p:spTree>
    <p:extLst>
      <p:ext uri="{BB962C8B-B14F-4D97-AF65-F5344CB8AC3E}">
        <p14:creationId xmlns:p14="http://schemas.microsoft.com/office/powerpoint/2010/main" val="395476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fld id="{EBCDC4F9-4E50-49D8-8263-4F31A28FC783}" type="slidenum">
              <a:rPr lang="en-US"/>
              <a:pPr/>
              <a:t>‹#›</a:t>
            </a:fld>
            <a:endParaRPr lang="en-US"/>
          </a:p>
        </p:txBody>
      </p:sp>
    </p:spTree>
    <p:extLst>
      <p:ext uri="{BB962C8B-B14F-4D97-AF65-F5344CB8AC3E}">
        <p14:creationId xmlns:p14="http://schemas.microsoft.com/office/powerpoint/2010/main" val="1363042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p:txBody>
          <a:bodyPr/>
          <a:lstStyle>
            <a:lvl1pPr>
              <a:defRPr/>
            </a:lvl1pPr>
          </a:lstStyle>
          <a:p>
            <a:fld id="{3FA220D7-271F-4AAD-A97C-4747ACA1EFEA}" type="slidenum">
              <a:rPr lang="en-US"/>
              <a:pPr/>
              <a:t>‹#›</a:t>
            </a:fld>
            <a:endParaRPr lang="en-US"/>
          </a:p>
        </p:txBody>
      </p:sp>
    </p:spTree>
    <p:extLst>
      <p:ext uri="{BB962C8B-B14F-4D97-AF65-F5344CB8AC3E}">
        <p14:creationId xmlns:p14="http://schemas.microsoft.com/office/powerpoint/2010/main" val="1332977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fld id="{D775FBA8-B0A0-4E52-8A2E-1CC4AD267834}" type="slidenum">
              <a:rPr lang="en-US"/>
              <a:pPr/>
              <a:t>‹#›</a:t>
            </a:fld>
            <a:endParaRPr lang="en-US"/>
          </a:p>
        </p:txBody>
      </p:sp>
    </p:spTree>
    <p:extLst>
      <p:ext uri="{BB962C8B-B14F-4D97-AF65-F5344CB8AC3E}">
        <p14:creationId xmlns:p14="http://schemas.microsoft.com/office/powerpoint/2010/main" val="1667922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fld id="{8AC5EA81-D3EE-4BA6-BC53-A431B1A9ADE6}" type="slidenum">
              <a:rPr lang="en-US"/>
              <a:pPr/>
              <a:t>‹#›</a:t>
            </a:fld>
            <a:endParaRPr lang="en-US"/>
          </a:p>
        </p:txBody>
      </p:sp>
    </p:spTree>
    <p:extLst>
      <p:ext uri="{BB962C8B-B14F-4D97-AF65-F5344CB8AC3E}">
        <p14:creationId xmlns:p14="http://schemas.microsoft.com/office/powerpoint/2010/main" val="35863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7AC49974-D6AB-49C3-8828-57A1AEB327B3}" type="slidenum">
              <a:rPr lang="en-US"/>
              <a:pPr/>
              <a:t>‹#›</a:t>
            </a:fld>
            <a:endParaRPr lang="en-US"/>
          </a:p>
        </p:txBody>
      </p:sp>
    </p:spTree>
    <p:extLst>
      <p:ext uri="{BB962C8B-B14F-4D97-AF65-F5344CB8AC3E}">
        <p14:creationId xmlns:p14="http://schemas.microsoft.com/office/powerpoint/2010/main" val="249575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fld id="{475AACF7-4F97-4F19-916F-1908AC055D99}" type="slidenum">
              <a:rPr lang="en-US"/>
              <a:pPr/>
              <a:t>‹#›</a:t>
            </a:fld>
            <a:endParaRPr lang="en-US"/>
          </a:p>
        </p:txBody>
      </p:sp>
    </p:spTree>
    <p:extLst>
      <p:ext uri="{BB962C8B-B14F-4D97-AF65-F5344CB8AC3E}">
        <p14:creationId xmlns:p14="http://schemas.microsoft.com/office/powerpoint/2010/main" val="3944747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fld id="{34409751-A274-4BD7-9600-919B378C6ECB}" type="slidenum">
              <a:rPr lang="en-US"/>
              <a:pPr/>
              <a:t>‹#›</a:t>
            </a:fld>
            <a:endParaRPr lang="en-US"/>
          </a:p>
        </p:txBody>
      </p:sp>
    </p:spTree>
    <p:extLst>
      <p:ext uri="{BB962C8B-B14F-4D97-AF65-F5344CB8AC3E}">
        <p14:creationId xmlns:p14="http://schemas.microsoft.com/office/powerpoint/2010/main" val="51843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003359"/>
                </a:solidFill>
                <a:ea typeface="Univers LT Std 45 Light"/>
                <a:cs typeface="Univers LT Std 45 Light"/>
              </a:defRPr>
            </a:lvl1pPr>
          </a:lstStyle>
          <a:p>
            <a:fld id="{DABE4AAB-B337-4511-9965-695608C4A6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162"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2051"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2611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003359"/>
                </a:solidFill>
                <a:ea typeface="Univers LT Std 45 Light"/>
                <a:cs typeface="Univers LT Std 45 Light"/>
              </a:defRPr>
            </a:lvl1pPr>
          </a:lstStyle>
          <a:p>
            <a:fld id="{D7B9D759-43E5-41EB-8FE3-C25C1CD8FABA}" type="slidenum">
              <a:rPr lang="en-US"/>
              <a:pPr/>
              <a:t>‹#›</a:t>
            </a:fld>
            <a:endParaRPr lang="en-US"/>
          </a:p>
        </p:txBody>
      </p:sp>
      <p:pic>
        <p:nvPicPr>
          <p:cNvPr id="2053" name="Picture 4" descr="IHCDA-Logo-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675438" y="6021388"/>
            <a:ext cx="2052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iga.in.gov/legislative/laws/2017/ic/titles/005#5-20"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mailto:hpasku@ihcda.in.gov"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mailto:ZaGross@ihcda.in.gov" TargetMode="External"/><Relationship Id="rId2" Type="http://schemas.openxmlformats.org/officeDocument/2006/relationships/hyperlink" Target="mailto:hpasku@ihcda.in.gov"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319088" y="1283653"/>
            <a:ext cx="7772400" cy="3208337"/>
          </a:xfrm>
        </p:spPr>
        <p:txBody>
          <a:bodyPr/>
          <a:lstStyle/>
          <a:p>
            <a:r>
              <a:rPr lang="en-US" sz="3200" dirty="0"/>
              <a:t>Indiana Housing First Program</a:t>
            </a:r>
            <a:br>
              <a:rPr lang="en-US" sz="3200" dirty="0"/>
            </a:br>
            <a:r>
              <a:rPr lang="en-US" sz="2800" dirty="0"/>
              <a:t> </a:t>
            </a:r>
            <a:br>
              <a:rPr lang="en-US" sz="2800" dirty="0"/>
            </a:br>
            <a:r>
              <a:rPr lang="en-US" sz="2400" dirty="0"/>
              <a:t>Overview of Policy and RFQ</a:t>
            </a:r>
            <a:br>
              <a:rPr lang="en-US" sz="2400" dirty="0"/>
            </a:br>
            <a:br>
              <a:rPr lang="en-US" sz="2400" dirty="0"/>
            </a:br>
            <a:r>
              <a:rPr lang="en-US" sz="2400" dirty="0"/>
              <a:t>July 15,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activities – </a:t>
            </a:r>
            <a:r>
              <a:rPr lang="en-US" sz="2400" dirty="0"/>
              <a:t>Rental assistance</a:t>
            </a:r>
            <a:endParaRPr lang="en-US" dirty="0"/>
          </a:p>
        </p:txBody>
      </p:sp>
      <p:sp>
        <p:nvSpPr>
          <p:cNvPr id="3" name="Content Placeholder 2"/>
          <p:cNvSpPr>
            <a:spLocks noGrp="1"/>
          </p:cNvSpPr>
          <p:nvPr>
            <p:ph idx="1"/>
          </p:nvPr>
        </p:nvSpPr>
        <p:spPr>
          <a:xfrm>
            <a:off x="334963" y="1258380"/>
            <a:ext cx="8364589" cy="4525963"/>
          </a:xfrm>
        </p:spPr>
        <p:txBody>
          <a:bodyPr/>
          <a:lstStyle/>
          <a:p>
            <a:r>
              <a:rPr lang="en-US" b="1" dirty="0"/>
              <a:t>At least 60% of the overall grant amount must be used for rental payments and other eligible housing costs as defined below:</a:t>
            </a:r>
          </a:p>
          <a:p>
            <a:endParaRPr lang="en-US" dirty="0"/>
          </a:p>
          <a:p>
            <a:pPr marL="285750" indent="-285750">
              <a:buFont typeface="Arial" panose="020B0604020202020204" pitchFamily="34" charset="0"/>
              <a:buChar char="•"/>
            </a:pPr>
            <a:r>
              <a:rPr lang="en-US" dirty="0"/>
              <a:t>Monthly rental payments and first and last month’s rent if required by the owner</a:t>
            </a:r>
          </a:p>
          <a:p>
            <a:pPr marL="285750" indent="-285750">
              <a:buFont typeface="Arial" panose="020B0604020202020204" pitchFamily="34" charset="0"/>
              <a:buChar char="•"/>
            </a:pPr>
            <a:r>
              <a:rPr lang="en-US" dirty="0"/>
              <a:t>Utilities which are included in the rent</a:t>
            </a:r>
          </a:p>
          <a:p>
            <a:pPr marL="285750" indent="-285750">
              <a:buFont typeface="Arial" panose="020B0604020202020204" pitchFamily="34" charset="0"/>
              <a:buChar char="•"/>
            </a:pPr>
            <a:r>
              <a:rPr lang="en-US" dirty="0"/>
              <a:t>Up to three months of rental arrears and associated late fees if necessary to obtain or maintain permanent housing. (If paid, the arrearage must be considered when determining the total number of months of assistance that the household is eligible to receive.)</a:t>
            </a:r>
          </a:p>
          <a:p>
            <a:pPr marL="285750" indent="-285750">
              <a:buFont typeface="Arial" panose="020B0604020202020204" pitchFamily="34" charset="0"/>
              <a:buChar char="•"/>
            </a:pPr>
            <a:r>
              <a:rPr lang="en-US" dirty="0"/>
              <a:t>Lot rent for mobile homes or RVs.</a:t>
            </a:r>
          </a:p>
          <a:p>
            <a:endParaRPr lang="en-US" dirty="0"/>
          </a:p>
          <a:p>
            <a:r>
              <a:rPr lang="en-US" dirty="0"/>
              <a:t>Payments must be paid directly to a third-party on behalf of the household and must be paid one month at a time. </a:t>
            </a:r>
          </a:p>
          <a:p>
            <a:endParaRPr lang="en-US" dirty="0"/>
          </a:p>
          <a:p>
            <a:r>
              <a:rPr lang="en-US" dirty="0"/>
              <a:t>Rental payments are limited to 24 months per household per episode of housing crisis.</a:t>
            </a:r>
          </a:p>
        </p:txBody>
      </p:sp>
    </p:spTree>
    <p:extLst>
      <p:ext uri="{BB962C8B-B14F-4D97-AF65-F5344CB8AC3E}">
        <p14:creationId xmlns:p14="http://schemas.microsoft.com/office/powerpoint/2010/main" val="188794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activities – </a:t>
            </a:r>
            <a:r>
              <a:rPr lang="en-US" sz="2400" dirty="0"/>
              <a:t>Rental Assistance</a:t>
            </a:r>
            <a:endParaRPr lang="en-US" dirty="0"/>
          </a:p>
        </p:txBody>
      </p:sp>
      <p:sp>
        <p:nvSpPr>
          <p:cNvPr id="3" name="Content Placeholder 2"/>
          <p:cNvSpPr>
            <a:spLocks noGrp="1"/>
          </p:cNvSpPr>
          <p:nvPr>
            <p:ph idx="1"/>
          </p:nvPr>
        </p:nvSpPr>
        <p:spPr>
          <a:xfrm>
            <a:off x="334963" y="1258380"/>
            <a:ext cx="8364589" cy="4525963"/>
          </a:xfrm>
        </p:spPr>
        <p:txBody>
          <a:bodyPr/>
          <a:lstStyle/>
          <a:p>
            <a:r>
              <a:rPr lang="en-US" b="1" dirty="0"/>
              <a:t>At least 60% of the overall grant amount must be used for rental payments and other eligible housing costs as defined below:</a:t>
            </a:r>
          </a:p>
          <a:p>
            <a:endParaRPr lang="en-US" dirty="0"/>
          </a:p>
          <a:p>
            <a:pPr marL="285750" indent="-285750">
              <a:buFont typeface="Arial" panose="020B0604020202020204" pitchFamily="34" charset="0"/>
              <a:buChar char="•"/>
            </a:pPr>
            <a:r>
              <a:rPr lang="en-US" dirty="0"/>
              <a:t>Security deposits of up to the value of two months of rent. </a:t>
            </a:r>
          </a:p>
          <a:p>
            <a:pPr marL="285750" indent="-285750">
              <a:buFont typeface="Arial" panose="020B0604020202020204" pitchFamily="34" charset="0"/>
              <a:buChar char="•"/>
            </a:pPr>
            <a:r>
              <a:rPr lang="en-US" dirty="0"/>
              <a:t>Up to three months of utility arrears if necessary for the household to obtain or maintain utilities in a unit for which they are receiving rental assistance.</a:t>
            </a:r>
          </a:p>
          <a:p>
            <a:pPr marL="285750" indent="-285750">
              <a:buFont typeface="Arial" panose="020B0604020202020204" pitchFamily="34" charset="0"/>
              <a:buChar char="•"/>
            </a:pPr>
            <a:r>
              <a:rPr lang="en-US" dirty="0"/>
              <a:t>Utility deposits and ongoing utility payments (not to exceed the IHCDA published utility allowance for the county) for households receiving rental assistance.</a:t>
            </a:r>
          </a:p>
          <a:p>
            <a:pPr marL="285750" indent="-285750">
              <a:buFont typeface="Arial" panose="020B0604020202020204" pitchFamily="34" charset="0"/>
              <a:buChar char="•"/>
            </a:pPr>
            <a:r>
              <a:rPr lang="en-US" dirty="0"/>
              <a:t>Application fees or background checks required by the property owner to obtain housing.</a:t>
            </a:r>
          </a:p>
          <a:p>
            <a:pPr marL="285750" indent="-285750">
              <a:buFont typeface="Arial" panose="020B0604020202020204" pitchFamily="34" charset="0"/>
              <a:buChar char="•"/>
            </a:pPr>
            <a:r>
              <a:rPr lang="en-US" dirty="0"/>
              <a:t>One-time moving fees.</a:t>
            </a:r>
          </a:p>
          <a:p>
            <a:pPr marL="285750" indent="-285750">
              <a:buFont typeface="Arial" panose="020B0604020202020204" pitchFamily="34" charset="0"/>
              <a:buChar char="•"/>
            </a:pPr>
            <a:r>
              <a:rPr lang="en-US" dirty="0"/>
              <a:t>Conducting National Standards for the Physical Inspection of Real Estate (NSPIRE) inspections and calculating participant income (may be considered either administrative or rental assistance costs at the recipient’s discretion). </a:t>
            </a:r>
          </a:p>
        </p:txBody>
      </p:sp>
    </p:spTree>
    <p:extLst>
      <p:ext uri="{BB962C8B-B14F-4D97-AF65-F5344CB8AC3E}">
        <p14:creationId xmlns:p14="http://schemas.microsoft.com/office/powerpoint/2010/main" val="371583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activities – </a:t>
            </a:r>
            <a:r>
              <a:rPr lang="en-US" sz="2000" dirty="0"/>
              <a:t>supportive services</a:t>
            </a:r>
            <a:endParaRPr lang="en-US" dirty="0"/>
          </a:p>
        </p:txBody>
      </p:sp>
      <p:sp>
        <p:nvSpPr>
          <p:cNvPr id="3" name="Content Placeholder 2"/>
          <p:cNvSpPr>
            <a:spLocks noGrp="1"/>
          </p:cNvSpPr>
          <p:nvPr>
            <p:ph idx="1"/>
          </p:nvPr>
        </p:nvSpPr>
        <p:spPr/>
        <p:txBody>
          <a:bodyPr/>
          <a:lstStyle/>
          <a:p>
            <a:r>
              <a:rPr lang="en-US" b="1" dirty="0"/>
              <a:t>A maximum of 30% of the overall grant amount must be used for supportive services costs as defined below: </a:t>
            </a:r>
          </a:p>
          <a:p>
            <a:endParaRPr lang="en-US" b="1" dirty="0"/>
          </a:p>
          <a:p>
            <a:pPr marL="285750" indent="-285750">
              <a:buFont typeface="Arial" panose="020B0604020202020204" pitchFamily="34" charset="0"/>
              <a:buChar char="•"/>
            </a:pPr>
            <a:r>
              <a:rPr lang="en-US" sz="1600" dirty="0"/>
              <a:t>Employment assistance and job training,</a:t>
            </a:r>
          </a:p>
          <a:p>
            <a:pPr marL="285750" lvl="0" indent="-285750">
              <a:buFont typeface="Arial" panose="020B0604020202020204" pitchFamily="34" charset="0"/>
              <a:buChar char="•"/>
            </a:pPr>
            <a:r>
              <a:rPr lang="en-US" sz="1600" dirty="0"/>
              <a:t>Substance abuse and addiction treatment,</a:t>
            </a:r>
          </a:p>
          <a:p>
            <a:pPr marL="285750" lvl="0" indent="-285750">
              <a:buFont typeface="Arial" panose="020B0604020202020204" pitchFamily="34" charset="0"/>
              <a:buChar char="•"/>
            </a:pPr>
            <a:r>
              <a:rPr lang="en-US" sz="1600" dirty="0"/>
              <a:t>Educational assistance,</a:t>
            </a:r>
          </a:p>
          <a:p>
            <a:pPr marL="285750" lvl="0" indent="-285750">
              <a:buFont typeface="Arial" panose="020B0604020202020204" pitchFamily="34" charset="0"/>
              <a:buChar char="•"/>
            </a:pPr>
            <a:r>
              <a:rPr lang="en-US" sz="1600" dirty="0"/>
              <a:t>Life skills assistance.,</a:t>
            </a:r>
          </a:p>
          <a:p>
            <a:pPr marL="285750" lvl="0" indent="-285750">
              <a:buFont typeface="Arial" panose="020B0604020202020204" pitchFamily="34" charset="0"/>
              <a:buChar char="•"/>
            </a:pPr>
            <a:r>
              <a:rPr lang="en-US" sz="1600" dirty="0"/>
              <a:t>Treatment for, and the management of, mental and physical health problems.</a:t>
            </a:r>
          </a:p>
          <a:p>
            <a:pPr marL="285750" lvl="0" indent="-285750">
              <a:buFont typeface="Arial" panose="020B0604020202020204" pitchFamily="34" charset="0"/>
              <a:buChar char="•"/>
            </a:pPr>
            <a:r>
              <a:rPr lang="en-US" sz="1600" dirty="0"/>
              <a:t>Developing individualized housing and service plans,</a:t>
            </a:r>
          </a:p>
          <a:p>
            <a:pPr marL="285750" lvl="0" indent="-285750">
              <a:buFont typeface="Arial" panose="020B0604020202020204" pitchFamily="34" charset="0"/>
              <a:buChar char="•"/>
            </a:pPr>
            <a:r>
              <a:rPr lang="en-US" sz="1600" dirty="0"/>
              <a:t>Transportation assistance,</a:t>
            </a:r>
          </a:p>
          <a:p>
            <a:pPr marL="285750" lvl="0" indent="-285750">
              <a:buFont typeface="Arial" panose="020B0604020202020204" pitchFamily="34" charset="0"/>
              <a:buChar char="•"/>
            </a:pPr>
            <a:r>
              <a:rPr lang="en-US" sz="1600" dirty="0"/>
              <a:t>Assessment of service needs,</a:t>
            </a:r>
          </a:p>
          <a:p>
            <a:pPr marL="285750" lvl="0" indent="-285750">
              <a:buFont typeface="Arial" panose="020B0604020202020204" pitchFamily="34" charset="0"/>
              <a:buChar char="•"/>
            </a:pPr>
            <a:r>
              <a:rPr lang="en-US" sz="1600" dirty="0"/>
              <a:t>Legal services,</a:t>
            </a:r>
          </a:p>
          <a:p>
            <a:pPr marL="285750" lvl="0" indent="-285750">
              <a:buFont typeface="Arial" panose="020B0604020202020204" pitchFamily="34" charset="0"/>
              <a:buChar char="•"/>
            </a:pPr>
            <a:r>
              <a:rPr lang="en-US" sz="1600" dirty="0"/>
              <a:t>Childcare assistance,</a:t>
            </a:r>
          </a:p>
          <a:p>
            <a:pPr marL="285750" lvl="0" indent="-285750">
              <a:buFont typeface="Arial" panose="020B0604020202020204" pitchFamily="34" charset="0"/>
              <a:buChar char="•"/>
            </a:pPr>
            <a:r>
              <a:rPr lang="en-US" sz="1600" dirty="0"/>
              <a:t>Provide housing stability case management services, </a:t>
            </a:r>
          </a:p>
          <a:p>
            <a:pPr marL="285750" lvl="0" indent="-285750">
              <a:buFont typeface="Arial" panose="020B0604020202020204" pitchFamily="34" charset="0"/>
              <a:buChar char="•"/>
            </a:pPr>
            <a:r>
              <a:rPr lang="en-US" sz="1600" dirty="0"/>
              <a:t>Costs of acquiring essential household items not to exceed $250 per household per term of assistance without written permission from IHCDA, and</a:t>
            </a:r>
          </a:p>
          <a:p>
            <a:pPr marL="285750" lvl="0" indent="-285750">
              <a:buFont typeface="Arial" panose="020B0604020202020204" pitchFamily="34" charset="0"/>
              <a:buChar char="•"/>
            </a:pPr>
            <a:r>
              <a:rPr lang="en-US" sz="1600" dirty="0"/>
              <a:t>Developing plans, making referrals, or connecting to the types of services listed above (e.g., internet or phone services).</a:t>
            </a:r>
          </a:p>
        </p:txBody>
      </p:sp>
    </p:spTree>
    <p:extLst>
      <p:ext uri="{BB962C8B-B14F-4D97-AF65-F5344CB8AC3E}">
        <p14:creationId xmlns:p14="http://schemas.microsoft.com/office/powerpoint/2010/main" val="2658203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Costs – </a:t>
            </a:r>
            <a:r>
              <a:rPr lang="en-US" sz="2400" dirty="0"/>
              <a:t>Administrative Costs </a:t>
            </a:r>
            <a:endParaRPr lang="en-US" dirty="0"/>
          </a:p>
        </p:txBody>
      </p:sp>
      <p:sp>
        <p:nvSpPr>
          <p:cNvPr id="3" name="Content Placeholder 2"/>
          <p:cNvSpPr>
            <a:spLocks noGrp="1"/>
          </p:cNvSpPr>
          <p:nvPr>
            <p:ph idx="1"/>
          </p:nvPr>
        </p:nvSpPr>
        <p:spPr/>
        <p:txBody>
          <a:bodyPr/>
          <a:lstStyle/>
          <a:p>
            <a:r>
              <a:rPr lang="en-US" b="1" dirty="0"/>
              <a:t>A maximum of 10% of the overall grant amount may be used for administrative costs as defined below: </a:t>
            </a:r>
          </a:p>
          <a:p>
            <a:endParaRPr lang="en-US" dirty="0"/>
          </a:p>
          <a:p>
            <a:pPr marL="285750" lvl="0" indent="-285750">
              <a:buFont typeface="Arial" panose="020B0604020202020204" pitchFamily="34" charset="0"/>
              <a:buChar char="•"/>
            </a:pPr>
            <a:r>
              <a:rPr lang="en-US" dirty="0"/>
              <a:t>Processing claims,</a:t>
            </a:r>
          </a:p>
          <a:p>
            <a:pPr marL="285750" lvl="0" indent="-285750">
              <a:buFont typeface="Arial" panose="020B0604020202020204" pitchFamily="34" charset="0"/>
              <a:buChar char="•"/>
            </a:pPr>
            <a:r>
              <a:rPr lang="en-US" dirty="0"/>
              <a:t>Supervision of Program staff,</a:t>
            </a:r>
          </a:p>
          <a:p>
            <a:pPr marL="285750" lvl="0" indent="-285750">
              <a:buFont typeface="Arial" panose="020B0604020202020204" pitchFamily="34" charset="0"/>
              <a:buChar char="•"/>
            </a:pPr>
            <a:r>
              <a:rPr lang="en-US" dirty="0"/>
              <a:t>Reporting, including IHCDA required program evaluation and HMIS costs, </a:t>
            </a:r>
          </a:p>
          <a:p>
            <a:pPr marL="285750" lvl="0" indent="-285750">
              <a:buFont typeface="Arial" panose="020B0604020202020204" pitchFamily="34" charset="0"/>
              <a:buChar char="•"/>
            </a:pPr>
            <a:r>
              <a:rPr lang="en-US" dirty="0"/>
              <a:t>Conducting NSPIRE inspections,</a:t>
            </a:r>
          </a:p>
          <a:p>
            <a:pPr marL="285750" lvl="0" indent="-285750">
              <a:buFont typeface="Arial" panose="020B0604020202020204" pitchFamily="34" charset="0"/>
              <a:buChar char="•"/>
            </a:pPr>
            <a:r>
              <a:rPr lang="en-US" dirty="0"/>
              <a:t>Housing search,</a:t>
            </a:r>
          </a:p>
          <a:p>
            <a:pPr marL="285750" lvl="0" indent="-285750">
              <a:buFont typeface="Arial" panose="020B0604020202020204" pitchFamily="34" charset="0"/>
              <a:buChar char="•"/>
            </a:pPr>
            <a:r>
              <a:rPr lang="en-US" dirty="0"/>
              <a:t>Mediation with property owners and/or landlords,</a:t>
            </a:r>
          </a:p>
          <a:p>
            <a:pPr marL="285750" lvl="0" indent="-285750">
              <a:buFont typeface="Arial" panose="020B0604020202020204" pitchFamily="34" charset="0"/>
              <a:buChar char="•"/>
            </a:pPr>
            <a:r>
              <a:rPr lang="en-US" dirty="0"/>
              <a:t>Determining participant eligibility, and</a:t>
            </a:r>
          </a:p>
          <a:p>
            <a:pPr marL="285750" lvl="0" indent="-285750">
              <a:buFont typeface="Arial" panose="020B0604020202020204" pitchFamily="34" charset="0"/>
              <a:buChar char="•"/>
            </a:pPr>
            <a:r>
              <a:rPr lang="en-US" dirty="0"/>
              <a:t>IHCDA-approved training.</a:t>
            </a:r>
          </a:p>
          <a:p>
            <a:endParaRPr lang="en-US" dirty="0"/>
          </a:p>
        </p:txBody>
      </p:sp>
    </p:spTree>
    <p:extLst>
      <p:ext uri="{BB962C8B-B14F-4D97-AF65-F5344CB8AC3E}">
        <p14:creationId xmlns:p14="http://schemas.microsoft.com/office/powerpoint/2010/main" val="322744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Ineligible Costs </a:t>
            </a: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r>
              <a:rPr lang="en-US" dirty="0"/>
              <a:t>Mortgage assistance, utility payments for homeowners, other costs related to homeownership,</a:t>
            </a:r>
          </a:p>
          <a:p>
            <a:pPr marL="285750" lvl="0" indent="-285750">
              <a:buFont typeface="Arial" panose="020B0604020202020204" pitchFamily="34" charset="0"/>
              <a:buChar char="•"/>
            </a:pPr>
            <a:r>
              <a:rPr lang="en-US" dirty="0"/>
              <a:t>Rent or utility assistance for households receiving other housing subsidy,</a:t>
            </a:r>
          </a:p>
          <a:p>
            <a:pPr marL="285750" lvl="0" indent="-285750">
              <a:buFont typeface="Arial" panose="020B0604020202020204" pitchFamily="34" charset="0"/>
              <a:buChar char="•"/>
            </a:pPr>
            <a:r>
              <a:rPr lang="en-US" dirty="0"/>
              <a:t>Hotel/motel payments,</a:t>
            </a:r>
          </a:p>
          <a:p>
            <a:pPr marL="285750" lvl="0" indent="-285750">
              <a:buFont typeface="Arial" panose="020B0604020202020204" pitchFamily="34" charset="0"/>
              <a:buChar char="•"/>
            </a:pPr>
            <a:r>
              <a:rPr lang="en-US" dirty="0"/>
              <a:t>Cable or satellite services,</a:t>
            </a:r>
          </a:p>
          <a:p>
            <a:pPr marL="285750" lvl="0" indent="-285750">
              <a:buFont typeface="Arial" panose="020B0604020202020204" pitchFamily="34" charset="0"/>
              <a:buChar char="•"/>
            </a:pPr>
            <a:r>
              <a:rPr lang="en-US" dirty="0"/>
              <a:t>Monthly utility payments for households not receiving rental assistance,</a:t>
            </a:r>
          </a:p>
          <a:p>
            <a:pPr marL="285750" lvl="0" indent="-285750">
              <a:buFont typeface="Arial" panose="020B0604020202020204" pitchFamily="34" charset="0"/>
              <a:buChar char="•"/>
            </a:pPr>
            <a:r>
              <a:rPr lang="en-US" dirty="0"/>
              <a:t>Renter’s insurance not included in rent,</a:t>
            </a:r>
          </a:p>
          <a:p>
            <a:pPr marL="285750" lvl="0" indent="-285750">
              <a:buFont typeface="Arial" panose="020B0604020202020204" pitchFamily="34" charset="0"/>
              <a:buChar char="•"/>
            </a:pPr>
            <a:r>
              <a:rPr lang="en-US" dirty="0"/>
              <a:t>Furniture and other household items with costs exceeding $250 per household per term of assistance without written permission from IHCDA, and</a:t>
            </a:r>
          </a:p>
          <a:p>
            <a:pPr marL="285750" lvl="0" indent="-285750">
              <a:buFont typeface="Arial" panose="020B0604020202020204" pitchFamily="34" charset="0"/>
              <a:buChar char="•"/>
            </a:pPr>
            <a:r>
              <a:rPr lang="en-US" dirty="0"/>
              <a:t>Any other costs not listed in this document without specific written permission from IHCDA.</a:t>
            </a:r>
          </a:p>
          <a:p>
            <a:endParaRPr lang="en-US" dirty="0"/>
          </a:p>
        </p:txBody>
      </p:sp>
    </p:spTree>
    <p:extLst>
      <p:ext uri="{BB962C8B-B14F-4D97-AF65-F5344CB8AC3E}">
        <p14:creationId xmlns:p14="http://schemas.microsoft.com/office/powerpoint/2010/main" val="1048668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eligibility </a:t>
            </a:r>
          </a:p>
        </p:txBody>
      </p:sp>
      <p:sp>
        <p:nvSpPr>
          <p:cNvPr id="3" name="Content Placeholder 2"/>
          <p:cNvSpPr>
            <a:spLocks noGrp="1"/>
          </p:cNvSpPr>
          <p:nvPr>
            <p:ph idx="1"/>
          </p:nvPr>
        </p:nvSpPr>
        <p:spPr>
          <a:xfrm>
            <a:off x="334963" y="1417638"/>
            <a:ext cx="8364589" cy="4525963"/>
          </a:xfrm>
        </p:spPr>
        <p:txBody>
          <a:bodyPr/>
          <a:lstStyle/>
          <a:p>
            <a:pPr marL="285750" indent="-285750">
              <a:buFont typeface="Arial" panose="020B0604020202020204" pitchFamily="34" charset="0"/>
              <a:buChar char="•"/>
            </a:pPr>
            <a:r>
              <a:rPr lang="en-US" dirty="0"/>
              <a:t>An eligible participant in the program is defined as:</a:t>
            </a:r>
          </a:p>
          <a:p>
            <a:pPr marL="973138" lvl="1" indent="-285750"/>
            <a:r>
              <a:rPr lang="en-US" dirty="0"/>
              <a:t>An individual with a serious mental illness, a chronic chemical addiction, or a serious and persistent mental illness with a co-occurring chronic chemical addiction, resulting in a housing crisis (defined on next slide).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Participants do not have to income qualify at initial enrollment and there is no maximum income limit. However, for a participant to receive more than 12 months of rental assistance, the participant’s household income must be certified as having an annual income at or below 50% of the area median income (AMI) as published annually by HUD.</a:t>
            </a:r>
          </a:p>
          <a:p>
            <a:pPr marL="973138" lvl="1" indent="-285750"/>
            <a:r>
              <a:rPr lang="en-US" dirty="0"/>
              <a:t>A household with an income that exceeds 50% AMI may continue to receive supportive services only if they are otherwise eligible for the Program.</a:t>
            </a:r>
          </a:p>
          <a:p>
            <a:pPr lvl="1" indent="0">
              <a:buNone/>
            </a:pPr>
            <a:endParaRPr lang="en-US" dirty="0"/>
          </a:p>
          <a:p>
            <a:pPr marL="285750" indent="-285750">
              <a:buFont typeface="Arial" panose="020B0604020202020204" pitchFamily="34" charset="0"/>
              <a:buChar char="•"/>
            </a:pPr>
            <a:r>
              <a:rPr lang="en-US" dirty="0"/>
              <a:t>Recipients may not establish a minimum income requirement for the Program and must accept households with little or no income.</a:t>
            </a:r>
          </a:p>
          <a:p>
            <a:pPr marL="285750" indent="-285750">
              <a:buFont typeface="Arial" panose="020B0604020202020204" pitchFamily="34" charset="0"/>
              <a:buChar char="•"/>
            </a:pPr>
            <a:endParaRPr lang="en-US" dirty="0"/>
          </a:p>
          <a:p>
            <a:pPr marL="973138" lvl="1" indent="-285750"/>
            <a:endParaRPr lang="en-US" dirty="0"/>
          </a:p>
          <a:p>
            <a:pPr marL="973138" lvl="1" indent="-285750"/>
            <a:endParaRPr lang="en-US" dirty="0"/>
          </a:p>
          <a:p>
            <a:pPr marL="973138" lvl="1" indent="-285750"/>
            <a:endParaRPr lang="en-US" dirty="0"/>
          </a:p>
          <a:p>
            <a:pPr lvl="1" indent="0">
              <a:buNone/>
            </a:pPr>
            <a:endParaRPr lang="en-US" dirty="0"/>
          </a:p>
          <a:p>
            <a:pPr marL="973138" lvl="1" indent="-285750"/>
            <a:endParaRPr lang="en-US" dirty="0"/>
          </a:p>
          <a:p>
            <a:pPr lvl="1" indent="0">
              <a:buNone/>
            </a:pPr>
            <a:endParaRPr lang="en-US" dirty="0"/>
          </a:p>
        </p:txBody>
      </p:sp>
    </p:spTree>
    <p:extLst>
      <p:ext uri="{BB962C8B-B14F-4D97-AF65-F5344CB8AC3E}">
        <p14:creationId xmlns:p14="http://schemas.microsoft.com/office/powerpoint/2010/main" val="2780182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eligibility</a:t>
            </a:r>
          </a:p>
        </p:txBody>
      </p:sp>
      <p:sp>
        <p:nvSpPr>
          <p:cNvPr id="3" name="Content Placeholder 2"/>
          <p:cNvSpPr>
            <a:spLocks noGrp="1"/>
          </p:cNvSpPr>
          <p:nvPr>
            <p:ph idx="1"/>
          </p:nvPr>
        </p:nvSpPr>
        <p:spPr>
          <a:xfrm>
            <a:off x="334911" y="1205040"/>
            <a:ext cx="8364589" cy="4525963"/>
          </a:xfrm>
        </p:spPr>
        <p:txBody>
          <a:bodyPr/>
          <a:lstStyle/>
          <a:p>
            <a:pPr marL="285750" indent="-285750">
              <a:buFont typeface="Arial" panose="020B0604020202020204" pitchFamily="34" charset="0"/>
              <a:buChar char="•"/>
            </a:pPr>
            <a:r>
              <a:rPr lang="en-US" dirty="0"/>
              <a:t>A </a:t>
            </a:r>
            <a:r>
              <a:rPr lang="en-US" b="1" dirty="0"/>
              <a:t>Housing Crisis</a:t>
            </a:r>
            <a:r>
              <a:rPr lang="en-US" dirty="0"/>
              <a:t> is defined as a situation in which an individual or a household does not have sufficient resources or support networks immediately available to maintain safe and affordable housing or to prevent the individual or household from requiring emergency housing.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household is determined to be in a housing crisis if they meet one of the following conditions: </a:t>
            </a:r>
          </a:p>
          <a:p>
            <a:pPr lvl="1"/>
            <a:r>
              <a:rPr lang="en-US" sz="1500" dirty="0"/>
              <a:t>They are residing on the street or a place not meant for human habitation;</a:t>
            </a:r>
          </a:p>
          <a:p>
            <a:pPr lvl="1"/>
            <a:r>
              <a:rPr lang="en-US" sz="1500" dirty="0"/>
              <a:t>They are residing in temporary housing, including emergency shelter, transitional housing, or are currently staying with family or friends on a temporary basis and must vacate </a:t>
            </a:r>
            <a:r>
              <a:rPr lang="en-US" sz="1500" i="1" dirty="0"/>
              <a:t>within 2 weeks</a:t>
            </a:r>
            <a:r>
              <a:rPr lang="en-US" sz="1500" dirty="0"/>
              <a:t>;</a:t>
            </a:r>
          </a:p>
          <a:p>
            <a:pPr lvl="1"/>
            <a:r>
              <a:rPr lang="en-US" sz="1500" dirty="0"/>
              <a:t>They are facing an imminent court-ordered eviction. A household served under this definition is only eligible for a one-time arrears payment to prevent eviction and prevent homelessness, but can be served with ongoing services.</a:t>
            </a:r>
          </a:p>
          <a:p>
            <a:pPr lvl="1"/>
            <a:r>
              <a:rPr lang="en-US" sz="1500" dirty="0"/>
              <a:t>They are exiting a residential treatment program within 30 days and do not have immediate access to permanent housing;</a:t>
            </a:r>
          </a:p>
          <a:p>
            <a:pPr lvl="1"/>
            <a:r>
              <a:rPr lang="en-US" sz="1500" dirty="0"/>
              <a:t>They are living in an institution or other restrictive setting; and could, with stable and affordable housing provided by this program, along with community and home-based supports, live independently in the community.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01265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selection plan</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In addition to meeting the eligibility definitions above, recipients must prioritize serving eligible persons who are medically vulnerable and either immediately lacking housing resources or who must immediately exit a residential treatment program. As part of their request for funds, an applicant must define how it will prioritize medically vulnerable households.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IHCDA will work with award recipients to finalize and approve their process for identifying and selecting Program participants. </a:t>
            </a:r>
          </a:p>
        </p:txBody>
      </p:sp>
    </p:spTree>
    <p:extLst>
      <p:ext uri="{BB962C8B-B14F-4D97-AF65-F5344CB8AC3E}">
        <p14:creationId xmlns:p14="http://schemas.microsoft.com/office/powerpoint/2010/main" val="3540387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of assistance</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Eligible households may receive a maximum of 24 months of rental assistance per Housing Crisis. Households can receive services prior to housing and after housing ends, but households may not be enrolled in the program for more than 30 months in total.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Participants receiving rental assistance must execute a lease with the property owner; initial lease terms must be renewable and for no less than 12 months.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contract rent charged by the landlord, plus a utility allowance if utilities are not included in the rent, must be determined to be reasonable.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participant’s rent contribution must be at least 30% of the household’s monthly adjusted income, with the goal of decreasing the subsidy over the term of assistance.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54931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Quality Inspections</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IHCDA will adopt the National Standards for the Physical Inspection of Real Estate (NSPIRE) quality standards and inspection protocol for the Program. </a:t>
            </a:r>
          </a:p>
          <a:p>
            <a:endParaRPr lang="en-US" dirty="0"/>
          </a:p>
          <a:p>
            <a:pPr marL="285750" indent="-285750">
              <a:buFont typeface="Arial" panose="020B0604020202020204" pitchFamily="34" charset="0"/>
              <a:buChar char="•"/>
            </a:pPr>
            <a:r>
              <a:rPr lang="en-US" dirty="0"/>
              <a:t>All recipients will be required to conduct an NSPIRE inspection of the unit before allowing the beneficiary to move in. </a:t>
            </a:r>
          </a:p>
          <a:p>
            <a:endParaRPr lang="en-US" dirty="0"/>
          </a:p>
          <a:p>
            <a:pPr marL="285750" indent="-285750">
              <a:buFont typeface="Arial" panose="020B0604020202020204" pitchFamily="34" charset="0"/>
              <a:buChar char="•"/>
            </a:pPr>
            <a:r>
              <a:rPr lang="en-US" dirty="0"/>
              <a:t>Recipients must utilize the NSPIRE HCV/PBV Inspection Checklist to determine whether the unit passes or fails NSPIRE Standards. </a:t>
            </a:r>
          </a:p>
          <a:p>
            <a:endParaRPr lang="en-US" dirty="0"/>
          </a:p>
          <a:p>
            <a:pPr marL="285750" indent="-285750">
              <a:buFont typeface="Arial" panose="020B0604020202020204" pitchFamily="34" charset="0"/>
              <a:buChar char="•"/>
            </a:pPr>
            <a:r>
              <a:rPr lang="en-US" dirty="0"/>
              <a:t>Recipients may not perform NSPIRE inspections on units they own, or any unit for which the recipient has a financial interest. </a:t>
            </a:r>
          </a:p>
        </p:txBody>
      </p:sp>
    </p:spTree>
    <p:extLst>
      <p:ext uri="{BB962C8B-B14F-4D97-AF65-F5344CB8AC3E}">
        <p14:creationId xmlns:p14="http://schemas.microsoft.com/office/powerpoint/2010/main" val="35968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7"/>
            <a:ext cx="7810881" cy="585304"/>
          </a:xfrm>
        </p:spPr>
        <p:txBody>
          <a:bodyPr>
            <a:normAutofit fontScale="90000"/>
          </a:bodyPr>
          <a:lstStyle/>
          <a:p>
            <a:r>
              <a:rPr lang="en-US" sz="3300" dirty="0"/>
              <a:t>Policy manual overview</a:t>
            </a:r>
            <a:br>
              <a:rPr lang="en-US" dirty="0"/>
            </a:br>
            <a:endParaRPr lang="en-US" dirty="0"/>
          </a:p>
        </p:txBody>
      </p:sp>
      <p:sp>
        <p:nvSpPr>
          <p:cNvPr id="3" name="Text Placeholder 2"/>
          <p:cNvSpPr>
            <a:spLocks noGrp="1"/>
          </p:cNvSpPr>
          <p:nvPr>
            <p:ph type="body" idx="1"/>
          </p:nvPr>
        </p:nvSpPr>
        <p:spPr/>
        <p:txBody>
          <a:bodyPr/>
          <a:lstStyle/>
          <a:p>
            <a:r>
              <a:rPr lang="en-US" dirty="0"/>
              <a:t>Indiana Housing First Program</a:t>
            </a:r>
          </a:p>
        </p:txBody>
      </p:sp>
    </p:spTree>
    <p:extLst>
      <p:ext uri="{BB962C8B-B14F-4D97-AF65-F5344CB8AC3E}">
        <p14:creationId xmlns:p14="http://schemas.microsoft.com/office/powerpoint/2010/main" val="244014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reports and Claims submission </a:t>
            </a:r>
          </a:p>
        </p:txBody>
      </p:sp>
      <p:sp>
        <p:nvSpPr>
          <p:cNvPr id="3" name="Content Placeholder 2"/>
          <p:cNvSpPr>
            <a:spLocks noGrp="1"/>
          </p:cNvSpPr>
          <p:nvPr>
            <p:ph idx="1"/>
          </p:nvPr>
        </p:nvSpPr>
        <p:spPr/>
        <p:txBody>
          <a:bodyPr/>
          <a:lstStyle/>
          <a:p>
            <a:endParaRPr lang="en-US" dirty="0"/>
          </a:p>
          <a:p>
            <a:pPr marL="285750" indent="-285750">
              <a:buFont typeface="Arial" panose="020B0604020202020204" pitchFamily="34" charset="0"/>
              <a:buChar char="•"/>
            </a:pPr>
            <a:r>
              <a:rPr lang="en-US" dirty="0"/>
              <a:t>Recipients must submit a monthly report identifying all households served through the Program each month.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Funds will be disbursed on a reimbursement basis for eligible costs expended by the recipient. All claims will be made through IHCDA Online. Additional information about the claims process can be found in Section 9.2 of the Policy Manual.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Budget Modifications are allowed. See Section 10.5 of the Policy Manual for details.</a:t>
            </a:r>
          </a:p>
        </p:txBody>
      </p:sp>
    </p:spTree>
    <p:extLst>
      <p:ext uri="{BB962C8B-B14F-4D97-AF65-F5344CB8AC3E}">
        <p14:creationId xmlns:p14="http://schemas.microsoft.com/office/powerpoint/2010/main" val="957981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and Compliance – HMIS</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The Homeless Management Information System (“HMIS”) is a secure, electronic data collection system used to determine the nature and extent of homelessness.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Data regarding all individuals assisted with the Program’s grant funds must be entered into either the Indiana Balance of State or the Indianapolis Homeless Management Information System (HMIS). IHCDA will determine the HMIS that the recipient must use based on the geographic location of the project.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recipient must submit all reports as requested by IHCDA. Additional reporting requirements will be communicated to selected respondents.</a:t>
            </a:r>
          </a:p>
        </p:txBody>
      </p:sp>
    </p:spTree>
    <p:extLst>
      <p:ext uri="{BB962C8B-B14F-4D97-AF65-F5344CB8AC3E}">
        <p14:creationId xmlns:p14="http://schemas.microsoft.com/office/powerpoint/2010/main" val="180432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and compliance – Timely expenditure of funds</a:t>
            </a:r>
          </a:p>
        </p:txBody>
      </p:sp>
      <p:sp>
        <p:nvSpPr>
          <p:cNvPr id="3" name="Content Placeholder 2"/>
          <p:cNvSpPr>
            <a:spLocks noGrp="1"/>
          </p:cNvSpPr>
          <p:nvPr>
            <p:ph idx="1"/>
          </p:nvPr>
        </p:nvSpPr>
        <p:spPr>
          <a:xfrm>
            <a:off x="334963" y="1616520"/>
            <a:ext cx="8364589" cy="4525963"/>
          </a:xfrm>
        </p:spPr>
        <p:txBody>
          <a:bodyPr/>
          <a:lstStyle/>
          <a:p>
            <a:pPr marL="285750" indent="-285750">
              <a:buFont typeface="Arial" panose="020B0604020202020204" pitchFamily="34" charset="0"/>
              <a:buChar char="•"/>
            </a:pPr>
            <a:r>
              <a:rPr lang="en-US" dirty="0"/>
              <a:t>All recipients of Housing First funds are expected to expend funds in a timely manner. Award agreements last 30 months. Target benchmarks for expenditures will be defined within the Award Agreement.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Any recipient that fails to expend program funds in a timely manner may have those funds de-obligated by IHCDA. IHCDA reserves the right to reallocate unused funds from one recipient to another recipient or to add the funds to the total available award amount under the next Housing First RFQ.</a:t>
            </a:r>
          </a:p>
        </p:txBody>
      </p:sp>
    </p:spTree>
    <p:extLst>
      <p:ext uri="{BB962C8B-B14F-4D97-AF65-F5344CB8AC3E}">
        <p14:creationId xmlns:p14="http://schemas.microsoft.com/office/powerpoint/2010/main" val="3280387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Rfq</a:t>
            </a:r>
            <a:r>
              <a:rPr lang="en-US" dirty="0"/>
              <a:t> overview</a:t>
            </a:r>
          </a:p>
        </p:txBody>
      </p:sp>
      <p:sp>
        <p:nvSpPr>
          <p:cNvPr id="3" name="Text Placeholder 2"/>
          <p:cNvSpPr>
            <a:spLocks noGrp="1"/>
          </p:cNvSpPr>
          <p:nvPr>
            <p:ph type="body" idx="1"/>
          </p:nvPr>
        </p:nvSpPr>
        <p:spPr/>
        <p:txBody>
          <a:bodyPr/>
          <a:lstStyle/>
          <a:p>
            <a:r>
              <a:rPr lang="en-US" b="1" dirty="0"/>
              <a:t>Indiana Housing First Program</a:t>
            </a:r>
          </a:p>
        </p:txBody>
      </p:sp>
    </p:spTree>
    <p:extLst>
      <p:ext uri="{BB962C8B-B14F-4D97-AF65-F5344CB8AC3E}">
        <p14:creationId xmlns:p14="http://schemas.microsoft.com/office/powerpoint/2010/main" val="2661625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731" y="581568"/>
            <a:ext cx="8364537" cy="675254"/>
          </a:xfrm>
        </p:spPr>
        <p:txBody>
          <a:bodyPr/>
          <a:lstStyle/>
          <a:p>
            <a:r>
              <a:rPr lang="en-US" dirty="0"/>
              <a:t>RFQ Timeline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6321622"/>
              </p:ext>
            </p:extLst>
          </p:nvPr>
        </p:nvGraphicFramePr>
        <p:xfrm>
          <a:off x="494755" y="1256822"/>
          <a:ext cx="8259513" cy="4389120"/>
        </p:xfrm>
        <a:graphic>
          <a:graphicData uri="http://schemas.openxmlformats.org/drawingml/2006/table">
            <a:tbl>
              <a:tblPr bandRow="1">
                <a:tableStyleId>{616DA210-FB5B-4158-B5E0-FEB733F419BA}</a:tableStyleId>
              </a:tblPr>
              <a:tblGrid>
                <a:gridCol w="2234829">
                  <a:extLst>
                    <a:ext uri="{9D8B030D-6E8A-4147-A177-3AD203B41FA5}">
                      <a16:colId xmlns:a16="http://schemas.microsoft.com/office/drawing/2014/main" val="20000"/>
                    </a:ext>
                  </a:extLst>
                </a:gridCol>
                <a:gridCol w="6024684">
                  <a:extLst>
                    <a:ext uri="{9D8B030D-6E8A-4147-A177-3AD203B41FA5}">
                      <a16:colId xmlns:a16="http://schemas.microsoft.com/office/drawing/2014/main" val="20001"/>
                    </a:ext>
                  </a:extLst>
                </a:gridCol>
              </a:tblGrid>
              <a:tr h="0">
                <a:tc>
                  <a:txBody>
                    <a:bodyPr/>
                    <a:lstStyle/>
                    <a:p>
                      <a:r>
                        <a:rPr lang="en-US" sz="1600" b="0" u="none" strike="noStrike" kern="1200" baseline="0" dirty="0">
                          <a:solidFill>
                            <a:schemeClr val="dk1"/>
                          </a:solidFill>
                          <a:latin typeface="Arial" panose="020B0604020202020204" pitchFamily="34" charset="0"/>
                          <a:cs typeface="Arial" panose="020B0604020202020204" pitchFamily="34" charset="0"/>
                        </a:rPr>
                        <a:t>July 1, 2024</a:t>
                      </a:r>
                      <a:endParaRPr lang="en-US" sz="1600" dirty="0">
                        <a:latin typeface="Arial" panose="020B0604020202020204" pitchFamily="34" charset="0"/>
                        <a:cs typeface="Arial" panose="020B0604020202020204" pitchFamily="34" charset="0"/>
                      </a:endParaRPr>
                    </a:p>
                  </a:txBody>
                  <a:tcPr/>
                </a:tc>
                <a:tc>
                  <a:txBody>
                    <a:bodyPr/>
                    <a:lstStyle/>
                    <a:p>
                      <a:r>
                        <a:rPr lang="en-US" sz="1600" b="0" u="none" strike="noStrike" kern="1200" baseline="0" dirty="0">
                          <a:solidFill>
                            <a:schemeClr val="dk1"/>
                          </a:solidFill>
                          <a:latin typeface="Arial" panose="020B0604020202020204" pitchFamily="34" charset="0"/>
                          <a:cs typeface="Arial" panose="020B0604020202020204" pitchFamily="34" charset="0"/>
                        </a:rPr>
                        <a:t>RFQ released to the general public </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0">
                <a:tc>
                  <a:txBody>
                    <a:bodyPr/>
                    <a:lstStyle/>
                    <a:p>
                      <a:r>
                        <a:rPr lang="en-US" sz="1600" b="0" u="none" strike="noStrike" kern="1200" baseline="0" dirty="0">
                          <a:solidFill>
                            <a:schemeClr val="dk1"/>
                          </a:solidFill>
                          <a:latin typeface="Arial" panose="020B0604020202020204" pitchFamily="34" charset="0"/>
                          <a:cs typeface="Arial" panose="020B0604020202020204" pitchFamily="34" charset="0"/>
                        </a:rPr>
                        <a:t>July 15, 2024</a:t>
                      </a:r>
                      <a:endParaRPr lang="en-US" sz="1600" dirty="0">
                        <a:latin typeface="Arial" panose="020B0604020202020204" pitchFamily="34" charset="0"/>
                        <a:cs typeface="Arial" panose="020B0604020202020204" pitchFamily="34" charset="0"/>
                      </a:endParaRPr>
                    </a:p>
                  </a:txBody>
                  <a:tcPr/>
                </a:tc>
                <a:tc>
                  <a:txBody>
                    <a:bodyPr/>
                    <a:lstStyle/>
                    <a:p>
                      <a:r>
                        <a:rPr lang="en-US" sz="1600" b="0" u="none" strike="noStrike" kern="1200" baseline="0" dirty="0">
                          <a:solidFill>
                            <a:schemeClr val="dk1"/>
                          </a:solidFill>
                          <a:latin typeface="Arial" panose="020B0604020202020204" pitchFamily="34" charset="0"/>
                          <a:cs typeface="Arial" panose="020B0604020202020204" pitchFamily="34" charset="0"/>
                        </a:rPr>
                        <a:t>Informational webinar @ 2:00 p.m. Eastern Time (you are here)</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0">
                <a:tc>
                  <a:txBody>
                    <a:bodyPr/>
                    <a:lstStyle/>
                    <a:p>
                      <a:r>
                        <a:rPr lang="en-US" sz="1600" b="0" u="none" strike="noStrike" kern="1200" baseline="0" dirty="0">
                          <a:solidFill>
                            <a:schemeClr val="dk1"/>
                          </a:solidFill>
                          <a:latin typeface="Arial" panose="020B0604020202020204" pitchFamily="34" charset="0"/>
                          <a:cs typeface="Arial" panose="020B0604020202020204" pitchFamily="34" charset="0"/>
                        </a:rPr>
                        <a:t>July 31, 2024</a:t>
                      </a:r>
                      <a:endParaRPr lang="en-US" sz="1600" b="0" dirty="0">
                        <a:latin typeface="Arial" panose="020B0604020202020204" pitchFamily="34" charset="0"/>
                        <a:cs typeface="Arial" panose="020B0604020202020204" pitchFamily="34" charset="0"/>
                      </a:endParaRPr>
                    </a:p>
                  </a:txBody>
                  <a:tcPr/>
                </a:tc>
                <a:tc>
                  <a:txBody>
                    <a:bodyPr/>
                    <a:lstStyle/>
                    <a:p>
                      <a:r>
                        <a:rPr lang="en-US" sz="1600" b="0" u="none" strike="noStrike" kern="1200" baseline="0" dirty="0">
                          <a:solidFill>
                            <a:schemeClr val="dk1"/>
                          </a:solidFill>
                          <a:latin typeface="Arial" panose="020B0604020202020204" pitchFamily="34" charset="0"/>
                          <a:cs typeface="Arial" panose="020B0604020202020204" pitchFamily="34" charset="0"/>
                        </a:rPr>
                        <a:t>Respondent questions regarding RFQ must be submitted to Supportive Housing Analyst, Heather Pasku (hpasku@ihcda.in.gov) by end of day </a:t>
                      </a:r>
                      <a:endParaRPr lang="en-US"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0">
                <a:tc>
                  <a:txBody>
                    <a:bodyPr/>
                    <a:lstStyle/>
                    <a:p>
                      <a:r>
                        <a:rPr lang="en-US" sz="1600" b="1" u="none" strike="noStrike" kern="1200" baseline="0" dirty="0">
                          <a:solidFill>
                            <a:schemeClr val="dk1"/>
                          </a:solidFill>
                          <a:latin typeface="Arial" panose="020B0604020202020204" pitchFamily="34" charset="0"/>
                          <a:cs typeface="Arial" panose="020B0604020202020204" pitchFamily="34" charset="0"/>
                        </a:rPr>
                        <a:t>August 5, 2024</a:t>
                      </a:r>
                      <a:endParaRPr lang="en-US" sz="1600" b="1" dirty="0">
                        <a:latin typeface="Arial" panose="020B0604020202020204" pitchFamily="34" charset="0"/>
                        <a:cs typeface="Arial" panose="020B0604020202020204" pitchFamily="34" charset="0"/>
                      </a:endParaRPr>
                    </a:p>
                  </a:txBody>
                  <a:tcPr/>
                </a:tc>
                <a:tc>
                  <a:txBody>
                    <a:bodyPr/>
                    <a:lstStyle/>
                    <a:p>
                      <a:r>
                        <a:rPr lang="en-US" sz="1600" b="1" u="none" strike="noStrike" kern="1200" baseline="0" dirty="0">
                          <a:solidFill>
                            <a:schemeClr val="dk1"/>
                          </a:solidFill>
                          <a:latin typeface="Arial" panose="020B0604020202020204" pitchFamily="34" charset="0"/>
                          <a:cs typeface="Arial" panose="020B0604020202020204" pitchFamily="34" charset="0"/>
                        </a:rPr>
                        <a:t>Responses due to IHCDA by 5:00 p.m. Eastern Time</a:t>
                      </a:r>
                      <a:endParaRPr lang="en-US" sz="16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0">
                <a:tc>
                  <a:txBody>
                    <a:bodyPr/>
                    <a:lstStyle/>
                    <a:p>
                      <a:r>
                        <a:rPr lang="en-US" sz="1600" dirty="0">
                          <a:latin typeface="Arial" panose="020B0604020202020204" pitchFamily="34" charset="0"/>
                          <a:cs typeface="Arial" panose="020B0604020202020204" pitchFamily="34" charset="0"/>
                        </a:rPr>
                        <a:t>August 22, 2024</a:t>
                      </a:r>
                    </a:p>
                  </a:txBody>
                  <a:tcPr/>
                </a:tc>
                <a:tc>
                  <a:txBody>
                    <a:bodyPr/>
                    <a:lstStyle/>
                    <a:p>
                      <a:r>
                        <a:rPr lang="en-US" sz="1600" dirty="0">
                          <a:latin typeface="Arial" panose="020B0604020202020204" pitchFamily="34" charset="0"/>
                          <a:cs typeface="Arial" panose="020B0604020202020204" pitchFamily="34" charset="0"/>
                        </a:rPr>
                        <a:t>Announcement of selected Respondents’ teams at IHCDA Board of Directors Meeting </a:t>
                      </a:r>
                    </a:p>
                  </a:txBody>
                  <a:tcPr/>
                </a:tc>
                <a:extLst>
                  <a:ext uri="{0D108BD9-81ED-4DB2-BD59-A6C34878D82A}">
                    <a16:rowId xmlns:a16="http://schemas.microsoft.com/office/drawing/2014/main" val="2141754191"/>
                  </a:ext>
                </a:extLst>
              </a:tr>
              <a:tr h="0">
                <a:tc>
                  <a:txBody>
                    <a:bodyPr/>
                    <a:lstStyle/>
                    <a:p>
                      <a:r>
                        <a:rPr lang="en-US" sz="1600" dirty="0">
                          <a:latin typeface="Arial" panose="020B0604020202020204" pitchFamily="34" charset="0"/>
                          <a:cs typeface="Arial" panose="020B0604020202020204" pitchFamily="34" charset="0"/>
                        </a:rPr>
                        <a:t>September 1, 2024</a:t>
                      </a:r>
                    </a:p>
                  </a:txBody>
                  <a:tcPr/>
                </a:tc>
                <a:tc>
                  <a:txBody>
                    <a:bodyPr/>
                    <a:lstStyle/>
                    <a:p>
                      <a:r>
                        <a:rPr lang="en-US" sz="1600" dirty="0">
                          <a:latin typeface="Arial" panose="020B0604020202020204" pitchFamily="34" charset="0"/>
                          <a:cs typeface="Arial" panose="020B0604020202020204" pitchFamily="34" charset="0"/>
                        </a:rPr>
                        <a:t>Award term begins</a:t>
                      </a:r>
                    </a:p>
                  </a:txBody>
                  <a:tcPr/>
                </a:tc>
                <a:extLst>
                  <a:ext uri="{0D108BD9-81ED-4DB2-BD59-A6C34878D82A}">
                    <a16:rowId xmlns:a16="http://schemas.microsoft.com/office/drawing/2014/main" val="3149251910"/>
                  </a:ext>
                </a:extLst>
              </a:tr>
              <a:tr h="0">
                <a:tc>
                  <a:txBody>
                    <a:bodyPr/>
                    <a:lstStyle/>
                    <a:p>
                      <a:r>
                        <a:rPr lang="en-US" sz="1600" dirty="0">
                          <a:latin typeface="Arial" panose="020B0604020202020204" pitchFamily="34" charset="0"/>
                          <a:cs typeface="Arial" panose="020B0604020202020204" pitchFamily="34" charset="0"/>
                        </a:rPr>
                        <a:t>February 28, 2027</a:t>
                      </a:r>
                    </a:p>
                  </a:txBody>
                  <a:tcPr/>
                </a:tc>
                <a:tc>
                  <a:txBody>
                    <a:bodyPr/>
                    <a:lstStyle/>
                    <a:p>
                      <a:r>
                        <a:rPr lang="en-US" sz="1600" dirty="0">
                          <a:latin typeface="Arial" panose="020B0604020202020204" pitchFamily="34" charset="0"/>
                          <a:cs typeface="Arial" panose="020B0604020202020204" pitchFamily="34" charset="0"/>
                        </a:rPr>
                        <a:t>Award term ends</a:t>
                      </a:r>
                    </a:p>
                  </a:txBody>
                  <a:tcPr/>
                </a:tc>
                <a:extLst>
                  <a:ext uri="{0D108BD9-81ED-4DB2-BD59-A6C34878D82A}">
                    <a16:rowId xmlns:a16="http://schemas.microsoft.com/office/drawing/2014/main" val="4236868215"/>
                  </a:ext>
                </a:extLst>
              </a:tr>
              <a:tr h="0">
                <a:tc>
                  <a:txBody>
                    <a:bodyPr/>
                    <a:lstStyle/>
                    <a:p>
                      <a:r>
                        <a:rPr lang="en-US" sz="1600" dirty="0">
                          <a:latin typeface="Arial" panose="020B0604020202020204" pitchFamily="34" charset="0"/>
                          <a:cs typeface="Arial" panose="020B0604020202020204" pitchFamily="34" charset="0"/>
                        </a:rPr>
                        <a:t>Ongoing</a:t>
                      </a:r>
                    </a:p>
                  </a:txBody>
                  <a:tcPr/>
                </a:tc>
                <a:tc>
                  <a:txBody>
                    <a:bodyPr/>
                    <a:lstStyle/>
                    <a:p>
                      <a:r>
                        <a:rPr lang="en-US" sz="1600" dirty="0">
                          <a:latin typeface="Arial" panose="020B0604020202020204" pitchFamily="34" charset="0"/>
                          <a:cs typeface="Arial" panose="020B0604020202020204" pitchFamily="34" charset="0"/>
                        </a:rPr>
                        <a:t>On-going meetings with selected Respondents to provide technical assistance.  If Respondent is selected pursuant to this RFQ it will be required to have an initial one-on-one meeting with IHCDA staff after Board approves the award and prior to it expending any program funds </a:t>
                      </a:r>
                    </a:p>
                  </a:txBody>
                  <a:tcPr/>
                </a:tc>
                <a:extLst>
                  <a:ext uri="{0D108BD9-81ED-4DB2-BD59-A6C34878D82A}">
                    <a16:rowId xmlns:a16="http://schemas.microsoft.com/office/drawing/2014/main" val="3963028686"/>
                  </a:ext>
                </a:extLst>
              </a:tr>
            </a:tbl>
          </a:graphicData>
        </a:graphic>
      </p:graphicFrame>
    </p:spTree>
    <p:extLst>
      <p:ext uri="{BB962C8B-B14F-4D97-AF65-F5344CB8AC3E}">
        <p14:creationId xmlns:p14="http://schemas.microsoft.com/office/powerpoint/2010/main" val="616282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applicants </a:t>
            </a:r>
          </a:p>
        </p:txBody>
      </p:sp>
      <p:sp>
        <p:nvSpPr>
          <p:cNvPr id="3" name="Content Placeholder 2"/>
          <p:cNvSpPr>
            <a:spLocks noGrp="1"/>
          </p:cNvSpPr>
          <p:nvPr>
            <p:ph idx="1"/>
          </p:nvPr>
        </p:nvSpPr>
        <p:spPr>
          <a:xfrm>
            <a:off x="334911" y="1166018"/>
            <a:ext cx="8364589" cy="4525963"/>
          </a:xfrm>
        </p:spPr>
        <p:txBody>
          <a:bodyPr/>
          <a:lstStyle/>
          <a:p>
            <a:pPr marL="285750" indent="-285750">
              <a:buFont typeface="Arial" panose="020B0604020202020204" pitchFamily="34" charset="0"/>
              <a:buChar char="•"/>
            </a:pPr>
            <a:r>
              <a:rPr lang="en-US" sz="1700" b="1" dirty="0"/>
              <a:t>Nonprofit corporations recognized under Section 501(c)(3) of the U.S. Internal Revenue Code, public housing agencies, or units of local government</a:t>
            </a:r>
          </a:p>
          <a:p>
            <a:pPr marL="285750" indent="-285750">
              <a:buFont typeface="Arial" panose="020B0604020202020204" pitchFamily="34" charset="0"/>
              <a:buChar char="•"/>
            </a:pPr>
            <a:r>
              <a:rPr lang="en-US" sz="1700" dirty="0"/>
              <a:t>May sub-grant to, or enter a formal or informal relationship with, the following types of organizations: </a:t>
            </a:r>
            <a:endParaRPr lang="en-US" sz="1500" dirty="0"/>
          </a:p>
          <a:p>
            <a:pPr lvl="1"/>
            <a:r>
              <a:rPr lang="en-US" dirty="0"/>
              <a:t>Nonprofit or faith-based organizations</a:t>
            </a:r>
          </a:p>
          <a:p>
            <a:pPr lvl="1"/>
            <a:r>
              <a:rPr lang="en-US" dirty="0"/>
              <a:t>Units of local government</a:t>
            </a:r>
          </a:p>
          <a:p>
            <a:pPr lvl="1"/>
            <a:r>
              <a:rPr lang="en-US" dirty="0"/>
              <a:t>School corporations and schools</a:t>
            </a:r>
          </a:p>
          <a:p>
            <a:pPr lvl="1"/>
            <a:r>
              <a:rPr lang="en-US" dirty="0"/>
              <a:t>Businesses </a:t>
            </a:r>
          </a:p>
          <a:p>
            <a:pPr lvl="1"/>
            <a:r>
              <a:rPr lang="en-US" dirty="0"/>
              <a:t>Public housing agencies</a:t>
            </a:r>
          </a:p>
          <a:p>
            <a:pPr lvl="1"/>
            <a:r>
              <a:rPr lang="en-US" dirty="0"/>
              <a:t>Social service providers</a:t>
            </a:r>
          </a:p>
          <a:p>
            <a:pPr lvl="1"/>
            <a:r>
              <a:rPr lang="en-US" dirty="0"/>
              <a:t>Mental health providers</a:t>
            </a:r>
          </a:p>
          <a:p>
            <a:pPr lvl="1"/>
            <a:r>
              <a:rPr lang="en-US" dirty="0"/>
              <a:t>Hospitals</a:t>
            </a:r>
          </a:p>
          <a:p>
            <a:pPr lvl="1"/>
            <a:r>
              <a:rPr lang="en-US" dirty="0"/>
              <a:t>Affordable housing developers and providers</a:t>
            </a:r>
          </a:p>
          <a:p>
            <a:pPr lvl="1"/>
            <a:r>
              <a:rPr lang="en-US" dirty="0"/>
              <a:t>Law enforcement agencies and correctional facilities</a:t>
            </a:r>
          </a:p>
          <a:p>
            <a:pPr lvl="1"/>
            <a:r>
              <a:rPr lang="en-US" dirty="0"/>
              <a:t>Organizations serving homeless veterans </a:t>
            </a:r>
          </a:p>
          <a:p>
            <a:pPr lvl="1"/>
            <a:r>
              <a:rPr lang="en-US" dirty="0"/>
              <a:t>Organizations serving victims of domestic violence </a:t>
            </a:r>
          </a:p>
          <a:p>
            <a:pPr lvl="1"/>
            <a:r>
              <a:rPr lang="en-US" dirty="0"/>
              <a:t>Universities</a:t>
            </a:r>
          </a:p>
          <a:p>
            <a:pPr lvl="1"/>
            <a:r>
              <a:rPr lang="en-US" dirty="0"/>
              <a:t>Workforce development and job training agencies</a:t>
            </a:r>
          </a:p>
          <a:p>
            <a:pPr marL="973138" lvl="1" indent="-285750"/>
            <a:endParaRPr lang="en-US" dirty="0"/>
          </a:p>
        </p:txBody>
      </p:sp>
    </p:spTree>
    <p:extLst>
      <p:ext uri="{BB962C8B-B14F-4D97-AF65-F5344CB8AC3E}">
        <p14:creationId xmlns:p14="http://schemas.microsoft.com/office/powerpoint/2010/main" val="3743615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services</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May request an amount between $100,000 and $300,000 for a 30-month grant term.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Must use 60% or more of funds for rental assistance and housing costs</a:t>
            </a:r>
          </a:p>
          <a:p>
            <a:pPr marL="285750" indent="-285750">
              <a:buFont typeface="Arial" panose="020B0604020202020204" pitchFamily="34" charset="0"/>
              <a:buChar char="•"/>
            </a:pPr>
            <a:r>
              <a:rPr lang="en-US" dirty="0"/>
              <a:t>May use up to 30% of funds for supportive services</a:t>
            </a:r>
          </a:p>
          <a:p>
            <a:pPr marL="285750" indent="-285750">
              <a:buFont typeface="Arial" panose="020B0604020202020204" pitchFamily="34" charset="0"/>
              <a:buChar char="•"/>
            </a:pPr>
            <a:r>
              <a:rPr lang="en-US" dirty="0"/>
              <a:t>Up to 10% of funds may be used for administration costs</a:t>
            </a:r>
          </a:p>
        </p:txBody>
      </p:sp>
    </p:spTree>
    <p:extLst>
      <p:ext uri="{BB962C8B-B14F-4D97-AF65-F5344CB8AC3E}">
        <p14:creationId xmlns:p14="http://schemas.microsoft.com/office/powerpoint/2010/main" val="2816292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process</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Evaluation of all qualifications will be completed by a selection committee consisting of staff from IHCDA. Selection is at the sole discretion of the selection committee.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Applications will be scored according to the points system described in Part 2 Section 5. Applications which fail the threshold review will not be scored.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Past award performance, including history of complying with federal, state and local guidelines, meeting benchmarks and quality of work performed and services provided will be considered. Any entity currently suspended or debarred by or in default with IHCDA will be disqualified.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Award recommendations will be taken to the August 22, 2024, IHCDA Board of Directors meeting for final approval.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75371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a:t>
            </a:r>
          </a:p>
        </p:txBody>
      </p:sp>
      <p:sp>
        <p:nvSpPr>
          <p:cNvPr id="3" name="Content Placeholder 2"/>
          <p:cNvSpPr>
            <a:spLocks noGrp="1"/>
          </p:cNvSpPr>
          <p:nvPr>
            <p:ph idx="1"/>
          </p:nvPr>
        </p:nvSpPr>
        <p:spPr>
          <a:xfrm>
            <a:off x="334963" y="1273620"/>
            <a:ext cx="8364589" cy="4525963"/>
          </a:xfrm>
        </p:spPr>
        <p:txBody>
          <a:bodyPr/>
          <a:lstStyle/>
          <a:p>
            <a:r>
              <a:rPr lang="en-US" b="1" dirty="0"/>
              <a:t>Threshold Criteria</a:t>
            </a:r>
          </a:p>
          <a:p>
            <a:pPr marL="285750" indent="-285750">
              <a:spcBef>
                <a:spcPts val="600"/>
              </a:spcBef>
              <a:buFont typeface="Arial" panose="020B0604020202020204" pitchFamily="34" charset="0"/>
              <a:buChar char="•"/>
            </a:pPr>
            <a:r>
              <a:rPr lang="en-US" dirty="0"/>
              <a:t>Not-for-Profit Status (not for profit corporation, housing authority, or local unit of government)</a:t>
            </a:r>
          </a:p>
          <a:p>
            <a:pPr marL="285750" indent="-285750">
              <a:spcBef>
                <a:spcPts val="600"/>
              </a:spcBef>
              <a:buFont typeface="Arial" panose="020B0604020202020204" pitchFamily="34" charset="0"/>
              <a:buChar char="•"/>
            </a:pPr>
            <a:r>
              <a:rPr lang="en-US" dirty="0"/>
              <a:t>Financial capacity to administer the program, including the provision of required documentation</a:t>
            </a:r>
          </a:p>
          <a:p>
            <a:pPr marL="285750" indent="-285750">
              <a:spcBef>
                <a:spcPts val="600"/>
              </a:spcBef>
              <a:buFont typeface="Arial" panose="020B0604020202020204" pitchFamily="34" charset="0"/>
              <a:buChar char="•"/>
            </a:pPr>
            <a:r>
              <a:rPr lang="en-US" dirty="0"/>
              <a:t>Complete compliant proposal addressing all required items</a:t>
            </a:r>
          </a:p>
          <a:p>
            <a:pPr>
              <a:spcBef>
                <a:spcPts val="600"/>
              </a:spcBef>
            </a:pPr>
            <a:endParaRPr lang="en-US" dirty="0"/>
          </a:p>
          <a:p>
            <a:pPr>
              <a:spcBef>
                <a:spcPts val="600"/>
              </a:spcBef>
            </a:pPr>
            <a:r>
              <a:rPr lang="en-US" dirty="0"/>
              <a:t>Applications which fail to meet the minimum requirements/threshold review will not be scored.</a:t>
            </a:r>
          </a:p>
          <a:p>
            <a:pPr marL="461963" lvl="1" indent="0">
              <a:buNone/>
            </a:pPr>
            <a:endParaRPr lang="en-US" sz="1800" b="1" dirty="0"/>
          </a:p>
        </p:txBody>
      </p:sp>
    </p:spTree>
    <p:extLst>
      <p:ext uri="{BB962C8B-B14F-4D97-AF65-F5344CB8AC3E}">
        <p14:creationId xmlns:p14="http://schemas.microsoft.com/office/powerpoint/2010/main" val="4061581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Scored criteria</a:t>
            </a:r>
          </a:p>
        </p:txBody>
      </p:sp>
      <p:sp>
        <p:nvSpPr>
          <p:cNvPr id="3" name="Content Placeholder 2"/>
          <p:cNvSpPr>
            <a:spLocks noGrp="1"/>
          </p:cNvSpPr>
          <p:nvPr>
            <p:ph idx="1"/>
          </p:nvPr>
        </p:nvSpPr>
        <p:spPr/>
        <p:txBody>
          <a:bodyPr/>
          <a:lstStyle/>
          <a:p>
            <a:r>
              <a:rPr lang="en-US" b="1" dirty="0"/>
              <a:t>Overall Experience of Respondent and Partners (20 points)</a:t>
            </a:r>
          </a:p>
          <a:p>
            <a:endParaRPr lang="en-US" dirty="0"/>
          </a:p>
          <a:p>
            <a:r>
              <a:rPr lang="en-US" sz="1600" dirty="0"/>
              <a:t>Respondent’s experience, as demonstrated by a narrative including the following information:</a:t>
            </a:r>
          </a:p>
          <a:p>
            <a:pPr marL="285750" indent="-285750">
              <a:buFont typeface="Arial" panose="020B0604020202020204" pitchFamily="34" charset="0"/>
              <a:buChar char="•"/>
            </a:pPr>
            <a:r>
              <a:rPr lang="en-US" sz="1600" dirty="0"/>
              <a:t>Experience administering rental assistance</a:t>
            </a:r>
          </a:p>
          <a:p>
            <a:pPr marL="285750" indent="-285750">
              <a:buFont typeface="Arial" panose="020B0604020202020204" pitchFamily="34" charset="0"/>
              <a:buChar char="•"/>
            </a:pPr>
            <a:r>
              <a:rPr lang="en-US" sz="1600" dirty="0"/>
              <a:t>Experiencing providing and/or collaborating to provide supportive services</a:t>
            </a:r>
          </a:p>
          <a:p>
            <a:pPr marL="285750" indent="-285750">
              <a:buFont typeface="Arial" panose="020B0604020202020204" pitchFamily="34" charset="0"/>
              <a:buChar char="•"/>
            </a:pPr>
            <a:r>
              <a:rPr lang="en-US" sz="1600" dirty="0"/>
              <a:t>Experience addressing housing crises, particularly with the Housing First and Critical Time Intervention Models and the harm reduction approach</a:t>
            </a:r>
          </a:p>
          <a:p>
            <a:pPr marL="285750" indent="-285750">
              <a:buFont typeface="Arial" panose="020B0604020202020204" pitchFamily="34" charset="0"/>
              <a:buChar char="•"/>
            </a:pPr>
            <a:r>
              <a:rPr lang="en-US" sz="1600" dirty="0"/>
              <a:t>Experiencing addressing mental health and/or addiction, particularly with the Housing First and Critical Time Intervention Models and the harm reduction approach</a:t>
            </a:r>
          </a:p>
          <a:p>
            <a:endParaRPr lang="en-US" sz="1600" i="1" dirty="0"/>
          </a:p>
          <a:p>
            <a:r>
              <a:rPr lang="en-US" sz="1600" i="1" dirty="0"/>
              <a:t>If the Respondent has no experiencing addressing housing crises or mental health and/or addiction, please describe instead experience working with other vulnerable populations.</a:t>
            </a:r>
          </a:p>
          <a:p>
            <a:endParaRPr lang="en-US" sz="1600" dirty="0"/>
          </a:p>
          <a:p>
            <a:r>
              <a:rPr lang="en-US" sz="1600" dirty="0"/>
              <a:t>Partners’ Experience, as demonstrated by:</a:t>
            </a:r>
          </a:p>
          <a:p>
            <a:pPr marL="285750" indent="-285750">
              <a:buFont typeface="Arial" panose="020B0604020202020204" pitchFamily="34" charset="0"/>
              <a:buChar char="•"/>
            </a:pPr>
            <a:r>
              <a:rPr lang="en-US" sz="1600" dirty="0"/>
              <a:t>Qualifications and expected contributions of each additional partners, including examples of past collaboration between partners and lead applicant</a:t>
            </a:r>
            <a:endParaRPr lang="en-US" sz="1600" b="1" dirty="0"/>
          </a:p>
        </p:txBody>
      </p:sp>
    </p:spTree>
    <p:extLst>
      <p:ext uri="{BB962C8B-B14F-4D97-AF65-F5344CB8AC3E}">
        <p14:creationId xmlns:p14="http://schemas.microsoft.com/office/powerpoint/2010/main" val="452690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Purpose of the Program</a:t>
            </a:r>
          </a:p>
        </p:txBody>
      </p:sp>
      <p:sp>
        <p:nvSpPr>
          <p:cNvPr id="13315" name="Content Placeholder 2"/>
          <p:cNvSpPr>
            <a:spLocks noGrp="1"/>
          </p:cNvSpPr>
          <p:nvPr>
            <p:ph idx="1"/>
          </p:nvPr>
        </p:nvSpPr>
        <p:spPr>
          <a:xfrm>
            <a:off x="334963" y="1562735"/>
            <a:ext cx="8364537" cy="4525963"/>
          </a:xfrm>
        </p:spPr>
        <p:txBody>
          <a:bodyPr/>
          <a:lstStyle/>
          <a:p>
            <a:pPr marL="285750" indent="-285750">
              <a:buFont typeface="Arial" panose="020B0604020202020204" pitchFamily="34" charset="0"/>
              <a:buChar char="•"/>
            </a:pPr>
            <a:r>
              <a:rPr lang="en-US" dirty="0"/>
              <a:t>The Indiana Housing First Program (“the Program”) was created in 2017 by the state general assembly to provide rental assistance and supportive services to individuals and families with a serious, persistent mental illness, a chronic chemical addiction, or a serious and persistent mental illness with a co-occurring chronic chemical addiction, who are also facing a housing crisis.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Program regulations may be found in Indiana Code </a:t>
            </a:r>
            <a:r>
              <a:rPr lang="en-US" dirty="0">
                <a:hlinkClick r:id="rId2"/>
              </a:rPr>
              <a:t>5-20-9</a:t>
            </a: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Scored criteria</a:t>
            </a:r>
          </a:p>
        </p:txBody>
      </p:sp>
      <p:sp>
        <p:nvSpPr>
          <p:cNvPr id="3" name="Content Placeholder 2"/>
          <p:cNvSpPr>
            <a:spLocks noGrp="1"/>
          </p:cNvSpPr>
          <p:nvPr>
            <p:ph idx="1"/>
          </p:nvPr>
        </p:nvSpPr>
        <p:spPr/>
        <p:txBody>
          <a:bodyPr/>
          <a:lstStyle/>
          <a:p>
            <a:r>
              <a:rPr lang="en-US" b="1" dirty="0"/>
              <a:t>Readiness to Proceed (20 points)</a:t>
            </a:r>
          </a:p>
          <a:p>
            <a:endParaRPr lang="en-US" dirty="0"/>
          </a:p>
          <a:p>
            <a:r>
              <a:rPr lang="en-US" sz="1600" dirty="0"/>
              <a:t>Respondent’s readiness to proceed, as demonstrated by a narrative including the following information:</a:t>
            </a:r>
          </a:p>
          <a:p>
            <a:pPr marL="285750" indent="-285750">
              <a:buFont typeface="Arial" panose="020B0604020202020204" pitchFamily="34" charset="0"/>
              <a:buChar char="•"/>
            </a:pPr>
            <a:r>
              <a:rPr lang="en-US" sz="1600" dirty="0"/>
              <a:t>Justification of the need for this program in the proposed coverage area</a:t>
            </a:r>
          </a:p>
          <a:p>
            <a:pPr marL="285750" indent="-285750">
              <a:buFont typeface="Arial" panose="020B0604020202020204" pitchFamily="34" charset="0"/>
              <a:buChar char="•"/>
            </a:pPr>
            <a:r>
              <a:rPr lang="en-US" sz="1600" dirty="0"/>
              <a:t>Description of the proposed pipeline for identifying and engaging partners and landlords</a:t>
            </a:r>
          </a:p>
          <a:p>
            <a:pPr marL="285750" indent="-285750">
              <a:buFont typeface="Arial" panose="020B0604020202020204" pitchFamily="34" charset="0"/>
              <a:buChar char="•"/>
            </a:pPr>
            <a:r>
              <a:rPr lang="en-US" sz="1600" dirty="0"/>
              <a:t>Description of the proposed strategy for identifying program participants</a:t>
            </a:r>
          </a:p>
          <a:p>
            <a:pPr marL="285750" indent="-285750">
              <a:buFont typeface="Arial" panose="020B0604020202020204" pitchFamily="34" charset="0"/>
              <a:buChar char="•"/>
            </a:pPr>
            <a:r>
              <a:rPr lang="en-US" sz="1600" dirty="0"/>
              <a:t>Proposed program timeline</a:t>
            </a:r>
          </a:p>
          <a:p>
            <a:endParaRPr lang="en-US" sz="1400" i="1" dirty="0"/>
          </a:p>
          <a:p>
            <a:endParaRPr lang="en-US" sz="1400" i="1" dirty="0"/>
          </a:p>
          <a:p>
            <a:endParaRPr lang="en-US" sz="1400" i="1" dirty="0"/>
          </a:p>
        </p:txBody>
      </p:sp>
    </p:spTree>
    <p:extLst>
      <p:ext uri="{BB962C8B-B14F-4D97-AF65-F5344CB8AC3E}">
        <p14:creationId xmlns:p14="http://schemas.microsoft.com/office/powerpoint/2010/main" val="1299092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Scored criteria</a:t>
            </a:r>
          </a:p>
        </p:txBody>
      </p:sp>
      <p:sp>
        <p:nvSpPr>
          <p:cNvPr id="3" name="Content Placeholder 2"/>
          <p:cNvSpPr>
            <a:spLocks noGrp="1"/>
          </p:cNvSpPr>
          <p:nvPr>
            <p:ph idx="1"/>
          </p:nvPr>
        </p:nvSpPr>
        <p:spPr/>
        <p:txBody>
          <a:bodyPr/>
          <a:lstStyle/>
          <a:p>
            <a:r>
              <a:rPr lang="en-US" b="1" dirty="0"/>
              <a:t>Program Description (25 points)</a:t>
            </a:r>
          </a:p>
          <a:p>
            <a:endParaRPr lang="en-US" dirty="0"/>
          </a:p>
          <a:p>
            <a:r>
              <a:rPr lang="en-US" sz="1600" dirty="0"/>
              <a:t>A description of the overall scope of the program, as demonstrated by a narrative including the following information:</a:t>
            </a:r>
          </a:p>
          <a:p>
            <a:pPr marL="285750" indent="-285750">
              <a:buFont typeface="Arial" panose="020B0604020202020204" pitchFamily="34" charset="0"/>
              <a:buChar char="•"/>
            </a:pPr>
            <a:r>
              <a:rPr lang="en-US" sz="1600" dirty="0"/>
              <a:t>Geographic location(s) to be targeted.</a:t>
            </a:r>
          </a:p>
          <a:p>
            <a:pPr marL="285750" indent="-285750">
              <a:buFont typeface="Arial" panose="020B0604020202020204" pitchFamily="34" charset="0"/>
              <a:buChar char="•"/>
            </a:pPr>
            <a:r>
              <a:rPr lang="en-US" sz="1600" dirty="0"/>
              <a:t>Number and structure of staff involved.</a:t>
            </a:r>
          </a:p>
          <a:p>
            <a:pPr marL="285750" indent="-285750">
              <a:buFont typeface="Arial" panose="020B0604020202020204" pitchFamily="34" charset="0"/>
              <a:buChar char="•"/>
            </a:pPr>
            <a:r>
              <a:rPr lang="en-US" sz="1600" dirty="0"/>
              <a:t>Proposed participant selection plan, informed by the Program Administration Manual.</a:t>
            </a:r>
          </a:p>
          <a:p>
            <a:pPr marL="285750" indent="-285750">
              <a:buFont typeface="Arial" panose="020B0604020202020204" pitchFamily="34" charset="0"/>
              <a:buChar char="•"/>
            </a:pPr>
            <a:r>
              <a:rPr lang="en-US" sz="1600" dirty="0"/>
              <a:t>Plans to engage with clients prior to housing (e.g., visiting clients in shelters or encampments)</a:t>
            </a:r>
          </a:p>
          <a:p>
            <a:pPr marL="285750" indent="-285750">
              <a:buFont typeface="Arial" panose="020B0604020202020204" pitchFamily="34" charset="0"/>
              <a:buChar char="•"/>
            </a:pPr>
            <a:r>
              <a:rPr lang="en-US" sz="1600" dirty="0"/>
              <a:t>Plan for incorporating client feedback. Current Housing First recipients should reference steps already taken to this effect.</a:t>
            </a:r>
          </a:p>
          <a:p>
            <a:pPr marL="285750" indent="-285750">
              <a:buFont typeface="Arial" panose="020B0604020202020204" pitchFamily="34" charset="0"/>
              <a:buChar char="•"/>
            </a:pPr>
            <a:endParaRPr lang="en-US" dirty="0"/>
          </a:p>
          <a:p>
            <a:endParaRPr lang="en-US" sz="1400" i="1" dirty="0"/>
          </a:p>
        </p:txBody>
      </p:sp>
    </p:spTree>
    <p:extLst>
      <p:ext uri="{BB962C8B-B14F-4D97-AF65-F5344CB8AC3E}">
        <p14:creationId xmlns:p14="http://schemas.microsoft.com/office/powerpoint/2010/main" val="20195278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Scored criteria</a:t>
            </a:r>
          </a:p>
        </p:txBody>
      </p:sp>
      <p:sp>
        <p:nvSpPr>
          <p:cNvPr id="3" name="Content Placeholder 2"/>
          <p:cNvSpPr>
            <a:spLocks noGrp="1"/>
          </p:cNvSpPr>
          <p:nvPr>
            <p:ph idx="1"/>
          </p:nvPr>
        </p:nvSpPr>
        <p:spPr/>
        <p:txBody>
          <a:bodyPr/>
          <a:lstStyle/>
          <a:p>
            <a:r>
              <a:rPr lang="en-US" b="1" dirty="0"/>
              <a:t>Service Delivery (25 points)</a:t>
            </a:r>
          </a:p>
          <a:p>
            <a:endParaRPr lang="en-US" dirty="0"/>
          </a:p>
          <a:p>
            <a:r>
              <a:rPr lang="en-US" sz="1600" dirty="0"/>
              <a:t>A description of the service delivery plan, as demonstrated by a narrative including the following information:</a:t>
            </a:r>
            <a:endParaRPr lang="en-US" sz="1600" i="1" dirty="0"/>
          </a:p>
          <a:p>
            <a:pPr marL="285750" indent="-285750">
              <a:buFont typeface="Arial" panose="020B0604020202020204" pitchFamily="34" charset="0"/>
              <a:buChar char="•"/>
            </a:pPr>
            <a:r>
              <a:rPr lang="en-US" sz="1600" dirty="0"/>
              <a:t>Case management ratios and staffing model, including supervisor to case management ratio.</a:t>
            </a:r>
          </a:p>
          <a:p>
            <a:pPr marL="285750" indent="-285750">
              <a:buFont typeface="Arial" panose="020B0604020202020204" pitchFamily="34" charset="0"/>
              <a:buChar char="•"/>
            </a:pPr>
            <a:r>
              <a:rPr lang="en-US" sz="1600" dirty="0"/>
              <a:t>Description of transportation services, if applicable.</a:t>
            </a:r>
          </a:p>
          <a:p>
            <a:pPr marL="285750" indent="-285750">
              <a:buFont typeface="Arial" panose="020B0604020202020204" pitchFamily="34" charset="0"/>
              <a:buChar char="•"/>
            </a:pPr>
            <a:r>
              <a:rPr lang="en-US" sz="1600" dirty="0"/>
              <a:t>Description of assistance in application for mainstream benefits, including SSI/SSDI (will you use the SOAR process?).</a:t>
            </a:r>
          </a:p>
          <a:p>
            <a:pPr marL="285750" indent="-285750">
              <a:buFont typeface="Arial" panose="020B0604020202020204" pitchFamily="34" charset="0"/>
              <a:buChar char="•"/>
            </a:pPr>
            <a:r>
              <a:rPr lang="en-US" sz="1600" dirty="0"/>
              <a:t>Description of mental health treatment offered.</a:t>
            </a:r>
          </a:p>
          <a:p>
            <a:pPr marL="285750" indent="-285750">
              <a:buFont typeface="Arial" panose="020B0604020202020204" pitchFamily="34" charset="0"/>
              <a:buChar char="•"/>
            </a:pPr>
            <a:r>
              <a:rPr lang="en-US" sz="1600" dirty="0"/>
              <a:t>Description of substance use treatment offered.</a:t>
            </a:r>
          </a:p>
          <a:p>
            <a:pPr marL="285750" indent="-285750">
              <a:buFont typeface="Arial" panose="020B0604020202020204" pitchFamily="34" charset="0"/>
              <a:buChar char="•"/>
            </a:pPr>
            <a:r>
              <a:rPr lang="en-US" sz="1600" dirty="0"/>
              <a:t>Description of any additional services to be offered to program participants.</a:t>
            </a:r>
          </a:p>
        </p:txBody>
      </p:sp>
    </p:spTree>
    <p:extLst>
      <p:ext uri="{BB962C8B-B14F-4D97-AF65-F5344CB8AC3E}">
        <p14:creationId xmlns:p14="http://schemas.microsoft.com/office/powerpoint/2010/main" val="3744535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Scored criteria</a:t>
            </a:r>
          </a:p>
        </p:txBody>
      </p:sp>
      <p:sp>
        <p:nvSpPr>
          <p:cNvPr id="3" name="Content Placeholder 2"/>
          <p:cNvSpPr>
            <a:spLocks noGrp="1"/>
          </p:cNvSpPr>
          <p:nvPr>
            <p:ph idx="1"/>
          </p:nvPr>
        </p:nvSpPr>
        <p:spPr/>
        <p:txBody>
          <a:bodyPr/>
          <a:lstStyle/>
          <a:p>
            <a:r>
              <a:rPr lang="en-US" b="1" dirty="0"/>
              <a:t>Description of Key Staff (5 points)</a:t>
            </a:r>
          </a:p>
          <a:p>
            <a:endParaRPr lang="en-US" dirty="0"/>
          </a:p>
          <a:p>
            <a:r>
              <a:rPr lang="en-US" sz="1600" dirty="0"/>
              <a:t>Identification of key staff who will run the program, including:</a:t>
            </a:r>
          </a:p>
          <a:p>
            <a:pPr marL="285750" indent="-285750">
              <a:buFont typeface="Arial" panose="020B0604020202020204" pitchFamily="34" charset="0"/>
              <a:buChar char="•"/>
            </a:pPr>
            <a:r>
              <a:rPr lang="en-US" sz="1600" dirty="0"/>
              <a:t>For each lead, a current resume and brief narrative explaining their selection for the role</a:t>
            </a:r>
          </a:p>
          <a:p>
            <a:pPr marL="285750" indent="-285750">
              <a:buFont typeface="Arial" panose="020B0604020202020204" pitchFamily="34" charset="0"/>
              <a:buChar char="•"/>
            </a:pPr>
            <a:r>
              <a:rPr lang="en-US" sz="1600" dirty="0"/>
              <a:t>A current organizational chart</a:t>
            </a:r>
          </a:p>
          <a:p>
            <a:pPr marL="285750" indent="-285750">
              <a:buFont typeface="Arial" panose="020B0604020202020204" pitchFamily="34" charset="0"/>
              <a:buChar char="•"/>
            </a:pPr>
            <a:endParaRPr lang="en-US" dirty="0"/>
          </a:p>
          <a:p>
            <a:r>
              <a:rPr lang="en-US" b="1" dirty="0"/>
              <a:t>Budget (5 points)</a:t>
            </a:r>
          </a:p>
          <a:p>
            <a:endParaRPr lang="en-US" dirty="0"/>
          </a:p>
          <a:p>
            <a:r>
              <a:rPr lang="en-US" sz="1600" dirty="0"/>
              <a:t>Completion of the Housing First Program Budget Form, with an attached narrative describing any additional sources of funding, if applicable.</a:t>
            </a:r>
          </a:p>
        </p:txBody>
      </p:sp>
    </p:spTree>
    <p:extLst>
      <p:ext uri="{BB962C8B-B14F-4D97-AF65-F5344CB8AC3E}">
        <p14:creationId xmlns:p14="http://schemas.microsoft.com/office/powerpoint/2010/main" val="2864681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Scored criteria</a:t>
            </a:r>
          </a:p>
        </p:txBody>
      </p:sp>
      <p:sp>
        <p:nvSpPr>
          <p:cNvPr id="3" name="Content Placeholder 2"/>
          <p:cNvSpPr>
            <a:spLocks noGrp="1"/>
          </p:cNvSpPr>
          <p:nvPr>
            <p:ph idx="1"/>
          </p:nvPr>
        </p:nvSpPr>
        <p:spPr/>
        <p:txBody>
          <a:bodyPr/>
          <a:lstStyle/>
          <a:p>
            <a:r>
              <a:rPr lang="en-US" b="1" dirty="0"/>
              <a:t>Past Award Performance (10 points) (Past Housing First recipients only)</a:t>
            </a:r>
          </a:p>
          <a:p>
            <a:endParaRPr lang="en-US" i="1" dirty="0"/>
          </a:p>
          <a:p>
            <a:r>
              <a:rPr lang="en-US" sz="1600" dirty="0"/>
              <a:t>Respondents who were the subrecipients of Housing First awards in the past will be also be reviewed according to:</a:t>
            </a:r>
          </a:p>
          <a:p>
            <a:pPr marL="285750" indent="-285750">
              <a:buFont typeface="Arial" panose="020B0604020202020204" pitchFamily="34" charset="0"/>
              <a:buChar char="•"/>
            </a:pPr>
            <a:r>
              <a:rPr lang="en-US" sz="1600" dirty="0"/>
              <a:t>History of meeting benchmarks and providing timely and quality reports</a:t>
            </a:r>
          </a:p>
          <a:p>
            <a:pPr marL="285750" indent="-285750">
              <a:buFont typeface="Arial" panose="020B0604020202020204" pitchFamily="34" charset="0"/>
              <a:buChar char="•"/>
            </a:pPr>
            <a:r>
              <a:rPr lang="en-US" sz="1600" dirty="0"/>
              <a:t>Quality of work performed and services provided</a:t>
            </a:r>
          </a:p>
          <a:p>
            <a:pPr marL="285750" indent="-285750">
              <a:buFont typeface="Arial" panose="020B0604020202020204" pitchFamily="34" charset="0"/>
              <a:buChar char="•"/>
            </a:pPr>
            <a:r>
              <a:rPr lang="en-US" sz="1600" dirty="0"/>
              <a:t>Full expenditure of funds</a:t>
            </a:r>
          </a:p>
          <a:p>
            <a:pPr marL="285750" indent="-285750">
              <a:buFont typeface="Arial" panose="020B0604020202020204" pitchFamily="34" charset="0"/>
              <a:buChar char="•"/>
            </a:pPr>
            <a:endParaRPr lang="en-US" sz="1600" dirty="0"/>
          </a:p>
          <a:p>
            <a:r>
              <a:rPr lang="en-US" sz="1600" dirty="0"/>
              <a:t>Any entity currently suspended or debarred by or in default with IHCDA will be disqualified. </a:t>
            </a:r>
          </a:p>
          <a:p>
            <a:endParaRPr lang="en-US" sz="1600" i="1" dirty="0"/>
          </a:p>
          <a:p>
            <a:r>
              <a:rPr lang="en-US" sz="1600" i="1" dirty="0"/>
              <a:t>Applicants are not required to submit documentation to attest to past award performance. IHCDA will review documentation submitted from previous awards to evaluate Respondent’s past award performance where applicable.</a:t>
            </a:r>
          </a:p>
        </p:txBody>
      </p:sp>
    </p:spTree>
    <p:extLst>
      <p:ext uri="{BB962C8B-B14F-4D97-AF65-F5344CB8AC3E}">
        <p14:creationId xmlns:p14="http://schemas.microsoft.com/office/powerpoint/2010/main" val="2550558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checklist</a:t>
            </a:r>
          </a:p>
        </p:txBody>
      </p:sp>
      <p:sp>
        <p:nvSpPr>
          <p:cNvPr id="3" name="Content Placeholder 2"/>
          <p:cNvSpPr>
            <a:spLocks noGrp="1"/>
          </p:cNvSpPr>
          <p:nvPr>
            <p:ph idx="1"/>
          </p:nvPr>
        </p:nvSpPr>
        <p:spPr/>
        <p:txBody>
          <a:bodyPr/>
          <a:lstStyle/>
          <a:p>
            <a:r>
              <a:rPr lang="en-US" dirty="0"/>
              <a:t>Checklist of Submission Requirements:</a:t>
            </a:r>
          </a:p>
          <a:p>
            <a:endParaRPr lang="en-US" dirty="0"/>
          </a:p>
          <a:p>
            <a:pPr marL="285750" lvl="0" indent="-285750">
              <a:buFont typeface="Arial" panose="020B0604020202020204" pitchFamily="34" charset="0"/>
              <a:buChar char="•"/>
            </a:pPr>
            <a:r>
              <a:rPr lang="en-US" u="sng" dirty="0"/>
              <a:t>Qualifications Coversheet</a:t>
            </a:r>
            <a:r>
              <a:rPr lang="en-US" dirty="0"/>
              <a:t>. Required template included in the RFQ packet.</a:t>
            </a:r>
          </a:p>
          <a:p>
            <a:pPr marL="285750" lvl="0" indent="-285750">
              <a:buFont typeface="Arial" panose="020B0604020202020204" pitchFamily="34" charset="0"/>
              <a:buChar char="•"/>
            </a:pPr>
            <a:r>
              <a:rPr lang="en-US" u="sng" dirty="0"/>
              <a:t>Certification of Company</a:t>
            </a:r>
            <a:r>
              <a:rPr lang="en-US" dirty="0"/>
              <a:t>. Required template included in the RFQ packet.</a:t>
            </a:r>
          </a:p>
          <a:p>
            <a:pPr marL="285750" lvl="0" indent="-285750">
              <a:buFont typeface="Arial" panose="020B0604020202020204" pitchFamily="34" charset="0"/>
              <a:buChar char="•"/>
            </a:pPr>
            <a:r>
              <a:rPr lang="en-US" u="sng" dirty="0"/>
              <a:t>Not-for-Profit Status</a:t>
            </a:r>
            <a:r>
              <a:rPr lang="en-US" dirty="0"/>
              <a:t>. Verification of 501(c)(3) status, if applicable.</a:t>
            </a:r>
          </a:p>
          <a:p>
            <a:pPr marL="285750" lvl="0" indent="-285750">
              <a:buFont typeface="Arial" panose="020B0604020202020204" pitchFamily="34" charset="0"/>
              <a:buChar char="•"/>
            </a:pPr>
            <a:r>
              <a:rPr lang="en-US" u="sng" dirty="0"/>
              <a:t>Financial Capacity</a:t>
            </a:r>
            <a:r>
              <a:rPr lang="en-US" dirty="0"/>
              <a:t>. Financials for the lead applicant.</a:t>
            </a:r>
          </a:p>
          <a:p>
            <a:pPr marL="285750" lvl="0" indent="-285750">
              <a:buFont typeface="Arial" panose="020B0604020202020204" pitchFamily="34" charset="0"/>
              <a:buChar char="•"/>
            </a:pPr>
            <a:r>
              <a:rPr lang="en-US" u="sng" dirty="0"/>
              <a:t>Narratives addressing all applicable questions for the following sections</a:t>
            </a:r>
            <a:r>
              <a:rPr lang="en-US" dirty="0"/>
              <a:t>:</a:t>
            </a:r>
          </a:p>
          <a:p>
            <a:pPr marL="973138" lvl="1" indent="-285750"/>
            <a:r>
              <a:rPr lang="en-US" dirty="0"/>
              <a:t>Experience of Respondent and Partners.</a:t>
            </a:r>
          </a:p>
          <a:p>
            <a:pPr marL="973138" lvl="1" indent="-285750"/>
            <a:r>
              <a:rPr lang="en-US" dirty="0"/>
              <a:t>Readiness to Proceed.</a:t>
            </a:r>
          </a:p>
          <a:p>
            <a:pPr marL="973138" lvl="1" indent="-285750"/>
            <a:r>
              <a:rPr lang="en-US" dirty="0"/>
              <a:t>Program Description.</a:t>
            </a:r>
          </a:p>
          <a:p>
            <a:pPr marL="973138" lvl="1" indent="-285750"/>
            <a:r>
              <a:rPr lang="en-US" dirty="0"/>
              <a:t>Service Delivery.</a:t>
            </a:r>
          </a:p>
          <a:p>
            <a:pPr marL="285750" lvl="0" indent="-285750">
              <a:buFont typeface="Arial" panose="020B0604020202020204" pitchFamily="34" charset="0"/>
              <a:buChar char="•"/>
            </a:pPr>
            <a:r>
              <a:rPr lang="en-US" u="sng" dirty="0"/>
              <a:t>Description of Key Staff</a:t>
            </a:r>
            <a:r>
              <a:rPr lang="en-US" dirty="0"/>
              <a:t>. Key program staff identification, resumes, narratives, and organizational chart.</a:t>
            </a:r>
          </a:p>
          <a:p>
            <a:pPr marL="285750" lvl="0" indent="-285750">
              <a:buFont typeface="Arial" panose="020B0604020202020204" pitchFamily="34" charset="0"/>
              <a:buChar char="•"/>
            </a:pPr>
            <a:r>
              <a:rPr lang="en-US" u="sng" dirty="0"/>
              <a:t>Budget</a:t>
            </a:r>
            <a:r>
              <a:rPr lang="en-US" dirty="0"/>
              <a:t>. A tentative budget, using the Housing First Program Budget Form.</a:t>
            </a:r>
          </a:p>
          <a:p>
            <a:endParaRPr lang="en-US" dirty="0"/>
          </a:p>
        </p:txBody>
      </p:sp>
    </p:spTree>
    <p:extLst>
      <p:ext uri="{BB962C8B-B14F-4D97-AF65-F5344CB8AC3E}">
        <p14:creationId xmlns:p14="http://schemas.microsoft.com/office/powerpoint/2010/main" val="3597522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format and due date</a:t>
            </a:r>
          </a:p>
        </p:txBody>
      </p:sp>
      <p:sp>
        <p:nvSpPr>
          <p:cNvPr id="3" name="Content Placeholder 2"/>
          <p:cNvSpPr>
            <a:spLocks noGrp="1"/>
          </p:cNvSpPr>
          <p:nvPr>
            <p:ph idx="1"/>
          </p:nvPr>
        </p:nvSpPr>
        <p:spPr/>
        <p:txBody>
          <a:bodyPr/>
          <a:lstStyle/>
          <a:p>
            <a:r>
              <a:rPr lang="en-US" b="1" dirty="0"/>
              <a:t>Responses must be submitted via email. All documents must be submitted in PDF only.</a:t>
            </a:r>
          </a:p>
          <a:p>
            <a:pPr algn="ctr"/>
            <a:endParaRPr lang="en-US" sz="2000" b="1" dirty="0"/>
          </a:p>
          <a:p>
            <a:pPr marL="461963" lvl="1" indent="0">
              <a:buNone/>
            </a:pPr>
            <a:r>
              <a:rPr lang="en-US" dirty="0"/>
              <a:t>Heather Pasku</a:t>
            </a:r>
          </a:p>
          <a:p>
            <a:pPr marL="461963" lvl="1" indent="0">
              <a:buNone/>
            </a:pPr>
            <a:r>
              <a:rPr lang="en-US" dirty="0"/>
              <a:t>Supportive Housing Analyst</a:t>
            </a:r>
          </a:p>
          <a:p>
            <a:pPr marL="461963" lvl="1" indent="0">
              <a:buNone/>
            </a:pPr>
            <a:r>
              <a:rPr lang="en-US" dirty="0"/>
              <a:t>Indiana Housing and Community Development Authority</a:t>
            </a:r>
          </a:p>
          <a:p>
            <a:pPr marL="461963" lvl="1" indent="0">
              <a:buNone/>
            </a:pPr>
            <a:r>
              <a:rPr lang="en-US" dirty="0"/>
              <a:t>30 South Meridian, Suite 900</a:t>
            </a:r>
          </a:p>
          <a:p>
            <a:pPr marL="461963" lvl="1" indent="0">
              <a:buNone/>
            </a:pPr>
            <a:r>
              <a:rPr lang="en-US" dirty="0"/>
              <a:t>Indianapolis, IN 46204</a:t>
            </a:r>
          </a:p>
          <a:p>
            <a:pPr marL="461963" lvl="1" indent="0">
              <a:buNone/>
            </a:pPr>
            <a:r>
              <a:rPr lang="en-US" b="1" dirty="0">
                <a:hlinkClick r:id="rId2"/>
              </a:rPr>
              <a:t>hpasku@ihcda.in.gov</a:t>
            </a:r>
            <a:r>
              <a:rPr lang="en-US" b="1" dirty="0"/>
              <a:t> </a:t>
            </a:r>
          </a:p>
          <a:p>
            <a:pPr marL="461963" lvl="1" indent="0">
              <a:buNone/>
            </a:pPr>
            <a:endParaRPr lang="en-US" sz="2000" b="1" dirty="0"/>
          </a:p>
          <a:p>
            <a:r>
              <a:rPr lang="en-US" b="1" dirty="0"/>
              <a:t>The deadline for submission is Monday, August 5, 2024, at 5:00 PM Eastern Time. </a:t>
            </a:r>
          </a:p>
          <a:p>
            <a:endParaRPr lang="en-US" sz="2000" b="1" dirty="0"/>
          </a:p>
          <a:p>
            <a:r>
              <a:rPr lang="en-US" dirty="0"/>
              <a:t>Applications that do not contain all the required forms/documents as listed in this RFQ may be determined ineligible for further consideration.</a:t>
            </a:r>
            <a:endParaRPr lang="en-US" b="1" dirty="0"/>
          </a:p>
        </p:txBody>
      </p:sp>
    </p:spTree>
    <p:extLst>
      <p:ext uri="{BB962C8B-B14F-4D97-AF65-F5344CB8AC3E}">
        <p14:creationId xmlns:p14="http://schemas.microsoft.com/office/powerpoint/2010/main" val="4061732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8319-7824-465D-8227-9CA74592D675}"/>
              </a:ext>
            </a:extLst>
          </p:cNvPr>
          <p:cNvSpPr>
            <a:spLocks noGrp="1"/>
          </p:cNvSpPr>
          <p:nvPr>
            <p:ph type="title"/>
          </p:nvPr>
        </p:nvSpPr>
        <p:spPr/>
        <p:txBody>
          <a:bodyPr/>
          <a:lstStyle/>
          <a:p>
            <a:r>
              <a:rPr lang="en-US" dirty="0"/>
              <a:t>Question &amp; Answer</a:t>
            </a:r>
          </a:p>
        </p:txBody>
      </p:sp>
      <p:sp>
        <p:nvSpPr>
          <p:cNvPr id="3" name="Content Placeholder 2">
            <a:extLst>
              <a:ext uri="{FF2B5EF4-FFF2-40B4-BE49-F238E27FC236}">
                <a16:creationId xmlns:a16="http://schemas.microsoft.com/office/drawing/2014/main" id="{B7A5A8FD-A1E0-4ED6-884F-B0473C8887A5}"/>
              </a:ext>
            </a:extLst>
          </p:cNvPr>
          <p:cNvSpPr>
            <a:spLocks noGrp="1"/>
          </p:cNvSpPr>
          <p:nvPr>
            <p:ph idx="1"/>
          </p:nvPr>
        </p:nvSpPr>
        <p:spPr/>
        <p:txBody>
          <a:bodyPr/>
          <a:lstStyle/>
          <a:p>
            <a:r>
              <a:rPr lang="en-US" dirty="0"/>
              <a:t>Heather Pasku</a:t>
            </a:r>
          </a:p>
          <a:p>
            <a:r>
              <a:rPr lang="en-US" dirty="0"/>
              <a:t>Supportive Housing Analyst</a:t>
            </a:r>
          </a:p>
          <a:p>
            <a:r>
              <a:rPr lang="en-US" dirty="0">
                <a:hlinkClick r:id="rId2"/>
              </a:rPr>
              <a:t>hpasku@ihcda.in.gov</a:t>
            </a:r>
            <a:r>
              <a:rPr lang="en-US" dirty="0"/>
              <a:t> </a:t>
            </a:r>
          </a:p>
          <a:p>
            <a:endParaRPr lang="en-US" dirty="0"/>
          </a:p>
          <a:p>
            <a:r>
              <a:rPr lang="en-US" dirty="0"/>
              <a:t>Zach Gross</a:t>
            </a:r>
          </a:p>
          <a:p>
            <a:r>
              <a:rPr lang="en-US" dirty="0"/>
              <a:t>Supportive Housing Manager</a:t>
            </a:r>
          </a:p>
          <a:p>
            <a:r>
              <a:rPr lang="en-US" dirty="0">
                <a:hlinkClick r:id="rId3"/>
              </a:rPr>
              <a:t>ZaGross@ihcda.in.gov</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134590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model</a:t>
            </a:r>
          </a:p>
        </p:txBody>
      </p:sp>
      <p:sp>
        <p:nvSpPr>
          <p:cNvPr id="3" name="Content Placeholder 2"/>
          <p:cNvSpPr>
            <a:spLocks noGrp="1"/>
          </p:cNvSpPr>
          <p:nvPr>
            <p:ph idx="1"/>
          </p:nvPr>
        </p:nvSpPr>
        <p:spPr/>
        <p:txBody>
          <a:bodyPr/>
          <a:lstStyle/>
          <a:p>
            <a:r>
              <a:rPr lang="en-US" sz="2000" b="1" dirty="0"/>
              <a:t>Housing First</a:t>
            </a:r>
          </a:p>
          <a:p>
            <a:endParaRPr lang="en-US" sz="2000" b="1" dirty="0"/>
          </a:p>
          <a:p>
            <a:pPr marL="285750" indent="-285750">
              <a:buFont typeface="Arial" panose="020B0604020202020204" pitchFamily="34" charset="0"/>
              <a:buChar char="•"/>
            </a:pPr>
            <a:r>
              <a:rPr lang="en-US" dirty="0"/>
              <a:t>Person-centered approach, centered on the belief that all individuals are “ready for housing and can achieve stability in housing with the right supports”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Services provided are </a:t>
            </a:r>
            <a:r>
              <a:rPr lang="en-US" i="1" dirty="0"/>
              <a:t>voluntarily selected </a:t>
            </a:r>
            <a:r>
              <a:rPr lang="en-US" dirty="0"/>
              <a:t>by participants are predicated on a </a:t>
            </a:r>
            <a:r>
              <a:rPr lang="en-US" i="1" dirty="0"/>
              <a:t>harm reduction </a:t>
            </a:r>
            <a:r>
              <a:rPr lang="en-US" dirty="0"/>
              <a:t>approach to addiction</a:t>
            </a:r>
          </a:p>
          <a:p>
            <a:pPr marL="973138" lvl="1" indent="-285750"/>
            <a:r>
              <a:rPr lang="en-US" dirty="0"/>
              <a:t>Services are available, but not required</a:t>
            </a:r>
          </a:p>
          <a:p>
            <a:pPr marL="973138" lvl="1" indent="-285750"/>
            <a:r>
              <a:rPr lang="en-US" dirty="0"/>
              <a:t>Harm reduction approach means that abstinence cannot be required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a household elects to receive services, the services must be individually tailored to the needs and goals of the household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Assistance is time-limited with the goal of increasing self-sufficiency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1839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model</a:t>
            </a:r>
          </a:p>
        </p:txBody>
      </p:sp>
      <p:sp>
        <p:nvSpPr>
          <p:cNvPr id="3" name="Content Placeholder 2"/>
          <p:cNvSpPr>
            <a:spLocks noGrp="1"/>
          </p:cNvSpPr>
          <p:nvPr>
            <p:ph idx="1"/>
          </p:nvPr>
        </p:nvSpPr>
        <p:spPr/>
        <p:txBody>
          <a:bodyPr/>
          <a:lstStyle/>
          <a:p>
            <a:r>
              <a:rPr lang="en-US" sz="2000" b="1" dirty="0"/>
              <a:t>Housing First</a:t>
            </a:r>
          </a:p>
          <a:p>
            <a:endParaRPr lang="en-US" sz="2000" b="1" dirty="0"/>
          </a:p>
          <a:p>
            <a:pPr marL="285750" indent="-285750">
              <a:buFont typeface="Arial" panose="020B0604020202020204" pitchFamily="34" charset="0"/>
              <a:buChar char="•"/>
            </a:pPr>
            <a:r>
              <a:rPr lang="en-US" dirty="0"/>
              <a:t>Low-barrier entry criteria, with no additional barriers added by Program recipients.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Participants may not be denied entry for: </a:t>
            </a:r>
          </a:p>
          <a:p>
            <a:pPr marL="973138" lvl="1" indent="-285750"/>
            <a:r>
              <a:rPr lang="en-US" dirty="0"/>
              <a:t>Having too little or no income </a:t>
            </a:r>
          </a:p>
          <a:p>
            <a:pPr marL="973138" lvl="1" indent="-285750"/>
            <a:r>
              <a:rPr lang="en-US" dirty="0"/>
              <a:t>Active or history of substance use</a:t>
            </a:r>
          </a:p>
          <a:p>
            <a:pPr marL="973138" lvl="1" indent="-285750"/>
            <a:endParaRPr lang="en-US" dirty="0"/>
          </a:p>
          <a:p>
            <a:pPr marL="285750" indent="-285750">
              <a:buFont typeface="Arial" panose="020B0604020202020204" pitchFamily="34" charset="0"/>
              <a:buChar char="•"/>
            </a:pPr>
            <a:r>
              <a:rPr lang="en-US" dirty="0"/>
              <a:t>Participants may not be terminated from the Program for: </a:t>
            </a:r>
          </a:p>
          <a:p>
            <a:pPr marL="973138" lvl="1" indent="-285750"/>
            <a:r>
              <a:rPr lang="en-US" dirty="0"/>
              <a:t>Failure to participate in supportive services</a:t>
            </a:r>
          </a:p>
          <a:p>
            <a:pPr marL="973138" lvl="1" indent="-285750"/>
            <a:r>
              <a:rPr lang="en-US" dirty="0"/>
              <a:t>Failure to make progress on a service plan</a:t>
            </a:r>
          </a:p>
          <a:p>
            <a:pPr marL="973138" lvl="1" indent="-285750"/>
            <a:r>
              <a:rPr lang="en-US" dirty="0"/>
              <a:t>Loss of income or failure to improve income</a:t>
            </a:r>
          </a:p>
          <a:p>
            <a:pPr marL="973138" lvl="1" indent="-285750"/>
            <a:r>
              <a:rPr lang="en-US" dirty="0"/>
              <a:t>Any activity not covered in the participant’s lease agreement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Participants must have typical lease, with all rights and responsibilities</a:t>
            </a:r>
          </a:p>
          <a:p>
            <a:pPr marL="285750" indent="-285750">
              <a:buFont typeface="Arial" panose="020B0604020202020204" pitchFamily="34" charset="0"/>
              <a:buChar char="•"/>
            </a:pPr>
            <a:endParaRPr lang="en-US" dirty="0"/>
          </a:p>
          <a:p>
            <a:pPr marL="285750" indent="-285750"/>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33887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strategy</a:t>
            </a:r>
          </a:p>
        </p:txBody>
      </p:sp>
      <p:sp>
        <p:nvSpPr>
          <p:cNvPr id="3" name="Content Placeholder 2"/>
          <p:cNvSpPr>
            <a:spLocks noGrp="1"/>
          </p:cNvSpPr>
          <p:nvPr>
            <p:ph idx="1"/>
          </p:nvPr>
        </p:nvSpPr>
        <p:spPr/>
        <p:txBody>
          <a:bodyPr/>
          <a:lstStyle/>
          <a:p>
            <a:r>
              <a:rPr lang="en-US" sz="2000" b="1" dirty="0"/>
              <a:t>Critical Time Intervention</a:t>
            </a:r>
          </a:p>
          <a:p>
            <a:endParaRPr lang="en-US" sz="2000" b="1" dirty="0"/>
          </a:p>
          <a:p>
            <a:pPr marL="285750" indent="-285750">
              <a:buFont typeface="Arial" panose="020B0604020202020204" pitchFamily="34" charset="0"/>
              <a:buChar char="•"/>
            </a:pPr>
            <a:r>
              <a:rPr lang="en-US" dirty="0"/>
              <a:t>The program follows a Critical Time Intervention (CTI) approach to providing assistance</a:t>
            </a:r>
          </a:p>
          <a:p>
            <a:pPr marL="973138" lvl="1" indent="-285750"/>
            <a:r>
              <a:rPr lang="en-US" dirty="0"/>
              <a:t>Goal of CTI is to build long-lasting stability by developing a community support network tailored to the individual’s needs</a:t>
            </a:r>
          </a:p>
          <a:p>
            <a:pPr marL="973138" lvl="1" indent="-285750"/>
            <a:r>
              <a:rPr lang="en-US" dirty="0"/>
              <a:t>The relationships built in the community are expected to outlast the financial assistance provided by the program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Evidence based practice that has been demonstrated to be effective at providing support to individuals with serious mental illness during a transition from sheltered or unsheltered homelessness to permanent housing</a:t>
            </a:r>
          </a:p>
          <a:p>
            <a:endParaRPr lang="en-US" dirty="0"/>
          </a:p>
          <a:p>
            <a:endParaRPr lang="en-US" dirty="0"/>
          </a:p>
        </p:txBody>
      </p:sp>
    </p:spTree>
    <p:extLst>
      <p:ext uri="{BB962C8B-B14F-4D97-AF65-F5344CB8AC3E}">
        <p14:creationId xmlns:p14="http://schemas.microsoft.com/office/powerpoint/2010/main" val="36394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strategy</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z="1600" dirty="0"/>
              <a:t>CTI Case Managers typically have small caseloads of approximately 15 clients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CTI is typically split into three phases, with each phase expected to last four months</a:t>
            </a:r>
            <a:endParaRPr lang="en-US" dirty="0"/>
          </a:p>
          <a:p>
            <a:pPr marL="285750" indent="-285750">
              <a:buFont typeface="Arial" panose="020B0604020202020204" pitchFamily="34" charset="0"/>
              <a:buChar char="•"/>
            </a:pPr>
            <a:endParaRPr lang="en-US" dirty="0"/>
          </a:p>
        </p:txBody>
      </p:sp>
      <p:pic>
        <p:nvPicPr>
          <p:cNvPr id="5" name="Picture 4">
            <a:extLst>
              <a:ext uri="{FF2B5EF4-FFF2-40B4-BE49-F238E27FC236}">
                <a16:creationId xmlns:a16="http://schemas.microsoft.com/office/drawing/2014/main" id="{A34C3D59-381D-EFCA-7BDC-31BE84A989D2}"/>
              </a:ext>
            </a:extLst>
          </p:cNvPr>
          <p:cNvPicPr>
            <a:picLocks noChangeAspect="1"/>
          </p:cNvPicPr>
          <p:nvPr/>
        </p:nvPicPr>
        <p:blipFill>
          <a:blip r:embed="rId3"/>
          <a:stretch>
            <a:fillRect/>
          </a:stretch>
        </p:blipFill>
        <p:spPr>
          <a:xfrm>
            <a:off x="1588457" y="2304106"/>
            <a:ext cx="5967085" cy="4373193"/>
          </a:xfrm>
          <a:prstGeom prst="rect">
            <a:avLst/>
          </a:prstGeom>
        </p:spPr>
      </p:pic>
      <p:sp>
        <p:nvSpPr>
          <p:cNvPr id="4" name="TextBox 3">
            <a:extLst>
              <a:ext uri="{FF2B5EF4-FFF2-40B4-BE49-F238E27FC236}">
                <a16:creationId xmlns:a16="http://schemas.microsoft.com/office/drawing/2014/main" id="{02F4B831-0FFA-1775-6BBA-54A10D93795D}"/>
              </a:ext>
            </a:extLst>
          </p:cNvPr>
          <p:cNvSpPr txBox="1"/>
          <p:nvPr/>
        </p:nvSpPr>
        <p:spPr>
          <a:xfrm>
            <a:off x="7055892" y="2679510"/>
            <a:ext cx="177421"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3073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strategy</a:t>
            </a:r>
          </a:p>
        </p:txBody>
      </p:sp>
      <p:sp>
        <p:nvSpPr>
          <p:cNvPr id="3" name="Content Placeholder 2"/>
          <p:cNvSpPr>
            <a:spLocks noGrp="1"/>
          </p:cNvSpPr>
          <p:nvPr>
            <p:ph idx="1"/>
          </p:nvPr>
        </p:nvSpPr>
        <p:spPr>
          <a:xfrm>
            <a:off x="334963" y="1433196"/>
            <a:ext cx="8364589" cy="4525963"/>
          </a:xfrm>
        </p:spPr>
        <p:txBody>
          <a:bodyPr/>
          <a:lstStyle/>
          <a:p>
            <a:pPr marL="285750" indent="-285750">
              <a:buFont typeface="Arial" panose="020B0604020202020204" pitchFamily="34" charset="0"/>
              <a:buChar char="•"/>
            </a:pPr>
            <a:r>
              <a:rPr lang="en-US" dirty="0"/>
              <a:t>The CTI period is expected to last for 12 months (up to 24 months). If the client needs more intensive services or long term supports at the end of the CTI period, they may be eligible for an additional 12 months of rental assistance and supportive services to help them in the period of transition. Examples of long term supports include:</a:t>
            </a:r>
          </a:p>
          <a:p>
            <a:pPr marL="973138" lvl="1" indent="-285750"/>
            <a:r>
              <a:rPr lang="en-US" dirty="0"/>
              <a:t>Housing Choice Voucher or other ongoing rental assistance</a:t>
            </a:r>
          </a:p>
          <a:p>
            <a:pPr marL="973138" lvl="1" indent="-285750"/>
            <a:r>
              <a:rPr lang="en-US" dirty="0"/>
              <a:t>Permanent supportive housing</a:t>
            </a:r>
          </a:p>
          <a:p>
            <a:pPr marL="973138" lvl="1" indent="-285750"/>
            <a:r>
              <a:rPr lang="en-US" dirty="0"/>
              <a:t>Disability income to support rental costs</a:t>
            </a:r>
          </a:p>
          <a:p>
            <a:pPr marL="973138" lvl="1" indent="-285750"/>
            <a:r>
              <a:rPr lang="en-US" dirty="0"/>
              <a:t>Skilled nursing facility, group home, or other living situations</a:t>
            </a:r>
          </a:p>
          <a:p>
            <a:pPr lvl="1" indent="0">
              <a:buNone/>
            </a:pPr>
            <a:endParaRPr lang="en-US" dirty="0"/>
          </a:p>
          <a:p>
            <a:pPr marL="285750" indent="-285750">
              <a:buFont typeface="Arial" panose="020B0604020202020204" pitchFamily="34" charset="0"/>
              <a:buChar char="•"/>
            </a:pPr>
            <a:r>
              <a:rPr lang="en-US" dirty="0"/>
              <a:t>In depth CTI training opportunities will be offered by IHCDA throughout the grant year and will be required for any agencies and staff that have not yet had CTI training</a:t>
            </a:r>
          </a:p>
          <a:p>
            <a:endParaRPr lang="en-US" dirty="0"/>
          </a:p>
        </p:txBody>
      </p:sp>
    </p:spTree>
    <p:extLst>
      <p:ext uri="{BB962C8B-B14F-4D97-AF65-F5344CB8AC3E}">
        <p14:creationId xmlns:p14="http://schemas.microsoft.com/office/powerpoint/2010/main" val="377405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activities</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Program funds can be used for:</a:t>
            </a:r>
          </a:p>
          <a:p>
            <a:pPr marL="973138" lvl="1" indent="-285750"/>
            <a:r>
              <a:rPr lang="en-US" sz="1800" dirty="0"/>
              <a:t>Rental assistance (tenant-based) (min 60% of funds)</a:t>
            </a:r>
          </a:p>
          <a:p>
            <a:pPr marL="973138" lvl="1" indent="-285750"/>
            <a:r>
              <a:rPr lang="en-US" sz="1800" dirty="0"/>
              <a:t>Supportive services (max 30% of funds)</a:t>
            </a:r>
          </a:p>
          <a:p>
            <a:pPr marL="973138" lvl="1" indent="-285750"/>
            <a:r>
              <a:rPr lang="en-US" sz="1800" dirty="0"/>
              <a:t>Administrative costs (max 10% of funds)</a:t>
            </a:r>
          </a:p>
          <a:p>
            <a:pPr marL="973138" lvl="1" indent="-285750"/>
            <a:endParaRPr lang="en-US" dirty="0"/>
          </a:p>
          <a:p>
            <a:pPr marL="285750" indent="-285750">
              <a:buFont typeface="Arial" panose="020B0604020202020204" pitchFamily="34" charset="0"/>
              <a:buChar char="•"/>
            </a:pPr>
            <a:r>
              <a:rPr lang="en-US" dirty="0"/>
              <a:t>Participants do not have to be enrolled in supportive services to receive rental assistance and vice versa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00851113"/>
      </p:ext>
    </p:extLst>
  </p:cSld>
  <p:clrMapOvr>
    <a:masterClrMapping/>
  </p:clrMapOvr>
</p:sld>
</file>

<file path=ppt/theme/theme1.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2779</TotalTime>
  <Words>3708</Words>
  <Application>Microsoft Office PowerPoint</Application>
  <PresentationFormat>On-screen Show (4:3)</PresentationFormat>
  <Paragraphs>355</Paragraphs>
  <Slides>37</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vt:lpstr>
      <vt:lpstr>Arial Bold</vt:lpstr>
      <vt:lpstr>Calibri</vt:lpstr>
      <vt:lpstr>Frutiger LT Std 45 Light</vt:lpstr>
      <vt:lpstr>NeutraText-Demi</vt:lpstr>
      <vt:lpstr>Times New Roman</vt:lpstr>
      <vt:lpstr>1 ihcda theme one</vt:lpstr>
      <vt:lpstr>2 ihcda theme one</vt:lpstr>
      <vt:lpstr>Indiana Housing First Program   Overview of Policy and RFQ  July 15, 2024</vt:lpstr>
      <vt:lpstr>Policy manual overview </vt:lpstr>
      <vt:lpstr>Purpose of the Program</vt:lpstr>
      <vt:lpstr>Program model</vt:lpstr>
      <vt:lpstr>Program model</vt:lpstr>
      <vt:lpstr>Program strategy</vt:lpstr>
      <vt:lpstr>Program strategy</vt:lpstr>
      <vt:lpstr>Program strategy</vt:lpstr>
      <vt:lpstr>Program activities</vt:lpstr>
      <vt:lpstr>Program activities – Rental assistance</vt:lpstr>
      <vt:lpstr>Program activities – Rental Assistance</vt:lpstr>
      <vt:lpstr>Program activities – supportive services</vt:lpstr>
      <vt:lpstr>Eligible Costs – Administrative Costs </vt:lpstr>
      <vt:lpstr>Ineligible Costs </vt:lpstr>
      <vt:lpstr>Participant eligibility </vt:lpstr>
      <vt:lpstr>Participant eligibility</vt:lpstr>
      <vt:lpstr>Participant selection plan</vt:lpstr>
      <vt:lpstr>Parameters of assistance</vt:lpstr>
      <vt:lpstr>Housing Quality Inspections</vt:lpstr>
      <vt:lpstr>Monthly reports and Claims submission </vt:lpstr>
      <vt:lpstr>Monitoring and Compliance – HMIS</vt:lpstr>
      <vt:lpstr>Monitoring and compliance – Timely expenditure of funds</vt:lpstr>
      <vt:lpstr>Rfq overview</vt:lpstr>
      <vt:lpstr>RFQ Timeline</vt:lpstr>
      <vt:lpstr>Eligible applicants </vt:lpstr>
      <vt:lpstr>Scope of services</vt:lpstr>
      <vt:lpstr>Selection process</vt:lpstr>
      <vt:lpstr>Minimum requirements</vt:lpstr>
      <vt:lpstr>Scored criteria</vt:lpstr>
      <vt:lpstr>Scored criteria</vt:lpstr>
      <vt:lpstr>Scored criteria</vt:lpstr>
      <vt:lpstr>Scored criteria</vt:lpstr>
      <vt:lpstr>Scored criteria</vt:lpstr>
      <vt:lpstr>Scored criteria</vt:lpstr>
      <vt:lpstr>Submission checklist</vt:lpstr>
      <vt:lpstr>Submission format and due date</vt:lpstr>
      <vt:lpstr>Question &amp; Answer</vt:lpstr>
    </vt:vector>
  </TitlesOfParts>
  <Company>Ball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Pasku, Heather</cp:lastModifiedBy>
  <cp:revision>290</cp:revision>
  <cp:lastPrinted>2019-08-13T20:09:37Z</cp:lastPrinted>
  <dcterms:created xsi:type="dcterms:W3CDTF">2009-09-03T19:15:51Z</dcterms:created>
  <dcterms:modified xsi:type="dcterms:W3CDTF">2024-07-15T16:27:19Z</dcterms:modified>
</cp:coreProperties>
</file>