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</p:sldMasterIdLst>
  <p:notesMasterIdLst>
    <p:notesMasterId r:id="rId46"/>
  </p:notesMasterIdLst>
  <p:handoutMasterIdLst>
    <p:handoutMasterId r:id="rId47"/>
  </p:handoutMasterIdLst>
  <p:sldIdLst>
    <p:sldId id="332" r:id="rId3"/>
    <p:sldId id="347" r:id="rId4"/>
    <p:sldId id="392" r:id="rId5"/>
    <p:sldId id="334" r:id="rId6"/>
    <p:sldId id="460" r:id="rId7"/>
    <p:sldId id="375" r:id="rId8"/>
    <p:sldId id="432" r:id="rId9"/>
    <p:sldId id="433" r:id="rId10"/>
    <p:sldId id="435" r:id="rId11"/>
    <p:sldId id="434" r:id="rId12"/>
    <p:sldId id="383" r:id="rId13"/>
    <p:sldId id="449" r:id="rId14"/>
    <p:sldId id="350" r:id="rId15"/>
    <p:sldId id="429" r:id="rId16"/>
    <p:sldId id="450" r:id="rId17"/>
    <p:sldId id="430" r:id="rId18"/>
    <p:sldId id="437" r:id="rId19"/>
    <p:sldId id="439" r:id="rId20"/>
    <p:sldId id="438" r:id="rId21"/>
    <p:sldId id="440" r:id="rId22"/>
    <p:sldId id="442" r:id="rId23"/>
    <p:sldId id="441" r:id="rId24"/>
    <p:sldId id="436" r:id="rId25"/>
    <p:sldId id="431" r:id="rId26"/>
    <p:sldId id="444" r:id="rId27"/>
    <p:sldId id="445" r:id="rId28"/>
    <p:sldId id="446" r:id="rId29"/>
    <p:sldId id="447" r:id="rId30"/>
    <p:sldId id="448" r:id="rId31"/>
    <p:sldId id="443" r:id="rId32"/>
    <p:sldId id="451" r:id="rId33"/>
    <p:sldId id="453" r:id="rId34"/>
    <p:sldId id="454" r:id="rId35"/>
    <p:sldId id="455" r:id="rId36"/>
    <p:sldId id="456" r:id="rId37"/>
    <p:sldId id="457" r:id="rId38"/>
    <p:sldId id="462" r:id="rId39"/>
    <p:sldId id="458" r:id="rId40"/>
    <p:sldId id="459" r:id="rId41"/>
    <p:sldId id="463" r:id="rId42"/>
    <p:sldId id="384" r:id="rId43"/>
    <p:sldId id="385" r:id="rId44"/>
    <p:sldId id="346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ter, Holl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A2AD00"/>
    <a:srgbClr val="1B242A"/>
    <a:srgbClr val="F0AB00"/>
    <a:srgbClr val="512B1B"/>
    <a:srgbClr val="000000"/>
    <a:srgbClr val="6A70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31" autoAdjust="0"/>
  </p:normalViewPr>
  <p:slideViewPr>
    <p:cSldViewPr snapToGrid="0">
      <p:cViewPr varScale="1">
        <p:scale>
          <a:sx n="122" d="100"/>
          <a:sy n="122" d="100"/>
        </p:scale>
        <p:origin x="12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7DDC08-756C-47F6-AEFD-87B0FB86D7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C3153-CECE-4DBC-B7EE-8CF7B2CC14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CBF1BB7-D363-4312-87E8-63C9FCA4C0AA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F5F0F-BF9D-470C-B2A7-C4C01C0AD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C7B7E-781C-45BD-8B0C-5A663E822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284E6B-DB7F-408F-A9FA-A2026E50A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779A17-92DC-4E6E-8873-8DCC3F3E4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89593-8FC9-45CE-93C9-8170C5A246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02873B-B72F-4219-8CCC-8ED3EAE97A62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AE1CAE-9B8C-4CDA-9C89-ABA8EA24C5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81F518-E025-4F16-B9BA-4C0A0E282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82DBF-2EF2-4BAA-A012-1C3E249E65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7DF2-558E-411B-815B-C6719FD33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A00A18-51A8-4B11-B5AF-F990D16FF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143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40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77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81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29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7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21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95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81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9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title slide on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80967"/>
            <a:ext cx="7772400" cy="1139841"/>
          </a:xfr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C26989-A941-474C-BC04-73527D005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F80D-3E46-4D8E-BE3A-C80B9AD62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82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hcda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80967"/>
            <a:ext cx="7772400" cy="1139841"/>
          </a:xfrm>
        </p:spPr>
        <p:txBody>
          <a:bodyPr/>
          <a:lstStyle>
            <a:lvl1pPr>
              <a:defRPr cap="all">
                <a:solidFill>
                  <a:srgbClr val="A2A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08A466-C652-44EA-9E60-813B47CE6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56BA-833D-4922-9AC1-75D4935B3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ihcd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426020"/>
            <a:ext cx="8364589" cy="4525963"/>
          </a:xfrm>
        </p:spPr>
        <p:txBody>
          <a:bodyPr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687388" indent="-225425">
              <a:buClr>
                <a:srgbClr val="003359"/>
              </a:buClr>
              <a:buFont typeface="Arial" pitchFamily="34" charset="0"/>
              <a:buChar char="•"/>
              <a:defRPr sz="1600" b="0" i="0">
                <a:latin typeface="Arial"/>
                <a:cs typeface="Arial"/>
              </a:defRPr>
            </a:lvl2pPr>
            <a:lvl3pPr marL="1141413" indent="-227013">
              <a:buClr>
                <a:srgbClr val="003359"/>
              </a:buClr>
              <a:buFont typeface="Frutiger LT Std 45 Light" pitchFamily="34" charset="0"/>
              <a:buChar char="‐"/>
              <a:defRPr sz="1400" b="0" i="0">
                <a:latin typeface="Arial"/>
                <a:cs typeface="Arial"/>
              </a:defRPr>
            </a:lvl3pPr>
            <a:lvl4pPr marL="1601788" indent="-225425">
              <a:buClr>
                <a:srgbClr val="003359"/>
              </a:buClr>
              <a:buFont typeface="Arial" pitchFamily="34" charset="0"/>
              <a:buChar char="•"/>
              <a:defRPr sz="1200" b="0" i="0">
                <a:latin typeface="Arial"/>
                <a:cs typeface="Arial"/>
              </a:defRPr>
            </a:lvl4pPr>
            <a:lvl5pPr marL="2055813" indent="-227013">
              <a:buClr>
                <a:srgbClr val="003359"/>
              </a:buClr>
              <a:buFont typeface="Frutiger LT Std 45 Light" pitchFamily="34" charset="0"/>
              <a:buChar char="‐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C708FB-7C5C-48D2-8ACA-9863E5A2C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CC8C-28D9-4827-B3D5-583B14583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8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 ihc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45" y="4093376"/>
            <a:ext cx="7810881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05" y="2593189"/>
            <a:ext cx="781902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33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5D2941-6289-4C4A-8579-C03F91170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79D7-9F1B-4813-B057-EB29CF23C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31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hcd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7" y="274638"/>
            <a:ext cx="8373873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627" y="1600200"/>
            <a:ext cx="4056956" cy="4525963"/>
          </a:xfrm>
        </p:spPr>
        <p:txBody>
          <a:bodyPr/>
          <a:lstStyle>
            <a:lvl1pPr>
              <a:buNone/>
              <a:defRPr sz="1800"/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/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/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/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003359"/>
                </a:solidFill>
              </a:defRPr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>
                <a:solidFill>
                  <a:srgbClr val="003359"/>
                </a:solidFill>
              </a:defRPr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>
                <a:solidFill>
                  <a:srgbClr val="003359"/>
                </a:solidFill>
              </a:defRPr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>
                <a:solidFill>
                  <a:srgbClr val="003359"/>
                </a:solidFill>
              </a:defRPr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>
                <a:solidFill>
                  <a:srgbClr val="0033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73AABC-6740-4CA0-831E-83CDB1124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6837-D98D-460C-9DB1-7356B3CFA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70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ihcd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D94225B-6BAF-4223-8FB6-E5D7D3C3B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0506-E223-4476-88AF-E15FDB401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2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ihcd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6824C6-CE77-4C55-8081-4CA75E48A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CD57-4E9A-49BD-8626-9429E036F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11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ihcd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6" y="273050"/>
            <a:ext cx="3139887" cy="1162050"/>
          </a:xfrm>
        </p:spPr>
        <p:txBody>
          <a:bodyPr anchor="b">
            <a:no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buClr>
                <a:srgbClr val="003359"/>
              </a:buClr>
              <a:buFont typeface="Arial" pitchFamily="34" charset="0"/>
              <a:buChar char="•"/>
              <a:defRPr sz="1600"/>
            </a:lvl1pPr>
            <a:lvl2pPr>
              <a:buClr>
                <a:srgbClr val="003359"/>
              </a:buClr>
              <a:buFont typeface="Frutiger LT Std 45 Light" pitchFamily="34" charset="0"/>
              <a:buChar char="‐"/>
              <a:defRPr sz="1400"/>
            </a:lvl2pPr>
            <a:lvl3pPr>
              <a:buClr>
                <a:srgbClr val="003359"/>
              </a:buClr>
              <a:buFont typeface="Arial" pitchFamily="34" charset="0"/>
              <a:buChar char="•"/>
              <a:defRPr sz="1200"/>
            </a:lvl3pPr>
            <a:lvl4pPr>
              <a:buClr>
                <a:srgbClr val="003359"/>
              </a:buClr>
              <a:buFont typeface="Frutiger LT Std 45 Light" pitchFamily="34" charset="0"/>
              <a:buChar char="‐"/>
              <a:defRPr sz="1000"/>
            </a:lvl4pPr>
            <a:lvl5pPr>
              <a:buClr>
                <a:srgbClr val="003359"/>
              </a:buClr>
              <a:buFont typeface="Arial" pitchFamily="34" charset="0"/>
              <a:buChar char="•"/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626" y="1435100"/>
            <a:ext cx="3139887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3BF665-39C3-4312-8839-F52D42DAD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F3E8D-7D8E-4E4D-B303-EA035C7F0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7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hcd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9F3615-2B39-451B-93AC-4981968E0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251B-6B7C-48D7-8EE2-53C8AC44F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06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66746"/>
            <a:ext cx="7772400" cy="1139841"/>
          </a:xfrm>
        </p:spPr>
        <p:txBody>
          <a:bodyPr/>
          <a:lstStyle>
            <a:lvl1pPr>
              <a:defRPr cap="all">
                <a:solidFill>
                  <a:srgbClr val="A2AD00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906AA94-A34E-46C6-9874-615779F79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2F62-913C-4AC4-B756-A4BE0EA4D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5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hcd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426020"/>
            <a:ext cx="8364589" cy="4525963"/>
          </a:xfrm>
        </p:spPr>
        <p:txBody>
          <a:bodyPr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687388" indent="-225425">
              <a:buClr>
                <a:srgbClr val="003359"/>
              </a:buClr>
              <a:buFont typeface="Arial" pitchFamily="34" charset="0"/>
              <a:buChar char="•"/>
              <a:defRPr sz="1600" b="0" i="0">
                <a:latin typeface="Arial"/>
                <a:cs typeface="Arial"/>
              </a:defRPr>
            </a:lvl2pPr>
            <a:lvl3pPr marL="1141413" indent="-227013">
              <a:buClr>
                <a:srgbClr val="003359"/>
              </a:buClr>
              <a:buFont typeface="Frutiger LT Std 45 Light" pitchFamily="34" charset="0"/>
              <a:buChar char="‐"/>
              <a:defRPr sz="1400" b="0" i="0">
                <a:latin typeface="Arial"/>
                <a:cs typeface="Arial"/>
              </a:defRPr>
            </a:lvl3pPr>
            <a:lvl4pPr marL="1601788" indent="-225425">
              <a:buClr>
                <a:srgbClr val="003359"/>
              </a:buClr>
              <a:buFont typeface="Arial" pitchFamily="34" charset="0"/>
              <a:buChar char="•"/>
              <a:defRPr sz="1200" b="0" i="0">
                <a:latin typeface="Arial"/>
                <a:cs typeface="Arial"/>
              </a:defRPr>
            </a:lvl4pPr>
            <a:lvl5pPr marL="2055813" indent="-227013">
              <a:buClr>
                <a:srgbClr val="003359"/>
              </a:buClr>
              <a:buFont typeface="Frutiger LT Std 45 Light" pitchFamily="34" charset="0"/>
              <a:buChar char="‐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699436-581C-40DF-A883-8DB069BAF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10B0-9467-4A98-98B4-835D8384F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2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 ihc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45" y="4093376"/>
            <a:ext cx="7810881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05" y="2593189"/>
            <a:ext cx="781902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33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3989C9-3AAA-4355-9380-4000E0813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D301-F55D-46F9-AA96-46E6D6A25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9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ihcd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7" y="274638"/>
            <a:ext cx="8373873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627" y="1600200"/>
            <a:ext cx="4056956" cy="4525963"/>
          </a:xfrm>
        </p:spPr>
        <p:txBody>
          <a:bodyPr/>
          <a:lstStyle>
            <a:lvl1pPr>
              <a:buNone/>
              <a:defRPr sz="1800"/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/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/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/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003359"/>
                </a:solidFill>
              </a:defRPr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>
                <a:solidFill>
                  <a:srgbClr val="003359"/>
                </a:solidFill>
              </a:defRPr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>
                <a:solidFill>
                  <a:srgbClr val="003359"/>
                </a:solidFill>
              </a:defRPr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>
                <a:solidFill>
                  <a:srgbClr val="003359"/>
                </a:solidFill>
              </a:defRPr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>
                <a:solidFill>
                  <a:srgbClr val="0033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9971BF-4685-4CA2-9730-BB5D70E4A1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046F-6F4E-4D8B-9F30-D8EE27B8D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29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 ihcd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6EBC960-23E7-4E33-9580-A60228453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98A8-8117-4802-B047-6C4429A25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00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ihcd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CA458A4-D49A-4EC7-B4DC-1CBD58BD2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0A7B-1447-409A-828D-43FCAFFA9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09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 ihcd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6" y="273050"/>
            <a:ext cx="3139887" cy="1162050"/>
          </a:xfrm>
        </p:spPr>
        <p:txBody>
          <a:bodyPr anchor="b">
            <a:no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buClr>
                <a:srgbClr val="003359"/>
              </a:buClr>
              <a:buFont typeface="Arial" pitchFamily="34" charset="0"/>
              <a:buChar char="•"/>
              <a:defRPr sz="1600"/>
            </a:lvl1pPr>
            <a:lvl2pPr>
              <a:buClr>
                <a:srgbClr val="003359"/>
              </a:buClr>
              <a:buFont typeface="Frutiger LT Std 45 Light" pitchFamily="34" charset="0"/>
              <a:buChar char="‐"/>
              <a:defRPr sz="1400"/>
            </a:lvl2pPr>
            <a:lvl3pPr>
              <a:buClr>
                <a:srgbClr val="003359"/>
              </a:buClr>
              <a:buFont typeface="Arial" pitchFamily="34" charset="0"/>
              <a:buChar char="•"/>
              <a:defRPr sz="1200"/>
            </a:lvl3pPr>
            <a:lvl4pPr>
              <a:buClr>
                <a:srgbClr val="003359"/>
              </a:buClr>
              <a:buFont typeface="Frutiger LT Std 45 Light" pitchFamily="34" charset="0"/>
              <a:buChar char="‐"/>
              <a:defRPr sz="1000"/>
            </a:lvl4pPr>
            <a:lvl5pPr>
              <a:buClr>
                <a:srgbClr val="003359"/>
              </a:buClr>
              <a:buFont typeface="Arial" pitchFamily="34" charset="0"/>
              <a:buChar char="•"/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626" y="1435100"/>
            <a:ext cx="3139887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700C49-D871-4D87-AF58-971A4AE76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BAAB-231E-4DC0-807F-D50628638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23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A458CB-EA6C-479F-BC8D-BAB41F713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DA63-4011-4A95-BB82-7978FB006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2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6A5AD8-3AAB-47FB-8370-8936CD26A4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4963" y="274638"/>
            <a:ext cx="8364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HEADLINE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E57D94-6317-4BEC-8EE1-C1CB7D254A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8364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47615-A2E1-458F-AAA2-BEA241AF1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438" y="6146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3359"/>
                </a:solidFill>
              </a:defRPr>
            </a:lvl1pPr>
          </a:lstStyle>
          <a:p>
            <a:pPr>
              <a:defRPr/>
            </a:pPr>
            <a:fld id="{75E286F8-C46F-4AB3-BB7C-428BDAFBB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A2AD00"/>
          </a:solidFill>
          <a:latin typeface="Arial Bold"/>
          <a:ea typeface="ＭＳ Ｐゴシック" pitchFamily="-112" charset="-128"/>
          <a:cs typeface="Arial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9pPr>
    </p:titleStyle>
    <p:bodyStyle>
      <a:lvl1pPr marL="6873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6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1pPr>
      <a:lvl2pPr marL="11414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4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2pPr>
      <a:lvl3pPr marL="16017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2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3pPr>
      <a:lvl4pPr marL="20558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0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4pPr>
      <a:lvl5pPr marL="25161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8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1B9C6B9-39A3-477D-9952-B66CA3CFDC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4963" y="274638"/>
            <a:ext cx="8364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HEADLINE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106E597-8C1A-4F7C-B3F1-D5BC99E108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8364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2BE2-680C-40C4-93D0-D36AE4C91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438" y="62611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3359"/>
                </a:solidFill>
              </a:defRPr>
            </a:lvl1pPr>
          </a:lstStyle>
          <a:p>
            <a:pPr>
              <a:defRPr/>
            </a:pPr>
            <a:fld id="{510AEC28-580A-40B5-B128-17926961F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4" descr="IHCDA-Logo-RGB.jpg">
            <a:extLst>
              <a:ext uri="{FF2B5EF4-FFF2-40B4-BE49-F238E27FC236}">
                <a16:creationId xmlns:a16="http://schemas.microsoft.com/office/drawing/2014/main" id="{8E27AB95-1186-4C28-8F22-3C4FC709137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021388"/>
            <a:ext cx="20526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A2AD00"/>
          </a:solidFill>
          <a:latin typeface="Arial Bold"/>
          <a:ea typeface="ＭＳ Ｐゴシック" pitchFamily="-112" charset="-128"/>
          <a:cs typeface="Arial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9pPr>
    </p:titleStyle>
    <p:bodyStyle>
      <a:lvl1pPr marL="6873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6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1pPr>
      <a:lvl2pPr marL="11414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4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2pPr>
      <a:lvl3pPr marL="16017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2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3pPr>
      <a:lvl4pPr marL="20558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0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4pPr>
      <a:lvl5pPr marL="25161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8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n.gov/ihcda/newsroom/red-notice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spergel@ihcda.in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296" y="1364704"/>
            <a:ext cx="7772400" cy="1448163"/>
          </a:xfrm>
        </p:spPr>
        <p:txBody>
          <a:bodyPr/>
          <a:lstStyle/>
          <a:p>
            <a: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IHCDA HOME Homebuyer Program </a:t>
            </a:r>
            <a:b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Application Underwriting Criteria</a:t>
            </a:r>
            <a:b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Session 2</a:t>
            </a:r>
            <a:b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6D73D-4200-AC2D-ADA6-F86C2594B1C1}"/>
              </a:ext>
            </a:extLst>
          </p:cNvPr>
          <p:cNvSpPr txBox="1"/>
          <p:nvPr/>
        </p:nvSpPr>
        <p:spPr bwMode="auto">
          <a:xfrm>
            <a:off x="581296" y="3176921"/>
            <a:ext cx="7213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Samantha Spergel</a:t>
            </a:r>
          </a:p>
          <a:p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Director of Real Estate Strategic Initiatives and Engagement</a:t>
            </a:r>
          </a:p>
          <a:p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Indiana Housing &amp; Community Development Authority</a:t>
            </a:r>
          </a:p>
        </p:txBody>
      </p:sp>
    </p:spTree>
    <p:extLst>
      <p:ext uri="{BB962C8B-B14F-4D97-AF65-F5344CB8AC3E}">
        <p14:creationId xmlns:p14="http://schemas.microsoft.com/office/powerpoint/2010/main" val="387573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Recapture and Resale – Abridged Version </a:t>
            </a: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9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Period of Affordability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683979" y="1317965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Period of Affordability (POA) is the required length of time the Lien and Restrictive Covenant (LRCA) is on the property.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Type of lien, and length of time of the LRCA is based on if there is a Buyer Subsidy needed for the homebuyer.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Different from HOME Rental in which POA is based on construction type.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3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Period of Affordability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683979" y="1508087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Subsidy of under $15,000 – Five years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Subsidy of $15,000-$40,000 – Ten Years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Subsidy of $40k or higher – 15 Years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Recapture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“Sell to anyone, for any price but pay back the subsidy”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use recapture, there must be direct assistance to the buyer – i.e. “</a:t>
            </a:r>
            <a:r>
              <a:rPr lang="en-US" altLang="en-US" sz="1800" b="1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Buyer Subsidy</a:t>
            </a: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</a:p>
          <a:p>
            <a:pPr lvl="1"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POA is then based on Buyer Subsidy </a:t>
            </a:r>
            <a:r>
              <a:rPr lang="en-US" altLang="en-US" sz="2000" b="1" u="sng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only</a:t>
            </a:r>
          </a:p>
          <a:p>
            <a:pPr>
              <a:defRPr/>
            </a:pPr>
            <a:endParaRPr lang="en-US" altLang="en-US" sz="2000" b="1" u="sng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Generally POA length is between 5-15 years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More on Recapture requirements in Sessions 4 and 5!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3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Resale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Used when there is no Buyer Subsidy – only </a:t>
            </a:r>
            <a:r>
              <a:rPr lang="en-US" altLang="en-US" sz="1800" b="1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Developer Subsidy </a:t>
            </a: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and/or </a:t>
            </a:r>
            <a:r>
              <a:rPr lang="en-US" altLang="en-US" sz="1800" b="1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Interim Construction Financing </a:t>
            </a:r>
          </a:p>
          <a:p>
            <a:pPr>
              <a:defRPr/>
            </a:pPr>
            <a:endParaRPr lang="en-US" altLang="en-US" sz="1800" b="1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POA based on TOTAL HOME award for unit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POA length may be longer than just POA under Recapture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Amount under LRCA will be higher 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More on Resale requirements in Sessions 4 and 5!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9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Breaking Down the </a:t>
            </a:r>
            <a:b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Pro-Forma</a:t>
            </a: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Pro-Forma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Two Pro-Forma worksheets: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Commitment – due with Application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Closing – due at least 3 weeks prior to closing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Three Main sections: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 Uses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Buyer Purchasing Power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 Sources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Pro-forma must be completed </a:t>
            </a:r>
            <a:r>
              <a:rPr lang="en-US" altLang="en-US" sz="2000" b="1" u="sng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unit</a:t>
            </a:r>
          </a:p>
          <a:p>
            <a:pPr>
              <a:defRPr/>
            </a:pPr>
            <a:endParaRPr lang="en-US" altLang="en-US" sz="2000" b="1" u="sng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u="sng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such thing as a generic proforma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1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Development Costs and Budget  </a:t>
            </a: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8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Sources or Uses first?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3093457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 Costs come first 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 realistic and be complete</a:t>
            </a:r>
          </a:p>
          <a:p>
            <a:pPr marL="0" indent="0">
              <a:buNone/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Construction cost estimates must be included in application and reflected in Development Budget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Include costs to develop AND sell units 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9D7DCA-5687-7D95-D493-0F950658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72912"/>
            <a:ext cx="3238781" cy="39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Types of Uses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Budget should include total costs for: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Pre-development and Due Diligence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Appraisals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Architectural and Engineering Fees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Recording Fees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rehab – cost of Lead Inspection/Asbestos testing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Professional Services 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Legal &amp; Accounting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Services 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Housing Counseling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Income Verification 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Carrying &amp; Financing costs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Title Insurance for construction loans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Builder’s Risk/Liability insurance</a:t>
            </a:r>
          </a:p>
          <a:p>
            <a:pPr lvl="1"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6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3CF81B-8A69-A3D7-1043-9A947470202A}"/>
              </a:ext>
            </a:extLst>
          </p:cNvPr>
          <p:cNvSpPr txBox="1"/>
          <p:nvPr/>
        </p:nvSpPr>
        <p:spPr>
          <a:xfrm>
            <a:off x="388883" y="391259"/>
            <a:ext cx="836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cap="none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IHCDA’s Mission and Vision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0095BD-108F-A881-1271-7306DC435DAA}"/>
              </a:ext>
            </a:extLst>
          </p:cNvPr>
          <p:cNvSpPr txBox="1">
            <a:spLocks/>
          </p:cNvSpPr>
          <p:nvPr/>
        </p:nvSpPr>
        <p:spPr>
          <a:xfrm>
            <a:off x="322350" y="1483023"/>
            <a:ext cx="5047812" cy="4018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b="1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Mission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provide housing opportunities, promote self-sufficiency, and strengthen communities.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b="1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Vision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Indiana with a sustainable quality of life for all Hoosiers in the community of their choice.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C449F-DB3E-8D4A-1B69-9748E47F9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4" r="5978"/>
          <a:stretch/>
        </p:blipFill>
        <p:spPr>
          <a:xfrm>
            <a:off x="5365213" y="1704814"/>
            <a:ext cx="3456437" cy="3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1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Types of Uses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Budget should include total costs for: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Acquisition 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Land and Building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Closing Costs at Acquisition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NOTE: Remember that land value is based either on Purchase Agreement, “As-Is” Appraisal or Comparative Market Analysis (subject to IHCDA approval).  </a:t>
            </a: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Hard Construction Costs</a:t>
            </a:r>
          </a:p>
          <a:p>
            <a:pPr lvl="2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Residential Structures</a:t>
            </a:r>
          </a:p>
          <a:p>
            <a:pPr lvl="2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Free-standing accessory structures – NOTE: not HOME eligible</a:t>
            </a:r>
          </a:p>
          <a:p>
            <a:pPr lvl="2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Appliances</a:t>
            </a:r>
          </a:p>
          <a:p>
            <a:pPr lvl="2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Contractor Contingency</a:t>
            </a:r>
          </a:p>
          <a:p>
            <a:pPr lvl="3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5-7.5% must be budgeted for new construction projects</a:t>
            </a:r>
          </a:p>
          <a:p>
            <a:pPr lvl="3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7.5-10% must be budgeted for rehabilitation 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Developer Fee – cannot exceed 15%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Final fee usually paid out of closing proceeds. 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Seller’s Closing Costs – Not HOME Eligible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Other Uses Considerations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On-site infrastructure is eligible as a site improvement </a:t>
            </a:r>
          </a:p>
          <a:p>
            <a:pPr lvl="1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Underground utilities</a:t>
            </a:r>
          </a:p>
          <a:p>
            <a:pPr lvl="1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Connection to public lines</a:t>
            </a:r>
          </a:p>
          <a:p>
            <a:pPr lvl="1">
              <a:defRPr/>
            </a:pPr>
            <a:endParaRPr lang="en-US" altLang="en-US" sz="12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Off-site infrastructure is NOT HOME-Eligible</a:t>
            </a:r>
          </a:p>
          <a:p>
            <a:pPr lvl="1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Extending public services to site, like sewer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Units must meet HOME Property Standards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Rehab: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Useful life (5 years) – this is MINIMUM. If in doubt, replace it!</a:t>
            </a:r>
          </a:p>
          <a:p>
            <a:pPr lvl="2">
              <a:defRPr/>
            </a:pPr>
            <a:r>
              <a:rPr lang="en-US" altLang="en-US" sz="12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Lead Based Paint if pre-1978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Reasonable Accommodations</a:t>
            </a: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Energy Efficiency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commitments of Universal Design, Green Building and Design Features </a:t>
            </a:r>
          </a:p>
          <a:p>
            <a:pPr lvl="1"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Cost Standards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 CFR 200 Cost Principles apply; costs must be: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Reasonable, necessary, allocable and documentable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b="1" u="sng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Must document all uses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Every project is unique – build your cost estimates from scratch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 not overlook, ignore or understate costs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Budget conservatively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Don’t use lowest end of cost ranges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8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Buyer Analysis </a:t>
            </a: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00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Preliminary Buyer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Commitment – Based on unknown, “lowest achievable” buyer profiles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Closing – Based on known buyer, individual analysis, reconciles to the closing statement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 may have buyers lined up but circumstances can change.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Commitment section will estimate the amount of </a:t>
            </a:r>
            <a:r>
              <a:rPr lang="en-US" altLang="en-US" sz="1800" b="1" u="sng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proposed</a:t>
            </a: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buyer subsidy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Must underwrite each unit and each buyer separately! 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07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Determining Cash Needs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4183117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Projected appraised value or Sales Price entered at top of pro-forma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 in the estimated closing costs or any pre-paid funds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Allowable LTV: IHCDA recommends an LTV no higher an 95%; LTV can be no lower than 80%.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Enter as percentage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will calculate the maximum projected mortgage based on the value, and the cash needed (DPA/closing cost assistance/buyer cash) for the projected closing.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62D10-C3A4-F7F4-8821-FED1AFA9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560" y="2197290"/>
            <a:ext cx="2979678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33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Principle, PMI and Mortgage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4183117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Estimated interest rate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HFH will have 0%</a:t>
            </a:r>
          </a:p>
          <a:p>
            <a:pPr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Mortgage Insurance Premium Rate: Enter projected PMI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Will not apply to HFH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Want to see if we can limit this</a:t>
            </a:r>
          </a:p>
          <a:p>
            <a:pPr lvl="1">
              <a:defRPr/>
            </a:pPr>
            <a:endParaRPr lang="en-US" altLang="en-US" sz="12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Enter projected Mortgage term – minimum is 20; cannot exceed 30-year term. </a:t>
            </a:r>
          </a:p>
          <a:p>
            <a:pPr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Pro-forma will calculate projected mortgage payment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7D407-AEBA-D9A9-68E2-92AFB557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234" y="1522798"/>
            <a:ext cx="3687828" cy="12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2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Understanding the Front-End Ratio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4183117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Front-End Ratio indicates what portion of an individual's income is allocated to mortgage payments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these buyers, will also include taxes, insurance, utilities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Does NOT include other non-housing debt.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IHCDA uses 29% Front-End Ratio  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can accept waivers to this with your application.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281D3-63C5-FE01-0370-B4875DEB7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34071"/>
            <a:ext cx="4029796" cy="13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4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Buyer Profile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4183117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will identify the 50% AMI limit 4-person household for your county. 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 </a:t>
            </a: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RED Notice 23-26</a:t>
            </a: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does not limit you to that AMI, but shows you the suggested buyers’ AMI limits to ensure affordability for that buyer. </a:t>
            </a:r>
          </a:p>
          <a:p>
            <a:pPr lvl="1">
              <a:defRPr/>
            </a:pPr>
            <a:endParaRPr lang="en-US" altLang="en-US" sz="12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Buyer must put in minimum of $250 toward purchase – okay to go higher. </a:t>
            </a:r>
          </a:p>
          <a:p>
            <a:pPr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Max Total Buyer Assistance is amount needed after projected buyer cash. This is projected Buyer subsidy for unit. </a:t>
            </a:r>
          </a:p>
          <a:p>
            <a:pPr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Pro-forma will identify PITI. </a:t>
            </a:r>
          </a:p>
          <a:p>
            <a:pPr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4DB03-DBEA-F2DF-72C1-A788FC89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33" y="1274423"/>
            <a:ext cx="3147333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34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Buyer Profile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4183117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Buyer Subsidy: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2023 policy, will allow buyer subsidy of up to $60k for households at or below 50% AMI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50-80% AMI cannot exceed $50,000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LTV may not be lower than 80%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Higher Buyer Subsidy will mean longer POA – homebuyer education is critical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HFH – Right of First Refusal not allowed during POA </a:t>
            </a:r>
          </a:p>
          <a:p>
            <a:pPr marL="0" indent="0">
              <a:buNone/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is a tool to look at who should be in your buyer’s pool. </a:t>
            </a: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4DB03-DBEA-F2DF-72C1-A788FC89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33" y="1274423"/>
            <a:ext cx="3147333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Agenda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310637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are the subsidies?</a:t>
            </a: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Resale and Recapture – Abridged </a:t>
            </a: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 Uses</a:t>
            </a: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Buyer Purchasing Power</a:t>
            </a: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 Sources</a:t>
            </a: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Breaking Down the Commitment Proforma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83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Development Sources </a:t>
            </a: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5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Circling back on the subsidies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74423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the three subsidies: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 Subsidy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Homebuyer Subsidy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Interim Financing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of these will be calculated under the “Development Sources” section of the pro-forma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55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Total Development Costs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426823"/>
            <a:ext cx="4057553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Pro-Forma will pull TDC from Development Budget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example presumes no developer fee.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90CB1-016F-3CC4-F0C5-D143D2BB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933" y="1426824"/>
            <a:ext cx="3785186" cy="14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42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Development Subsidy Sources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426823"/>
            <a:ext cx="4057553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Pro-Forma will pull Gross Developer Subsidy.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grants to be applied to the Developer subsidy include all those that are donated to the site. This can include: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Donations/discounts (including volunteer labor)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Waived Fees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Philanthropic Support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Public Funding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Cash donations could count as equity and not be counted as part of Developer Subsidy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8A2BDF-183E-4D91-5705-76FBDB6E8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088" y="2354494"/>
            <a:ext cx="3193140" cy="9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3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Interim Development Financing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426823"/>
            <a:ext cx="4057553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Interim Construction Financing is TDC – (Development Subsidy + Buyer Subsidy + Costs paid from Sales proceeds)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Think of this financing as proceeds that must be paid back.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Habitat mortgage could be recorded as equity.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Revolving cash donations that would go back to NFP can be noted as a loan.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F15A3-51E9-6A6C-5C68-9DD66B71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590" y="1770385"/>
            <a:ext cx="3498620" cy="15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8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533" y="2807694"/>
            <a:ext cx="6877747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“How much HOME do I need?</a:t>
            </a:r>
            <a:b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b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Putting it all together </a:t>
            </a:r>
            <a:b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b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24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Total HOME Investment Needed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426823"/>
            <a:ext cx="4057553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 Subsidy of $50,000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Washed by IHCDA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Buyer Subsidy of $35,750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Subject to Recapture and will have LRCA for 10 years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Interim Financing of $39,250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Repayable to IHCDA within 30 days of closing to IHCDA unless CHDO</a:t>
            </a:r>
          </a:p>
          <a:p>
            <a:pPr lvl="1"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Total HOME award of $125,000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4F0CC-DF5B-5D0B-AD31-CB633D4C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24" y="1925976"/>
            <a:ext cx="3494070" cy="9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50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Remember me?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9F279-4CA7-539F-13D2-C81126A5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009" y="1502876"/>
            <a:ext cx="2346305" cy="3501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80CD7E-1B2F-8380-8A6F-03B004F19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9" y="2055136"/>
            <a:ext cx="4802512" cy="25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45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HOME Request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411098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$125,000 would go under “HOME request” column under Development Budget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Will assist IHCDA staff with setting up contract if project is approved by board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Budget will go into contract and IHCDA Online</a:t>
            </a:r>
          </a:p>
          <a:p>
            <a:pPr marL="457200" lvl="1" indent="0">
              <a:buNone/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42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HOME Request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683979" y="1317965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sources = uses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Please note that HOME request is projection of actual costs and buyers.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Closing Pro-forma will reassess proposed sales and final development numbers.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Keep documentation of change of development costs, and other sources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3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What are the HOME Homebuyer Subsidies?</a:t>
            </a:r>
            <a:b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23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Sales Price &gt; TDC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2" y="1426823"/>
            <a:ext cx="4418507" cy="3742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sales price exceeds TDC, the unit is not eligible for developer subsidy.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Pro-Forma will show negative Appraisal Gap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Application is still eligible for Interim Construction Financing + Buyer Subsidy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NOTE: Buyer Subsidy alone is not eligible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80EEC-A5D2-C9D1-75C8-FBEE075B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123" y="1099702"/>
            <a:ext cx="2560177" cy="39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5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21B097-434E-1AB1-D070-0A4F95416BE8}"/>
              </a:ext>
            </a:extLst>
          </p:cNvPr>
          <p:cNvSpPr txBox="1"/>
          <p:nvPr/>
        </p:nvSpPr>
        <p:spPr>
          <a:xfrm>
            <a:off x="530653" y="1965107"/>
            <a:ext cx="83662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cs typeface="Arial" panose="020B0604020202020204" pitchFamily="34" charset="0"/>
              </a:rPr>
              <a:t>Upcoming Training – </a:t>
            </a:r>
          </a:p>
          <a:p>
            <a:endParaRPr lang="en-US" sz="35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3500" b="1" dirty="0">
                <a:solidFill>
                  <a:schemeClr val="bg1"/>
                </a:solidFill>
                <a:cs typeface="Arial" panose="020B0604020202020204" pitchFamily="34" charset="0"/>
              </a:rPr>
              <a:t>Monday, August 28th </a:t>
            </a:r>
          </a:p>
          <a:p>
            <a:r>
              <a:rPr lang="en-US" sz="3500" b="1" dirty="0">
                <a:solidFill>
                  <a:schemeClr val="bg1"/>
                </a:solidFill>
                <a:cs typeface="Arial" panose="020B0604020202020204" pitchFamily="34" charset="0"/>
              </a:rPr>
              <a:t>9:30am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26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FC595-B504-380B-1767-4E25CA2A02E3}"/>
              </a:ext>
            </a:extLst>
          </p:cNvPr>
          <p:cNvSpPr txBox="1"/>
          <p:nvPr/>
        </p:nvSpPr>
        <p:spPr>
          <a:xfrm>
            <a:off x="379885" y="701225"/>
            <a:ext cx="776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cap="none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Managing a HOME Homebuyer Project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740789-59E5-97E4-D14F-46357B6C1171}"/>
              </a:ext>
            </a:extLst>
          </p:cNvPr>
          <p:cNvSpPr txBox="1">
            <a:spLocks/>
          </p:cNvSpPr>
          <p:nvPr/>
        </p:nvSpPr>
        <p:spPr>
          <a:xfrm>
            <a:off x="379884" y="1635759"/>
            <a:ext cx="8329775" cy="2414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Cross-Sectional Regulations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Section 3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Davis Bacon </a:t>
            </a: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IHCDA Contract Process</a:t>
            </a: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Inspection Policy</a:t>
            </a: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Retainage Policy</a:t>
            </a: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Extension Requests</a:t>
            </a: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timelines and deadlines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Expenditure deadline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De-obligation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9-month timeline</a:t>
            </a:r>
          </a:p>
          <a:p>
            <a:pPr lvl="1"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91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6D73D-4200-AC2D-ADA6-F86C2594B1C1}"/>
              </a:ext>
            </a:extLst>
          </p:cNvPr>
          <p:cNvSpPr txBox="1"/>
          <p:nvPr/>
        </p:nvSpPr>
        <p:spPr bwMode="auto">
          <a:xfrm>
            <a:off x="581296" y="2273154"/>
            <a:ext cx="79988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Samantha Spergel</a:t>
            </a:r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Director of Real Estate Strategic Initiatives and Engagement</a:t>
            </a:r>
          </a:p>
          <a:p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  <a:hlinkClick r:id="rId3"/>
              </a:rPr>
              <a:t>sspergel@ihcda.in.gov</a:t>
            </a:r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ea typeface="Calibri" pitchFamily="34" charset="0"/>
              <a:cs typeface="Arial" charset="0"/>
            </a:endParaRPr>
          </a:p>
          <a:p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AD9D2-8578-6F83-6578-5091F3398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296" y="1004521"/>
            <a:ext cx="7772400" cy="1139841"/>
          </a:xfrm>
        </p:spPr>
        <p:txBody>
          <a:bodyPr/>
          <a:lstStyle/>
          <a:p>
            <a:r>
              <a:rPr lang="en-US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92384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Three Subsidies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683979" y="1317965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Developer Subsidy </a:t>
            </a:r>
          </a:p>
          <a:p>
            <a:pPr marL="457200" indent="-457200">
              <a:buAutoNum type="arabicPeriod"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Buyer Subsidy</a:t>
            </a:r>
          </a:p>
          <a:p>
            <a:pPr marL="457200" indent="-457200">
              <a:buAutoNum type="arabicPeriod"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Interim Construction Financing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3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Developer Subsidy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683979" y="1317965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Developer subsidy is the difference between Total Development Cost and Market Value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is called the “Appraisal Gap”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can be used as a grant from IHCDA to the Developer to cover the difference when TDC &gt; Market Value; no expectation from IHCDA of repayment (washed away)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Cost over value may be driven by: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Failed/Distressed market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Inefficient scale of development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Cost of to ensure federal compliance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Buyer Subsidy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674925" y="1444714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Called the “Affordability Gap”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provided to the buyer as a forgivable loan, including down payment or closing costs 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While eligible, want to generally avoid a reduction in sales price below market value </a:t>
            </a:r>
          </a:p>
          <a:p>
            <a:pPr lvl="1"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3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Interim Construction Financing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683979" y="1317965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0% Loan from IHCDA to Developer to cover capital cost gaps for homebuyer projects 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Used when the developer does not have enough sources to cover the project</a:t>
            </a: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Required under regulations to be repaid to IHCDA – this is not a permanent contribution to the housing, unlike Developer Subsidy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EXCEPTION: CHDOs! More on this later!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2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What does this mean?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7BC79-E1A2-A35F-39A0-E8941251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718154"/>
            <a:ext cx="6274051" cy="34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7848"/>
      </p:ext>
    </p:extLst>
  </p:cSld>
  <p:clrMapOvr>
    <a:masterClrMapping/>
  </p:clrMapOvr>
</p:sld>
</file>

<file path=ppt/theme/theme1.xml><?xml version="1.0" encoding="utf-8"?>
<a:theme xmlns:a="http://schemas.openxmlformats.org/drawingml/2006/main" name="1 ihcda theme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lthiest Employers">
      <a:majorFont>
        <a:latin typeface="Frutiger LT Std 57 C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buFont typeface="Arial" charset="0"/>
          <a:buChar char="•"/>
          <a:defRPr sz="2400" dirty="0">
            <a:solidFill>
              <a:srgbClr val="003359"/>
            </a:solidFill>
            <a:ea typeface="Calibri" pitchFamily="34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 ihcda theme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lthiest Employers">
      <a:majorFont>
        <a:latin typeface="Frutiger LT Std 57 C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15319</TotalTime>
  <Words>1715</Words>
  <Application>Microsoft Office PowerPoint</Application>
  <PresentationFormat>On-screen Show (4:3)</PresentationFormat>
  <Paragraphs>397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Bold</vt:lpstr>
      <vt:lpstr>Calibri</vt:lpstr>
      <vt:lpstr>Frutiger LT Std 45 Light</vt:lpstr>
      <vt:lpstr>NeutraText-Demi</vt:lpstr>
      <vt:lpstr>1 ihcda theme one</vt:lpstr>
      <vt:lpstr>2 ihcda theme one</vt:lpstr>
      <vt:lpstr>IHCDA HOME Homebuyer Program  Application Underwriting Criteria Session 2 </vt:lpstr>
      <vt:lpstr>PowerPoint Presentation</vt:lpstr>
      <vt:lpstr>PowerPoint Presentation</vt:lpstr>
      <vt:lpstr>What are the HOME Homebuyer Subsidies?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Recapture and Resale – Abridged Version </vt:lpstr>
      <vt:lpstr>PowerPoint Presentation</vt:lpstr>
      <vt:lpstr>PowerPoint Presentation</vt:lpstr>
      <vt:lpstr>PowerPoint Presentation</vt:lpstr>
      <vt:lpstr>PowerPoint Presentation</vt:lpstr>
      <vt:lpstr>Breaking Down the  Pro-Forma</vt:lpstr>
      <vt:lpstr>PowerPoint Presentation</vt:lpstr>
      <vt:lpstr>Development Costs and Budget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Buyer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Sources </vt:lpstr>
      <vt:lpstr>PowerPoint Presentation</vt:lpstr>
      <vt:lpstr>PowerPoint Presentation</vt:lpstr>
      <vt:lpstr>PowerPoint Presentation</vt:lpstr>
      <vt:lpstr>PowerPoint Presentation</vt:lpstr>
      <vt:lpstr>“How much HOME do I need?  Putting it all together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 </vt:lpstr>
    </vt:vector>
  </TitlesOfParts>
  <Company>Ball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Spergel, Samantha</cp:lastModifiedBy>
  <cp:revision>586</cp:revision>
  <cp:lastPrinted>2016-02-18T15:02:06Z</cp:lastPrinted>
  <dcterms:created xsi:type="dcterms:W3CDTF">2009-09-03T19:15:51Z</dcterms:created>
  <dcterms:modified xsi:type="dcterms:W3CDTF">2023-08-21T15:13:18Z</dcterms:modified>
</cp:coreProperties>
</file>