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64"/>
  </p:notesMasterIdLst>
  <p:handoutMasterIdLst>
    <p:handoutMasterId r:id="rId65"/>
  </p:handoutMasterIdLst>
  <p:sldIdLst>
    <p:sldId id="332" r:id="rId3"/>
    <p:sldId id="347" r:id="rId4"/>
    <p:sldId id="392" r:id="rId5"/>
    <p:sldId id="334" r:id="rId6"/>
    <p:sldId id="350" r:id="rId7"/>
    <p:sldId id="375" r:id="rId8"/>
    <p:sldId id="383" r:id="rId9"/>
    <p:sldId id="352" r:id="rId10"/>
    <p:sldId id="381" r:id="rId11"/>
    <p:sldId id="380" r:id="rId12"/>
    <p:sldId id="382" r:id="rId13"/>
    <p:sldId id="379" r:id="rId14"/>
    <p:sldId id="376" r:id="rId15"/>
    <p:sldId id="351" r:id="rId16"/>
    <p:sldId id="377" r:id="rId17"/>
    <p:sldId id="368" r:id="rId18"/>
    <p:sldId id="378" r:id="rId19"/>
    <p:sldId id="388" r:id="rId20"/>
    <p:sldId id="387" r:id="rId21"/>
    <p:sldId id="391" r:id="rId22"/>
    <p:sldId id="386" r:id="rId23"/>
    <p:sldId id="389" r:id="rId24"/>
    <p:sldId id="390" r:id="rId25"/>
    <p:sldId id="394" r:id="rId26"/>
    <p:sldId id="395" r:id="rId27"/>
    <p:sldId id="401" r:id="rId28"/>
    <p:sldId id="396" r:id="rId29"/>
    <p:sldId id="397" r:id="rId30"/>
    <p:sldId id="399" r:id="rId31"/>
    <p:sldId id="398" r:id="rId32"/>
    <p:sldId id="400" r:id="rId33"/>
    <p:sldId id="402" r:id="rId34"/>
    <p:sldId id="403" r:id="rId35"/>
    <p:sldId id="413" r:id="rId36"/>
    <p:sldId id="408" r:id="rId37"/>
    <p:sldId id="409" r:id="rId38"/>
    <p:sldId id="411" r:id="rId39"/>
    <p:sldId id="410" r:id="rId40"/>
    <p:sldId id="412" r:id="rId41"/>
    <p:sldId id="404" r:id="rId42"/>
    <p:sldId id="414" r:id="rId43"/>
    <p:sldId id="415" r:id="rId44"/>
    <p:sldId id="416" r:id="rId45"/>
    <p:sldId id="419" r:id="rId46"/>
    <p:sldId id="420" r:id="rId47"/>
    <p:sldId id="421" r:id="rId48"/>
    <p:sldId id="417" r:id="rId49"/>
    <p:sldId id="418" r:id="rId50"/>
    <p:sldId id="405" r:id="rId51"/>
    <p:sldId id="422" r:id="rId52"/>
    <p:sldId id="423" r:id="rId53"/>
    <p:sldId id="424" r:id="rId54"/>
    <p:sldId id="425" r:id="rId55"/>
    <p:sldId id="427" r:id="rId56"/>
    <p:sldId id="426" r:id="rId57"/>
    <p:sldId id="428" r:id="rId58"/>
    <p:sldId id="406" r:id="rId59"/>
    <p:sldId id="407" r:id="rId60"/>
    <p:sldId id="384" r:id="rId61"/>
    <p:sldId id="385" r:id="rId62"/>
    <p:sldId id="346"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ter, Hol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31" autoAdjust="0"/>
  </p:normalViewPr>
  <p:slideViewPr>
    <p:cSldViewPr snapToGrid="0">
      <p:cViewPr varScale="1">
        <p:scale>
          <a:sx n="102" d="100"/>
          <a:sy n="102" d="100"/>
        </p:scale>
        <p:origin x="1230" y="108"/>
      </p:cViewPr>
      <p:guideLst>
        <p:guide orient="horz" pos="2160"/>
        <p:guide pos="2880"/>
      </p:guideLst>
    </p:cSldViewPr>
  </p:slideViewPr>
  <p:outlineViewPr>
    <p:cViewPr>
      <p:scale>
        <a:sx n="33" d="100"/>
        <a:sy n="33" d="100"/>
      </p:scale>
      <p:origin x="0" y="-3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7DDC08-756C-47F6-AEFD-87B0FB86D75A}"/>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710C3153-CECE-4DBC-B7EE-8CF7B2CC1409}"/>
              </a:ext>
            </a:extLst>
          </p:cNvPr>
          <p:cNvSpPr>
            <a:spLocks noGrp="1"/>
          </p:cNvSpPr>
          <p:nvPr>
            <p:ph type="dt" sz="quarter" idx="1"/>
          </p:nvPr>
        </p:nvSpPr>
        <p:spPr>
          <a:xfrm>
            <a:off x="3970338" y="0"/>
            <a:ext cx="3038475" cy="465138"/>
          </a:xfrm>
          <a:prstGeom prst="rect">
            <a:avLst/>
          </a:prstGeom>
        </p:spPr>
        <p:txBody>
          <a:bodyPr vert="horz" lIns="91294" tIns="45647" rIns="91294" bIns="45647" rtlCol="0"/>
          <a:lstStyle>
            <a:lvl1pPr algn="r">
              <a:defRPr sz="1200">
                <a:latin typeface="Arial" pitchFamily="34" charset="0"/>
              </a:defRPr>
            </a:lvl1pPr>
          </a:lstStyle>
          <a:p>
            <a:pPr>
              <a:defRPr/>
            </a:pPr>
            <a:fld id="{5CBF1BB7-D363-4312-87E8-63C9FCA4C0AA}" type="datetimeFigureOut">
              <a:rPr lang="en-US"/>
              <a:pPr>
                <a:defRPr/>
              </a:pPr>
              <a:t>9/12/2023</a:t>
            </a:fld>
            <a:endParaRPr lang="en-US"/>
          </a:p>
        </p:txBody>
      </p:sp>
      <p:sp>
        <p:nvSpPr>
          <p:cNvPr id="4" name="Footer Placeholder 3">
            <a:extLst>
              <a:ext uri="{FF2B5EF4-FFF2-40B4-BE49-F238E27FC236}">
                <a16:creationId xmlns:a16="http://schemas.microsoft.com/office/drawing/2014/main" id="{2F1F5F0F-BF9D-470C-B2A7-C4C01C0ADC02}"/>
              </a:ext>
            </a:extLst>
          </p:cNvPr>
          <p:cNvSpPr>
            <a:spLocks noGrp="1"/>
          </p:cNvSpPr>
          <p:nvPr>
            <p:ph type="ftr" sz="quarter" idx="2"/>
          </p:nvPr>
        </p:nvSpPr>
        <p:spPr>
          <a:xfrm>
            <a:off x="0" y="8829675"/>
            <a:ext cx="3038475" cy="465138"/>
          </a:xfrm>
          <a:prstGeom prst="rect">
            <a:avLst/>
          </a:prstGeom>
        </p:spPr>
        <p:txBody>
          <a:bodyPr vert="horz" lIns="91294" tIns="45647" rIns="91294" bIns="45647" rtlCol="0" anchor="b"/>
          <a:lstStyle>
            <a:lvl1pPr algn="l">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98C7B7E-781C-45BD-8B0C-5A663E822FEE}"/>
              </a:ext>
            </a:extLst>
          </p:cNvPr>
          <p:cNvSpPr>
            <a:spLocks noGrp="1"/>
          </p:cNvSpPr>
          <p:nvPr>
            <p:ph type="sldNum" sz="quarter" idx="3"/>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E9284E6B-DB7F-408F-A9FA-A2026E50A6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79A17-92DC-4E6E-8873-8DCC3F3E40FE}"/>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7F89593-8FC9-45CE-93C9-8170C5A246E1}"/>
              </a:ext>
            </a:extLst>
          </p:cNvPr>
          <p:cNvSpPr>
            <a:spLocks noGrp="1"/>
          </p:cNvSpPr>
          <p:nvPr>
            <p:ph type="dt" idx="1"/>
          </p:nvPr>
        </p:nvSpPr>
        <p:spPr>
          <a:xfrm>
            <a:off x="3970338" y="0"/>
            <a:ext cx="3038475" cy="465138"/>
          </a:xfrm>
          <a:prstGeom prst="rect">
            <a:avLst/>
          </a:prstGeom>
        </p:spPr>
        <p:txBody>
          <a:bodyPr vert="horz" lIns="91294" tIns="45647" rIns="91294" bIns="45647" rtlCol="0"/>
          <a:lstStyle>
            <a:lvl1pPr algn="r">
              <a:defRPr sz="1200">
                <a:latin typeface="Arial" charset="0"/>
              </a:defRPr>
            </a:lvl1pPr>
          </a:lstStyle>
          <a:p>
            <a:pPr>
              <a:defRPr/>
            </a:pPr>
            <a:fld id="{A002873B-B72F-4219-8CCC-8ED3EAE97A62}" type="datetimeFigureOut">
              <a:rPr lang="en-US"/>
              <a:pPr>
                <a:defRPr/>
              </a:pPr>
              <a:t>9/12/2023</a:t>
            </a:fld>
            <a:endParaRPr lang="en-US"/>
          </a:p>
        </p:txBody>
      </p:sp>
      <p:sp>
        <p:nvSpPr>
          <p:cNvPr id="4" name="Slide Image Placeholder 3">
            <a:extLst>
              <a:ext uri="{FF2B5EF4-FFF2-40B4-BE49-F238E27FC236}">
                <a16:creationId xmlns:a16="http://schemas.microsoft.com/office/drawing/2014/main" id="{A0AE1CAE-9B8C-4CDA-9C89-ABA8EA24C5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pPr lvl="0"/>
            <a:endParaRPr lang="en-US" noProof="0"/>
          </a:p>
        </p:txBody>
      </p:sp>
      <p:sp>
        <p:nvSpPr>
          <p:cNvPr id="5" name="Notes Placeholder 4">
            <a:extLst>
              <a:ext uri="{FF2B5EF4-FFF2-40B4-BE49-F238E27FC236}">
                <a16:creationId xmlns:a16="http://schemas.microsoft.com/office/drawing/2014/main" id="{C381F518-E025-4F16-B9BA-4C0A0E282DB4}"/>
              </a:ext>
            </a:extLst>
          </p:cNvPr>
          <p:cNvSpPr>
            <a:spLocks noGrp="1"/>
          </p:cNvSpPr>
          <p:nvPr>
            <p:ph type="body" sz="quarter" idx="3"/>
          </p:nvPr>
        </p:nvSpPr>
        <p:spPr>
          <a:xfrm>
            <a:off x="700088" y="4414838"/>
            <a:ext cx="5610225" cy="4184650"/>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E82DBF-2EF2-4BAA-A012-1C3E249E656F}"/>
              </a:ext>
            </a:extLst>
          </p:cNvPr>
          <p:cNvSpPr>
            <a:spLocks noGrp="1"/>
          </p:cNvSpPr>
          <p:nvPr>
            <p:ph type="ftr" sz="quarter" idx="4"/>
          </p:nvPr>
        </p:nvSpPr>
        <p:spPr>
          <a:xfrm>
            <a:off x="0" y="8829675"/>
            <a:ext cx="3038475" cy="465138"/>
          </a:xfrm>
          <a:prstGeom prst="rect">
            <a:avLst/>
          </a:prstGeom>
        </p:spPr>
        <p:txBody>
          <a:bodyPr vert="horz" lIns="91294" tIns="45647" rIns="91294" bIns="45647"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DB17DF2-558E-411B-815B-C6719FD33878}"/>
              </a:ext>
            </a:extLst>
          </p:cNvPr>
          <p:cNvSpPr>
            <a:spLocks noGrp="1"/>
          </p:cNvSpPr>
          <p:nvPr>
            <p:ph type="sldNum" sz="quarter" idx="5"/>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76A00A18-51A8-4B11-B5AF-F990D16FFF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a:t>
            </a:fld>
            <a:endParaRPr lang="en-US" altLang="en-US"/>
          </a:p>
        </p:txBody>
      </p:sp>
    </p:spTree>
    <p:extLst>
      <p:ext uri="{BB962C8B-B14F-4D97-AF65-F5344CB8AC3E}">
        <p14:creationId xmlns:p14="http://schemas.microsoft.com/office/powerpoint/2010/main" val="304914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49</a:t>
            </a:fld>
            <a:endParaRPr lang="en-US" altLang="en-US"/>
          </a:p>
        </p:txBody>
      </p:sp>
    </p:spTree>
    <p:extLst>
      <p:ext uri="{BB962C8B-B14F-4D97-AF65-F5344CB8AC3E}">
        <p14:creationId xmlns:p14="http://schemas.microsoft.com/office/powerpoint/2010/main" val="342540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57</a:t>
            </a:fld>
            <a:endParaRPr lang="en-US" altLang="en-US"/>
          </a:p>
        </p:txBody>
      </p:sp>
    </p:spTree>
    <p:extLst>
      <p:ext uri="{BB962C8B-B14F-4D97-AF65-F5344CB8AC3E}">
        <p14:creationId xmlns:p14="http://schemas.microsoft.com/office/powerpoint/2010/main" val="363605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59</a:t>
            </a:fld>
            <a:endParaRPr lang="en-US" altLang="en-US"/>
          </a:p>
        </p:txBody>
      </p:sp>
    </p:spTree>
    <p:extLst>
      <p:ext uri="{BB962C8B-B14F-4D97-AF65-F5344CB8AC3E}">
        <p14:creationId xmlns:p14="http://schemas.microsoft.com/office/powerpoint/2010/main" val="199092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61</a:t>
            </a:fld>
            <a:endParaRPr lang="en-US" altLang="en-US"/>
          </a:p>
        </p:txBody>
      </p:sp>
    </p:spTree>
    <p:extLst>
      <p:ext uri="{BB962C8B-B14F-4D97-AF65-F5344CB8AC3E}">
        <p14:creationId xmlns:p14="http://schemas.microsoft.com/office/powerpoint/2010/main" val="24534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a:t>
            </a:fld>
            <a:endParaRPr lang="en-US" altLang="en-US"/>
          </a:p>
        </p:txBody>
      </p:sp>
    </p:spTree>
    <p:extLst>
      <p:ext uri="{BB962C8B-B14F-4D97-AF65-F5344CB8AC3E}">
        <p14:creationId xmlns:p14="http://schemas.microsoft.com/office/powerpoint/2010/main" val="36297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8</a:t>
            </a:fld>
            <a:endParaRPr lang="en-US" altLang="en-US"/>
          </a:p>
        </p:txBody>
      </p:sp>
    </p:spTree>
    <p:extLst>
      <p:ext uri="{BB962C8B-B14F-4D97-AF65-F5344CB8AC3E}">
        <p14:creationId xmlns:p14="http://schemas.microsoft.com/office/powerpoint/2010/main" val="357157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13</a:t>
            </a:fld>
            <a:endParaRPr lang="en-US" altLang="en-US"/>
          </a:p>
        </p:txBody>
      </p:sp>
    </p:spTree>
    <p:extLst>
      <p:ext uri="{BB962C8B-B14F-4D97-AF65-F5344CB8AC3E}">
        <p14:creationId xmlns:p14="http://schemas.microsoft.com/office/powerpoint/2010/main" val="337610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19</a:t>
            </a:fld>
            <a:endParaRPr lang="en-US" altLang="en-US"/>
          </a:p>
        </p:txBody>
      </p:sp>
    </p:spTree>
    <p:extLst>
      <p:ext uri="{BB962C8B-B14F-4D97-AF65-F5344CB8AC3E}">
        <p14:creationId xmlns:p14="http://schemas.microsoft.com/office/powerpoint/2010/main" val="100537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21</a:t>
            </a:fld>
            <a:endParaRPr lang="en-US" altLang="en-US"/>
          </a:p>
        </p:txBody>
      </p:sp>
    </p:spTree>
    <p:extLst>
      <p:ext uri="{BB962C8B-B14F-4D97-AF65-F5344CB8AC3E}">
        <p14:creationId xmlns:p14="http://schemas.microsoft.com/office/powerpoint/2010/main" val="51502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27</a:t>
            </a:fld>
            <a:endParaRPr lang="en-US" altLang="en-US"/>
          </a:p>
        </p:txBody>
      </p:sp>
    </p:spTree>
    <p:extLst>
      <p:ext uri="{BB962C8B-B14F-4D97-AF65-F5344CB8AC3E}">
        <p14:creationId xmlns:p14="http://schemas.microsoft.com/office/powerpoint/2010/main" val="156346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32</a:t>
            </a:fld>
            <a:endParaRPr lang="en-US" altLang="en-US"/>
          </a:p>
        </p:txBody>
      </p:sp>
    </p:spTree>
    <p:extLst>
      <p:ext uri="{BB962C8B-B14F-4D97-AF65-F5344CB8AC3E}">
        <p14:creationId xmlns:p14="http://schemas.microsoft.com/office/powerpoint/2010/main" val="53379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40</a:t>
            </a:fld>
            <a:endParaRPr lang="en-US" altLang="en-US"/>
          </a:p>
        </p:txBody>
      </p:sp>
    </p:spTree>
    <p:extLst>
      <p:ext uri="{BB962C8B-B14F-4D97-AF65-F5344CB8AC3E}">
        <p14:creationId xmlns:p14="http://schemas.microsoft.com/office/powerpoint/2010/main" val="4052412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A5C26989-A941-474C-BC04-73527D005FDB}"/>
              </a:ext>
            </a:extLst>
          </p:cNvPr>
          <p:cNvSpPr>
            <a:spLocks noGrp="1"/>
          </p:cNvSpPr>
          <p:nvPr>
            <p:ph type="sldNum" sz="quarter" idx="10"/>
          </p:nvPr>
        </p:nvSpPr>
        <p:spPr/>
        <p:txBody>
          <a:bodyPr/>
          <a:lstStyle>
            <a:lvl1pPr>
              <a:defRPr/>
            </a:lvl1pPr>
          </a:lstStyle>
          <a:p>
            <a:pPr>
              <a:defRPr/>
            </a:pPr>
            <a:fld id="{8154F80D-3E46-4D8E-BE3A-C80B9AD62EDA}" type="slidenum">
              <a:rPr lang="en-US" altLang="en-US"/>
              <a:pPr>
                <a:defRPr/>
              </a:pPr>
              <a:t>‹#›</a:t>
            </a:fld>
            <a:endParaRPr lang="en-US" altLang="en-US"/>
          </a:p>
        </p:txBody>
      </p:sp>
    </p:spTree>
    <p:extLst>
      <p:ext uri="{BB962C8B-B14F-4D97-AF65-F5344CB8AC3E}">
        <p14:creationId xmlns:p14="http://schemas.microsoft.com/office/powerpoint/2010/main" val="29178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F08A466-C652-44EA-9E60-813B47CE6698}"/>
              </a:ext>
            </a:extLst>
          </p:cNvPr>
          <p:cNvSpPr>
            <a:spLocks noGrp="1"/>
          </p:cNvSpPr>
          <p:nvPr>
            <p:ph type="sldNum" sz="quarter" idx="10"/>
          </p:nvPr>
        </p:nvSpPr>
        <p:spPr>
          <a:xfrm>
            <a:off x="325438" y="6146800"/>
            <a:ext cx="2133600" cy="365125"/>
          </a:xfrm>
        </p:spPr>
        <p:txBody>
          <a:bodyPr/>
          <a:lstStyle>
            <a:lvl1pPr>
              <a:defRPr/>
            </a:lvl1pPr>
          </a:lstStyle>
          <a:p>
            <a:pPr>
              <a:defRPr/>
            </a:pPr>
            <a:fld id="{7B8E56BA-833D-4922-9AC1-75D4935B3379}" type="slidenum">
              <a:rPr lang="en-US" altLang="en-US"/>
              <a:pPr>
                <a:defRPr/>
              </a:pPr>
              <a:t>‹#›</a:t>
            </a:fld>
            <a:endParaRPr lang="en-US" altLang="en-US"/>
          </a:p>
        </p:txBody>
      </p:sp>
    </p:spTree>
    <p:extLst>
      <p:ext uri="{BB962C8B-B14F-4D97-AF65-F5344CB8AC3E}">
        <p14:creationId xmlns:p14="http://schemas.microsoft.com/office/powerpoint/2010/main" val="18563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1CC708FB-7C5C-48D2-8ACA-9863E5A2C026}"/>
              </a:ext>
            </a:extLst>
          </p:cNvPr>
          <p:cNvSpPr>
            <a:spLocks noGrp="1"/>
          </p:cNvSpPr>
          <p:nvPr>
            <p:ph type="sldNum" sz="quarter" idx="10"/>
          </p:nvPr>
        </p:nvSpPr>
        <p:spPr>
          <a:xfrm>
            <a:off x="325438" y="6146800"/>
            <a:ext cx="2133600" cy="365125"/>
          </a:xfrm>
        </p:spPr>
        <p:txBody>
          <a:bodyPr/>
          <a:lstStyle>
            <a:lvl1pPr>
              <a:defRPr/>
            </a:lvl1pPr>
          </a:lstStyle>
          <a:p>
            <a:pPr>
              <a:defRPr/>
            </a:pPr>
            <a:fld id="{880CCC8C-28D9-4827-B3D5-583B145837D0}" type="slidenum">
              <a:rPr lang="en-US" altLang="en-US"/>
              <a:pPr>
                <a:defRPr/>
              </a:pPr>
              <a:t>‹#›</a:t>
            </a:fld>
            <a:endParaRPr lang="en-US" altLang="en-US"/>
          </a:p>
        </p:txBody>
      </p:sp>
    </p:spTree>
    <p:extLst>
      <p:ext uri="{BB962C8B-B14F-4D97-AF65-F5344CB8AC3E}">
        <p14:creationId xmlns:p14="http://schemas.microsoft.com/office/powerpoint/2010/main" val="278238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585D2941-6289-4C4A-8579-C03F91170E0C}"/>
              </a:ext>
            </a:extLst>
          </p:cNvPr>
          <p:cNvSpPr>
            <a:spLocks noGrp="1"/>
          </p:cNvSpPr>
          <p:nvPr>
            <p:ph type="sldNum" sz="quarter" idx="10"/>
          </p:nvPr>
        </p:nvSpPr>
        <p:spPr>
          <a:xfrm>
            <a:off x="325438" y="6146800"/>
            <a:ext cx="2133600" cy="365125"/>
          </a:xfrm>
        </p:spPr>
        <p:txBody>
          <a:bodyPr/>
          <a:lstStyle>
            <a:lvl1pPr>
              <a:defRPr/>
            </a:lvl1pPr>
          </a:lstStyle>
          <a:p>
            <a:pPr>
              <a:defRPr/>
            </a:pPr>
            <a:fld id="{8DB979D7-9F1B-4813-B057-EB29CF23C46B}" type="slidenum">
              <a:rPr lang="en-US" altLang="en-US"/>
              <a:pPr>
                <a:defRPr/>
              </a:pPr>
              <a:t>‹#›</a:t>
            </a:fld>
            <a:endParaRPr lang="en-US" altLang="en-US"/>
          </a:p>
        </p:txBody>
      </p:sp>
    </p:spTree>
    <p:extLst>
      <p:ext uri="{BB962C8B-B14F-4D97-AF65-F5344CB8AC3E}">
        <p14:creationId xmlns:p14="http://schemas.microsoft.com/office/powerpoint/2010/main" val="69531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473AABC-6740-4CA0-831E-83CDB11247F8}"/>
              </a:ext>
            </a:extLst>
          </p:cNvPr>
          <p:cNvSpPr>
            <a:spLocks noGrp="1"/>
          </p:cNvSpPr>
          <p:nvPr>
            <p:ph type="sldNum" sz="quarter" idx="10"/>
          </p:nvPr>
        </p:nvSpPr>
        <p:spPr>
          <a:xfrm>
            <a:off x="325438" y="6146800"/>
            <a:ext cx="2133600" cy="365125"/>
          </a:xfrm>
        </p:spPr>
        <p:txBody>
          <a:bodyPr/>
          <a:lstStyle>
            <a:lvl1pPr>
              <a:defRPr/>
            </a:lvl1pPr>
          </a:lstStyle>
          <a:p>
            <a:pPr>
              <a:defRPr/>
            </a:pPr>
            <a:fld id="{7FBB6837-D98D-460C-9DB1-7356B3CFAF6F}" type="slidenum">
              <a:rPr lang="en-US" altLang="en-US"/>
              <a:pPr>
                <a:defRPr/>
              </a:pPr>
              <a:t>‹#›</a:t>
            </a:fld>
            <a:endParaRPr lang="en-US" altLang="en-US"/>
          </a:p>
        </p:txBody>
      </p:sp>
    </p:spTree>
    <p:extLst>
      <p:ext uri="{BB962C8B-B14F-4D97-AF65-F5344CB8AC3E}">
        <p14:creationId xmlns:p14="http://schemas.microsoft.com/office/powerpoint/2010/main" val="101570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CD94225B-6BAF-4223-8FB6-E5D7D3C3B48E}"/>
              </a:ext>
            </a:extLst>
          </p:cNvPr>
          <p:cNvSpPr>
            <a:spLocks noGrp="1"/>
          </p:cNvSpPr>
          <p:nvPr>
            <p:ph type="sldNum" sz="quarter" idx="10"/>
          </p:nvPr>
        </p:nvSpPr>
        <p:spPr>
          <a:xfrm>
            <a:off x="325438" y="6146800"/>
            <a:ext cx="2133600" cy="365125"/>
          </a:xfrm>
        </p:spPr>
        <p:txBody>
          <a:bodyPr/>
          <a:lstStyle>
            <a:lvl1pPr>
              <a:defRPr/>
            </a:lvl1pPr>
          </a:lstStyle>
          <a:p>
            <a:pPr>
              <a:defRPr/>
            </a:pPr>
            <a:fld id="{30CD0506-E223-4476-88AF-E15FDB401436}" type="slidenum">
              <a:rPr lang="en-US" altLang="en-US"/>
              <a:pPr>
                <a:defRPr/>
              </a:pPr>
              <a:t>‹#›</a:t>
            </a:fld>
            <a:endParaRPr lang="en-US" altLang="en-US"/>
          </a:p>
        </p:txBody>
      </p:sp>
    </p:spTree>
    <p:extLst>
      <p:ext uri="{BB962C8B-B14F-4D97-AF65-F5344CB8AC3E}">
        <p14:creationId xmlns:p14="http://schemas.microsoft.com/office/powerpoint/2010/main" val="38961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56824C6-CE77-4C55-8081-4CA75E48A534}"/>
              </a:ext>
            </a:extLst>
          </p:cNvPr>
          <p:cNvSpPr>
            <a:spLocks noGrp="1"/>
          </p:cNvSpPr>
          <p:nvPr>
            <p:ph type="sldNum" sz="quarter" idx="10"/>
          </p:nvPr>
        </p:nvSpPr>
        <p:spPr>
          <a:xfrm>
            <a:off x="325438" y="6146800"/>
            <a:ext cx="2133600" cy="365125"/>
          </a:xfrm>
        </p:spPr>
        <p:txBody>
          <a:bodyPr/>
          <a:lstStyle>
            <a:lvl1pPr>
              <a:defRPr/>
            </a:lvl1pPr>
          </a:lstStyle>
          <a:p>
            <a:pPr>
              <a:defRPr/>
            </a:pPr>
            <a:fld id="{08A5CD57-4E9A-49BD-8626-9429E036F806}" type="slidenum">
              <a:rPr lang="en-US" altLang="en-US"/>
              <a:pPr>
                <a:defRPr/>
              </a:pPr>
              <a:t>‹#›</a:t>
            </a:fld>
            <a:endParaRPr lang="en-US" altLang="en-US"/>
          </a:p>
        </p:txBody>
      </p:sp>
    </p:spTree>
    <p:extLst>
      <p:ext uri="{BB962C8B-B14F-4D97-AF65-F5344CB8AC3E}">
        <p14:creationId xmlns:p14="http://schemas.microsoft.com/office/powerpoint/2010/main" val="39671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0F3BF665-39C3-4312-8839-F52D42DADE34}"/>
              </a:ext>
            </a:extLst>
          </p:cNvPr>
          <p:cNvSpPr>
            <a:spLocks noGrp="1"/>
          </p:cNvSpPr>
          <p:nvPr>
            <p:ph type="sldNum" sz="quarter" idx="10"/>
          </p:nvPr>
        </p:nvSpPr>
        <p:spPr>
          <a:xfrm>
            <a:off x="325438" y="6146800"/>
            <a:ext cx="2133600" cy="365125"/>
          </a:xfrm>
        </p:spPr>
        <p:txBody>
          <a:bodyPr/>
          <a:lstStyle>
            <a:lvl1pPr>
              <a:defRPr/>
            </a:lvl1pPr>
          </a:lstStyle>
          <a:p>
            <a:pPr>
              <a:defRPr/>
            </a:pPr>
            <a:fld id="{DBCF3E8D-7D8E-4E4D-B303-EA035C7F0EAB}" type="slidenum">
              <a:rPr lang="en-US" altLang="en-US"/>
              <a:pPr>
                <a:defRPr/>
              </a:pPr>
              <a:t>‹#›</a:t>
            </a:fld>
            <a:endParaRPr lang="en-US" altLang="en-US"/>
          </a:p>
        </p:txBody>
      </p:sp>
    </p:spTree>
    <p:extLst>
      <p:ext uri="{BB962C8B-B14F-4D97-AF65-F5344CB8AC3E}">
        <p14:creationId xmlns:p14="http://schemas.microsoft.com/office/powerpoint/2010/main" val="42714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109F3615-2B39-451B-93AC-4981968E0DB1}"/>
              </a:ext>
            </a:extLst>
          </p:cNvPr>
          <p:cNvSpPr>
            <a:spLocks noGrp="1"/>
          </p:cNvSpPr>
          <p:nvPr>
            <p:ph type="sldNum" sz="quarter" idx="10"/>
          </p:nvPr>
        </p:nvSpPr>
        <p:spPr>
          <a:xfrm>
            <a:off x="325438" y="6146800"/>
            <a:ext cx="2133600" cy="365125"/>
          </a:xfrm>
        </p:spPr>
        <p:txBody>
          <a:bodyPr/>
          <a:lstStyle>
            <a:lvl1pPr>
              <a:defRPr/>
            </a:lvl1pPr>
          </a:lstStyle>
          <a:p>
            <a:pPr>
              <a:defRPr/>
            </a:pPr>
            <a:fld id="{56BB251B-6B7C-48D7-8EE2-53C8AC44F076}" type="slidenum">
              <a:rPr lang="en-US" altLang="en-US"/>
              <a:pPr>
                <a:defRPr/>
              </a:pPr>
              <a:t>‹#›</a:t>
            </a:fld>
            <a:endParaRPr lang="en-US" altLang="en-US"/>
          </a:p>
        </p:txBody>
      </p:sp>
    </p:spTree>
    <p:extLst>
      <p:ext uri="{BB962C8B-B14F-4D97-AF65-F5344CB8AC3E}">
        <p14:creationId xmlns:p14="http://schemas.microsoft.com/office/powerpoint/2010/main" val="37950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906AA94-A34E-46C6-9874-615779F79664}"/>
              </a:ext>
            </a:extLst>
          </p:cNvPr>
          <p:cNvSpPr>
            <a:spLocks noGrp="1"/>
          </p:cNvSpPr>
          <p:nvPr>
            <p:ph type="sldNum" sz="quarter" idx="10"/>
          </p:nvPr>
        </p:nvSpPr>
        <p:spPr/>
        <p:txBody>
          <a:bodyPr/>
          <a:lstStyle>
            <a:lvl1pPr>
              <a:defRPr/>
            </a:lvl1pPr>
          </a:lstStyle>
          <a:p>
            <a:pPr>
              <a:defRPr/>
            </a:pPr>
            <a:fld id="{CD022F62-913C-4AC4-B756-A4BE0EA4D607}" type="slidenum">
              <a:rPr lang="en-US" altLang="en-US"/>
              <a:pPr>
                <a:defRPr/>
              </a:pPr>
              <a:t>‹#›</a:t>
            </a:fld>
            <a:endParaRPr lang="en-US" altLang="en-US"/>
          </a:p>
        </p:txBody>
      </p:sp>
    </p:spTree>
    <p:extLst>
      <p:ext uri="{BB962C8B-B14F-4D97-AF65-F5344CB8AC3E}">
        <p14:creationId xmlns:p14="http://schemas.microsoft.com/office/powerpoint/2010/main" val="313105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99436-581C-40DF-A883-8DB069BAF1DC}"/>
              </a:ext>
            </a:extLst>
          </p:cNvPr>
          <p:cNvSpPr>
            <a:spLocks noGrp="1"/>
          </p:cNvSpPr>
          <p:nvPr>
            <p:ph type="sldNum" sz="quarter" idx="10"/>
          </p:nvPr>
        </p:nvSpPr>
        <p:spPr/>
        <p:txBody>
          <a:bodyPr/>
          <a:lstStyle>
            <a:lvl1pPr>
              <a:defRPr/>
            </a:lvl1pPr>
          </a:lstStyle>
          <a:p>
            <a:pPr>
              <a:defRPr/>
            </a:pPr>
            <a:fld id="{318910B0-9467-4A98-98B4-835D8384FBCF}" type="slidenum">
              <a:rPr lang="en-US" altLang="en-US"/>
              <a:pPr>
                <a:defRPr/>
              </a:pPr>
              <a:t>‹#›</a:t>
            </a:fld>
            <a:endParaRPr lang="en-US" altLang="en-US"/>
          </a:p>
        </p:txBody>
      </p:sp>
    </p:spTree>
    <p:extLst>
      <p:ext uri="{BB962C8B-B14F-4D97-AF65-F5344CB8AC3E}">
        <p14:creationId xmlns:p14="http://schemas.microsoft.com/office/powerpoint/2010/main" val="405142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4F3989C9-3AAA-4355-9380-4000E0813AF8}"/>
              </a:ext>
            </a:extLst>
          </p:cNvPr>
          <p:cNvSpPr>
            <a:spLocks noGrp="1"/>
          </p:cNvSpPr>
          <p:nvPr>
            <p:ph type="sldNum" sz="quarter" idx="10"/>
          </p:nvPr>
        </p:nvSpPr>
        <p:spPr/>
        <p:txBody>
          <a:bodyPr/>
          <a:lstStyle>
            <a:lvl1pPr>
              <a:defRPr/>
            </a:lvl1pPr>
          </a:lstStyle>
          <a:p>
            <a:pPr>
              <a:defRPr/>
            </a:pPr>
            <a:fld id="{8C68D301-F55D-46F9-AA96-46E6D6A25132}" type="slidenum">
              <a:rPr lang="en-US" altLang="en-US"/>
              <a:pPr>
                <a:defRPr/>
              </a:pPr>
              <a:t>‹#›</a:t>
            </a:fld>
            <a:endParaRPr lang="en-US" altLang="en-US"/>
          </a:p>
        </p:txBody>
      </p:sp>
    </p:spTree>
    <p:extLst>
      <p:ext uri="{BB962C8B-B14F-4D97-AF65-F5344CB8AC3E}">
        <p14:creationId xmlns:p14="http://schemas.microsoft.com/office/powerpoint/2010/main" val="27222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9971BF-4685-4CA2-9730-BB5D70E4A106}"/>
              </a:ext>
            </a:extLst>
          </p:cNvPr>
          <p:cNvSpPr>
            <a:spLocks noGrp="1"/>
          </p:cNvSpPr>
          <p:nvPr>
            <p:ph type="sldNum" sz="quarter" idx="10"/>
          </p:nvPr>
        </p:nvSpPr>
        <p:spPr/>
        <p:txBody>
          <a:bodyPr/>
          <a:lstStyle>
            <a:lvl1pPr>
              <a:defRPr/>
            </a:lvl1pPr>
          </a:lstStyle>
          <a:p>
            <a:pPr>
              <a:defRPr/>
            </a:pPr>
            <a:fld id="{9EEB046F-6F4E-4D8B-9F30-D8EE27B8D9DD}" type="slidenum">
              <a:rPr lang="en-US" altLang="en-US"/>
              <a:pPr>
                <a:defRPr/>
              </a:pPr>
              <a:t>‹#›</a:t>
            </a:fld>
            <a:endParaRPr lang="en-US" altLang="en-US"/>
          </a:p>
        </p:txBody>
      </p:sp>
    </p:spTree>
    <p:extLst>
      <p:ext uri="{BB962C8B-B14F-4D97-AF65-F5344CB8AC3E}">
        <p14:creationId xmlns:p14="http://schemas.microsoft.com/office/powerpoint/2010/main" val="96029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F6EBC960-23E7-4E33-9580-A60228453462}"/>
              </a:ext>
            </a:extLst>
          </p:cNvPr>
          <p:cNvSpPr>
            <a:spLocks noGrp="1"/>
          </p:cNvSpPr>
          <p:nvPr>
            <p:ph type="sldNum" sz="quarter" idx="10"/>
          </p:nvPr>
        </p:nvSpPr>
        <p:spPr/>
        <p:txBody>
          <a:bodyPr/>
          <a:lstStyle>
            <a:lvl1pPr>
              <a:defRPr/>
            </a:lvl1pPr>
          </a:lstStyle>
          <a:p>
            <a:pPr>
              <a:defRPr/>
            </a:pPr>
            <a:fld id="{49A098A8-8117-4802-B047-6C4429A25961}" type="slidenum">
              <a:rPr lang="en-US" altLang="en-US"/>
              <a:pPr>
                <a:defRPr/>
              </a:pPr>
              <a:t>‹#›</a:t>
            </a:fld>
            <a:endParaRPr lang="en-US" altLang="en-US"/>
          </a:p>
        </p:txBody>
      </p:sp>
    </p:spTree>
    <p:extLst>
      <p:ext uri="{BB962C8B-B14F-4D97-AF65-F5344CB8AC3E}">
        <p14:creationId xmlns:p14="http://schemas.microsoft.com/office/powerpoint/2010/main" val="422500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A458A4-D49A-4EC7-B4DC-1CBD58BD224B}"/>
              </a:ext>
            </a:extLst>
          </p:cNvPr>
          <p:cNvSpPr>
            <a:spLocks noGrp="1"/>
          </p:cNvSpPr>
          <p:nvPr>
            <p:ph type="sldNum" sz="quarter" idx="10"/>
          </p:nvPr>
        </p:nvSpPr>
        <p:spPr/>
        <p:txBody>
          <a:bodyPr/>
          <a:lstStyle>
            <a:lvl1pPr>
              <a:defRPr/>
            </a:lvl1pPr>
          </a:lstStyle>
          <a:p>
            <a:pPr>
              <a:defRPr/>
            </a:pPr>
            <a:fld id="{42E60A7B-1447-409A-828D-43FCAFFA961F}" type="slidenum">
              <a:rPr lang="en-US" altLang="en-US"/>
              <a:pPr>
                <a:defRPr/>
              </a:pPr>
              <a:t>‹#›</a:t>
            </a:fld>
            <a:endParaRPr lang="en-US" altLang="en-US"/>
          </a:p>
        </p:txBody>
      </p:sp>
    </p:spTree>
    <p:extLst>
      <p:ext uri="{BB962C8B-B14F-4D97-AF65-F5344CB8AC3E}">
        <p14:creationId xmlns:p14="http://schemas.microsoft.com/office/powerpoint/2010/main" val="2735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D3700C49-D871-4D87-AF58-971A4AE76684}"/>
              </a:ext>
            </a:extLst>
          </p:cNvPr>
          <p:cNvSpPr>
            <a:spLocks noGrp="1"/>
          </p:cNvSpPr>
          <p:nvPr>
            <p:ph type="sldNum" sz="quarter" idx="10"/>
          </p:nvPr>
        </p:nvSpPr>
        <p:spPr/>
        <p:txBody>
          <a:bodyPr/>
          <a:lstStyle>
            <a:lvl1pPr>
              <a:defRPr/>
            </a:lvl1pPr>
          </a:lstStyle>
          <a:p>
            <a:pPr>
              <a:defRPr/>
            </a:pPr>
            <a:fld id="{B1D8BAAB-231E-4DC0-807F-D50628638498}" type="slidenum">
              <a:rPr lang="en-US" altLang="en-US"/>
              <a:pPr>
                <a:defRPr/>
              </a:pPr>
              <a:t>‹#›</a:t>
            </a:fld>
            <a:endParaRPr lang="en-US" altLang="en-US"/>
          </a:p>
        </p:txBody>
      </p:sp>
    </p:spTree>
    <p:extLst>
      <p:ext uri="{BB962C8B-B14F-4D97-AF65-F5344CB8AC3E}">
        <p14:creationId xmlns:p14="http://schemas.microsoft.com/office/powerpoint/2010/main" val="28662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EFA458CB-EA6C-479F-BC8D-BAB41F7134BE}"/>
              </a:ext>
            </a:extLst>
          </p:cNvPr>
          <p:cNvSpPr>
            <a:spLocks noGrp="1"/>
          </p:cNvSpPr>
          <p:nvPr>
            <p:ph type="sldNum" sz="quarter" idx="10"/>
          </p:nvPr>
        </p:nvSpPr>
        <p:spPr/>
        <p:txBody>
          <a:bodyPr/>
          <a:lstStyle>
            <a:lvl1pPr>
              <a:defRPr/>
            </a:lvl1pPr>
          </a:lstStyle>
          <a:p>
            <a:pPr>
              <a:defRPr/>
            </a:pPr>
            <a:fld id="{FB18DA63-4011-4A95-BB82-7978FB006F86}" type="slidenum">
              <a:rPr lang="en-US" altLang="en-US"/>
              <a:pPr>
                <a:defRPr/>
              </a:pPr>
              <a:t>‹#›</a:t>
            </a:fld>
            <a:endParaRPr lang="en-US" altLang="en-US"/>
          </a:p>
        </p:txBody>
      </p:sp>
    </p:spTree>
    <p:extLst>
      <p:ext uri="{BB962C8B-B14F-4D97-AF65-F5344CB8AC3E}">
        <p14:creationId xmlns:p14="http://schemas.microsoft.com/office/powerpoint/2010/main" val="37432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6A5AD8-3AAB-47FB-8370-8936CD26A4F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a:extLst>
              <a:ext uri="{FF2B5EF4-FFF2-40B4-BE49-F238E27FC236}">
                <a16:creationId xmlns:a16="http://schemas.microsoft.com/office/drawing/2014/main" id="{2BE57D94-6317-4BEC-8EE1-C1CB7D254A64}"/>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B647615-A2E1-458F-AAA2-BEA241AF1F0A}"/>
              </a:ext>
            </a:extLst>
          </p:cNvPr>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75E286F8-C46F-4AB3-BB7C-428BDAFBBD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1B9C6B9-39A3-477D-9952-B66CA3CFDCC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9106E597-8C1A-4F7C-B3F1-D5BC99E10895}"/>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EED2BE2-680C-40C4-93D0-D36AE4C91180}"/>
              </a:ext>
            </a:extLst>
          </p:cNvPr>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10AEC28-580A-40B5-B128-17926961FA4A}"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8E27AB95-1186-4C28-8F22-3C4FC709137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gov/ihcda/developers/environmental-review-and-section-106/" TargetMode="External"/><Relationship Id="rId2" Type="http://schemas.openxmlformats.org/officeDocument/2006/relationships/hyperlink" Target="https://www.in.gov/ihcda/developers/home-investment-partnerships-program-home/" TargetMode="External"/><Relationship Id="rId1" Type="http://schemas.openxmlformats.org/officeDocument/2006/relationships/slideLayout" Target="../slideLayouts/slideLayout2.xml"/><Relationship Id="rId4" Type="http://schemas.openxmlformats.org/officeDocument/2006/relationships/hyperlink" Target="https://www.in.gov/ihcda/developers/community-housing-development-organizations-chdo/"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CAdkins@ihcda.IN.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mheber@ihcda.in.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dpugh@ihcda.in.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ihcda/files/23-26-Federal-Income-and-Rent-Limitsv3.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sspergel@ihcda.in.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581296" y="1364704"/>
            <a:ext cx="7772400" cy="1448163"/>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IHCDA HOME Homebuyer Program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Applying 101</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2" name="TextBox 1">
            <a:extLst>
              <a:ext uri="{FF2B5EF4-FFF2-40B4-BE49-F238E27FC236}">
                <a16:creationId xmlns:a16="http://schemas.microsoft.com/office/drawing/2014/main" id="{50D6D73D-4200-AC2D-ADA6-F86C2594B1C1}"/>
              </a:ext>
            </a:extLst>
          </p:cNvPr>
          <p:cNvSpPr txBox="1"/>
          <p:nvPr/>
        </p:nvSpPr>
        <p:spPr bwMode="auto">
          <a:xfrm>
            <a:off x="581296" y="3176921"/>
            <a:ext cx="7213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p>
          <a:p>
            <a:r>
              <a:rPr lang="en-US" sz="1600"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rPr>
              <a:t>Indiana Housing &amp; Community Development Authority</a:t>
            </a:r>
          </a:p>
        </p:txBody>
      </p:sp>
    </p:spTree>
    <p:extLst>
      <p:ext uri="{BB962C8B-B14F-4D97-AF65-F5344CB8AC3E}">
        <p14:creationId xmlns:p14="http://schemas.microsoft.com/office/powerpoint/2010/main" val="387573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Ineligible</a:t>
            </a:r>
            <a:r>
              <a:rPr lang="en-US" altLang="en-US" sz="3500" dirty="0">
                <a:solidFill>
                  <a:srgbClr val="9DA941"/>
                </a:solidFill>
                <a:latin typeface="Arial Bold" panose="020B0704020202020204" pitchFamily="34" charset="0"/>
                <a:cs typeface="Arial Bold" panose="020B0704020202020204" pitchFamily="34" charset="0"/>
              </a:rPr>
              <a:t> Geographies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332167"/>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Following localities are not eligible for HOME funding: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Bloomington</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Evansville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Fort Wayne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Gary</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Hammond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Indianapolis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Beech Grove, Lawrence, Speedway and Southport are eligible. Town of Cumberland is eligible outside Marion County</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Lake County</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Lafayette Consortium </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Includes Cities of Lafayette and West Lafayette and unincorporated areas of Tippecanoe County. </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Muncie</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South Bend Consortium</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Includes cities of South Bend and Mishawaka and </a:t>
            </a:r>
          </a:p>
          <a:p>
            <a:pPr marL="914400" lvl="2" indent="0">
              <a:buNone/>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unincorporated areas of St. Joe County.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4856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Eligible PJs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8892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Proposed projects of Anderson, East Chicago and Terre Haute are eligible during PY 2023.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PJ must also commit their HOME funds to the project.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8493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Past HOME awards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other HOME awards that the applicant has received from IHCDA must be drawn by a minimum of 25% of the award’s total funding amount.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funds awarded within the last six months or those which have not received Release of Funds are exempt.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0666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How to Apply?</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151607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Funding Round Timeline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522548"/>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Applications can be submitted on a rolling basis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staff will review the application – process may take 1-2 months. IHCDA staff will review for threshold and scoring. IHCDA will send both a Threshold Letter and Preliminary Score Sheet.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Environmental Review (more later) will be conducted simultaneously.</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awards are subject to IHCDA Board of Director approval.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6028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IHCDA Application Materials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522548"/>
            <a:ext cx="8329775" cy="4373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application materials will be available on IHCDA’s HOME Investment Partnership Program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site</a:t>
            </a: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Includes:</a:t>
            </a:r>
          </a:p>
          <a:p>
            <a:pPr lvl="1">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Policy</a:t>
            </a:r>
          </a:p>
          <a:p>
            <a:pPr lvl="1">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 </a:t>
            </a:r>
          </a:p>
          <a:p>
            <a:pPr lvl="1">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a:t>
            </a:r>
          </a:p>
          <a:p>
            <a:pPr lvl="1">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Board Resolution </a:t>
            </a:r>
          </a:p>
          <a:p>
            <a:pPr lvl="1">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Homebuyer Tabs</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ERR materials can be found on ERR </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3"/>
              </a:rPr>
              <a:t>site</a:t>
            </a: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Application Workbook, Block Group, and Predevelopment Policy/Application on CHDO </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4"/>
              </a:rPr>
              <a:t>site</a:t>
            </a: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3817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Application Submission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 fee to apply!</a:t>
            </a:r>
          </a:p>
          <a:p>
            <a:pPr marL="0" indent="0">
              <a:buNone/>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contact Chris Adkins at </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CAdkins@ihcda.IN.gov</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to set up a OneDrive folder for your application submission.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Completed copy in both Excel and PDF of the Application Form</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Completed Pro-forma (one per unit)</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7628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Application Submission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supporting documents required in the tabs.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submit this information as separate, labeled PDF documents under the required labeled tabs.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don’t send one PDF of all supporting documentation. It will delay review significantly.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Signed ERR record in PDF format</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notify Chris when all items have been uploaded.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70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Application Submission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 has three parts: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 form and Supplemental Materials – Threshold Items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Scoring</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 form includes questions on various items for threshold, and scoring. </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see anything not working correctly, please let IHCDA know!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7747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21600" y="2580742"/>
            <a:ext cx="8366234" cy="1538883"/>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Items</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80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F81B-8A69-A3D7-1043-9A947470202A}"/>
              </a:ext>
            </a:extLst>
          </p:cNvPr>
          <p:cNvSpPr txBox="1"/>
          <p:nvPr/>
        </p:nvSpPr>
        <p:spPr>
          <a:xfrm>
            <a:off x="388883" y="391259"/>
            <a:ext cx="8366234" cy="646331"/>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IHCDA’s Mission and Vision</a:t>
            </a:r>
            <a:endParaRPr lang="en-US" sz="3500" b="1" dirty="0">
              <a:solidFill>
                <a:srgbClr val="9DA94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50095BD-108F-A881-1271-7306DC435DAA}"/>
              </a:ext>
            </a:extLst>
          </p:cNvPr>
          <p:cNvSpPr txBox="1">
            <a:spLocks/>
          </p:cNvSpPr>
          <p:nvPr/>
        </p:nvSpPr>
        <p:spPr>
          <a:xfrm>
            <a:off x="322350" y="1483023"/>
            <a:ext cx="5047812" cy="4018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Mission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 provide housing opportunities, promote self-sufficiency, and strengthen communities.</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Vision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Indiana with a sustainable quality of life for all Hoosiers in the community of their choice.</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85CC449F-DB3E-8D4A-1B69-9748E47F9A72}"/>
              </a:ext>
            </a:extLst>
          </p:cNvPr>
          <p:cNvPicPr>
            <a:picLocks noChangeAspect="1"/>
          </p:cNvPicPr>
          <p:nvPr/>
        </p:nvPicPr>
        <p:blipFill rotWithShape="1">
          <a:blip r:embed="rId2"/>
          <a:srcRect l="18314" r="5978"/>
          <a:stretch/>
        </p:blipFill>
        <p:spPr>
          <a:xfrm>
            <a:off x="5365213" y="1704814"/>
            <a:ext cx="3456437" cy="3043680"/>
          </a:xfrm>
          <a:prstGeom prst="rect">
            <a:avLst/>
          </a:prstGeom>
        </p:spPr>
      </p:pic>
    </p:spTree>
    <p:extLst>
      <p:ext uri="{BB962C8B-B14F-4D97-AF65-F5344CB8AC3E}">
        <p14:creationId xmlns:p14="http://schemas.microsoft.com/office/powerpoint/2010/main" val="92561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Threshold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3359197"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include all applicable threshold items to be considered for funding</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Application form includes checklist</a:t>
            </a:r>
          </a:p>
          <a:p>
            <a:pPr>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50448CE3-40DF-B8F2-24E1-11AD764C2B1F}"/>
              </a:ext>
            </a:extLst>
          </p:cNvPr>
          <p:cNvPicPr>
            <a:picLocks noChangeAspect="1"/>
          </p:cNvPicPr>
          <p:nvPr/>
        </p:nvPicPr>
        <p:blipFill>
          <a:blip r:embed="rId2"/>
          <a:stretch>
            <a:fillRect/>
          </a:stretch>
        </p:blipFill>
        <p:spPr>
          <a:xfrm>
            <a:off x="4217742" y="1421393"/>
            <a:ext cx="4544083" cy="3852250"/>
          </a:xfrm>
          <a:prstGeom prst="rect">
            <a:avLst/>
          </a:prstGeom>
        </p:spPr>
      </p:pic>
    </p:spTree>
    <p:extLst>
      <p:ext uri="{BB962C8B-B14F-4D97-AF65-F5344CB8AC3E}">
        <p14:creationId xmlns:p14="http://schemas.microsoft.com/office/powerpoint/2010/main" val="183695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21600" y="2580742"/>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Items – Organizational Structure and Capacity </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chemeClr val="bg1"/>
                </a:solidFill>
                <a:cs typeface="Arial" panose="020B0604020202020204" pitchFamily="34" charset="0"/>
              </a:rPr>
              <a:t>Who is building?</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9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Application Cover Page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3531213"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Cover page – basic information on organization. </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Lists important contacts and development team</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have additional contacts, just provide document with appropriate contacts for correspondence </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8D0B0B85-70DC-4735-AFEA-110986FE8840}"/>
              </a:ext>
            </a:extLst>
          </p:cNvPr>
          <p:cNvPicPr>
            <a:picLocks noChangeAspect="1"/>
          </p:cNvPicPr>
          <p:nvPr/>
        </p:nvPicPr>
        <p:blipFill>
          <a:blip r:embed="rId2"/>
          <a:stretch>
            <a:fillRect/>
          </a:stretch>
        </p:blipFill>
        <p:spPr>
          <a:xfrm>
            <a:off x="4041247" y="1475715"/>
            <a:ext cx="4937187" cy="3632204"/>
          </a:xfrm>
          <a:prstGeom prst="rect">
            <a:avLst/>
          </a:prstGeom>
        </p:spPr>
      </p:pic>
    </p:spTree>
    <p:extLst>
      <p:ext uri="{BB962C8B-B14F-4D97-AF65-F5344CB8AC3E}">
        <p14:creationId xmlns:p14="http://schemas.microsoft.com/office/powerpoint/2010/main" val="225349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Organizational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Sam.Gov</a:t>
            </a: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registration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UEI number now required instead of DUNS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Debarment documentation not required – please make sure cover page includes all partners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Architect license requirement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Board Resolution – required under State Statute.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be found on IHCDA website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signing electronically, please also provide Bylaws or Amendment authorizing electronic signature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4114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Organizational Capacity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68065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Non-Profit Applicant Documentation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IRS Determination Letter</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Certificate of Assistance </a:t>
            </a:r>
          </a:p>
          <a:p>
            <a:pPr marL="457200" lvl="1"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Audited Financial Statements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Most recent copy of your audited financial statements. If you are not required to have audited financial statements, submit a compilation report put together by a third party OR your most current year-end financials.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Year-to-Date Financials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Most current YTD financials which includes both the balance sheet and income statement.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034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Administrator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68065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Documentation needed to show administrator has been properly procured via the Competitive Negotiation Procedure</a:t>
            </a:r>
          </a:p>
          <a:p>
            <a:pPr marL="0" indent="0">
              <a:buNone/>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Signed copy of the RFP</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Submit advertisement of the RFP</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Signed agreement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6262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5"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CHDO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548143"/>
            <a:ext cx="8329775" cy="2546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your organization wants to be certified as a CHDO:</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have not been certified with in 6 months of the application, please submit full CHDO application</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have been certified within past 6 months through separate Homebuyer application or HOME Rental application, please provide either:</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Letter from Executive Director stating nothing has changed since last certification, OR,</a:t>
            </a:r>
          </a:p>
          <a:p>
            <a:pPr lvl="2">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Letter and documentation of any CHDO changes</a:t>
            </a:r>
          </a:p>
          <a:p>
            <a:pPr lvl="2">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want to certify, and you have not received $50k of CHDO Operating in a given Program Year, you are eligible for CHDO Operating. See Tab D1 in Application form to apply. </a:t>
            </a: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2">
              <a:defRPr/>
            </a:pPr>
            <a:endPar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919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388883" y="1851645"/>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Requirements – Market Need and Pipeline</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chemeClr val="bg1"/>
                </a:solidFill>
                <a:cs typeface="Arial" panose="020B0604020202020204" pitchFamily="34" charset="0"/>
              </a:rPr>
              <a:t>Who is buying?</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24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Market Need and Analysis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 full market study is not required for HOME Homebuyer</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Want to demonstrate either:</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Have specific buyers lined up and tentatively selected (tend to see this with Habitat) OR</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Strong pipeline of buyers and partnerships</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Regulations pertaining to timing of selling the unit – more on this later, but good to be cognizant of now when applying</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Think through scaling project to ensure units get sold</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692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Market Need and Analysis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Tab D2 – Homebuyer Assessment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Asks about pipeline and buyers identified.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T3-Narratives – Development Narrative: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narrative provides information on the project, the amenities nearby, who the project will be serving, what partnerships have been developed to support the project and community support</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Tell the story of how your project will be successful!</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T3-Narratives Market questions include: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What does the community look like?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What is the market area?</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Is the community growing/is there high demand?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Quantify the applicant pool (either wait list, or use data on need)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Capture Rate &amp; Absorption Period</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6067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Agenda</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310637"/>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What is HOME Homebuyer (why did I sign up for this?)</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unit types</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Who can apply? </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 to apply?</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Threshold </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Organization Structure and Capacity</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Market need and pipeline</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Site details</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plan</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Financing and Match</a:t>
            </a:r>
          </a:p>
          <a:p>
            <a:pPr lvl="1">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Special Threshold topics</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Scoring</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87083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How will you work with buyers?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T3- Narrative – Program Guidelines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 will you accept application?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 to you target the population you are serving?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 do you evaluate applications?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Require Grievance Procedure Policy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 grievances are submitted</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Who will review those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Timeframe for review</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Appeals process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1415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How will you work with buyers?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Tab D6 – LEP (Meaningful Access for Limited English Proficient Persons)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describe meaningful actions to ensure access to the project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Housing Counseling – more in a future application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Will need narrative describing the services to be provided to a homebuyer</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Regulations pertaining to who can provide housing counseling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0363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388883" y="1802144"/>
            <a:ext cx="8366234" cy="2616101"/>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Requirements – Site Details</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chemeClr val="bg1"/>
                </a:solidFill>
                <a:cs typeface="Arial" panose="020B0604020202020204" pitchFamily="34" charset="0"/>
              </a:rPr>
              <a:t>Where are we building?</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33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What is the site?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Submit clear, colored site map and site photos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Zoning approval – letter no older than six months from the appropriate, authorized governmental official certifying that the current zoning allows for construction and operation of the proposed development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Lists any variances that were also required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 project is still undergoing the approval process, IHCDA will not move forward on reviewing the project until the zoning is approved.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3209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Site Control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Purchase Option or Purchase Agreement that expires no less than 30 days after the award announcement date or an executed and recorded deed.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Recommend that Option expires no less than 3 months after submission to IHCDA</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Title Search which shows evidence of clear title with a title insurance commitment, title search documentation, or an attorney’s opinion letter.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Tax Sale special considerations: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Tax Title deeds to do not warrant that the property is free of all liens and encumbrances.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Warranty deeds do, but county governments won’t guarantee clear title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Would probably then rely on Attorney’s Opinion or a Quiet Title Action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96459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Environmental Review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Environmental Review process governed under the National Environmental Policy Act of 1969; IHCDA pairs this with the National Historic Preservation Act of 1966 (Section 106 review).</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Environmental Review Workbook and all required supplemental documentation must be included.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ER site includes User’s Guide, Workbooks, Resource Document (</a:t>
            </a:r>
            <a:r>
              <a:rPr lang="en-US" altLang="en-US" sz="18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ie</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 How to Guide), Supplemental worksheets and Example Maps.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Training on ERR to be August 29</a:t>
            </a:r>
            <a:r>
              <a:rPr lang="en-US" altLang="en-US" sz="1800" baseline="30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Contact Meagan Heber at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mheber@ihcda.in.gov</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if you want to sign up.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6243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ER considerations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Please note that IHCDA will not fund projects in a 100-year flood plain, or projects that involve mapped or potential wetlands.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Projects must not be within 2,500 feet from the end of a runway at a civil airport.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New construction requirements near busy roadways, intersections, highways and railroads may be of concern. Noise above 75 dB is considered “unacceptable” under the Act and will require a new location. Noise between 65-75 dB will require mitigation.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Project on or near a Superfund, CERCLA, solid/toxic waste disposal site, underground storage tank may require mitigation and other requirements.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1235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Section 106</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new construction units must under a 30-day archeology review with the State Historic Preservation Office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Consulting Party letters – applicants must consult with outside parties and provide these letters with their application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these are not done at time of application, this will delay funding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request a word document of the consulting party letter for tribal consultation which must come from IHCDA.</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4398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ER Feasibility and Timing</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encourages partners to use the workbook to determine if a site and site plan may or may not be feasible.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Timing on ERR is critical!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Cannot execute an option or purchase property once the application for HOME funding is submitted to IHCDA – if this occurs, IHCDA will not be able to put HOME funds into the unit. This is called a “choice limiting action”.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42569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Conversion to Exempt</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0036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Applicants are to fill out the workbook in full. IHCDA or their third party, SJCA will determine if the project will convert to exempt.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Two criteria must be met to convert: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project is either 4 or less units on one site, or five or more units scattered sites, when the sites are more than 2,000 feet part and there are also not more than 4 units on any one site, AND,</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development must not require compliance or additional consultation with regulatory authorities</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 project does convert, IHCDA will send a ROF letter – no public comment period is needed.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it does not convert, 45-day public comment period is needed.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0530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What is HOME Homebuyer?</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75612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94028" y="1851645"/>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Requirements – Development Plans</a:t>
            </a:r>
          </a:p>
          <a:p>
            <a:endParaRPr lang="en-US" sz="3500" b="1" dirty="0">
              <a:solidFill>
                <a:schemeClr val="bg1"/>
              </a:solidFill>
              <a:latin typeface="Arial" panose="020B0604020202020204" pitchFamily="34" charset="0"/>
              <a:cs typeface="Arial" panose="020B0604020202020204" pitchFamily="34" charset="0"/>
            </a:endParaRPr>
          </a:p>
          <a:p>
            <a:r>
              <a:rPr lang="en-US" sz="3500" b="1" dirty="0">
                <a:solidFill>
                  <a:schemeClr val="bg1"/>
                </a:solidFill>
                <a:cs typeface="Arial" panose="020B0604020202020204" pitchFamily="34" charset="0"/>
              </a:rPr>
              <a:t>What are we building?</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07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Development Budget &amp; Appraisals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74440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Submit detailed construction cost estimates for the development. IHCDA will need this for each unit as each unit has to be individually underwritten.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not put together by an engineer or contractor, please provide information as to how the estimates were generated.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use either the purchase agreement, or an “As-Is” appraisal to determine market value of the property pre-new construction/rehab. IHCDA may allow for a Comparative Market Analysis. Contact IHCDA prior to application submission.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As-Is appraisals will be required if using HOME for acquisition.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28716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Development Budget &amp; Appraisals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0036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While not required with application, an Appraisal to determine sales price (“After –Development Value”) can be submitted with application. This helps determine the amount of HOME needed for the project.  Otherwise, provide comps to justify the proposed sales price.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an appraisal is provided, no additional appraisal is needed to be submitted to IHCDA when selling the unit. If an appraisal is not provided, it will be required prior to closing.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you are planning on using the HOME funds for acquisition, the cost of the eligible HOME costs will be based upon the lesser of the actual value paid for the property, or the appraised fair market value from the as-is appraisal.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83093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Unit Plans &amp; Design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332167"/>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Provide site plans that show how the development is to be built, including:</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Demolition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Existing Buildings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Placement and Orientation of new and existing buildings, parking, sidewalks, amenities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Location and size of any proposed commercial areas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Scaled drawing elevations for all building types</a:t>
            </a:r>
          </a:p>
          <a:p>
            <a:pPr lvl="2">
              <a:defRPr/>
            </a:pPr>
            <a:r>
              <a:rPr lang="en-US" altLang="en-US" sz="105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Rehab projects may submit renderings or photos if they are accompanied by an architect’s certification that elevations will not change. </a:t>
            </a:r>
          </a:p>
          <a:p>
            <a:pPr lvl="2">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 and Floor plans that include the square footage for each unit.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Cannot be handwritten.</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Habitat Affiliates: if the specific unit and floor plan has not been determined, submit a variety of plans.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Tab T4 Units Tab will identify numbers of units, number of bedrooms per unit, and projected AMI target for each unit.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87370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New Construction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332167"/>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new construction homebuyer units must meet the visitability standard. All units must also be made accessible upon the request of the prospective buyer.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Visitability is a design concept that allows persons with mobility impairments to enter and stay in a residence. Requirements include: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least one zero-step entrance on an accessible route. Can be any entrance to the unit.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main floor interior doors (including bathroom and closets) must provide at least 31 ¾ inches of clear opening width.</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least one half or full bathroom on the main level that is accessible.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Each hallway on the first floor had a width of at least 36 inches and is level, with ramped or beveled changes at each door threshold.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Each bathroom on the first floor is reinforced for potential installation of grab bars.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Each electrical plug or receptacle is at least 15 inches above the floor.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24434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Rehabilitation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486076"/>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to be rehabbed must be inspected by IHCDA or its third Party, Van Marter to confirm the construction cost estimates. IHCDA may require changes to cost-estimates and the pro-forma based on those results.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built prior to 1978 must include a risk assessment with their application and include removal of lead-based paint as part of their scope.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There are strict licensing requirements on who can remove lead paint. Please contact Dave Pugh at </a:t>
            </a: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dpugh@ihcda.in.gov</a:t>
            </a: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for further guidance.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further recommends including other hazard removal (</a:t>
            </a:r>
            <a:r>
              <a:rPr lang="en-US" altLang="en-US" sz="1800" dirty="0" err="1">
                <a:solidFill>
                  <a:srgbClr val="103458"/>
                </a:solidFill>
                <a:latin typeface="Arial" panose="020B0604020202020204" pitchFamily="34" charset="0"/>
                <a:ea typeface="ＭＳ Ｐゴシック" panose="020B0600070205080204" pitchFamily="34" charset="-128"/>
                <a:cs typeface="Arial" panose="020B0604020202020204" pitchFamily="34" charset="0"/>
              </a:rPr>
              <a:t>ie</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 asbestos) as part of the construction cost estimates.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473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Construction Standards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486076"/>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must, at a minimum meet the stricter of the local </a:t>
            </a:r>
            <a:r>
              <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rPr>
              <a:t>rehabilitation standards </a:t>
            </a: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or the Indiana State Building Code.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units utilizing gas appliances must provide carbon monoxide detectors in addition to standard smoke detectors.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must meet additional energy efficiency standards for new construction as required under Chapter 11, and the appliable amendments to the 2020 Indiana Residential Code.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0262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Additional Design Considerations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6" y="1332167"/>
            <a:ext cx="3866190"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Universal Design form is not required with application. At least two features from each section of the form must be adopted in each unit (not all units must have same features!).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Features in Section A are high cost; Section B are considered moderate cost, and C are Low cost.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You can elect to do additional Universal designs from each column for points (3-5 points).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47C8668D-2EDC-7CC0-A9DB-9A04AF423238}"/>
              </a:ext>
            </a:extLst>
          </p:cNvPr>
          <p:cNvPicPr>
            <a:picLocks noChangeAspect="1"/>
          </p:cNvPicPr>
          <p:nvPr/>
        </p:nvPicPr>
        <p:blipFill>
          <a:blip r:embed="rId2"/>
          <a:stretch>
            <a:fillRect/>
          </a:stretch>
        </p:blipFill>
        <p:spPr>
          <a:xfrm>
            <a:off x="4572000" y="1332167"/>
            <a:ext cx="4105997" cy="3954818"/>
          </a:xfrm>
          <a:prstGeom prst="rect">
            <a:avLst/>
          </a:prstGeom>
        </p:spPr>
      </p:pic>
    </p:spTree>
    <p:extLst>
      <p:ext uri="{BB962C8B-B14F-4D97-AF65-F5344CB8AC3E}">
        <p14:creationId xmlns:p14="http://schemas.microsoft.com/office/powerpoint/2010/main" val="3873174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84775"/>
          </a:xfrm>
          <a:prstGeom prst="rect">
            <a:avLst/>
          </a:prstGeom>
          <a:noFill/>
        </p:spPr>
        <p:txBody>
          <a:bodyPr wrap="square" rtlCol="0">
            <a:spAutoFit/>
          </a:bodyPr>
          <a:lstStyle/>
          <a:p>
            <a:r>
              <a:rPr lang="en-US" altLang="en-US" sz="3200" cap="none" dirty="0">
                <a:solidFill>
                  <a:srgbClr val="9DA941"/>
                </a:solidFill>
                <a:latin typeface="Arial Bold" panose="020B0704020202020204" pitchFamily="34" charset="0"/>
                <a:cs typeface="Arial Bold" panose="020B0704020202020204" pitchFamily="34" charset="0"/>
              </a:rPr>
              <a:t>Additional Design Features - Scoring </a:t>
            </a:r>
            <a:endParaRPr lang="en-US" sz="32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97581" y="1549451"/>
            <a:ext cx="3395410"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Design and Green Building Features are available for points.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also has new scoring category for HERS rating below 65.</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considering any additional design features for points, these can be put into your budget and may be HOME eligible.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783BF1DA-9CFC-F566-A53B-F0CBB0270C20}"/>
              </a:ext>
            </a:extLst>
          </p:cNvPr>
          <p:cNvPicPr>
            <a:picLocks noChangeAspect="1"/>
          </p:cNvPicPr>
          <p:nvPr/>
        </p:nvPicPr>
        <p:blipFill>
          <a:blip r:embed="rId2"/>
          <a:stretch>
            <a:fillRect/>
          </a:stretch>
        </p:blipFill>
        <p:spPr>
          <a:xfrm>
            <a:off x="4506776" y="1548143"/>
            <a:ext cx="4257338" cy="3142174"/>
          </a:xfrm>
          <a:prstGeom prst="rect">
            <a:avLst/>
          </a:prstGeom>
        </p:spPr>
      </p:pic>
    </p:spTree>
    <p:extLst>
      <p:ext uri="{BB962C8B-B14F-4D97-AF65-F5344CB8AC3E}">
        <p14:creationId xmlns:p14="http://schemas.microsoft.com/office/powerpoint/2010/main" val="3606690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711723" y="2064694"/>
            <a:ext cx="8366234" cy="3693319"/>
          </a:xfrm>
          <a:prstGeom prst="rect">
            <a:avLst/>
          </a:prstGeom>
          <a:noFill/>
        </p:spPr>
        <p:txBody>
          <a:bodyPr wrap="square" rtlCol="0">
            <a:spAutoFit/>
          </a:bodyPr>
          <a:lstStyle/>
          <a:p>
            <a:r>
              <a:rPr lang="en-US" sz="3500" b="1" dirty="0">
                <a:solidFill>
                  <a:schemeClr val="bg1"/>
                </a:solidFill>
                <a:cs typeface="Arial" panose="020B0604020202020204" pitchFamily="34" charset="0"/>
              </a:rPr>
              <a:t>Threshold Requirements – Other Funding</a:t>
            </a:r>
          </a:p>
          <a:p>
            <a:endParaRPr lang="en-US" sz="3500" b="1" dirty="0">
              <a:solidFill>
                <a:schemeClr val="bg1"/>
              </a:solidFill>
              <a:cs typeface="Arial" panose="020B0604020202020204" pitchFamily="34" charset="0"/>
            </a:endParaRPr>
          </a:p>
          <a:p>
            <a:r>
              <a:rPr lang="en-US" sz="3500" b="1" dirty="0">
                <a:solidFill>
                  <a:schemeClr val="bg1"/>
                </a:solidFill>
                <a:latin typeface="Arial" panose="020B0604020202020204" pitchFamily="34" charset="0"/>
                <a:cs typeface="Arial" panose="020B0604020202020204" pitchFamily="34" charset="0"/>
              </a:rPr>
              <a:t>What are the other sources in the project?</a:t>
            </a:r>
          </a:p>
          <a:p>
            <a:endParaRPr lang="en-US" sz="2400"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7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IHCDA Homebuyer Program</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274423"/>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Federal HUD program </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Provides subsidy to eligible non-profits and units of local government to support production of for-sale units</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Funds used for construction of housing and downpayment assistance</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Use of funds may be a grant or a grant + loan depending on how the project underwrites. Maximum award of $500,000.</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 maximum overall subsidy (but cannot exceed HUD limits) but some limits on grant and buyer subsidy portion.</a:t>
            </a:r>
          </a:p>
          <a:p>
            <a:pPr>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to be sold for households making at or below </a:t>
            </a: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2"/>
              </a:rPr>
              <a:t>80% AMI</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48732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Funding Commitment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486076"/>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regulations require PJs (IHCDA) to ensure projects have all financing lined-up prior to entering into a contract.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have letter of commitment or agreement with funder included as part of application.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Letter must be signed by highest official, on letterhead and in PDF.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accept conditional agreements/letters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funds were committed more than one year prior to submission, provide a letter confirming funds are available/accessible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SOURCES = USES</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614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 Funding Sources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486076"/>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Pre-Development Loan – loan for up to $30,000 for eligible CHDOs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fully drawn prior to application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(more detail later) but can be used as a source of equity or debt!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Development Fund – Loan of up to $500,000.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least 50% of the units must be designated for households at or below 50% of AMI; remainder of units must be below 80% AMI.</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be sued for pre-development, acquisition, construction, permanent financing or bridge financing.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Loan term is 1.5%.</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732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 Funding Sources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407112" y="1486076"/>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Pre-Development Loan – loan for up to $30,000 for eligible CHDOs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fully drawn prior to application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(more detail later) but can be used as a source of equity or debt!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Development Fund – Loan of up to $500,000.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At least 50% of the units must be designated for households at or below 50% of AMI; remainder of units must be below 80% AMI.</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be sued for pre-development, acquisition, construction, permanent financing or bridge financing.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Loan term is 1.5%.</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28187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Match</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2796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Required 25% Match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sources include: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Banked or shared match</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Cash donated to the project – cannot be from federal funds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Below-interest rate loan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Discounted cash value of State/Local taxes for fees that are normally charged</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Donated land or buildings</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have appraisal to determine land value</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Cost of on-site or off-site improvements (non-federal funds) that are directly required for the HOME-assisted development. Must have been completed no earlier than 12 months before execution of HOME contract.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Volunteer labor and donated professional services</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Unskilled volunteer labor is $10/hour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Donated materials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22121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23220"/>
          </a:xfrm>
          <a:prstGeom prst="rect">
            <a:avLst/>
          </a:prstGeom>
          <a:noFill/>
        </p:spPr>
        <p:txBody>
          <a:bodyPr wrap="square" rtlCol="0">
            <a:spAutoFit/>
          </a:bodyPr>
          <a:lstStyle/>
          <a:p>
            <a:r>
              <a:rPr lang="en-US" altLang="en-US" sz="2800" cap="none" dirty="0">
                <a:solidFill>
                  <a:srgbClr val="9DA941"/>
                </a:solidFill>
                <a:latin typeface="Arial Bold" panose="020B0704020202020204" pitchFamily="34" charset="0"/>
                <a:cs typeface="Arial Bold" panose="020B0704020202020204" pitchFamily="34" charset="0"/>
              </a:rPr>
              <a:t>Match – Restrictions and Ineligible Sources</a:t>
            </a:r>
            <a:endParaRPr lang="en-US" sz="28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2796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Labor, property, funds from the developer are not eligible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land is “donated” from homebuyer to developer for development of site, that also cannot count as match.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91325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23220"/>
          </a:xfrm>
          <a:prstGeom prst="rect">
            <a:avLst/>
          </a:prstGeom>
          <a:noFill/>
        </p:spPr>
        <p:txBody>
          <a:bodyPr wrap="square" rtlCol="0">
            <a:spAutoFit/>
          </a:bodyPr>
          <a:lstStyle/>
          <a:p>
            <a:r>
              <a:rPr lang="en-US" altLang="en-US" sz="2800" cap="none" dirty="0">
                <a:solidFill>
                  <a:srgbClr val="9DA941"/>
                </a:solidFill>
                <a:latin typeface="Arial Bold" panose="020B0704020202020204" pitchFamily="34" charset="0"/>
                <a:cs typeface="Arial Bold" panose="020B0704020202020204" pitchFamily="34" charset="0"/>
              </a:rPr>
              <a:t>Match – Restrictions and Ineligible Sources</a:t>
            </a:r>
            <a:endParaRPr lang="en-US" sz="28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2796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Contributions to the development of homeownership housing may only be counted to the extent that the development costs exceed the fair market value</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Anything that gets repaid (loan, developer equity) may not be counted</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contribution toward the first mortgage or part of sales proceeds cannot count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HOWEVER:</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first mortgage can qualify if it is a below-market interest rate – that present value of the BMIR can count.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Funds allocated to the Development Subsidy or Appraisal Gap can count (will circle back on this later!)</a:t>
            </a: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88770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23220"/>
          </a:xfrm>
          <a:prstGeom prst="rect">
            <a:avLst/>
          </a:prstGeom>
          <a:noFill/>
        </p:spPr>
        <p:txBody>
          <a:bodyPr wrap="square" rtlCol="0">
            <a:spAutoFit/>
          </a:bodyPr>
          <a:lstStyle/>
          <a:p>
            <a:r>
              <a:rPr lang="en-US" altLang="en-US" sz="2800" cap="none" dirty="0">
                <a:solidFill>
                  <a:srgbClr val="9DA941"/>
                </a:solidFill>
                <a:latin typeface="Arial Bold" panose="020B0704020202020204" pitchFamily="34" charset="0"/>
                <a:cs typeface="Arial Bold" panose="020B0704020202020204" pitchFamily="34" charset="0"/>
              </a:rPr>
              <a:t>Scoring – Leveraging </a:t>
            </a:r>
            <a:endParaRPr lang="en-US" sz="28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27961"/>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Most sources of match will also count toward the Leveraging category!</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Exceptions: banked or shared match</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can count for leveraging (would not count as match) and is eligible for an additional point.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56787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711723" y="2064694"/>
            <a:ext cx="8366234" cy="1538883"/>
          </a:xfrm>
          <a:prstGeom prst="rect">
            <a:avLst/>
          </a:prstGeom>
          <a:noFill/>
        </p:spPr>
        <p:txBody>
          <a:bodyPr wrap="square" rtlCol="0">
            <a:spAutoFit/>
          </a:bodyPr>
          <a:lstStyle/>
          <a:p>
            <a:r>
              <a:rPr lang="en-US" sz="3500" b="1" dirty="0">
                <a:solidFill>
                  <a:schemeClr val="bg1"/>
                </a:solidFill>
                <a:cs typeface="Arial" panose="020B0604020202020204" pitchFamily="34" charset="0"/>
              </a:rPr>
              <a:t>Scoring</a:t>
            </a:r>
            <a:endParaRPr lang="en-US" sz="3500" b="1"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125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Scoring Criteria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5" y="1490903"/>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Minimum score of 50 (out of possible 95 points)</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Scoring covers: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Characteristics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Features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Readiness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Capacity</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Leveraging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Bonus</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681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30653" y="1965107"/>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Upcoming Training – </a:t>
            </a:r>
          </a:p>
          <a:p>
            <a:endParaRPr lang="en-US" sz="3500" b="1" dirty="0">
              <a:solidFill>
                <a:schemeClr val="bg1"/>
              </a:solidFill>
              <a:cs typeface="Arial" panose="020B0604020202020204" pitchFamily="34" charset="0"/>
            </a:endParaRPr>
          </a:p>
          <a:p>
            <a:r>
              <a:rPr lang="en-US" sz="3500" b="1" dirty="0">
                <a:solidFill>
                  <a:schemeClr val="bg1"/>
                </a:solidFill>
                <a:cs typeface="Arial" panose="020B0604020202020204" pitchFamily="34" charset="0"/>
              </a:rPr>
              <a:t>Monday, August 21st </a:t>
            </a:r>
          </a:p>
          <a:p>
            <a:r>
              <a:rPr lang="en-US" sz="3500" b="1" dirty="0">
                <a:solidFill>
                  <a:schemeClr val="bg1"/>
                </a:solidFill>
                <a:cs typeface="Arial" panose="020B0604020202020204" pitchFamily="34" charset="0"/>
              </a:rPr>
              <a:t>9:30am</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2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Unit Types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Property can be single-family, duplex, triplex, townhome or a building with no more than four units.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Rehabilitation, new construction or rehabilitation/new construction paired with acquisition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Manufactured homes may be eligible if they meet the IHCDA Manufactured Housing Policy or bring unit to federal standards (page 8 of draft policy).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May do fee simple sale, condo or lease-purchase</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26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Application Underwriting Criteria</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Understanding the subsidies and the HOME request</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Affordability Requirements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Resale v. Recapture</a:t>
            </a: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Breaking down the application proforma</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Development Budget</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Costs</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Documentation of Costs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Preliminary Homebuyer underwriting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Putting it all together</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sources </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Proceeds</a:t>
            </a:r>
          </a:p>
          <a:p>
            <a:pPr lvl="2">
              <a:defRPr/>
            </a:pPr>
            <a:r>
              <a:rPr lang="en-US" altLang="en-US" sz="12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Determining final HOME request</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1791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D73D-4200-AC2D-ADA6-F86C2594B1C1}"/>
              </a:ext>
            </a:extLst>
          </p:cNvPr>
          <p:cNvSpPr txBox="1"/>
          <p:nvPr/>
        </p:nvSpPr>
        <p:spPr bwMode="auto">
          <a:xfrm>
            <a:off x="581296" y="2273154"/>
            <a:ext cx="79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r>
              <a:rPr lang="en-US" sz="1600" dirty="0">
                <a:solidFill>
                  <a:schemeClr val="bg1"/>
                </a:solidFill>
                <a:ea typeface="Calibri" pitchFamily="34" charset="0"/>
                <a:cs typeface="Arial" charset="0"/>
              </a:rPr>
              <a:t>, </a:t>
            </a:r>
            <a:r>
              <a:rPr lang="en-US" sz="1600" i="1"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hlinkClick r:id="rId3"/>
              </a:rPr>
              <a:t>sspergel@ihcda.in.gov</a:t>
            </a:r>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a:p>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p:txBody>
      </p:sp>
      <p:sp>
        <p:nvSpPr>
          <p:cNvPr id="3" name="Title 2">
            <a:extLst>
              <a:ext uri="{FF2B5EF4-FFF2-40B4-BE49-F238E27FC236}">
                <a16:creationId xmlns:a16="http://schemas.microsoft.com/office/drawing/2014/main" id="{EDBAD9D2-8578-6F83-6578-5091F3398861}"/>
              </a:ext>
            </a:extLst>
          </p:cNvPr>
          <p:cNvSpPr>
            <a:spLocks noGrp="1"/>
          </p:cNvSpPr>
          <p:nvPr>
            <p:ph type="ctrTitle"/>
          </p:nvPr>
        </p:nvSpPr>
        <p:spPr>
          <a:xfrm>
            <a:off x="581296" y="1004521"/>
            <a:ext cx="7772400" cy="1139841"/>
          </a:xfrm>
        </p:spPr>
        <p:txBody>
          <a:bodyPr/>
          <a:lstStyle/>
          <a:p>
            <a:r>
              <a:rPr lang="en-US" dirty="0"/>
              <a:t>Any Questions? </a:t>
            </a:r>
          </a:p>
        </p:txBody>
      </p:sp>
    </p:spTree>
    <p:extLst>
      <p:ext uri="{BB962C8B-B14F-4D97-AF65-F5344CB8AC3E}">
        <p14:creationId xmlns:p14="http://schemas.microsoft.com/office/powerpoint/2010/main" val="192384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Ineligible Unit Types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Rental Housing </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Owner-Occupied Repair</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Group Homes</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Secondary Housing Attached to a primary Unit</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Nursing Homes</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Rehab of mobile homes</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within 100-year flood plain </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Units applying under RHTC program</a:t>
            </a:r>
          </a:p>
          <a:p>
            <a:pPr>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Standalone downpayment </a:t>
            </a: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116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21600" y="2580742"/>
            <a:ext cx="8366234" cy="1538883"/>
          </a:xfrm>
          <a:prstGeom prst="rect">
            <a:avLst/>
          </a:prstGeom>
          <a:noFill/>
        </p:spPr>
        <p:txBody>
          <a:bodyPr wrap="square" rtlCol="0">
            <a:spAutoFit/>
          </a:bodyPr>
          <a:lstStyle/>
          <a:p>
            <a:r>
              <a:rPr lang="en-US" sz="3500" b="1" dirty="0">
                <a:solidFill>
                  <a:schemeClr val="bg1"/>
                </a:solidFill>
                <a:cs typeface="Arial" panose="020B0604020202020204" pitchFamily="34" charset="0"/>
              </a:rPr>
              <a:t>Applicant Eligibility </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45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630942"/>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Eligible Applicants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Can be Units of Local Government that do not already receive HOME</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Community Housing Development Organizations (CHDOs)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501(c)3 and (c)4</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PHAs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Joint Venture Partnerships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58215363"/>
      </p:ext>
    </p:extLst>
  </p:cSld>
  <p:clrMapOvr>
    <a:masterClrMapping/>
  </p:clrMapOvr>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15020</TotalTime>
  <Words>3615</Words>
  <Application>Microsoft Office PowerPoint</Application>
  <PresentationFormat>On-screen Show (4:3)</PresentationFormat>
  <Paragraphs>527</Paragraphs>
  <Slides>61</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Arial Bold</vt:lpstr>
      <vt:lpstr>Calibri</vt:lpstr>
      <vt:lpstr>Frutiger LT Std 45 Light</vt:lpstr>
      <vt:lpstr>NeutraText-Demi</vt:lpstr>
      <vt:lpstr>1 ihcda theme one</vt:lpstr>
      <vt:lpstr>2 ihcda theme one</vt:lpstr>
      <vt:lpstr>IHCDA HOME Homebuyer Program  Applying 101 </vt:lpstr>
      <vt:lpstr>PowerPoint Presentation</vt:lpstr>
      <vt:lpstr>PowerPoint Presentation</vt:lpstr>
      <vt:lpstr>What is HOME Homebuyer?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Apply?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Spergel, Samantha</cp:lastModifiedBy>
  <cp:revision>539</cp:revision>
  <cp:lastPrinted>2016-02-18T15:02:06Z</cp:lastPrinted>
  <dcterms:created xsi:type="dcterms:W3CDTF">2009-09-03T19:15:51Z</dcterms:created>
  <dcterms:modified xsi:type="dcterms:W3CDTF">2023-09-12T20:42:02Z</dcterms:modified>
</cp:coreProperties>
</file>